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8" r:id="rId4"/>
    <p:sldId id="261" r:id="rId5"/>
    <p:sldId id="262" r:id="rId6"/>
    <p:sldId id="263" r:id="rId7"/>
    <p:sldId id="264" r:id="rId8"/>
    <p:sldId id="260" r:id="rId9"/>
  </p:sldIdLst>
  <p:sldSz cx="9144000" cy="6858000" type="screen4x3"/>
  <p:notesSz cx="9296400" cy="688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40" autoAdjust="0"/>
  </p:normalViewPr>
  <p:slideViewPr>
    <p:cSldViewPr snapToGrid="0" snapToObjects="1">
      <p:cViewPr varScale="1">
        <p:scale>
          <a:sx n="96" d="100"/>
          <a:sy n="96" d="100"/>
        </p:scale>
        <p:origin x="-19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67482E3-2541-814A-8572-745C83CCE903}" type="datetimeFigureOut">
              <a:rPr lang="en-US" smtClean="0"/>
              <a:pPr/>
              <a:t>07/04/14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32F57ACA-09F7-104F-9D68-0BF92C55E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447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27350" y="515938"/>
            <a:ext cx="3443288" cy="2581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stagner</a:t>
            </a:r>
            <a:r>
              <a:rPr lang="en-US" dirty="0" smtClean="0"/>
              <a:t> </a:t>
            </a:r>
            <a:r>
              <a:rPr lang="en-US" dirty="0" err="1" smtClean="0"/>
              <a:t>zentall</a:t>
            </a:r>
            <a:r>
              <a:rPr lang="en-US" dirty="0" smtClean="0"/>
              <a:t> 2010-subotimal choice by pigeons.pdf</a:t>
            </a:r>
          </a:p>
          <a:p>
            <a:endParaRPr lang="en-US" dirty="0" smtClean="0"/>
          </a:p>
          <a:p>
            <a:r>
              <a:rPr lang="en-US" dirty="0" smtClean="0"/>
              <a:t>-3 choices with</a:t>
            </a:r>
            <a:r>
              <a:rPr lang="en-US" baseline="0" dirty="0" smtClean="0"/>
              <a:t> fixed spatial location to reduce trial amount. Reversal needed. Counter balance between birds.</a:t>
            </a:r>
          </a:p>
          <a:p>
            <a:r>
              <a:rPr lang="en-US" baseline="0" dirty="0" smtClean="0"/>
              <a:t>-Do we want a reversal in phase 3?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7ACA-09F7-104F-9D68-0BF92C55E5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6732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27350" y="515938"/>
            <a:ext cx="3443288" cy="2581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Roger’s Idea.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7ACA-09F7-104F-9D68-0BF92C55E5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673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7918-A72A-A447-8D63-6C9CBEC06436}" type="datetimeFigureOut">
              <a:rPr lang="en-US" smtClean="0"/>
              <a:pPr/>
              <a:t>07/04/14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5184-5B92-3C4A-A2C1-6515DAC2C9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221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7918-A72A-A447-8D63-6C9CBEC06436}" type="datetimeFigureOut">
              <a:rPr lang="en-US" smtClean="0"/>
              <a:pPr/>
              <a:t>07/04/14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5184-5B92-3C4A-A2C1-6515DAC2C9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80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7918-A72A-A447-8D63-6C9CBEC06436}" type="datetimeFigureOut">
              <a:rPr lang="en-US" smtClean="0"/>
              <a:pPr/>
              <a:t>07/04/14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5184-5B92-3C4A-A2C1-6515DAC2C9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4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7918-A72A-A447-8D63-6C9CBEC06436}" type="datetimeFigureOut">
              <a:rPr lang="en-US" smtClean="0"/>
              <a:pPr/>
              <a:t>07/04/14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5184-5B92-3C4A-A2C1-6515DAC2C9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045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7918-A72A-A447-8D63-6C9CBEC06436}" type="datetimeFigureOut">
              <a:rPr lang="en-US" smtClean="0"/>
              <a:pPr/>
              <a:t>07/04/14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5184-5B92-3C4A-A2C1-6515DAC2C9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966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7918-A72A-A447-8D63-6C9CBEC06436}" type="datetimeFigureOut">
              <a:rPr lang="en-US" smtClean="0"/>
              <a:pPr/>
              <a:t>07/04/14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5184-5B92-3C4A-A2C1-6515DAC2C9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635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7918-A72A-A447-8D63-6C9CBEC06436}" type="datetimeFigureOut">
              <a:rPr lang="en-US" smtClean="0"/>
              <a:pPr/>
              <a:t>07/04/14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5184-5B92-3C4A-A2C1-6515DAC2C9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583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7918-A72A-A447-8D63-6C9CBEC06436}" type="datetimeFigureOut">
              <a:rPr lang="en-US" smtClean="0"/>
              <a:pPr/>
              <a:t>07/04/14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5184-5B92-3C4A-A2C1-6515DAC2C9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311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7918-A72A-A447-8D63-6C9CBEC06436}" type="datetimeFigureOut">
              <a:rPr lang="en-US" smtClean="0"/>
              <a:pPr/>
              <a:t>07/04/14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5184-5B92-3C4A-A2C1-6515DAC2C9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199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7918-A72A-A447-8D63-6C9CBEC06436}" type="datetimeFigureOut">
              <a:rPr lang="en-US" smtClean="0"/>
              <a:pPr/>
              <a:t>07/04/14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5184-5B92-3C4A-A2C1-6515DAC2C9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24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7918-A72A-A447-8D63-6C9CBEC06436}" type="datetimeFigureOut">
              <a:rPr lang="en-US" smtClean="0"/>
              <a:pPr/>
              <a:t>07/04/14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5184-5B92-3C4A-A2C1-6515DAC2C9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19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B7918-A72A-A447-8D63-6C9CBEC06436}" type="datetimeFigureOut">
              <a:rPr lang="en-US" smtClean="0"/>
              <a:pPr/>
              <a:t>07/04/14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45184-5B92-3C4A-A2C1-6515DAC2C9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785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2278058" y="1631657"/>
            <a:ext cx="685800" cy="6858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mbria"/>
                <a:cs typeface="Cambria"/>
              </a:rPr>
              <a:t>C1</a:t>
            </a:r>
            <a:endParaRPr lang="en-US" sz="20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278058" y="3088968"/>
            <a:ext cx="685800" cy="685800"/>
            <a:chOff x="4825032" y="3383232"/>
            <a:chExt cx="685800" cy="685800"/>
          </a:xfrm>
          <a:solidFill>
            <a:srgbClr val="FFFFFF"/>
          </a:solidFill>
        </p:grpSpPr>
        <p:sp>
          <p:nvSpPr>
            <p:cNvPr id="35" name="Oval 34"/>
            <p:cNvSpPr/>
            <p:nvPr/>
          </p:nvSpPr>
          <p:spPr>
            <a:xfrm>
              <a:off x="4825032" y="3383232"/>
              <a:ext cx="685800" cy="685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59367" y="3468584"/>
              <a:ext cx="440595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Cambria"/>
                  <a:cs typeface="Cambria"/>
                </a:rPr>
                <a:t>i</a:t>
              </a:r>
              <a:r>
                <a:rPr lang="en-US" sz="2400" dirty="0" smtClean="0">
                  <a:latin typeface="Cambria"/>
                  <a:cs typeface="Cambria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4643814" y="1618002"/>
            <a:ext cx="685800" cy="6858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mbria"/>
                <a:cs typeface="Cambria"/>
              </a:rPr>
              <a:t>C2</a:t>
            </a:r>
            <a:endParaRPr lang="en-US" sz="20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643814" y="3073376"/>
            <a:ext cx="685800" cy="685800"/>
            <a:chOff x="7726283" y="3423820"/>
            <a:chExt cx="685800" cy="685800"/>
          </a:xfrm>
          <a:solidFill>
            <a:schemeClr val="bg1"/>
          </a:solidFill>
        </p:grpSpPr>
        <p:sp>
          <p:nvSpPr>
            <p:cNvPr id="43" name="Oval 42"/>
            <p:cNvSpPr/>
            <p:nvPr/>
          </p:nvSpPr>
          <p:spPr>
            <a:xfrm>
              <a:off x="7726283" y="3423820"/>
              <a:ext cx="685800" cy="685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72900" y="3518366"/>
              <a:ext cx="440595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Cambria"/>
                  <a:cs typeface="Cambria"/>
                </a:rPr>
                <a:t>i</a:t>
              </a:r>
              <a:r>
                <a:rPr lang="en-US" sz="2400" dirty="0" smtClean="0">
                  <a:latin typeface="Cambria"/>
                  <a:cs typeface="Cambria"/>
                </a:rPr>
                <a:t>2</a:t>
              </a:r>
              <a:endParaRPr lang="en-US" sz="24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588498" y="4755065"/>
            <a:ext cx="685800" cy="685800"/>
            <a:chOff x="4825032" y="3383232"/>
            <a:chExt cx="685800" cy="685800"/>
          </a:xfrm>
          <a:solidFill>
            <a:srgbClr val="008000"/>
          </a:solidFill>
        </p:grpSpPr>
        <p:sp>
          <p:nvSpPr>
            <p:cNvPr id="63" name="Oval 62"/>
            <p:cNvSpPr/>
            <p:nvPr/>
          </p:nvSpPr>
          <p:spPr>
            <a:xfrm>
              <a:off x="4825032" y="3383232"/>
              <a:ext cx="685800" cy="685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950051" y="3468584"/>
              <a:ext cx="459230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Cambria"/>
                  <a:cs typeface="Cambria"/>
                </a:rPr>
                <a:t>t</a:t>
              </a:r>
              <a:r>
                <a:rPr lang="en-US" sz="2400" dirty="0" smtClean="0">
                  <a:latin typeface="Cambria"/>
                  <a:cs typeface="Cambria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11489" y="3762907"/>
            <a:ext cx="1350449" cy="980296"/>
            <a:chOff x="5714343" y="3675907"/>
            <a:chExt cx="1350449" cy="980296"/>
          </a:xfrm>
        </p:grpSpPr>
        <p:grpSp>
          <p:nvGrpSpPr>
            <p:cNvPr id="80" name="Group 79"/>
            <p:cNvGrpSpPr/>
            <p:nvPr/>
          </p:nvGrpSpPr>
          <p:grpSpPr>
            <a:xfrm>
              <a:off x="5714343" y="3675907"/>
              <a:ext cx="1350449" cy="587638"/>
              <a:chOff x="2297268" y="3674114"/>
              <a:chExt cx="1350449" cy="587638"/>
            </a:xfrm>
          </p:grpSpPr>
          <p:cxnSp>
            <p:nvCxnSpPr>
              <p:cNvPr id="81" name="Straight Arrow Connector 80"/>
              <p:cNvCxnSpPr/>
              <p:nvPr/>
            </p:nvCxnSpPr>
            <p:spPr>
              <a:xfrm>
                <a:off x="2991448" y="3674114"/>
                <a:ext cx="0" cy="571502"/>
              </a:xfrm>
              <a:prstGeom prst="straightConnector1">
                <a:avLst/>
              </a:prstGeom>
              <a:ln w="57150" cap="flat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2297268" y="4261752"/>
                <a:ext cx="685800" cy="0"/>
              </a:xfrm>
              <a:prstGeom prst="straightConnector1">
                <a:avLst/>
              </a:prstGeom>
              <a:ln w="57150" cap="flat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2961917" y="4261752"/>
                <a:ext cx="685800" cy="0"/>
              </a:xfrm>
              <a:prstGeom prst="straightConnector1">
                <a:avLst/>
              </a:prstGeom>
              <a:ln w="57150" cap="flat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Arrow Connector 83"/>
            <p:cNvCxnSpPr/>
            <p:nvPr/>
          </p:nvCxnSpPr>
          <p:spPr>
            <a:xfrm>
              <a:off x="7056085" y="4247409"/>
              <a:ext cx="8707" cy="408794"/>
            </a:xfrm>
            <a:prstGeom prst="straightConnector1">
              <a:avLst/>
            </a:prstGeom>
            <a:ln w="57150" cap="flat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5714343" y="4245616"/>
              <a:ext cx="8707" cy="408794"/>
            </a:xfrm>
            <a:prstGeom prst="straightConnector1">
              <a:avLst/>
            </a:prstGeom>
            <a:ln w="57150" cap="flat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1935158" y="3774769"/>
            <a:ext cx="1350449" cy="982089"/>
            <a:chOff x="2297268" y="3674114"/>
            <a:chExt cx="1350449" cy="982089"/>
          </a:xfrm>
        </p:grpSpPr>
        <p:grpSp>
          <p:nvGrpSpPr>
            <p:cNvPr id="79" name="Group 78"/>
            <p:cNvGrpSpPr/>
            <p:nvPr/>
          </p:nvGrpSpPr>
          <p:grpSpPr>
            <a:xfrm>
              <a:off x="2297268" y="3674114"/>
              <a:ext cx="1350449" cy="587638"/>
              <a:chOff x="2297268" y="3674114"/>
              <a:chExt cx="1350449" cy="587638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>
                <a:off x="2991448" y="3674114"/>
                <a:ext cx="0" cy="571502"/>
              </a:xfrm>
              <a:prstGeom prst="straightConnector1">
                <a:avLst/>
              </a:prstGeom>
              <a:ln w="57150" cap="flat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2297268" y="4261752"/>
                <a:ext cx="685800" cy="0"/>
              </a:xfrm>
              <a:prstGeom prst="straightConnector1">
                <a:avLst/>
              </a:prstGeom>
              <a:ln w="57150" cap="flat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2961917" y="4261752"/>
                <a:ext cx="685800" cy="0"/>
              </a:xfrm>
              <a:prstGeom prst="straightConnector1">
                <a:avLst/>
              </a:prstGeom>
              <a:ln w="57150" cap="flat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/>
            <p:cNvCxnSpPr/>
            <p:nvPr/>
          </p:nvCxnSpPr>
          <p:spPr>
            <a:xfrm>
              <a:off x="3637442" y="4245616"/>
              <a:ext cx="8707" cy="408794"/>
            </a:xfrm>
            <a:prstGeom prst="straightConnector1">
              <a:avLst/>
            </a:prstGeom>
            <a:ln w="57150" cap="flat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2297268" y="4247409"/>
              <a:ext cx="8707" cy="408794"/>
            </a:xfrm>
            <a:prstGeom prst="straightConnector1">
              <a:avLst/>
            </a:prstGeom>
            <a:ln w="57150" cap="flat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932432" y="4768682"/>
            <a:ext cx="685800" cy="685800"/>
            <a:chOff x="4825032" y="3383232"/>
            <a:chExt cx="685800" cy="685800"/>
          </a:xfrm>
          <a:solidFill>
            <a:srgbClr val="3366FF"/>
          </a:solidFill>
        </p:grpSpPr>
        <p:sp>
          <p:nvSpPr>
            <p:cNvPr id="93" name="Oval 92"/>
            <p:cNvSpPr/>
            <p:nvPr/>
          </p:nvSpPr>
          <p:spPr>
            <a:xfrm>
              <a:off x="4825032" y="3383232"/>
              <a:ext cx="685800" cy="685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950051" y="3468584"/>
              <a:ext cx="459230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Cambria"/>
                  <a:cs typeface="Cambria"/>
                </a:rPr>
                <a:t>t</a:t>
              </a:r>
              <a:r>
                <a:rPr lang="en-US" sz="2400" dirty="0" smtClean="0">
                  <a:latin typeface="Cambria"/>
                  <a:cs typeface="Cambria"/>
                </a:rPr>
                <a:t>2</a:t>
              </a:r>
              <a:endParaRPr lang="en-US" sz="24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958014" y="4756306"/>
            <a:ext cx="685800" cy="685800"/>
            <a:chOff x="4825032" y="3383232"/>
            <a:chExt cx="685800" cy="685800"/>
          </a:xfrm>
          <a:solidFill>
            <a:srgbClr val="FFFF00"/>
          </a:solidFill>
        </p:grpSpPr>
        <p:sp>
          <p:nvSpPr>
            <p:cNvPr id="96" name="Oval 95"/>
            <p:cNvSpPr/>
            <p:nvPr/>
          </p:nvSpPr>
          <p:spPr>
            <a:xfrm>
              <a:off x="4825032" y="3383232"/>
              <a:ext cx="685800" cy="685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950051" y="3468584"/>
              <a:ext cx="459230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Cambria"/>
                  <a:cs typeface="Cambria"/>
                </a:rPr>
                <a:t>t</a:t>
              </a:r>
              <a:r>
                <a:rPr lang="en-US" sz="2400" dirty="0" smtClean="0">
                  <a:latin typeface="Cambria"/>
                  <a:cs typeface="Cambria"/>
                </a:rPr>
                <a:t>3</a:t>
              </a:r>
              <a:endParaRPr lang="en-US" sz="24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329614" y="4743203"/>
            <a:ext cx="685800" cy="685800"/>
            <a:chOff x="4825032" y="3383232"/>
            <a:chExt cx="685800" cy="685800"/>
          </a:xfrm>
          <a:solidFill>
            <a:srgbClr val="FF0000"/>
          </a:solidFill>
        </p:grpSpPr>
        <p:sp>
          <p:nvSpPr>
            <p:cNvPr id="99" name="Oval 98"/>
            <p:cNvSpPr/>
            <p:nvPr/>
          </p:nvSpPr>
          <p:spPr>
            <a:xfrm>
              <a:off x="4825032" y="3383232"/>
              <a:ext cx="685800" cy="685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950050" y="3468584"/>
              <a:ext cx="459230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Cambria"/>
                  <a:cs typeface="Cambria"/>
                </a:rPr>
                <a:t>t</a:t>
              </a:r>
              <a:r>
                <a:rPr lang="en-US" sz="2400" dirty="0" smtClean="0">
                  <a:latin typeface="Cambria"/>
                  <a:cs typeface="Cambria"/>
                </a:rPr>
                <a:t>4</a:t>
              </a:r>
              <a:endParaRPr lang="en-US" sz="24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cxnSp>
        <p:nvCxnSpPr>
          <p:cNvPr id="101" name="Straight Arrow Connector 100"/>
          <p:cNvCxnSpPr>
            <a:stCxn id="33" idx="4"/>
            <a:endCxn id="35" idx="0"/>
          </p:cNvCxnSpPr>
          <p:nvPr/>
        </p:nvCxnSpPr>
        <p:spPr>
          <a:xfrm>
            <a:off x="2620958" y="2317457"/>
            <a:ext cx="0" cy="771511"/>
          </a:xfrm>
          <a:prstGeom prst="straightConnector1">
            <a:avLst/>
          </a:prstGeom>
          <a:ln w="57150" cap="flat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005669" y="2303802"/>
            <a:ext cx="0" cy="771511"/>
          </a:xfrm>
          <a:prstGeom prst="straightConnector1">
            <a:avLst/>
          </a:prstGeom>
          <a:ln w="57150" cap="flat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912080" y="3975661"/>
            <a:ext cx="9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dirty="0" smtClean="0"/>
              <a:t>=.20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792432" y="3968373"/>
            <a:ext cx="9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dirty="0" smtClean="0"/>
              <a:t>=.80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186252" y="3981213"/>
            <a:ext cx="9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dirty="0" smtClean="0"/>
              <a:t>=.80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199314" y="3963284"/>
            <a:ext cx="9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dirty="0" smtClean="0"/>
              <a:t>=.20</a:t>
            </a:r>
            <a:endParaRPr lang="en-US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1909955" y="5436273"/>
            <a:ext cx="0" cy="522186"/>
          </a:xfrm>
          <a:prstGeom prst="straightConnector1">
            <a:avLst/>
          </a:prstGeom>
          <a:ln w="57150" cap="flat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588498" y="5958459"/>
            <a:ext cx="9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rf</a:t>
            </a:r>
            <a:r>
              <a:rPr lang="en-US" dirty="0" smtClean="0"/>
              <a:t>)=1</a:t>
            </a:r>
            <a:endParaRPr lang="en-US" dirty="0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3285315" y="5439132"/>
            <a:ext cx="0" cy="522186"/>
          </a:xfrm>
          <a:prstGeom prst="straightConnector1">
            <a:avLst/>
          </a:prstGeom>
          <a:ln w="57150" cap="flat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963858" y="5961318"/>
            <a:ext cx="9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rf</a:t>
            </a:r>
            <a:r>
              <a:rPr lang="en-US" dirty="0" smtClean="0"/>
              <a:t>)=0</a:t>
            </a:r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311246" y="5439132"/>
            <a:ext cx="0" cy="522186"/>
          </a:xfrm>
          <a:prstGeom prst="straightConnector1">
            <a:avLst/>
          </a:prstGeom>
          <a:ln w="57150" cap="flat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989789" y="5961318"/>
            <a:ext cx="9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rf</a:t>
            </a:r>
            <a:r>
              <a:rPr lang="en-US" dirty="0" smtClean="0"/>
              <a:t>)=.50</a:t>
            </a:r>
            <a:endParaRPr lang="en-US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5679427" y="5425477"/>
            <a:ext cx="0" cy="522186"/>
          </a:xfrm>
          <a:prstGeom prst="straightConnector1">
            <a:avLst/>
          </a:prstGeom>
          <a:ln w="57150" cap="flat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357970" y="5947663"/>
            <a:ext cx="9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rf</a:t>
            </a:r>
            <a:r>
              <a:rPr lang="en-US" dirty="0" smtClean="0"/>
              <a:t>)=.50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7362038" y="1566723"/>
            <a:ext cx="685800" cy="6858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mbria"/>
                <a:cs typeface="Cambria"/>
              </a:rPr>
              <a:t>C3</a:t>
            </a:r>
            <a:endParaRPr lang="en-US" sz="20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 flipH="1">
            <a:off x="7000363" y="2337875"/>
            <a:ext cx="491660" cy="570112"/>
          </a:xfrm>
          <a:prstGeom prst="straightConnector1">
            <a:avLst/>
          </a:prstGeom>
          <a:ln w="57150" cap="flat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883105" y="2337875"/>
            <a:ext cx="403415" cy="533759"/>
          </a:xfrm>
          <a:prstGeom prst="straightConnector1">
            <a:avLst/>
          </a:prstGeom>
          <a:ln w="57150" cap="flat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907537" y="547589"/>
            <a:ext cx="133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Choice 1:</a:t>
            </a:r>
            <a:endParaRPr lang="en-US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4302919" y="519008"/>
            <a:ext cx="133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Choice 2:</a:t>
            </a:r>
            <a:endParaRPr lang="en-US" sz="2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6951900" y="519008"/>
            <a:ext cx="133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Choice 3:</a:t>
            </a:r>
            <a:endParaRPr lang="en-US" sz="2400" dirty="0"/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172" y="3155261"/>
            <a:ext cx="3067345" cy="180261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259453" y="1915677"/>
            <a:ext cx="79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FR1</a:t>
            </a:r>
            <a:endParaRPr lang="en-US" sz="2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59453" y="3404286"/>
            <a:ext cx="79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FR1</a:t>
            </a:r>
            <a:endParaRPr lang="en-US" sz="2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59453" y="5020306"/>
            <a:ext cx="101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FT10s</a:t>
            </a:r>
            <a:endParaRPr lang="en-US" sz="2400" dirty="0"/>
          </a:p>
        </p:txBody>
      </p:sp>
      <p:cxnSp>
        <p:nvCxnSpPr>
          <p:cNvPr id="159" name="Straight Connector 158"/>
          <p:cNvCxnSpPr/>
          <p:nvPr/>
        </p:nvCxnSpPr>
        <p:spPr>
          <a:xfrm flipH="1">
            <a:off x="1242642" y="1215255"/>
            <a:ext cx="27311" cy="53252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269953" y="1215255"/>
            <a:ext cx="74695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413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6935750" y="1726581"/>
            <a:ext cx="685800" cy="6858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mbria"/>
                <a:cs typeface="Cambria"/>
              </a:rPr>
              <a:t>C3</a:t>
            </a:r>
            <a:endParaRPr lang="en-US" sz="20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7290655" y="2461380"/>
            <a:ext cx="0" cy="570112"/>
          </a:xfrm>
          <a:prstGeom prst="straightConnector1">
            <a:avLst/>
          </a:prstGeom>
          <a:ln w="57150" cap="flat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119102" y="399014"/>
            <a:ext cx="1952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  Leads to</a:t>
            </a:r>
          </a:p>
          <a:p>
            <a:r>
              <a:rPr lang="en-US" sz="2400" dirty="0" smtClean="0"/>
              <a:t>Forced Choice  </a:t>
            </a:r>
            <a:endParaRPr lang="en-US" sz="2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6465023" y="399014"/>
            <a:ext cx="1651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 Leads to</a:t>
            </a:r>
          </a:p>
          <a:p>
            <a:r>
              <a:rPr lang="en-US" sz="2400" dirty="0" smtClean="0"/>
              <a:t>Free Choice</a:t>
            </a:r>
            <a:endParaRPr lang="en-US" sz="2400" dirty="0"/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950" y="3217696"/>
            <a:ext cx="3067345" cy="180261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259453" y="1915677"/>
            <a:ext cx="79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FR1</a:t>
            </a:r>
            <a:endParaRPr lang="en-US" sz="2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59453" y="3307661"/>
            <a:ext cx="79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FR1</a:t>
            </a:r>
            <a:endParaRPr lang="en-US" sz="2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32143" y="4292101"/>
            <a:ext cx="101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FT10s</a:t>
            </a:r>
            <a:endParaRPr lang="en-US" sz="2400" dirty="0"/>
          </a:p>
        </p:txBody>
      </p:sp>
      <p:cxnSp>
        <p:nvCxnSpPr>
          <p:cNvPr id="159" name="Straight Connector 158"/>
          <p:cNvCxnSpPr/>
          <p:nvPr/>
        </p:nvCxnSpPr>
        <p:spPr>
          <a:xfrm flipH="1">
            <a:off x="1242642" y="1215255"/>
            <a:ext cx="27311" cy="53252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269953" y="1215255"/>
            <a:ext cx="74695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484" y="3307661"/>
            <a:ext cx="3067345" cy="180261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16628" y="3031492"/>
            <a:ext cx="2087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30998" y="3256242"/>
            <a:ext cx="609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745385" y="1728897"/>
            <a:ext cx="685800" cy="6858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mbria"/>
                <a:cs typeface="Cambria"/>
              </a:rPr>
              <a:t>C4</a:t>
            </a:r>
            <a:endParaRPr lang="en-US" sz="20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100290" y="2463696"/>
            <a:ext cx="0" cy="570112"/>
          </a:xfrm>
          <a:prstGeom prst="straightConnector1">
            <a:avLst/>
          </a:prstGeom>
          <a:ln w="57150" cap="flat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990739" y="3033808"/>
            <a:ext cx="2087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786412" y="330766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69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Operant Screen Panel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11416" y="1931551"/>
            <a:ext cx="4775384" cy="369111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84362" y="3744034"/>
            <a:ext cx="502673" cy="502733"/>
          </a:xfrm>
          <a:prstGeom prst="ellipse">
            <a:avLst/>
          </a:prstGeom>
          <a:solidFill>
            <a:srgbClr val="7F7F7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18935" y="3744034"/>
            <a:ext cx="502673" cy="502733"/>
          </a:xfrm>
          <a:prstGeom prst="ellipse">
            <a:avLst/>
          </a:prstGeom>
          <a:solidFill>
            <a:srgbClr val="7F7F7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2282" y="2368135"/>
            <a:ext cx="35789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Grey Circles and squares indicate</a:t>
            </a:r>
          </a:p>
          <a:p>
            <a:r>
              <a:rPr lang="en-US" dirty="0" smtClean="0"/>
              <a:t> inoperative keys and will illuminate</a:t>
            </a:r>
          </a:p>
          <a:p>
            <a:r>
              <a:rPr lang="en-US" dirty="0" smtClean="0"/>
              <a:t>when stimuli are present.</a:t>
            </a:r>
          </a:p>
          <a:p>
            <a:endParaRPr lang="en-US" dirty="0"/>
          </a:p>
          <a:p>
            <a:r>
              <a:rPr lang="en-US" dirty="0" smtClean="0"/>
              <a:t>C1, C2, &amp; C3 appear on topmost </a:t>
            </a:r>
          </a:p>
          <a:p>
            <a:r>
              <a:rPr lang="en-US" dirty="0" smtClean="0"/>
              <a:t>squares.</a:t>
            </a:r>
          </a:p>
          <a:p>
            <a:endParaRPr lang="en-US" dirty="0" smtClean="0"/>
          </a:p>
          <a:p>
            <a:r>
              <a:rPr lang="en-US" dirty="0" smtClean="0"/>
              <a:t>Initial &amp; Terminal links appear in the </a:t>
            </a:r>
          </a:p>
          <a:p>
            <a:r>
              <a:rPr lang="en-US" dirty="0"/>
              <a:t>l</a:t>
            </a:r>
            <a:r>
              <a:rPr lang="en-US" dirty="0" smtClean="0"/>
              <a:t>ower circles.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84362" y="2838050"/>
            <a:ext cx="489444" cy="502733"/>
          </a:xfrm>
          <a:prstGeom prst="rect">
            <a:avLst/>
          </a:prstGeom>
          <a:solidFill>
            <a:srgbClr val="7F7F7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18935" y="2838050"/>
            <a:ext cx="489444" cy="502733"/>
          </a:xfrm>
          <a:prstGeom prst="rect">
            <a:avLst/>
          </a:prstGeom>
          <a:solidFill>
            <a:srgbClr val="7F7F7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9052" y="2838050"/>
            <a:ext cx="489444" cy="502733"/>
          </a:xfrm>
          <a:prstGeom prst="rect">
            <a:avLst/>
          </a:prstGeom>
          <a:solidFill>
            <a:srgbClr val="7F7F7F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099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584845" y="2100451"/>
            <a:ext cx="5101954" cy="305608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Stimuli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30154" y="2504216"/>
            <a:ext cx="489444" cy="502733"/>
          </a:xfrm>
          <a:prstGeom prst="rect">
            <a:avLst/>
          </a:prstGeom>
          <a:solidFill>
            <a:schemeClr val="bg1"/>
          </a:solidFill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70075" y="4111381"/>
            <a:ext cx="567435" cy="591464"/>
          </a:xfrm>
          <a:prstGeom prst="ellipse">
            <a:avLst/>
          </a:prstGeom>
          <a:solidFill>
            <a:srgbClr val="009900"/>
          </a:solidFill>
          <a:ln w="317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46760" y="4111381"/>
            <a:ext cx="567435" cy="5914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17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618127" y="4111381"/>
            <a:ext cx="567435" cy="591464"/>
          </a:xfrm>
          <a:prstGeom prst="ellipse">
            <a:avLst/>
          </a:prstGeom>
          <a:solidFill>
            <a:srgbClr val="FF0000"/>
          </a:solidFill>
          <a:ln w="317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11819" y="4111381"/>
            <a:ext cx="567435" cy="591464"/>
          </a:xfrm>
          <a:prstGeom prst="ellipse">
            <a:avLst/>
          </a:prstGeom>
          <a:solidFill>
            <a:srgbClr val="7030A0"/>
          </a:solidFill>
          <a:ln w="317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908176" y="3387134"/>
            <a:ext cx="496506" cy="517531"/>
            <a:chOff x="3200400" y="1371600"/>
            <a:chExt cx="533400" cy="533400"/>
          </a:xfrm>
        </p:grpSpPr>
        <p:sp>
          <p:nvSpPr>
            <p:cNvPr id="29" name="Oval 28"/>
            <p:cNvSpPr/>
            <p:nvPr/>
          </p:nvSpPr>
          <p:spPr>
            <a:xfrm>
              <a:off x="3200400" y="1371600"/>
              <a:ext cx="533400" cy="533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0"/>
              <a:endCxn id="29" idx="4"/>
            </p:cNvCxnSpPr>
            <p:nvPr/>
          </p:nvCxnSpPr>
          <p:spPr>
            <a:xfrm>
              <a:off x="3467100" y="1371600"/>
              <a:ext cx="0" cy="533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718976" y="3318428"/>
            <a:ext cx="567435" cy="591464"/>
            <a:chOff x="3200400" y="1371600"/>
            <a:chExt cx="533400" cy="533400"/>
          </a:xfrm>
        </p:grpSpPr>
        <p:sp>
          <p:nvSpPr>
            <p:cNvPr id="32" name="Oval 31"/>
            <p:cNvSpPr/>
            <p:nvPr/>
          </p:nvSpPr>
          <p:spPr>
            <a:xfrm>
              <a:off x="3200400" y="1371600"/>
              <a:ext cx="533400" cy="533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32" idx="6"/>
              <a:endCxn id="32" idx="2"/>
            </p:cNvCxnSpPr>
            <p:nvPr/>
          </p:nvCxnSpPr>
          <p:spPr>
            <a:xfrm flipH="1">
              <a:off x="3200400" y="1638300"/>
              <a:ext cx="5334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276600" y="1752600"/>
              <a:ext cx="381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76600" y="1524000"/>
              <a:ext cx="381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741652" y="2504216"/>
            <a:ext cx="489444" cy="502733"/>
          </a:xfrm>
          <a:prstGeom prst="rect">
            <a:avLst/>
          </a:prstGeom>
          <a:solidFill>
            <a:schemeClr val="bg1"/>
          </a:solidFill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05065" y="2682562"/>
            <a:ext cx="146751" cy="145528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908293" y="2682562"/>
            <a:ext cx="156868" cy="145528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914953" y="2504216"/>
            <a:ext cx="489444" cy="502733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916070" y="3392361"/>
            <a:ext cx="496506" cy="517531"/>
          </a:xfrm>
          <a:prstGeom prst="ellipse">
            <a:avLst/>
          </a:prstGeom>
          <a:solidFill>
            <a:srgbClr val="7F7F7F"/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4548640" y="3539534"/>
            <a:ext cx="0" cy="517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916070" y="4197999"/>
            <a:ext cx="496506" cy="517531"/>
          </a:xfrm>
          <a:prstGeom prst="ellipse">
            <a:avLst/>
          </a:prstGeom>
          <a:solidFill>
            <a:srgbClr val="7F7F7F"/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79609" y="2504216"/>
            <a:ext cx="225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C1 &amp; C2 &amp; C3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3384836"/>
            <a:ext cx="181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 Links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457201" y="4259247"/>
            <a:ext cx="197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Terminal Links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2390459" y="2620000"/>
            <a:ext cx="928636" cy="2833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2390459" y="3518141"/>
            <a:ext cx="928636" cy="2833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2607987" y="4332908"/>
            <a:ext cx="863507" cy="2833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402438" y="2100451"/>
            <a:ext cx="12830" cy="3056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9218" y="1417639"/>
            <a:ext cx="1260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Inoperative</a:t>
            </a:r>
          </a:p>
          <a:p>
            <a:r>
              <a:rPr lang="en-US" dirty="0" smtClean="0"/>
              <a:t>Keys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618127" y="2504216"/>
            <a:ext cx="489444" cy="502733"/>
            <a:chOff x="6734532" y="367180"/>
            <a:chExt cx="489444" cy="502733"/>
          </a:xfrm>
        </p:grpSpPr>
        <p:sp>
          <p:nvSpPr>
            <p:cNvPr id="44" name="Rectangle 43"/>
            <p:cNvSpPr/>
            <p:nvPr/>
          </p:nvSpPr>
          <p:spPr>
            <a:xfrm>
              <a:off x="6734532" y="367180"/>
              <a:ext cx="489444" cy="5027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6734532" y="367180"/>
              <a:ext cx="489444" cy="5027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734532" y="367180"/>
              <a:ext cx="489444" cy="461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23024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Phase 1:</a:t>
            </a:r>
          </a:p>
          <a:p>
            <a:pPr lvl="1"/>
            <a:r>
              <a:rPr lang="en-US" dirty="0" err="1" smtClean="0"/>
              <a:t>Autoshape</a:t>
            </a:r>
            <a:r>
              <a:rPr lang="en-US" dirty="0" smtClean="0"/>
              <a:t> all stimuli in respective locations with FR1 operant contingency built in.</a:t>
            </a:r>
          </a:p>
          <a:p>
            <a:pPr lvl="2"/>
            <a:r>
              <a:rPr lang="en-US" dirty="0" smtClean="0"/>
              <a:t>ITI = 240sec</a:t>
            </a:r>
          </a:p>
          <a:p>
            <a:pPr lvl="2"/>
            <a:r>
              <a:rPr lang="en-US" dirty="0" smtClean="0"/>
              <a:t>During </a:t>
            </a:r>
            <a:r>
              <a:rPr lang="en-US" smtClean="0"/>
              <a:t>the ITI the </a:t>
            </a:r>
            <a:r>
              <a:rPr lang="en-US" dirty="0" smtClean="0"/>
              <a:t>panel will be visible but all keys will be inoperative (i.e., solid grey)</a:t>
            </a:r>
          </a:p>
          <a:p>
            <a:pPr lvl="2"/>
            <a:r>
              <a:rPr lang="en-US" dirty="0" smtClean="0"/>
              <a:t>Stimulus Duration = 10sec</a:t>
            </a:r>
          </a:p>
          <a:p>
            <a:pPr lvl="2"/>
            <a:r>
              <a:rPr lang="en-US" dirty="0" smtClean="0"/>
              <a:t>Min 90% Accuracy over two days</a:t>
            </a:r>
          </a:p>
          <a:p>
            <a:r>
              <a:rPr lang="en-US" b="1" dirty="0" smtClean="0"/>
              <a:t>Phase 2:</a:t>
            </a:r>
          </a:p>
          <a:p>
            <a:pPr lvl="1"/>
            <a:r>
              <a:rPr lang="en-US" dirty="0" smtClean="0"/>
              <a:t>Operant Contingency Only</a:t>
            </a:r>
          </a:p>
          <a:p>
            <a:pPr lvl="2"/>
            <a:r>
              <a:rPr lang="en-US" dirty="0" smtClean="0"/>
              <a:t>Increase all stimuli from FR1 toFR3 to FR5</a:t>
            </a:r>
          </a:p>
          <a:p>
            <a:pPr lvl="2"/>
            <a:r>
              <a:rPr lang="en-US" dirty="0" smtClean="0"/>
              <a:t>ITI = 60sec</a:t>
            </a:r>
          </a:p>
          <a:p>
            <a:pPr lvl="2"/>
            <a:r>
              <a:rPr lang="en-US" dirty="0" smtClean="0"/>
              <a:t>Stimulus Duration = 10sec</a:t>
            </a:r>
          </a:p>
          <a:p>
            <a:pPr lvl="2"/>
            <a:r>
              <a:rPr lang="en-US" dirty="0" smtClean="0"/>
              <a:t>Min 90% Accuracy over 2 days on FR5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60836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Phase 3:</a:t>
            </a:r>
          </a:p>
          <a:p>
            <a:pPr lvl="1"/>
            <a:r>
              <a:rPr lang="en-US" dirty="0" smtClean="0"/>
              <a:t>Do full procedure without C stimuli</a:t>
            </a:r>
          </a:p>
          <a:p>
            <a:pPr lvl="1"/>
            <a:r>
              <a:rPr lang="en-US" dirty="0" smtClean="0"/>
              <a:t>40 Forced Choice Trials</a:t>
            </a:r>
          </a:p>
          <a:p>
            <a:pPr lvl="2"/>
            <a:r>
              <a:rPr lang="en-US" dirty="0" smtClean="0"/>
              <a:t>20 left &amp; 20 right</a:t>
            </a:r>
          </a:p>
          <a:p>
            <a:pPr lvl="2"/>
            <a:r>
              <a:rPr lang="en-US" dirty="0" smtClean="0"/>
              <a:t>Trials:</a:t>
            </a:r>
          </a:p>
          <a:p>
            <a:pPr lvl="3"/>
            <a:r>
              <a:rPr lang="en-US" dirty="0" smtClean="0"/>
              <a:t>Four t1 trials</a:t>
            </a:r>
          </a:p>
          <a:p>
            <a:pPr lvl="4"/>
            <a:r>
              <a:rPr lang="en-US" dirty="0" smtClean="0"/>
              <a:t>4 reinforced</a:t>
            </a:r>
          </a:p>
          <a:p>
            <a:pPr lvl="3"/>
            <a:r>
              <a:rPr lang="en-US" dirty="0" smtClean="0"/>
              <a:t>16 t2 trials</a:t>
            </a:r>
          </a:p>
          <a:p>
            <a:pPr lvl="4"/>
            <a:r>
              <a:rPr lang="en-US" dirty="0" smtClean="0"/>
              <a:t>16 not reinforced</a:t>
            </a:r>
          </a:p>
          <a:p>
            <a:pPr lvl="3"/>
            <a:r>
              <a:rPr lang="en-US" dirty="0" smtClean="0"/>
              <a:t>Four t3 trials</a:t>
            </a:r>
          </a:p>
          <a:p>
            <a:pPr lvl="4"/>
            <a:r>
              <a:rPr lang="en-US" dirty="0" smtClean="0"/>
              <a:t>2 reinforced, 2 not reinforced</a:t>
            </a:r>
          </a:p>
          <a:p>
            <a:pPr lvl="3"/>
            <a:r>
              <a:rPr lang="en-US" dirty="0" smtClean="0"/>
              <a:t>16 t4 trials</a:t>
            </a:r>
          </a:p>
          <a:p>
            <a:pPr lvl="4"/>
            <a:r>
              <a:rPr lang="en-US" dirty="0" smtClean="0"/>
              <a:t>8 reinforced, 8 not reinforced</a:t>
            </a:r>
          </a:p>
          <a:p>
            <a:pPr lvl="1"/>
            <a:r>
              <a:rPr lang="en-US" dirty="0" smtClean="0"/>
              <a:t>20 Choice Trials randomly intermixed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700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Phase 4 (Testing):</a:t>
            </a:r>
          </a:p>
          <a:p>
            <a:pPr lvl="1"/>
            <a:r>
              <a:rPr lang="en-US" dirty="0" smtClean="0"/>
              <a:t>Identical to Phase 3 except…</a:t>
            </a:r>
          </a:p>
          <a:p>
            <a:pPr lvl="1"/>
            <a:r>
              <a:rPr lang="en-US" dirty="0" smtClean="0"/>
              <a:t>C stimuli included.</a:t>
            </a:r>
          </a:p>
          <a:p>
            <a:pPr lvl="1"/>
            <a:r>
              <a:rPr lang="en-US" smtClean="0"/>
              <a:t>30</a:t>
            </a:r>
            <a:r>
              <a:rPr lang="en-US" smtClean="0"/>
              <a:t> </a:t>
            </a:r>
            <a:r>
              <a:rPr lang="en-US" i="1" dirty="0" smtClean="0"/>
              <a:t>forced</a:t>
            </a:r>
            <a:r>
              <a:rPr lang="en-US" dirty="0" smtClean="0"/>
              <a:t> choice trials (10</a:t>
            </a:r>
            <a:r>
              <a:rPr lang="en-US" baseline="-25000" dirty="0" smtClean="0"/>
              <a:t>c1 </a:t>
            </a:r>
            <a:r>
              <a:rPr lang="en-US" dirty="0" smtClean="0"/>
              <a:t>x 10</a:t>
            </a:r>
            <a:r>
              <a:rPr lang="en-US" baseline="-25000" dirty="0" smtClean="0"/>
              <a:t>c2 </a:t>
            </a:r>
            <a:r>
              <a:rPr lang="en-US" dirty="0" smtClean="0"/>
              <a:t>x 10</a:t>
            </a:r>
            <a:r>
              <a:rPr lang="en-US" baseline="-25000" dirty="0" smtClean="0"/>
              <a:t>c3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Minimum 6 (3!) additional </a:t>
            </a:r>
            <a:r>
              <a:rPr lang="en-US" i="1" dirty="0" smtClean="0"/>
              <a:t>choice</a:t>
            </a:r>
            <a:r>
              <a:rPr lang="en-US" dirty="0" smtClean="0"/>
              <a:t> trials needed to counter balance sides of C stimuli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erminal links be chosen pseudo-randomly according to probabilities.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059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Reversal Condition to assess side bias (Phase 4 – only reinforcement changes)</a:t>
            </a:r>
          </a:p>
          <a:p>
            <a:r>
              <a:rPr lang="en-US" dirty="0" smtClean="0"/>
              <a:t>1 Second of Hopper access</a:t>
            </a:r>
          </a:p>
          <a:p>
            <a:r>
              <a:rPr lang="en-US" dirty="0" smtClean="0"/>
              <a:t>No Start-Stimulus</a:t>
            </a:r>
          </a:p>
          <a:p>
            <a:r>
              <a:rPr lang="en-US" dirty="0" smtClean="0"/>
              <a:t>10 second ITI (test)</a:t>
            </a:r>
          </a:p>
          <a:p>
            <a:pPr lvl="1"/>
            <a:r>
              <a:rPr lang="en-US" dirty="0" smtClean="0"/>
              <a:t>1 second addition for terminal links that do not deliver food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658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385</Words>
  <Application>Microsoft Office PowerPoint</Application>
  <PresentationFormat>On-screen Show (4:3)</PresentationFormat>
  <Paragraphs>98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Operant Screen Panel</vt:lpstr>
      <vt:lpstr>Stimuli</vt:lpstr>
      <vt:lpstr>Training</vt:lpstr>
      <vt:lpstr>Training</vt:lpstr>
      <vt:lpstr>Training</vt:lpstr>
      <vt:lpstr>Other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Choices With Commitment</dc:title>
  <dc:creator>Jeff</dc:creator>
  <cp:lastModifiedBy>User</cp:lastModifiedBy>
  <cp:revision>71</cp:revision>
  <dcterms:created xsi:type="dcterms:W3CDTF">2014-03-31T21:23:10Z</dcterms:created>
  <dcterms:modified xsi:type="dcterms:W3CDTF">2014-07-04T18:06:52Z</dcterms:modified>
</cp:coreProperties>
</file>