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5"/>
  </p:notesMasterIdLst>
  <p:handoutMasterIdLst>
    <p:handoutMasterId r:id="rId16"/>
  </p:handoutMasterIdLst>
  <p:sldIdLst>
    <p:sldId id="306" r:id="rId5"/>
    <p:sldId id="309" r:id="rId6"/>
    <p:sldId id="307" r:id="rId7"/>
    <p:sldId id="294" r:id="rId8"/>
    <p:sldId id="315" r:id="rId9"/>
    <p:sldId id="316" r:id="rId10"/>
    <p:sldId id="314" r:id="rId11"/>
    <p:sldId id="313" r:id="rId12"/>
    <p:sldId id="311" r:id="rId13"/>
    <p:sldId id="312"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6" d="100"/>
          <a:sy n="86" d="100"/>
        </p:scale>
        <p:origin x="562" y="53"/>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CA70EDB-4B36-4CA5-AB48-4ED7CCB713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EE198DCC-3E8D-4419-B930-82477F012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F08DB3-0D29-4A43-857F-E099129922D1}" type="datetime1">
              <a:rPr lang="fr-FR" smtClean="0"/>
              <a:t>22/05/2023</a:t>
            </a:fld>
            <a:endParaRPr lang="fr-FR" dirty="0"/>
          </a:p>
        </p:txBody>
      </p:sp>
      <p:sp>
        <p:nvSpPr>
          <p:cNvPr id="4" name="Espace réservé du pied de page 3">
            <a:extLst>
              <a:ext uri="{FF2B5EF4-FFF2-40B4-BE49-F238E27FC236}">
                <a16:creationId xmlns:a16="http://schemas.microsoft.com/office/drawing/2014/main" id="{10811FE1-7A54-4024-AE57-E9290B12C1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DB134E4-1F26-4974-A60F-F29A4212D5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615F8F-0F47-4F29-9881-7A839B3FAAFF}" type="slidenum">
              <a:rPr lang="fr-FR" smtClean="0"/>
              <a:t>‹N°›</a:t>
            </a:fld>
            <a:endParaRPr lang="fr-FR"/>
          </a:p>
        </p:txBody>
      </p:sp>
    </p:spTree>
    <p:extLst>
      <p:ext uri="{BB962C8B-B14F-4D97-AF65-F5344CB8AC3E}">
        <p14:creationId xmlns:p14="http://schemas.microsoft.com/office/powerpoint/2010/main" val="1003512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2E851-0615-4781-BC0D-A2E801150AE0}" type="datetime1">
              <a:rPr lang="fr-FR" smtClean="0"/>
              <a:pPr/>
              <a:t>22/05/2023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fr-FR" noProof="0" smtClean="0"/>
              <a:t>‹N°›</a:t>
            </a:fld>
            <a:endParaRPr lang="fr-F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a:t>
            </a:fld>
            <a:endParaRPr lang="fr-FR"/>
          </a:p>
        </p:txBody>
      </p:sp>
    </p:spTree>
    <p:extLst>
      <p:ext uri="{BB962C8B-B14F-4D97-AF65-F5344CB8AC3E}">
        <p14:creationId xmlns:p14="http://schemas.microsoft.com/office/powerpoint/2010/main" val="985822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10</a:t>
            </a:fld>
            <a:endParaRPr lang="fr-FR"/>
          </a:p>
        </p:txBody>
      </p:sp>
    </p:spTree>
    <p:extLst>
      <p:ext uri="{BB962C8B-B14F-4D97-AF65-F5344CB8AC3E}">
        <p14:creationId xmlns:p14="http://schemas.microsoft.com/office/powerpoint/2010/main" val="3327063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2</a:t>
            </a:fld>
            <a:endParaRPr lang="fr-FR"/>
          </a:p>
        </p:txBody>
      </p:sp>
    </p:spTree>
    <p:extLst>
      <p:ext uri="{BB962C8B-B14F-4D97-AF65-F5344CB8AC3E}">
        <p14:creationId xmlns:p14="http://schemas.microsoft.com/office/powerpoint/2010/main" val="1242289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3</a:t>
            </a:fld>
            <a:endParaRPr lang="fr-FR"/>
          </a:p>
        </p:txBody>
      </p:sp>
    </p:spTree>
    <p:extLst>
      <p:ext uri="{BB962C8B-B14F-4D97-AF65-F5344CB8AC3E}">
        <p14:creationId xmlns:p14="http://schemas.microsoft.com/office/powerpoint/2010/main" val="470555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4</a:t>
            </a:fld>
            <a:endParaRPr lang="fr-FR"/>
          </a:p>
        </p:txBody>
      </p:sp>
    </p:spTree>
    <p:extLst>
      <p:ext uri="{BB962C8B-B14F-4D97-AF65-F5344CB8AC3E}">
        <p14:creationId xmlns:p14="http://schemas.microsoft.com/office/powerpoint/2010/main" val="1303139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5</a:t>
            </a:fld>
            <a:endParaRPr lang="fr-FR"/>
          </a:p>
        </p:txBody>
      </p:sp>
    </p:spTree>
    <p:extLst>
      <p:ext uri="{BB962C8B-B14F-4D97-AF65-F5344CB8AC3E}">
        <p14:creationId xmlns:p14="http://schemas.microsoft.com/office/powerpoint/2010/main" val="3569557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6</a:t>
            </a:fld>
            <a:endParaRPr lang="fr-FR"/>
          </a:p>
        </p:txBody>
      </p:sp>
    </p:spTree>
    <p:extLst>
      <p:ext uri="{BB962C8B-B14F-4D97-AF65-F5344CB8AC3E}">
        <p14:creationId xmlns:p14="http://schemas.microsoft.com/office/powerpoint/2010/main" val="128928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7</a:t>
            </a:fld>
            <a:endParaRPr lang="fr-FR"/>
          </a:p>
        </p:txBody>
      </p:sp>
    </p:spTree>
    <p:extLst>
      <p:ext uri="{BB962C8B-B14F-4D97-AF65-F5344CB8AC3E}">
        <p14:creationId xmlns:p14="http://schemas.microsoft.com/office/powerpoint/2010/main" val="1082395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8</a:t>
            </a:fld>
            <a:endParaRPr lang="fr-FR"/>
          </a:p>
        </p:txBody>
      </p:sp>
    </p:spTree>
    <p:extLst>
      <p:ext uri="{BB962C8B-B14F-4D97-AF65-F5344CB8AC3E}">
        <p14:creationId xmlns:p14="http://schemas.microsoft.com/office/powerpoint/2010/main" val="340872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9</a:t>
            </a:fld>
            <a:endParaRPr lang="fr-FR"/>
          </a:p>
        </p:txBody>
      </p:sp>
    </p:spTree>
    <p:extLst>
      <p:ext uri="{BB962C8B-B14F-4D97-AF65-F5344CB8AC3E}">
        <p14:creationId xmlns:p14="http://schemas.microsoft.com/office/powerpoint/2010/main" val="80434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11" name="Connecteur droit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fr-FR" noProof="0"/>
              <a:t>Modifiez le style du titre</a:t>
            </a:r>
          </a:p>
        </p:txBody>
      </p:sp>
      <p:sp>
        <p:nvSpPr>
          <p:cNvPr id="3" name="Espace réservé du texte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0" name="Connecteur droit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sme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4" name="Graphisme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6" name="Graphisme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fr-FR" noProof="0"/>
              <a:t>Modifiez le style du titre</a:t>
            </a:r>
          </a:p>
        </p:txBody>
      </p:sp>
      <p:sp>
        <p:nvSpPr>
          <p:cNvPr id="3" name="Espace réservé du texte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sp>
        <p:nvSpPr>
          <p:cNvPr id="5" name="Espace réservé du texte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cxnSp>
        <p:nvCxnSpPr>
          <p:cNvPr id="10" name="Connecteur droit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sme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4" name="Graphisme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6" name="Graphisme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
        <p:nvSpPr>
          <p:cNvPr id="15" name="Espace réservé du texte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7" name="Espace réservé du contenu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fr-FR" noProof="0"/>
              <a:t>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5" name="Espace réservé du pied de page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‹N°›</a:t>
            </a:fld>
            <a:endParaRPr lang="fr-FR" noProof="0"/>
          </a:p>
        </p:txBody>
      </p:sp>
      <p:cxnSp>
        <p:nvCxnSpPr>
          <p:cNvPr id="7" name="Connecteur droit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imag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fr-FR" noProof="0"/>
              <a:t>Cliquez sur l'icône pour ajouter une image</a:t>
            </a:r>
          </a:p>
        </p:txBody>
      </p:sp>
      <p:sp>
        <p:nvSpPr>
          <p:cNvPr id="10" name="Espace réservé d’imag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fr-FR" noProof="0"/>
              <a:t>Cliquez sur l'icône pour ajouter une image</a:t>
            </a:r>
          </a:p>
        </p:txBody>
      </p:sp>
      <p:sp>
        <p:nvSpPr>
          <p:cNvPr id="11" name="Espace réservé d’imag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re uniquement">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Espace réservé d’imag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2" name="Espace réservé d’imag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1" name="Espace réservé d’imag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0" name="Espace réservé d’imag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fr-FR" noProof="0"/>
              <a:t>Modifiez le style du 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fr-FR" noProof="0" smtClean="0"/>
              <a:pPr rtl="0"/>
              <a:t>‹N°›</a:t>
            </a:fld>
            <a:endParaRPr lang="fr-FR" noProof="0"/>
          </a:p>
        </p:txBody>
      </p:sp>
      <p:sp>
        <p:nvSpPr>
          <p:cNvPr id="8" name="Graphisme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10" name="Graphisme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
        <p:nvSpPr>
          <p:cNvPr id="12" name="Graphisme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cxnSp>
        <p:nvCxnSpPr>
          <p:cNvPr id="14" name="Connecteur droit 13">
            <a:extLst>
              <a:ext uri="{FF2B5EF4-FFF2-40B4-BE49-F238E27FC236}">
                <a16:creationId xmlns:a16="http://schemas.microsoft.com/office/drawing/2014/main" id="{13AE7F8D-AE68-4A83-BAB5-3A97D473CE3C}"/>
              </a:ext>
            </a:extLst>
          </p:cNvPr>
          <p:cNvCxnSpPr>
            <a:cxnSpLocks/>
          </p:cNvCxnSpPr>
          <p:nvPr userDrawn="1"/>
        </p:nvCxnSpPr>
        <p:spPr>
          <a:xfrm>
            <a:off x="856114" y="3577174"/>
            <a:ext cx="0" cy="32760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Espace réservé du texte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fr-FR" noProof="0"/>
              <a:t>Modifiez les styles du texte</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fr-FR" noProof="0"/>
              <a:t>Modifiez le style du 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6" name="Connecteur droit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fr-FR" noProof="0"/>
              <a:t>03/09/20XX</a:t>
            </a:r>
          </a:p>
        </p:txBody>
      </p:sp>
      <p:sp>
        <p:nvSpPr>
          <p:cNvPr id="3" name="Espace réservé du pied de page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fr-FR" noProof="0"/>
              <a:t>Titre de la présentation</a:t>
            </a:r>
          </a:p>
        </p:txBody>
      </p:sp>
      <p:sp>
        <p:nvSpPr>
          <p:cNvPr id="4" name="Espace réservé du numéro de diapositive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5" name="Connecteur droit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4EF71768-C3FA-49EF-99EF-06E6C3B2846F}"/>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a:extLst>
              <a:ext uri="{FF2B5EF4-FFF2-40B4-BE49-F238E27FC236}">
                <a16:creationId xmlns:a16="http://schemas.microsoft.com/office/drawing/2014/main" id="{92DA6F24-ED6C-4D12-A9D6-EE37FBD68693}"/>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fr-FR" noProof="0"/>
              <a:t>03/09/20XX</a:t>
            </a:r>
          </a:p>
        </p:txBody>
      </p:sp>
      <p:sp>
        <p:nvSpPr>
          <p:cNvPr id="6" name="Espace réservé du pied de page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8" name="Connecteur droit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C55ED73B-8413-478D-80D7-B78B69763B69}"/>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a:extLst>
              <a:ext uri="{FF2B5EF4-FFF2-40B4-BE49-F238E27FC236}">
                <a16:creationId xmlns:a16="http://schemas.microsoft.com/office/drawing/2014/main" id="{91BDF226-1B94-4D2D-98B3-7B932FB17DAA}"/>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fr-FR" noProof="0"/>
              <a:t>03/09/20XX</a:t>
            </a:r>
          </a:p>
        </p:txBody>
      </p:sp>
      <p:sp>
        <p:nvSpPr>
          <p:cNvPr id="6" name="Espace réservé du pied de page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8" name="Connecteur droit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e de titre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9" name="Connecteur droit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sme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21" name="Graphisme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fr-FR" noProof="0"/>
          </a:p>
        </p:txBody>
      </p:sp>
      <p:sp>
        <p:nvSpPr>
          <p:cNvPr id="23" name="Graphisme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re uniquement">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Espace réservé d’imag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fr-FR" noProof="0"/>
              <a:t>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fr-FR" noProof="0" smtClean="0"/>
              <a:pPr rtl="0"/>
              <a:t>‹N°›</a:t>
            </a:fld>
            <a:endParaRPr lang="fr-FR" noProof="0"/>
          </a:p>
        </p:txBody>
      </p:sp>
      <p:cxnSp>
        <p:nvCxnSpPr>
          <p:cNvPr id="14" name="Connecteur droit 13">
            <a:extLst>
              <a:ext uri="{FF2B5EF4-FFF2-40B4-BE49-F238E27FC236}">
                <a16:creationId xmlns:a16="http://schemas.microsoft.com/office/drawing/2014/main" id="{13AE7F8D-AE68-4A83-BAB5-3A97D473CE3C}"/>
              </a:ext>
            </a:extLst>
          </p:cNvPr>
          <p:cNvCxnSpPr>
            <a:cxnSpLocks/>
          </p:cNvCxnSpPr>
          <p:nvPr userDrawn="1"/>
        </p:nvCxnSpPr>
        <p:spPr>
          <a:xfrm>
            <a:off x="856114" y="3568936"/>
            <a:ext cx="0" cy="32760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Espace réservé du texte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fr-FR" noProof="0"/>
              <a:t>Modifiez les styles du texte</a:t>
            </a:r>
          </a:p>
        </p:txBody>
      </p:sp>
      <p:sp>
        <p:nvSpPr>
          <p:cNvPr id="11" name="Graphisme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13" name="Graphisme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17" name="Graphisme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5" name="Espace réservé d’imag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p:txBody>
      </p:sp>
      <p:sp>
        <p:nvSpPr>
          <p:cNvPr id="4" name="Espace réservé de la date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‹N°›</a:t>
            </a:fld>
            <a:endParaRPr lang="fr-FR" noProof="0"/>
          </a:p>
        </p:txBody>
      </p:sp>
      <p:cxnSp>
        <p:nvCxnSpPr>
          <p:cNvPr id="9" name="Connecteur droit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sme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
        <p:nvSpPr>
          <p:cNvPr id="19" name="Graphisme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En-tête de section">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Graphisme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5" name="Graphisme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6" name="Graphisme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
        <p:nvSpPr>
          <p:cNvPr id="7" name="Graphisme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fr-FR" noProof="0"/>
          </a:p>
        </p:txBody>
      </p:sp>
      <p:sp>
        <p:nvSpPr>
          <p:cNvPr id="11" name="Graphisme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fr-FR" noProof="0"/>
          </a:p>
        </p:txBody>
      </p:sp>
      <p:sp>
        <p:nvSpPr>
          <p:cNvPr id="13" name="Graphisme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7" name="Connecteur droit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Modifier le style du sous-titre du masque</a:t>
            </a:r>
          </a:p>
        </p:txBody>
      </p:sp>
      <p:sp>
        <p:nvSpPr>
          <p:cNvPr id="5" name="Espace réservé du pied de page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fr-FR" noProof="0"/>
              <a:t>Titre de la présentation</a:t>
            </a:r>
          </a:p>
        </p:txBody>
      </p:sp>
      <p:sp>
        <p:nvSpPr>
          <p:cNvPr id="6" name="Espace réservé au numéro de diapositive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‹N°›</a:t>
            </a:fld>
            <a:endParaRPr lang="fr-FR" noProof="0"/>
          </a:p>
        </p:txBody>
      </p:sp>
      <p:cxnSp>
        <p:nvCxnSpPr>
          <p:cNvPr id="7" name="Connecteur droit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imag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re et contenu">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fr-FR" noProof="0"/>
              <a:t>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fr-FR" noProof="0" smtClean="0"/>
              <a:pPr rtl="0"/>
              <a:t>‹N°›</a:t>
            </a:fld>
            <a:endParaRPr lang="fr-FR" noProof="0"/>
          </a:p>
        </p:txBody>
      </p:sp>
      <p:sp>
        <p:nvSpPr>
          <p:cNvPr id="9" name="Graphisme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fr-FR" noProof="0"/>
          </a:p>
        </p:txBody>
      </p:sp>
      <p:sp>
        <p:nvSpPr>
          <p:cNvPr id="11" name="Graphisme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8" name="Connecteur droit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sme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2" name="Graphisme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4" name="Graphisme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fr-FR" noProof="0" smtClean="0"/>
              <a:t>‹N°›</a:t>
            </a:fld>
            <a:endParaRPr lang="fr-F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A9968B-2619-4F71-AB00-4C493E120805}"/>
              </a:ext>
            </a:extLst>
          </p:cNvPr>
          <p:cNvSpPr>
            <a:spLocks noGrp="1"/>
          </p:cNvSpPr>
          <p:nvPr>
            <p:ph type="ctrTitle"/>
          </p:nvPr>
        </p:nvSpPr>
        <p:spPr>
          <a:xfrm>
            <a:off x="1483577" y="960120"/>
            <a:ext cx="6176550" cy="2947830"/>
          </a:xfrm>
        </p:spPr>
        <p:txBody>
          <a:bodyPr rtlCol="0">
            <a:noAutofit/>
          </a:bodyPr>
          <a:lstStyle/>
          <a:p>
            <a:pPr algn="ctr" rtl="0"/>
            <a:r>
              <a:rPr lang="fr-FR" sz="3600" spc="400" dirty="0"/>
              <a:t>Causes néfastes de la migration </a:t>
            </a:r>
            <a:br>
              <a:rPr lang="fr-FR" sz="3600" spc="400" dirty="0"/>
            </a:br>
            <a:r>
              <a:rPr lang="fr-FR" sz="3600" spc="400" dirty="0"/>
              <a:t>(Pertes migratoire)</a:t>
            </a:r>
            <a:endParaRPr lang="fr-FR" sz="3600" dirty="0"/>
          </a:p>
        </p:txBody>
      </p:sp>
      <p:sp>
        <p:nvSpPr>
          <p:cNvPr id="3" name="Sous-titre 2">
            <a:extLst>
              <a:ext uri="{FF2B5EF4-FFF2-40B4-BE49-F238E27FC236}">
                <a16:creationId xmlns:a16="http://schemas.microsoft.com/office/drawing/2014/main" id="{A5F14073-9F68-4B7E-A576-26899D58C7A9}"/>
              </a:ext>
            </a:extLst>
          </p:cNvPr>
          <p:cNvSpPr>
            <a:spLocks noGrp="1"/>
          </p:cNvSpPr>
          <p:nvPr>
            <p:ph type="subTitle" idx="1"/>
          </p:nvPr>
        </p:nvSpPr>
        <p:spPr>
          <a:xfrm>
            <a:off x="5650726" y="4708894"/>
            <a:ext cx="5093208" cy="1197864"/>
          </a:xfrm>
        </p:spPr>
        <p:txBody>
          <a:bodyPr rtlCol="0"/>
          <a:lstStyle/>
          <a:p>
            <a:pPr rtl="0"/>
            <a:r>
              <a:rPr lang="fr-FR" sz="2000" dirty="0">
                <a:solidFill>
                  <a:schemeClr val="bg1"/>
                </a:solidFill>
              </a:rPr>
              <a:t>FARISSI Mohamed</a:t>
            </a:r>
          </a:p>
          <a:p>
            <a:pPr rtl="0"/>
            <a:r>
              <a:rPr lang="fr-FR" sz="2000" dirty="0">
                <a:solidFill>
                  <a:schemeClr val="bg1"/>
                </a:solidFill>
              </a:rPr>
              <a:t>CLODION Axel</a:t>
            </a:r>
          </a:p>
          <a:p>
            <a:pPr rtl="0"/>
            <a:endParaRPr lang="fr-F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pied de page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548640" y="1938529"/>
            <a:ext cx="2788920" cy="365125"/>
          </a:xfrm>
        </p:spPr>
        <p:txBody>
          <a:bodyPr rtlCol="0"/>
          <a:lstStyle/>
          <a:p>
            <a:pPr rtl="0"/>
            <a:r>
              <a:rPr lang="fr-FR" dirty="0"/>
              <a:t>Pertes migratoires</a:t>
            </a:r>
          </a:p>
        </p:txBody>
      </p:sp>
      <p:pic>
        <p:nvPicPr>
          <p:cNvPr id="9" name="Espace réservé d’image 8" descr="coucher de soleil sur des montagnes">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Espace réservé d’image 10" descr="coucher de soleil sur des montagnes">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Titre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algn="ctr" rtl="0"/>
            <a:r>
              <a:rPr lang="fr-FR" dirty="0"/>
              <a:t>Merci MONSIEUR </a:t>
            </a:r>
            <a:r>
              <a:rPr lang="fr-FR" dirty="0" err="1"/>
              <a:t>HOUédé</a:t>
            </a:r>
            <a:r>
              <a:rPr lang="fr-FR" dirty="0"/>
              <a:t>!</a:t>
            </a:r>
          </a:p>
        </p:txBody>
      </p:sp>
      <p:sp>
        <p:nvSpPr>
          <p:cNvPr id="7" name="Espace réservé du texte 6">
            <a:extLst>
              <a:ext uri="{FF2B5EF4-FFF2-40B4-BE49-F238E27FC236}">
                <a16:creationId xmlns:a16="http://schemas.microsoft.com/office/drawing/2014/main" id="{42AF1107-8D35-4E35-93C7-D3640946F742}"/>
              </a:ext>
            </a:extLst>
          </p:cNvPr>
          <p:cNvSpPr>
            <a:spLocks noGrp="1"/>
          </p:cNvSpPr>
          <p:nvPr>
            <p:ph type="body" sz="quarter" idx="13"/>
          </p:nvPr>
        </p:nvSpPr>
        <p:spPr/>
        <p:txBody>
          <a:bodyPr rtlCol="0"/>
          <a:lstStyle/>
          <a:p>
            <a:pPr rtl="0"/>
            <a:endParaRPr lang="fr-FR" dirty="0"/>
          </a:p>
          <a:p>
            <a:pPr rtl="0"/>
            <a:endParaRPr lang="fr-FR" dirty="0"/>
          </a:p>
        </p:txBody>
      </p:sp>
      <p:pic>
        <p:nvPicPr>
          <p:cNvPr id="15" name="Espace réservé d’image 14" descr="lumière d’avant le crépuscule sur des montagnes">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Espace réservé d’image 12" descr="lumière d’avant l’aube sur des montagnes">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2FB0B-15EC-453B-BC9B-69AD35DDCEA3}"/>
              </a:ext>
            </a:extLst>
          </p:cNvPr>
          <p:cNvSpPr>
            <a:spLocks noGrp="1"/>
          </p:cNvSpPr>
          <p:nvPr>
            <p:ph type="ctrTitle"/>
          </p:nvPr>
        </p:nvSpPr>
        <p:spPr>
          <a:xfrm>
            <a:off x="1589146" y="658369"/>
            <a:ext cx="9144000" cy="2340864"/>
          </a:xfrm>
        </p:spPr>
        <p:txBody>
          <a:bodyPr rtlCol="0"/>
          <a:lstStyle/>
          <a:p>
            <a:pPr rtl="0"/>
            <a:r>
              <a:rPr lang="fr-FR" b="1" cap="all" spc="400" dirty="0">
                <a:solidFill>
                  <a:schemeClr val="bg1"/>
                </a:solidFill>
                <a:latin typeface="+mn-lt"/>
              </a:rPr>
              <a:t>sommaire</a:t>
            </a:r>
            <a:endParaRPr lang="fr-FR" dirty="0"/>
          </a:p>
        </p:txBody>
      </p:sp>
      <p:sp>
        <p:nvSpPr>
          <p:cNvPr id="3" name="Sous-titre 2">
            <a:extLst>
              <a:ext uri="{FF2B5EF4-FFF2-40B4-BE49-F238E27FC236}">
                <a16:creationId xmlns:a16="http://schemas.microsoft.com/office/drawing/2014/main" id="{05408798-0DB3-46BF-880E-7BB904D700F6}"/>
              </a:ext>
            </a:extLst>
          </p:cNvPr>
          <p:cNvSpPr>
            <a:spLocks noGrp="1"/>
          </p:cNvSpPr>
          <p:nvPr>
            <p:ph type="subTitle" idx="1"/>
          </p:nvPr>
        </p:nvSpPr>
        <p:spPr>
          <a:xfrm>
            <a:off x="1527047" y="3858767"/>
            <a:ext cx="9268199" cy="1698653"/>
          </a:xfrm>
        </p:spPr>
        <p:txBody>
          <a:bodyPr rtlCol="0">
            <a:normAutofit fontScale="92500" lnSpcReduction="20000"/>
          </a:bodyPr>
          <a:lstStyle/>
          <a:p>
            <a:pPr rtl="0"/>
            <a:r>
              <a:rPr lang="fr-FR" dirty="0"/>
              <a:t>I. Introduction aux pertes migratoires</a:t>
            </a:r>
          </a:p>
          <a:p>
            <a:pPr rtl="0"/>
            <a:r>
              <a:rPr lang="fr-FR" dirty="0"/>
              <a:t>II. </a:t>
            </a:r>
            <a:r>
              <a:rPr lang="fr-FR" b="0" i="0" dirty="0">
                <a:effectLst/>
                <a:latin typeface="Söhne"/>
              </a:rPr>
              <a:t>Analyse régionale des pertes migratoires</a:t>
            </a:r>
            <a:endParaRPr lang="fr-FR" dirty="0"/>
          </a:p>
          <a:p>
            <a:pPr rtl="0"/>
            <a:r>
              <a:rPr lang="fr-FR" dirty="0"/>
              <a:t>III. </a:t>
            </a:r>
            <a:r>
              <a:rPr lang="fr-FR" b="0" i="0" dirty="0">
                <a:effectLst/>
                <a:latin typeface="Söhne"/>
              </a:rPr>
              <a:t>Évolution temporelle des pertes migratoires</a:t>
            </a:r>
            <a:endParaRPr lang="fr-FR" dirty="0"/>
          </a:p>
          <a:p>
            <a:pPr rtl="0"/>
            <a:r>
              <a:rPr lang="fr-FR" dirty="0"/>
              <a:t>IV. </a:t>
            </a:r>
            <a:r>
              <a:rPr lang="fr-FR" b="0" i="0" dirty="0">
                <a:effectLst/>
                <a:latin typeface="Söhne"/>
              </a:rPr>
              <a:t>Tendances annuelles des pertes migratoires</a:t>
            </a:r>
            <a:endParaRPr lang="fr-FR" dirty="0"/>
          </a:p>
          <a:p>
            <a:pPr rtl="0"/>
            <a:r>
              <a:rPr lang="fr-FR" dirty="0"/>
              <a:t>V. Étude des mortalités et disparition sur les flux migratoires</a:t>
            </a:r>
          </a:p>
        </p:txBody>
      </p:sp>
    </p:spTree>
    <p:extLst>
      <p:ext uri="{BB962C8B-B14F-4D97-AF65-F5344CB8AC3E}">
        <p14:creationId xmlns:p14="http://schemas.microsoft.com/office/powerpoint/2010/main" val="2227882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DDBBC93-70DF-4E4E-98E3-08124185AB18}"/>
              </a:ext>
            </a:extLst>
          </p:cNvPr>
          <p:cNvSpPr>
            <a:spLocks noGrp="1"/>
          </p:cNvSpPr>
          <p:nvPr>
            <p:ph type="title"/>
          </p:nvPr>
        </p:nvSpPr>
        <p:spPr/>
        <p:txBody>
          <a:bodyPr rtlCol="0">
            <a:normAutofit/>
          </a:bodyPr>
          <a:lstStyle/>
          <a:p>
            <a:pPr rtl="0"/>
            <a:r>
              <a:rPr lang="fr-FR" sz="4800" b="1" cap="all" spc="400" dirty="0">
                <a:solidFill>
                  <a:schemeClr val="bg1"/>
                </a:solidFill>
                <a:latin typeface="+mn-lt"/>
              </a:rPr>
              <a:t>introduction</a:t>
            </a:r>
            <a:endParaRPr lang="fr-FR" sz="4800" dirty="0"/>
          </a:p>
        </p:txBody>
      </p:sp>
      <p:sp>
        <p:nvSpPr>
          <p:cNvPr id="4" name="Espace réservé du texte 3">
            <a:extLst>
              <a:ext uri="{FF2B5EF4-FFF2-40B4-BE49-F238E27FC236}">
                <a16:creationId xmlns:a16="http://schemas.microsoft.com/office/drawing/2014/main" id="{65DE74E9-AA78-46C1-845A-0B72FA8AF35E}"/>
              </a:ext>
            </a:extLst>
          </p:cNvPr>
          <p:cNvSpPr>
            <a:spLocks noGrp="1"/>
          </p:cNvSpPr>
          <p:nvPr>
            <p:ph type="body" sz="quarter" idx="13"/>
          </p:nvPr>
        </p:nvSpPr>
        <p:spPr>
          <a:xfrm>
            <a:off x="5519928" y="3242658"/>
            <a:ext cx="5833872" cy="3118104"/>
          </a:xfrm>
        </p:spPr>
        <p:txBody>
          <a:bodyPr rtlCol="0"/>
          <a:lstStyle/>
          <a:p>
            <a:pPr algn="l" rtl="0"/>
            <a:r>
              <a:rPr lang="fr-FR" b="0" i="0" dirty="0">
                <a:solidFill>
                  <a:srgbClr val="374151"/>
                </a:solidFill>
                <a:effectLst/>
                <a:latin typeface="Söhne"/>
              </a:rPr>
              <a:t>Les pertes migratoires, également connues sous le nom de décès et de disparitions de migrants, représentent un phénomène tragique et complexe qui touche de nombreuses régions du monde. Ces pertes se produisent lors de tentatives de migration, souvent périlleuses, à travers des frontières, des déserts, des océans ou d'autres voies dangereuses. Les raisons qui poussent les individus à entreprendre ces voyages risqués sont multiples, allant de la recherche d'une meilleure qualité de vie à la fuite de conflits, de la persécution ou de la pauvreté extrême.</a:t>
            </a:r>
            <a:endParaRPr lang="fr-FR" sz="1800" dirty="0">
              <a:solidFill>
                <a:schemeClr val="bg1"/>
              </a:solidFill>
            </a:endParaRPr>
          </a:p>
        </p:txBody>
      </p:sp>
      <p:pic>
        <p:nvPicPr>
          <p:cNvPr id="6" name="Espace réservé d’image 5" descr="coucher de soleil sur des montagnes">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8" name="Espace réservé du pied de page 7">
            <a:extLst>
              <a:ext uri="{FF2B5EF4-FFF2-40B4-BE49-F238E27FC236}">
                <a16:creationId xmlns:a16="http://schemas.microsoft.com/office/drawing/2014/main" id="{AEEDFC2F-FF0A-4EC9-A0BB-0AA2B1E6BA4A}"/>
              </a:ext>
            </a:extLst>
          </p:cNvPr>
          <p:cNvSpPr>
            <a:spLocks noGrp="1"/>
          </p:cNvSpPr>
          <p:nvPr>
            <p:ph type="ftr" sz="quarter" idx="11"/>
          </p:nvPr>
        </p:nvSpPr>
        <p:spPr/>
        <p:txBody>
          <a:bodyPr rtlCol="0"/>
          <a:lstStyle/>
          <a:p>
            <a:pPr rtl="0"/>
            <a:r>
              <a:rPr lang="fr-FR" dirty="0"/>
              <a:t>Pertes migratoires</a:t>
            </a:r>
          </a:p>
        </p:txBody>
      </p:sp>
    </p:spTree>
    <p:extLst>
      <p:ext uri="{BB962C8B-B14F-4D97-AF65-F5344CB8AC3E}">
        <p14:creationId xmlns:p14="http://schemas.microsoft.com/office/powerpoint/2010/main" val="161359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algn="ctr" rtl="0"/>
            <a:r>
              <a:rPr lang="fr-FR" sz="3200" b="0" i="0" dirty="0">
                <a:effectLst/>
                <a:latin typeface="Söhne"/>
              </a:rPr>
              <a:t>Analyse régionale des pertes migratoires</a:t>
            </a:r>
            <a:endParaRPr lang="fr-FR" sz="3200" dirty="0"/>
          </a:p>
        </p:txBody>
      </p:sp>
      <p:pic>
        <p:nvPicPr>
          <p:cNvPr id="6" name="Espace réservé du contenu 5" descr="Une image contenant texte, capture d’écran, Caractère coloré, diagramme&#10;&#10;Description générée automatiquement">
            <a:extLst>
              <a:ext uri="{FF2B5EF4-FFF2-40B4-BE49-F238E27FC236}">
                <a16:creationId xmlns:a16="http://schemas.microsoft.com/office/drawing/2014/main" id="{220F6F2D-397D-581E-5E44-CFE91DEC4C3D}"/>
              </a:ext>
            </a:extLst>
          </p:cNvPr>
          <p:cNvPicPr>
            <a:picLocks noGrp="1" noChangeAspect="1"/>
          </p:cNvPicPr>
          <p:nvPr>
            <p:ph idx="1"/>
          </p:nvPr>
        </p:nvPicPr>
        <p:blipFill>
          <a:blip r:embed="rId3"/>
          <a:stretch>
            <a:fillRect/>
          </a:stretch>
        </p:blipFill>
        <p:spPr>
          <a:xfrm>
            <a:off x="2750515" y="1505898"/>
            <a:ext cx="6690970" cy="4986977"/>
          </a:xfrm>
        </p:spPr>
      </p:pic>
    </p:spTree>
    <p:extLst>
      <p:ext uri="{BB962C8B-B14F-4D97-AF65-F5344CB8AC3E}">
        <p14:creationId xmlns:p14="http://schemas.microsoft.com/office/powerpoint/2010/main" val="78391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algn="ctr" rtl="0"/>
            <a:r>
              <a:rPr lang="fr-FR" sz="3200" b="0" i="0" dirty="0">
                <a:effectLst/>
                <a:latin typeface="Söhne"/>
              </a:rPr>
              <a:t>Évolution temporelle des pertes migratoires</a:t>
            </a:r>
            <a:endParaRPr lang="fr-FR" sz="3200" dirty="0"/>
          </a:p>
        </p:txBody>
      </p:sp>
      <p:pic>
        <p:nvPicPr>
          <p:cNvPr id="6" name="Espace réservé du contenu 5" descr="Une image contenant diagramme, Caractère coloré, cercle&#10;&#10;Description générée automatiquement">
            <a:extLst>
              <a:ext uri="{FF2B5EF4-FFF2-40B4-BE49-F238E27FC236}">
                <a16:creationId xmlns:a16="http://schemas.microsoft.com/office/drawing/2014/main" id="{87C69DAD-7754-E17F-0256-ED9F69F7034A}"/>
              </a:ext>
            </a:extLst>
          </p:cNvPr>
          <p:cNvPicPr>
            <a:picLocks noGrp="1" noChangeAspect="1"/>
          </p:cNvPicPr>
          <p:nvPr>
            <p:ph idx="1"/>
          </p:nvPr>
        </p:nvPicPr>
        <p:blipFill>
          <a:blip r:embed="rId3"/>
          <a:stretch>
            <a:fillRect/>
          </a:stretch>
        </p:blipFill>
        <p:spPr>
          <a:xfrm>
            <a:off x="838200" y="1690688"/>
            <a:ext cx="11282496" cy="3963697"/>
          </a:xfrm>
        </p:spPr>
      </p:pic>
    </p:spTree>
    <p:extLst>
      <p:ext uri="{BB962C8B-B14F-4D97-AF65-F5344CB8AC3E}">
        <p14:creationId xmlns:p14="http://schemas.microsoft.com/office/powerpoint/2010/main" val="152362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algn="ctr" rtl="0"/>
            <a:r>
              <a:rPr lang="fr-FR" sz="3200" b="0" i="0" dirty="0">
                <a:effectLst/>
                <a:latin typeface="Söhne"/>
              </a:rPr>
              <a:t>Évolution temporelle des pertes migratoires</a:t>
            </a:r>
            <a:endParaRPr lang="fr-FR" sz="3200" dirty="0"/>
          </a:p>
        </p:txBody>
      </p:sp>
      <p:pic>
        <p:nvPicPr>
          <p:cNvPr id="7" name="Espace réservé du contenu 6" descr="Une image contenant Caractère coloré, cercle, diagramme, capture d’écran&#10;&#10;Description générée automatiquement">
            <a:extLst>
              <a:ext uri="{FF2B5EF4-FFF2-40B4-BE49-F238E27FC236}">
                <a16:creationId xmlns:a16="http://schemas.microsoft.com/office/drawing/2014/main" id="{5C54A448-6B71-564E-19C5-7A7368E52732}"/>
              </a:ext>
            </a:extLst>
          </p:cNvPr>
          <p:cNvPicPr>
            <a:picLocks noGrp="1" noChangeAspect="1"/>
          </p:cNvPicPr>
          <p:nvPr>
            <p:ph idx="1"/>
          </p:nvPr>
        </p:nvPicPr>
        <p:blipFill>
          <a:blip r:embed="rId3"/>
          <a:stretch>
            <a:fillRect/>
          </a:stretch>
        </p:blipFill>
        <p:spPr>
          <a:xfrm>
            <a:off x="1126154" y="1690688"/>
            <a:ext cx="9939691" cy="4683479"/>
          </a:xfrm>
        </p:spPr>
      </p:pic>
    </p:spTree>
    <p:extLst>
      <p:ext uri="{BB962C8B-B14F-4D97-AF65-F5344CB8AC3E}">
        <p14:creationId xmlns:p14="http://schemas.microsoft.com/office/powerpoint/2010/main" val="106201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algn="ctr" rtl="0"/>
            <a:r>
              <a:rPr lang="fr-FR" sz="3200" b="0" i="0" dirty="0">
                <a:effectLst/>
                <a:latin typeface="Söhne"/>
              </a:rPr>
              <a:t>Tendances annuelles des pertes migratoires</a:t>
            </a:r>
            <a:endParaRPr lang="fr-FR" sz="3200" dirty="0"/>
          </a:p>
        </p:txBody>
      </p:sp>
      <p:pic>
        <p:nvPicPr>
          <p:cNvPr id="6" name="Espace réservé du contenu 5" descr="Une image contenant diagramme, Tracé, ligne, pente&#10;&#10;Description générée automatiquement">
            <a:extLst>
              <a:ext uri="{FF2B5EF4-FFF2-40B4-BE49-F238E27FC236}">
                <a16:creationId xmlns:a16="http://schemas.microsoft.com/office/drawing/2014/main" id="{AFA23DF2-A071-D82F-DC64-74CE2ACE282E}"/>
              </a:ext>
            </a:extLst>
          </p:cNvPr>
          <p:cNvPicPr>
            <a:picLocks noGrp="1" noChangeAspect="1"/>
          </p:cNvPicPr>
          <p:nvPr>
            <p:ph idx="1"/>
          </p:nvPr>
        </p:nvPicPr>
        <p:blipFill>
          <a:blip r:embed="rId3"/>
          <a:stretch>
            <a:fillRect/>
          </a:stretch>
        </p:blipFill>
        <p:spPr>
          <a:xfrm>
            <a:off x="1676673" y="1778000"/>
            <a:ext cx="8838654" cy="4351338"/>
          </a:xfrm>
        </p:spPr>
      </p:pic>
    </p:spTree>
    <p:extLst>
      <p:ext uri="{BB962C8B-B14F-4D97-AF65-F5344CB8AC3E}">
        <p14:creationId xmlns:p14="http://schemas.microsoft.com/office/powerpoint/2010/main" val="426044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algn="ctr" rtl="0"/>
            <a:r>
              <a:rPr lang="fr-FR" sz="3200" dirty="0"/>
              <a:t>Étude des mortalités et disparition sur les flux migratoires</a:t>
            </a:r>
          </a:p>
        </p:txBody>
      </p:sp>
      <p:pic>
        <p:nvPicPr>
          <p:cNvPr id="6" name="Espace réservé du contenu 5" descr="Une image contenant texte, capture d’écran, diagramme, Tracé&#10;&#10;Description générée automatiquement">
            <a:extLst>
              <a:ext uri="{FF2B5EF4-FFF2-40B4-BE49-F238E27FC236}">
                <a16:creationId xmlns:a16="http://schemas.microsoft.com/office/drawing/2014/main" id="{A4E3D72B-EA19-6F56-0B9B-0722D6260BAA}"/>
              </a:ext>
            </a:extLst>
          </p:cNvPr>
          <p:cNvPicPr>
            <a:picLocks noGrp="1" noChangeAspect="1"/>
          </p:cNvPicPr>
          <p:nvPr>
            <p:ph idx="1"/>
          </p:nvPr>
        </p:nvPicPr>
        <p:blipFill>
          <a:blip r:embed="rId3"/>
          <a:stretch>
            <a:fillRect/>
          </a:stretch>
        </p:blipFill>
        <p:spPr>
          <a:xfrm>
            <a:off x="2455609" y="1825625"/>
            <a:ext cx="7280782" cy="4351338"/>
          </a:xfrm>
        </p:spPr>
      </p:pic>
    </p:spTree>
    <p:extLst>
      <p:ext uri="{BB962C8B-B14F-4D97-AF65-F5344CB8AC3E}">
        <p14:creationId xmlns:p14="http://schemas.microsoft.com/office/powerpoint/2010/main" val="304863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9FB28F-C9D7-439B-B863-44B4E851A0B0}"/>
              </a:ext>
            </a:extLst>
          </p:cNvPr>
          <p:cNvSpPr>
            <a:spLocks noGrp="1"/>
          </p:cNvSpPr>
          <p:nvPr>
            <p:ph type="ctrTitle"/>
          </p:nvPr>
        </p:nvSpPr>
        <p:spPr/>
        <p:txBody>
          <a:bodyPr rtlCol="0"/>
          <a:lstStyle/>
          <a:p>
            <a:pPr rtl="0"/>
            <a:r>
              <a:rPr lang="fr-FR" dirty="0"/>
              <a:t>Conclusion</a:t>
            </a:r>
          </a:p>
        </p:txBody>
      </p:sp>
      <p:sp>
        <p:nvSpPr>
          <p:cNvPr id="8" name="Sous-titre 7">
            <a:extLst>
              <a:ext uri="{FF2B5EF4-FFF2-40B4-BE49-F238E27FC236}">
                <a16:creationId xmlns:a16="http://schemas.microsoft.com/office/drawing/2014/main" id="{50061247-EA4F-4DFA-AFCE-648487762CF7}"/>
              </a:ext>
            </a:extLst>
          </p:cNvPr>
          <p:cNvSpPr>
            <a:spLocks noGrp="1"/>
          </p:cNvSpPr>
          <p:nvPr>
            <p:ph type="subTitle" idx="1"/>
          </p:nvPr>
        </p:nvSpPr>
        <p:spPr/>
        <p:txBody>
          <a:bodyPr rtlCol="0"/>
          <a:lstStyle/>
          <a:p>
            <a:pPr rtl="0"/>
            <a:r>
              <a:rPr lang="fr-FR" b="0" i="0" dirty="0">
                <a:solidFill>
                  <a:srgbClr val="374151"/>
                </a:solidFill>
                <a:effectLst/>
                <a:latin typeface="Söhne"/>
              </a:rPr>
              <a:t>L'analyse des pertes migratoires met en évidence l'ampleur tragique de ce phénomène. Les graphiques présentés soulignent les disparités régionales et les variations annuelles du nombre de décès et de disparitions de migrants. Ces données nous rappellent l'importance de renforcer la sécurité des migrants, de protéger leurs droits et d'agir de manière concertée pour prévenir ces pertes et sauver des vies.</a:t>
            </a:r>
            <a:endParaRPr lang="fr-FR" dirty="0"/>
          </a:p>
        </p:txBody>
      </p:sp>
      <p:pic>
        <p:nvPicPr>
          <p:cNvPr id="22" name="Espace réservé d’image 21" descr="lumière d’avant le crépuscule sur des montagnes">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3"/>
          <a:srcRect t="63" b="63"/>
          <a:stretch/>
        </p:blipFill>
        <p:spPr/>
      </p:pic>
      <p:pic>
        <p:nvPicPr>
          <p:cNvPr id="18" name="Espace réservé d’image 17" descr="coucher de soleil sur des montagnes">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4"/>
          <a:srcRect t="177" b="177"/>
          <a:stretch/>
        </p:blipFill>
        <p:spPr/>
      </p:pic>
      <p:pic>
        <p:nvPicPr>
          <p:cNvPr id="20" name="Espace réservé d’image 19" descr="coucher de soleil sur des montagnes">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5"/>
          <a:srcRect t="209" b="209"/>
          <a:stretch/>
        </p:blipFill>
        <p:spPr/>
      </p:pic>
      <p:sp>
        <p:nvSpPr>
          <p:cNvPr id="23" name="Espace réservé du pied de page 22">
            <a:extLst>
              <a:ext uri="{FF2B5EF4-FFF2-40B4-BE49-F238E27FC236}">
                <a16:creationId xmlns:a16="http://schemas.microsoft.com/office/drawing/2014/main" id="{249ACE4E-0038-4BA2-8883-8C3F73B79C44}"/>
              </a:ext>
            </a:extLst>
          </p:cNvPr>
          <p:cNvSpPr>
            <a:spLocks noGrp="1"/>
          </p:cNvSpPr>
          <p:nvPr>
            <p:ph type="ftr" sz="quarter" idx="11"/>
          </p:nvPr>
        </p:nvSpPr>
        <p:spPr/>
        <p:txBody>
          <a:bodyPr rtlCol="0"/>
          <a:lstStyle/>
          <a:p>
            <a:pPr rtl="0"/>
            <a:r>
              <a:rPr lang="fr-FR" dirty="0"/>
              <a:t>Pertes migratoires</a:t>
            </a:r>
          </a:p>
        </p:txBody>
      </p:sp>
    </p:spTree>
    <p:extLst>
      <p:ext uri="{BB962C8B-B14F-4D97-AF65-F5344CB8AC3E}">
        <p14:creationId xmlns:p14="http://schemas.microsoft.com/office/powerpoint/2010/main" val="358477268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8169560.tgt.Office_48167117_TF89338750_Win32_OJ107391201.potx" id="{1C224FCB-FAC2-4FCD-A27F-E93ABE855DC1}" vid="{2BD8131D-7735-4690-88D8-2BC40D8B419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{EB5362C7-4FE0-4EF9-9D4D-BD5654E7EDA1}tf89338750_win32</Template>
  <TotalTime>56</TotalTime>
  <Words>265</Words>
  <Application>Microsoft Office PowerPoint</Application>
  <PresentationFormat>Grand écran</PresentationFormat>
  <Paragraphs>32</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Söhne</vt:lpstr>
      <vt:lpstr>Univers</vt:lpstr>
      <vt:lpstr>GradientUnivers</vt:lpstr>
      <vt:lpstr>Causes néfastes de la migration  (Pertes migratoire)</vt:lpstr>
      <vt:lpstr>sommaire</vt:lpstr>
      <vt:lpstr>introduction</vt:lpstr>
      <vt:lpstr>Analyse régionale des pertes migratoires</vt:lpstr>
      <vt:lpstr>Évolution temporelle des pertes migratoires</vt:lpstr>
      <vt:lpstr>Évolution temporelle des pertes migratoires</vt:lpstr>
      <vt:lpstr>Tendances annuelles des pertes migratoires</vt:lpstr>
      <vt:lpstr>Étude des mortalités et disparition sur les flux migratoires</vt:lpstr>
      <vt:lpstr>Conclusion</vt:lpstr>
      <vt:lpstr>Merci MONSIEUR HOUédé!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Causes néfastes de la migration  (Pertes migratoire)</dc:title>
  <dc:creator>Moha Frs</dc:creator>
  <cp:lastModifiedBy>Moha Frs</cp:lastModifiedBy>
  <cp:revision>1</cp:revision>
  <dcterms:created xsi:type="dcterms:W3CDTF">2023-05-22T02:58:19Z</dcterms:created>
  <dcterms:modified xsi:type="dcterms:W3CDTF">2023-05-22T03:54:35Z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