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61" r:id="rId3"/>
    <p:sldId id="274" r:id="rId4"/>
    <p:sldId id="294" r:id="rId5"/>
    <p:sldId id="295" r:id="rId6"/>
    <p:sldId id="276" r:id="rId7"/>
    <p:sldId id="286" r:id="rId8"/>
    <p:sldId id="287" r:id="rId9"/>
    <p:sldId id="288" r:id="rId10"/>
    <p:sldId id="263" r:id="rId11"/>
  </p:sldIdLst>
  <p:sldSz cx="12192000" cy="6858000"/>
  <p:notesSz cx="7086600" cy="90249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90" d="100"/>
          <a:sy n="90" d="100"/>
        </p:scale>
        <p:origin x="39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B963-8ECA-45F9-8A58-A41C47E4849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CF6C-CE56-4104-814D-1FB62E34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54291"/>
              </p:ext>
            </p:extLst>
          </p:nvPr>
        </p:nvGraphicFramePr>
        <p:xfrm>
          <a:off x="1548325" y="892851"/>
          <a:ext cx="4838440" cy="3781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3226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1400" u="sng" dirty="0"/>
                        <a:t>NOP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1400" dirty="0"/>
                        <a:t>HALT</a:t>
                      </a:r>
                    </a:p>
                    <a:p>
                      <a:pPr algn="ctr"/>
                      <a:r>
                        <a:rPr lang="en-US" sz="1100" dirty="0"/>
                        <a:t>RTN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  <a:p>
                      <a:pPr algn="ctr"/>
                      <a:r>
                        <a:rPr lang="en-US" sz="1400" u="sng" dirty="0"/>
                        <a:t>POP</a:t>
                      </a:r>
                      <a:r>
                        <a:rPr lang="en-US" sz="1400" u="none" baseline="30000" dirty="0"/>
                        <a:t>2</a:t>
                      </a:r>
                      <a:endParaRPr lang="en-US" sz="1400" baseline="30000" dirty="0"/>
                    </a:p>
                    <a:p>
                      <a:pPr algn="ctr"/>
                      <a:r>
                        <a:rPr lang="en-US" sz="1050" dirty="0"/>
                        <a:t>[0,1,2,B,D,E,F]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  <a:p>
                      <a:pPr algn="ctr"/>
                      <a:r>
                        <a:rPr lang="en-US" sz="1400" dirty="0"/>
                        <a:t>GOTO</a:t>
                      </a:r>
                    </a:p>
                    <a:p>
                      <a:pPr algn="ctr"/>
                      <a:r>
                        <a:rPr lang="en-US" sz="1050" dirty="0"/>
                        <a:t>[0..F]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FNC</a:t>
                      </a:r>
                      <a:r>
                        <a:rPr lang="en-US" sz="1400" baseline="30000" dirty="0"/>
                        <a:t>1</a:t>
                      </a:r>
                    </a:p>
                    <a:p>
                      <a:endParaRPr lang="en-US" sz="1000" baseline="0" dirty="0"/>
                    </a:p>
                    <a:p>
                      <a:r>
                        <a:rPr lang="en-US" sz="1000" baseline="0" dirty="0"/>
                        <a:t>-Mode Switch</a:t>
                      </a:r>
                    </a:p>
                    <a:p>
                      <a:r>
                        <a:rPr lang="en-US" sz="1000" baseline="0" dirty="0"/>
                        <a:t>-Backspace</a:t>
                      </a:r>
                      <a:endParaRPr lang="en-US" sz="400" baseline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74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  <a:p>
                      <a:pPr algn="ctr"/>
                      <a:r>
                        <a:rPr lang="en-US" sz="1400" dirty="0"/>
                        <a:t>LBL</a:t>
                      </a:r>
                    </a:p>
                    <a:p>
                      <a:pPr algn="ctr"/>
                      <a:r>
                        <a:rPr lang="en-US" sz="1050" dirty="0"/>
                        <a:t>[0..F]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  <a:p>
                      <a:pPr algn="ctr"/>
                      <a:r>
                        <a:rPr lang="en-US" sz="1400" u="sng" dirty="0"/>
                        <a:t>XEQ</a:t>
                      </a:r>
                    </a:p>
                    <a:p>
                      <a:pPr algn="ctr"/>
                      <a:r>
                        <a:rPr lang="en-US" sz="1050" dirty="0"/>
                        <a:t>[0..F]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  <a:p>
                      <a:pPr algn="ctr"/>
                      <a:r>
                        <a:rPr lang="en-US" sz="1400" u="sng" dirty="0"/>
                        <a:t>SET</a:t>
                      </a:r>
                    </a:p>
                    <a:p>
                      <a:pPr algn="ctr"/>
                      <a:r>
                        <a:rPr lang="en-US" sz="1050" dirty="0"/>
                        <a:t>[1..C] [0,1]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  <a:p>
                      <a:pPr algn="ctr"/>
                      <a:r>
                        <a:rPr lang="en-US" sz="1400" dirty="0"/>
                        <a:t>WFOR</a:t>
                      </a:r>
                      <a:r>
                        <a:rPr lang="en-US" sz="1400" baseline="30000" dirty="0"/>
                        <a:t>3</a:t>
                      </a:r>
                    </a:p>
                    <a:p>
                      <a:pPr algn="ctr"/>
                      <a:r>
                        <a:rPr lang="en-US" sz="1050" dirty="0"/>
                        <a:t>[1..4,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050" dirty="0"/>
                        <a:t>] [0,1]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24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  <a:p>
                      <a:pPr algn="ctr"/>
                      <a:r>
                        <a:rPr lang="en-US" sz="1400" dirty="0"/>
                        <a:t>SKIF</a:t>
                      </a:r>
                      <a:r>
                        <a:rPr lang="en-US" sz="1400" baseline="30000" dirty="0"/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[1..4,B..F] [0,1]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  <a:p>
                      <a:pPr algn="ctr"/>
                      <a:r>
                        <a:rPr lang="en-US" sz="1400" u="sng" baseline="0" dirty="0"/>
                        <a:t>OPR</a:t>
                      </a:r>
                      <a:r>
                        <a:rPr lang="en-US" sz="1400" baseline="30000" dirty="0"/>
                        <a:t>4</a:t>
                      </a:r>
                    </a:p>
                    <a:p>
                      <a:pPr algn="ctr"/>
                      <a:r>
                        <a:rPr lang="en-US" sz="1050" dirty="0"/>
                        <a:t>[0..B]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  <a:p>
                      <a:pPr algn="ctr"/>
                      <a:r>
                        <a:rPr lang="en-US" sz="1400" u="sng" dirty="0"/>
                        <a:t>PUSH</a:t>
                      </a:r>
                    </a:p>
                    <a:p>
                      <a:pPr algn="ctr"/>
                      <a:r>
                        <a:rPr lang="en-US" sz="1050" dirty="0"/>
                        <a:t>[00..FF]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DIN</a:t>
                      </a:r>
                      <a:r>
                        <a:rPr lang="en-US" sz="1400" u="none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</a:rPr>
                        <a:t>[0..6,8,B,E,F]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10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OCEL</a:t>
                      </a:r>
                    </a:p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</a:rPr>
                        <a:t>[0..F] [0..F]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WRC</a:t>
                      </a:r>
                      <a:r>
                        <a:rPr lang="en-US" sz="1400" u="none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</a:rPr>
                        <a:t>[0..F]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pPr algn="ctr"/>
                      <a:r>
                        <a:rPr lang="en-US" sz="1400" u="sng" baseline="0" dirty="0">
                          <a:solidFill>
                            <a:schemeClr val="tx1"/>
                          </a:solidFill>
                        </a:rPr>
                        <a:t>CFG</a:t>
                      </a:r>
                      <a:r>
                        <a:rPr lang="en-US" sz="1400" u="none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</a:rPr>
                        <a:t>[0..F] [0..F]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  <a:p>
                      <a:pPr algn="ctr"/>
                      <a:r>
                        <a:rPr lang="en-US" sz="1400" u="sng" dirty="0"/>
                        <a:t>SYS</a:t>
                      </a:r>
                      <a:r>
                        <a:rPr lang="en-US" sz="1400" u="none" baseline="30000" dirty="0"/>
                        <a:t>8</a:t>
                      </a:r>
                      <a:endParaRPr lang="en-US" sz="1400" baseline="30000" dirty="0"/>
                    </a:p>
                    <a:p>
                      <a:pPr algn="ctr"/>
                      <a:r>
                        <a:rPr lang="en-US" sz="1050" baseline="0" dirty="0"/>
                        <a:t>[00..FF]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6098" y="105011"/>
            <a:ext cx="443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Keyboard </a:t>
            </a:r>
            <a:r>
              <a:rPr lang="en-US" sz="4000" dirty="0"/>
              <a:t>Cheat</a:t>
            </a:r>
            <a:r>
              <a:rPr lang="en-US" sz="3600" dirty="0"/>
              <a:t> Sheet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607838" y="1671420"/>
            <a:ext cx="3039500" cy="1999989"/>
            <a:chOff x="1286254" y="1697068"/>
            <a:chExt cx="3039500" cy="1999989"/>
          </a:xfrm>
        </p:grpSpPr>
        <p:grpSp>
          <p:nvGrpSpPr>
            <p:cNvPr id="23" name="Group 22"/>
            <p:cNvGrpSpPr/>
            <p:nvPr/>
          </p:nvGrpSpPr>
          <p:grpSpPr>
            <a:xfrm>
              <a:off x="1286254" y="1697068"/>
              <a:ext cx="129505" cy="52954"/>
              <a:chOff x="244549" y="2576943"/>
              <a:chExt cx="574706" cy="18288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4549" y="2759823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0095" y="2576945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10095" y="2576943"/>
                <a:ext cx="24384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53709" y="2576943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53709" y="2759822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231710" y="1697520"/>
              <a:ext cx="129505" cy="52954"/>
              <a:chOff x="244549" y="2576943"/>
              <a:chExt cx="574706" cy="18288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44549" y="2759823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10095" y="2576945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10095" y="2576943"/>
                <a:ext cx="24384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53709" y="2576943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53709" y="2759822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221243" y="2676205"/>
              <a:ext cx="129505" cy="52954"/>
              <a:chOff x="244549" y="2576943"/>
              <a:chExt cx="574706" cy="18288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44549" y="2759823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10095" y="2576945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10095" y="2576943"/>
                <a:ext cx="24384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3709" y="2576943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53709" y="2759822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4194929" y="2676205"/>
              <a:ext cx="129505" cy="52954"/>
              <a:chOff x="244549" y="2576943"/>
              <a:chExt cx="574706" cy="182883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44549" y="2759823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10095" y="2576945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10095" y="2576943"/>
                <a:ext cx="24384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53709" y="2576943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53709" y="2759822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286277" y="3639449"/>
              <a:ext cx="129505" cy="52954"/>
              <a:chOff x="244549" y="2576943"/>
              <a:chExt cx="574706" cy="182883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244549" y="2759823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10095" y="2576945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10095" y="2576943"/>
                <a:ext cx="24384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53709" y="2576943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53709" y="2759822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196249" y="3644103"/>
              <a:ext cx="129505" cy="52954"/>
              <a:chOff x="244549" y="2576943"/>
              <a:chExt cx="574706" cy="182883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44549" y="2759823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10095" y="2576945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0095" y="2576943"/>
                <a:ext cx="24384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53709" y="2576943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53709" y="2759822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86CDD2-16E6-280B-3A2D-24BF36849C61}"/>
              </a:ext>
            </a:extLst>
          </p:cNvPr>
          <p:cNvGrpSpPr/>
          <p:nvPr/>
        </p:nvGrpSpPr>
        <p:grpSpPr>
          <a:xfrm>
            <a:off x="368373" y="450177"/>
            <a:ext cx="3783210" cy="400110"/>
            <a:chOff x="213057" y="442428"/>
            <a:chExt cx="3783210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213057" y="442428"/>
              <a:ext cx="3783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/>
                <a:t>Underlined</a:t>
              </a:r>
              <a:r>
                <a:rPr lang="en-US" sz="1000" dirty="0"/>
                <a:t> commands function interactively</a:t>
              </a:r>
            </a:p>
            <a:p>
              <a:r>
                <a:rPr lang="en-US" sz="1000" dirty="0"/>
                <a:t>      Clock advances on these instructions, if enabled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11136" y="687465"/>
              <a:ext cx="121131" cy="60961"/>
              <a:chOff x="244549" y="2576943"/>
              <a:chExt cx="574706" cy="188465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244549" y="2765399"/>
                <a:ext cx="165544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10095" y="2576945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10095" y="2576943"/>
                <a:ext cx="24384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53710" y="2582529"/>
                <a:ext cx="0" cy="182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53709" y="2759822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88684"/>
              </p:ext>
            </p:extLst>
          </p:nvPr>
        </p:nvGraphicFramePr>
        <p:xfrm>
          <a:off x="6562655" y="881462"/>
          <a:ext cx="2453546" cy="3735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291">
                  <a:extLst>
                    <a:ext uri="{9D8B030D-6E8A-4147-A177-3AD203B41FA5}">
                      <a16:colId xmlns:a16="http://schemas.microsoft.com/office/drawing/2014/main" val="715232540"/>
                    </a:ext>
                  </a:extLst>
                </a:gridCol>
                <a:gridCol w="1420945">
                  <a:extLst>
                    <a:ext uri="{9D8B030D-6E8A-4147-A177-3AD203B41FA5}">
                      <a16:colId xmlns:a16="http://schemas.microsoft.com/office/drawing/2014/main" val="4113316543"/>
                    </a:ext>
                  </a:extLst>
                </a:gridCol>
              </a:tblGrid>
              <a:tr h="158308">
                <a:tc>
                  <a:txBody>
                    <a:bodyPr/>
                    <a:lstStyle/>
                    <a:p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Cfg Reg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</a:t>
                      </a:r>
                      <a:endParaRPr lang="en-US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Value</a:t>
                      </a:r>
                      <a:endParaRPr lang="en-US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41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Sys </a:t>
                      </a:r>
                      <a:r>
                        <a:rPr lang="en-US" sz="1000" baseline="0" dirty="0" err="1"/>
                        <a:t>Clk</a:t>
                      </a:r>
                      <a:r>
                        <a:rPr lang="en-US" sz="1000" baseline="0" dirty="0"/>
                        <a:t> Per</a:t>
                      </a:r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  <a:endParaRPr lang="en-US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0: Disable</a:t>
                      </a:r>
                    </a:p>
                    <a:p>
                      <a:r>
                        <a:rPr lang="en-US" sz="1000" dirty="0"/>
                        <a:t>1,2,3: 1,2,5 </a:t>
                      </a:r>
                      <a:r>
                        <a:rPr lang="en-US" sz="1000" dirty="0" err="1"/>
                        <a:t>ms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5,6,7: 10,20,50 </a:t>
                      </a:r>
                      <a:r>
                        <a:rPr lang="en-US" sz="1000" dirty="0" err="1"/>
                        <a:t>ms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9,A,B: 100,200,500 </a:t>
                      </a:r>
                      <a:r>
                        <a:rPr lang="en-US" sz="1000" dirty="0" err="1"/>
                        <a:t>ms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D,E,F: 1,2,5 sec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17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XEQ Mode</a:t>
                      </a:r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  <a:endParaRPr lang="en-US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0: Linear</a:t>
                      </a:r>
                    </a:p>
                    <a:p>
                      <a:r>
                        <a:rPr lang="en-US" sz="1000" dirty="0"/>
                        <a:t>1: FSM (state machine)</a:t>
                      </a:r>
                      <a:endParaRPr lang="en-US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17">
                <a:tc>
                  <a:txBody>
                    <a:bodyPr/>
                    <a:lstStyle/>
                    <a:p>
                      <a:r>
                        <a:rPr lang="en-US" sz="1000" dirty="0"/>
                        <a:t>I2/O10</a:t>
                      </a:r>
                      <a:r>
                        <a:rPr lang="en-US" sz="1000" baseline="30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  <a:endParaRPr lang="en-US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0: I2</a:t>
                      </a:r>
                    </a:p>
                    <a:p>
                      <a:r>
                        <a:rPr lang="en-US" sz="1000"/>
                        <a:t>1: O10</a:t>
                      </a:r>
                      <a:endParaRPr lang="en-US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17">
                <a:tc>
                  <a:txBody>
                    <a:bodyPr/>
                    <a:lstStyle/>
                    <a:p>
                      <a:r>
                        <a:rPr lang="en-US" sz="1000" dirty="0"/>
                        <a:t>I3/O11</a:t>
                      </a:r>
                      <a:r>
                        <a:rPr lang="en-US" sz="1000" baseline="30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  <a:endParaRPr lang="en-US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0: I3</a:t>
                      </a:r>
                    </a:p>
                    <a:p>
                      <a:r>
                        <a:rPr lang="en-US" sz="1000"/>
                        <a:t>1: O11</a:t>
                      </a:r>
                      <a:endParaRPr lang="en-US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65">
                <a:tc>
                  <a:txBody>
                    <a:bodyPr/>
                    <a:lstStyle/>
                    <a:p>
                      <a:r>
                        <a:rPr lang="en-US" sz="1000" dirty="0"/>
                        <a:t>I4/O12</a:t>
                      </a:r>
                      <a:r>
                        <a:rPr lang="en-US" sz="1000" baseline="30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  <a:endParaRPr lang="en-US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0: Tx/Rx</a:t>
                      </a:r>
                    </a:p>
                    <a:p>
                      <a:r>
                        <a:rPr lang="en-US" sz="1000"/>
                        <a:t>1: I4/O12</a:t>
                      </a:r>
                      <a:endParaRPr lang="en-US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989266"/>
                  </a:ext>
                </a:extLst>
              </a:tr>
              <a:tr h="474925">
                <a:tc>
                  <a:txBody>
                    <a:bodyPr/>
                    <a:lstStyle/>
                    <a:p>
                      <a:r>
                        <a:rPr lang="en-US" sz="1000" dirty="0"/>
                        <a:t>I3 D Mode</a:t>
                      </a:r>
                      <a:r>
                        <a:rPr lang="en-US" sz="1000" baseline="30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US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0: 1 Bit</a:t>
                      </a:r>
                    </a:p>
                    <a:p>
                      <a:r>
                        <a:rPr lang="en-US" sz="1000"/>
                        <a:t>1: 8 bit D</a:t>
                      </a:r>
                    </a:p>
                    <a:p>
                      <a:r>
                        <a:rPr lang="en-US" sz="1000"/>
                        <a:t>2: 8 bit A</a:t>
                      </a:r>
                      <a:endParaRPr lang="en-US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34">
                <a:tc>
                  <a:txBody>
                    <a:bodyPr/>
                    <a:lstStyle/>
                    <a:p>
                      <a:r>
                        <a:rPr lang="en-US" sz="1000" dirty="0"/>
                        <a:t>Bin Cntr</a:t>
                      </a:r>
                      <a:r>
                        <a:rPr lang="en-US" sz="1000" baseline="30000" dirty="0"/>
                        <a:t>2,3</a:t>
                      </a:r>
                      <a:br>
                        <a:rPr lang="en-US" sz="1000" dirty="0"/>
                      </a:br>
                      <a:endParaRPr lang="en-US" sz="1000" i="1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en-US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0: Disable</a:t>
                      </a:r>
                    </a:p>
                    <a:p>
                      <a:r>
                        <a:rPr lang="en-US" sz="1000" dirty="0"/>
                        <a:t>2-8: 2-8 bit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504">
                <a:tc>
                  <a:txBody>
                    <a:bodyPr/>
                    <a:lstStyle/>
                    <a:p>
                      <a:r>
                        <a:rPr lang="en-US" sz="1000" i="0" dirty="0">
                          <a:solidFill>
                            <a:schemeClr val="tx1"/>
                          </a:solidFill>
                        </a:rPr>
                        <a:t>IRQ En</a:t>
                      </a:r>
                      <a:r>
                        <a:rPr lang="en-US" sz="1000" i="0" baseline="30000" dirty="0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0: Disable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1: Enable IRQ In1 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328108"/>
                  </a:ext>
                </a:extLst>
              </a:tr>
              <a:tr h="327359">
                <a:tc>
                  <a:txBody>
                    <a:bodyPr/>
                    <a:lstStyle/>
                    <a:p>
                      <a:r>
                        <a:rPr lang="en-US" sz="1000" i="0" baseline="0" dirty="0" err="1">
                          <a:solidFill>
                            <a:schemeClr val="tx1"/>
                          </a:solidFill>
                        </a:rPr>
                        <a:t>Brk</a:t>
                      </a:r>
                      <a:r>
                        <a:rPr lang="en-US" sz="1000" i="0" baseline="0" dirty="0">
                          <a:solidFill>
                            <a:schemeClr val="tx1"/>
                          </a:solidFill>
                        </a:rPr>
                        <a:t> Pt En</a:t>
                      </a:r>
                      <a:r>
                        <a:rPr lang="en-US" sz="1000" i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0: Disable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1: Enable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715356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404AA393-51DE-3331-E3E2-E98C3F46F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90352"/>
              </p:ext>
            </p:extLst>
          </p:nvPr>
        </p:nvGraphicFramePr>
        <p:xfrm>
          <a:off x="9176084" y="303950"/>
          <a:ext cx="262783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818">
                  <a:extLst>
                    <a:ext uri="{9D8B030D-6E8A-4147-A177-3AD203B41FA5}">
                      <a16:colId xmlns:a16="http://schemas.microsoft.com/office/drawing/2014/main" val="1572479030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6288344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90128819"/>
                    </a:ext>
                  </a:extLst>
                </a:gridCol>
              </a:tblGrid>
              <a:tr h="125913">
                <a:tc>
                  <a:txBody>
                    <a:bodyPr/>
                    <a:lstStyle/>
                    <a:p>
                      <a:r>
                        <a:rPr lang="en-US" sz="1000" b="0" baseline="30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Sys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Push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829744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VM Dump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178960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Stack Dump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27659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Save Page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&lt;1-4&gt;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59161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Restore Page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&lt;1-4&gt;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796054"/>
                  </a:ext>
                </a:extLst>
              </a:tr>
              <a:tr h="14920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Save Stack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&lt;1-4&gt;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93511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Restore Stack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&lt;1-4&gt;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154006"/>
                  </a:ext>
                </a:extLst>
              </a:tr>
              <a:tr h="119748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Literal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4{00-FF}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210283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Hex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84114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Long Hex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2{00-FF}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36331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Insert Time Delay (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970334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Duration (x100ms)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146314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HErE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” and hang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96074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“----”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65024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TOS (Hex)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75810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Serial Byte Tx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48220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Serial Byte Rx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599455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RS232 Baud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&lt;1,2,4,8,10,20&gt;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91632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RS232 Data Available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829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RS232 Byte Tx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75929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RS232 Byte Rx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489802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Console String Rx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328549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SW232 Baud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&lt;1,2,4,8,10,20&gt;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462531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SW232 Tx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236931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SW232 Rx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2A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616451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I2C Byte Tx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2B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3{00-FF}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465676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I2C Byte Rx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2C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2{00-FF}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583676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SPI Byte Tx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368744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SPI Byte Rx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2E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469456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1-Wire Byte Tx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2F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311419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1-Wire Byte Rx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833806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Config PWM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&lt;3-5,8,9&gt; &lt;00-FF&gt;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683683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Measr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Vcc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(mv)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389292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Test: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Freq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4{00-FF}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477704"/>
                  </a:ext>
                </a:extLst>
              </a:tr>
              <a:tr h="1259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Test: ADC w/1.1V Ref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746192"/>
                  </a:ext>
                </a:extLst>
              </a:tr>
              <a:tr h="119748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Rev Num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FF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509776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99884BEF-3F7B-F0DB-2B72-CA3629F4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72558"/>
              </p:ext>
            </p:extLst>
          </p:nvPr>
        </p:nvGraphicFramePr>
        <p:xfrm>
          <a:off x="448988" y="1085827"/>
          <a:ext cx="87014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87">
                  <a:extLst>
                    <a:ext uri="{9D8B030D-6E8A-4147-A177-3AD203B41FA5}">
                      <a16:colId xmlns:a16="http://schemas.microsoft.com/office/drawing/2014/main" val="3796831992"/>
                    </a:ext>
                  </a:extLst>
                </a:gridCol>
                <a:gridCol w="676458">
                  <a:extLst>
                    <a:ext uri="{9D8B030D-6E8A-4147-A177-3AD203B41FA5}">
                      <a16:colId xmlns:a16="http://schemas.microsoft.com/office/drawing/2014/main" val="846253997"/>
                    </a:ext>
                  </a:extLst>
                </a:gridCol>
              </a:tblGrid>
              <a:tr h="993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 Row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26894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Always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492859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539783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341176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520944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940132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EQ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55213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GT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095547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ClkCnt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==0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2491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LT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544526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In1#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29699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In2#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079578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In3#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889941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In4#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221876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EQ#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2435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GT#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08433"/>
                  </a:ext>
                </a:extLst>
              </a:tr>
              <a:tr h="9930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ClkCnt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!=0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4762"/>
                  </a:ext>
                </a:extLst>
              </a:tr>
            </a:tbl>
          </a:graphicData>
        </a:graphic>
      </p:graphicFrame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2C4CCC9-4F09-8DCF-FBAE-17E4F11E09E5}"/>
              </a:ext>
            </a:extLst>
          </p:cNvPr>
          <p:cNvGrpSpPr/>
          <p:nvPr/>
        </p:nvGrpSpPr>
        <p:grpSpPr>
          <a:xfrm>
            <a:off x="2988158" y="5119325"/>
            <a:ext cx="148856" cy="59156"/>
            <a:chOff x="244549" y="2576943"/>
            <a:chExt cx="574706" cy="18288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2305F1F-A80F-A959-7C9D-8131BD37ABFC}"/>
                </a:ext>
              </a:extLst>
            </p:cNvPr>
            <p:cNvCxnSpPr/>
            <p:nvPr/>
          </p:nvCxnSpPr>
          <p:spPr>
            <a:xfrm>
              <a:off x="244549" y="2759823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EE8F676-D997-2FF6-5122-B80B280EDB07}"/>
                </a:ext>
              </a:extLst>
            </p:cNvPr>
            <p:cNvCxnSpPr/>
            <p:nvPr/>
          </p:nvCxnSpPr>
          <p:spPr>
            <a:xfrm>
              <a:off x="410095" y="2576945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E8BBADA-7EC3-5C0B-80A8-E9E6DDEA7D2B}"/>
                </a:ext>
              </a:extLst>
            </p:cNvPr>
            <p:cNvCxnSpPr/>
            <p:nvPr/>
          </p:nvCxnSpPr>
          <p:spPr>
            <a:xfrm>
              <a:off x="410095" y="2576943"/>
              <a:ext cx="24384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85BB4C4-138C-1CC9-5016-FA5F72794E21}"/>
                </a:ext>
              </a:extLst>
            </p:cNvPr>
            <p:cNvCxnSpPr/>
            <p:nvPr/>
          </p:nvCxnSpPr>
          <p:spPr>
            <a:xfrm>
              <a:off x="653711" y="2576943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C158323-654A-65F7-84B5-330BC36243E9}"/>
                </a:ext>
              </a:extLst>
            </p:cNvPr>
            <p:cNvCxnSpPr/>
            <p:nvPr/>
          </p:nvCxnSpPr>
          <p:spPr>
            <a:xfrm>
              <a:off x="653709" y="2759822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C39101-4B75-73BC-FCCB-1C30A447C693}"/>
              </a:ext>
            </a:extLst>
          </p:cNvPr>
          <p:cNvGrpSpPr/>
          <p:nvPr/>
        </p:nvGrpSpPr>
        <p:grpSpPr>
          <a:xfrm>
            <a:off x="6149175" y="4974303"/>
            <a:ext cx="148856" cy="59156"/>
            <a:chOff x="244549" y="2576943"/>
            <a:chExt cx="574706" cy="182883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5F16095-1401-F137-424F-308E19ED68A2}"/>
                </a:ext>
              </a:extLst>
            </p:cNvPr>
            <p:cNvCxnSpPr/>
            <p:nvPr/>
          </p:nvCxnSpPr>
          <p:spPr>
            <a:xfrm>
              <a:off x="244549" y="2759823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A1352C-C00E-7BE3-418A-22B8AB0B06F8}"/>
                </a:ext>
              </a:extLst>
            </p:cNvPr>
            <p:cNvCxnSpPr/>
            <p:nvPr/>
          </p:nvCxnSpPr>
          <p:spPr>
            <a:xfrm>
              <a:off x="410095" y="2576945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1B033E6-A557-F597-7095-2C5A4DC8D3AF}"/>
                </a:ext>
              </a:extLst>
            </p:cNvPr>
            <p:cNvCxnSpPr/>
            <p:nvPr/>
          </p:nvCxnSpPr>
          <p:spPr>
            <a:xfrm>
              <a:off x="410095" y="2576943"/>
              <a:ext cx="24384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2184E4E-475B-69A7-870E-3FD17169DC2A}"/>
                </a:ext>
              </a:extLst>
            </p:cNvPr>
            <p:cNvCxnSpPr/>
            <p:nvPr/>
          </p:nvCxnSpPr>
          <p:spPr>
            <a:xfrm>
              <a:off x="653709" y="2576943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79E26D7-3D23-A978-A230-5241601ED201}"/>
                </a:ext>
              </a:extLst>
            </p:cNvPr>
            <p:cNvCxnSpPr/>
            <p:nvPr/>
          </p:nvCxnSpPr>
          <p:spPr>
            <a:xfrm>
              <a:off x="653709" y="2759822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CC4A31F-67D8-9A58-104C-395A580F5F88}"/>
              </a:ext>
            </a:extLst>
          </p:cNvPr>
          <p:cNvGrpSpPr/>
          <p:nvPr/>
        </p:nvGrpSpPr>
        <p:grpSpPr>
          <a:xfrm>
            <a:off x="6149204" y="5123060"/>
            <a:ext cx="148856" cy="59156"/>
            <a:chOff x="244549" y="2576943"/>
            <a:chExt cx="574706" cy="182883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A3DBA94-2367-1B63-2CD8-C2A2218AE636}"/>
                </a:ext>
              </a:extLst>
            </p:cNvPr>
            <p:cNvCxnSpPr/>
            <p:nvPr/>
          </p:nvCxnSpPr>
          <p:spPr>
            <a:xfrm>
              <a:off x="244549" y="2759823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39C98E-ACEE-F369-AC30-B15353334D89}"/>
                </a:ext>
              </a:extLst>
            </p:cNvPr>
            <p:cNvCxnSpPr/>
            <p:nvPr/>
          </p:nvCxnSpPr>
          <p:spPr>
            <a:xfrm>
              <a:off x="410095" y="2576945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87367B6-3C56-5C2C-C457-9E8D231EA2C0}"/>
                </a:ext>
              </a:extLst>
            </p:cNvPr>
            <p:cNvCxnSpPr/>
            <p:nvPr/>
          </p:nvCxnSpPr>
          <p:spPr>
            <a:xfrm>
              <a:off x="410095" y="2576943"/>
              <a:ext cx="24384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D68C1D2-B607-B59C-5F50-A0665A1BB741}"/>
                </a:ext>
              </a:extLst>
            </p:cNvPr>
            <p:cNvCxnSpPr/>
            <p:nvPr/>
          </p:nvCxnSpPr>
          <p:spPr>
            <a:xfrm>
              <a:off x="653709" y="2576943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EA9AF34-DEE8-E4DA-2A38-9C3D71EC00D1}"/>
                </a:ext>
              </a:extLst>
            </p:cNvPr>
            <p:cNvCxnSpPr/>
            <p:nvPr/>
          </p:nvCxnSpPr>
          <p:spPr>
            <a:xfrm>
              <a:off x="653709" y="2759822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179DA58-7B7A-3DF0-606E-76CE7A5A0851}"/>
              </a:ext>
            </a:extLst>
          </p:cNvPr>
          <p:cNvGrpSpPr/>
          <p:nvPr/>
        </p:nvGrpSpPr>
        <p:grpSpPr>
          <a:xfrm>
            <a:off x="6149204" y="5431745"/>
            <a:ext cx="148856" cy="59156"/>
            <a:chOff x="244549" y="2576943"/>
            <a:chExt cx="574706" cy="18288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B3D177E-7209-2DCB-95CC-7FD2A8E5B004}"/>
                </a:ext>
              </a:extLst>
            </p:cNvPr>
            <p:cNvCxnSpPr/>
            <p:nvPr/>
          </p:nvCxnSpPr>
          <p:spPr>
            <a:xfrm>
              <a:off x="244549" y="2759823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3CD906B-8577-3D78-BCB3-2C8F430C830B}"/>
                </a:ext>
              </a:extLst>
            </p:cNvPr>
            <p:cNvCxnSpPr/>
            <p:nvPr/>
          </p:nvCxnSpPr>
          <p:spPr>
            <a:xfrm>
              <a:off x="410095" y="2576945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1F41C41-F2B0-20F4-8752-1766F40B3958}"/>
                </a:ext>
              </a:extLst>
            </p:cNvPr>
            <p:cNvCxnSpPr/>
            <p:nvPr/>
          </p:nvCxnSpPr>
          <p:spPr>
            <a:xfrm>
              <a:off x="410095" y="2576943"/>
              <a:ext cx="24384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D0629CE-CA50-74D2-E033-5060A63877E5}"/>
                </a:ext>
              </a:extLst>
            </p:cNvPr>
            <p:cNvCxnSpPr/>
            <p:nvPr/>
          </p:nvCxnSpPr>
          <p:spPr>
            <a:xfrm>
              <a:off x="653709" y="2576943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87F914E-4662-3625-A7DD-B7271C65C627}"/>
                </a:ext>
              </a:extLst>
            </p:cNvPr>
            <p:cNvCxnSpPr/>
            <p:nvPr/>
          </p:nvCxnSpPr>
          <p:spPr>
            <a:xfrm>
              <a:off x="653709" y="2759822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FDEFDB-2781-5AAC-3F22-7584798C5C05}"/>
              </a:ext>
            </a:extLst>
          </p:cNvPr>
          <p:cNvGrpSpPr/>
          <p:nvPr/>
        </p:nvGrpSpPr>
        <p:grpSpPr>
          <a:xfrm>
            <a:off x="6149204" y="5281344"/>
            <a:ext cx="148856" cy="59156"/>
            <a:chOff x="244549" y="2576943"/>
            <a:chExt cx="574706" cy="182883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4BCFC7E-CC37-349F-2786-D6985753A87B}"/>
                </a:ext>
              </a:extLst>
            </p:cNvPr>
            <p:cNvCxnSpPr/>
            <p:nvPr/>
          </p:nvCxnSpPr>
          <p:spPr>
            <a:xfrm>
              <a:off x="244549" y="2759823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3C1C5C3-27E2-74AA-B1BD-9D23D6906F1A}"/>
                </a:ext>
              </a:extLst>
            </p:cNvPr>
            <p:cNvCxnSpPr/>
            <p:nvPr/>
          </p:nvCxnSpPr>
          <p:spPr>
            <a:xfrm>
              <a:off x="410095" y="2576945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B5AD98D-3A25-EB57-5D90-217C23AC2D33}"/>
                </a:ext>
              </a:extLst>
            </p:cNvPr>
            <p:cNvCxnSpPr/>
            <p:nvPr/>
          </p:nvCxnSpPr>
          <p:spPr>
            <a:xfrm>
              <a:off x="410095" y="2576943"/>
              <a:ext cx="24384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2C640EC-6C67-03CC-2B52-E228979277CD}"/>
                </a:ext>
              </a:extLst>
            </p:cNvPr>
            <p:cNvCxnSpPr/>
            <p:nvPr/>
          </p:nvCxnSpPr>
          <p:spPr>
            <a:xfrm>
              <a:off x="653709" y="2576943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9F28FE5-C97D-5925-A9FD-A54EB7D70FFB}"/>
                </a:ext>
              </a:extLst>
            </p:cNvPr>
            <p:cNvCxnSpPr/>
            <p:nvPr/>
          </p:nvCxnSpPr>
          <p:spPr>
            <a:xfrm>
              <a:off x="653709" y="2759822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1753F8-25FF-8928-6A92-E8D29C16C5A3}"/>
              </a:ext>
            </a:extLst>
          </p:cNvPr>
          <p:cNvGrpSpPr/>
          <p:nvPr/>
        </p:nvGrpSpPr>
        <p:grpSpPr>
          <a:xfrm>
            <a:off x="6149175" y="5582146"/>
            <a:ext cx="148856" cy="59156"/>
            <a:chOff x="244549" y="2576943"/>
            <a:chExt cx="574706" cy="182883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C367711-0856-7D83-4717-C7343851686F}"/>
                </a:ext>
              </a:extLst>
            </p:cNvPr>
            <p:cNvCxnSpPr/>
            <p:nvPr/>
          </p:nvCxnSpPr>
          <p:spPr>
            <a:xfrm>
              <a:off x="244549" y="2759823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1281E0-319A-EB54-1C7A-4FCAE6A97074}"/>
                </a:ext>
              </a:extLst>
            </p:cNvPr>
            <p:cNvCxnSpPr/>
            <p:nvPr/>
          </p:nvCxnSpPr>
          <p:spPr>
            <a:xfrm>
              <a:off x="410095" y="2576945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F4F0D7D-1EF9-9D1B-B49C-2B84C92AE37C}"/>
                </a:ext>
              </a:extLst>
            </p:cNvPr>
            <p:cNvCxnSpPr/>
            <p:nvPr/>
          </p:nvCxnSpPr>
          <p:spPr>
            <a:xfrm>
              <a:off x="410095" y="2576943"/>
              <a:ext cx="24384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645305-7388-CF44-2044-204DFCC00D9B}"/>
                </a:ext>
              </a:extLst>
            </p:cNvPr>
            <p:cNvCxnSpPr/>
            <p:nvPr/>
          </p:nvCxnSpPr>
          <p:spPr>
            <a:xfrm>
              <a:off x="653709" y="2576943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64BE899-A9C7-1CFD-3FE4-0796E326AA34}"/>
                </a:ext>
              </a:extLst>
            </p:cNvPr>
            <p:cNvCxnSpPr/>
            <p:nvPr/>
          </p:nvCxnSpPr>
          <p:spPr>
            <a:xfrm>
              <a:off x="653709" y="2759822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2" name="Table 52">
            <a:extLst>
              <a:ext uri="{FF2B5EF4-FFF2-40B4-BE49-F238E27FC236}">
                <a16:creationId xmlns:a16="http://schemas.microsoft.com/office/drawing/2014/main" id="{0FDBB596-AC66-D7CB-E19A-BEB37A452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56153"/>
              </p:ext>
            </p:extLst>
          </p:nvPr>
        </p:nvGraphicFramePr>
        <p:xfrm>
          <a:off x="465846" y="4767903"/>
          <a:ext cx="150011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14">
                  <a:extLst>
                    <a:ext uri="{9D8B030D-6E8A-4147-A177-3AD203B41FA5}">
                      <a16:colId xmlns:a16="http://schemas.microsoft.com/office/drawing/2014/main" val="393567379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28609317"/>
                    </a:ext>
                  </a:extLst>
                </a:gridCol>
              </a:tblGrid>
              <a:tr h="1457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Functions (Modes)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89338"/>
                  </a:ext>
                </a:extLst>
              </a:tr>
              <a:tr h="145713">
                <a:tc>
                  <a:txBody>
                    <a:bodyPr/>
                    <a:lstStyle/>
                    <a:p>
                      <a:r>
                        <a:rPr lang="en-US" sz="1000" dirty="0"/>
                        <a:t>FNC-0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Interactive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465678"/>
                  </a:ext>
                </a:extLst>
              </a:tr>
              <a:tr h="145713">
                <a:tc>
                  <a:txBody>
                    <a:bodyPr/>
                    <a:lstStyle/>
                    <a:p>
                      <a:r>
                        <a:rPr lang="en-US" sz="1000" dirty="0"/>
                        <a:t>FNC-1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Program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50036"/>
                  </a:ext>
                </a:extLst>
              </a:tr>
              <a:tr h="145713">
                <a:tc>
                  <a:txBody>
                    <a:bodyPr/>
                    <a:lstStyle/>
                    <a:p>
                      <a:r>
                        <a:rPr lang="en-US" sz="1000" dirty="0"/>
                        <a:t>FNC-2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Stack Review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79897"/>
                  </a:ext>
                </a:extLst>
              </a:tr>
              <a:tr h="145713">
                <a:tc>
                  <a:txBody>
                    <a:bodyPr/>
                    <a:lstStyle/>
                    <a:p>
                      <a:r>
                        <a:rPr lang="en-US" sz="1000" dirty="0"/>
                        <a:t>FNC-3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View Address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784590"/>
                  </a:ext>
                </a:extLst>
              </a:tr>
              <a:tr h="145713">
                <a:tc>
                  <a:txBody>
                    <a:bodyPr/>
                    <a:lstStyle/>
                    <a:p>
                      <a:r>
                        <a:rPr lang="en-US" sz="1000" dirty="0"/>
                        <a:t>Fnc2-ENT</a:t>
                      </a:r>
                      <a:r>
                        <a:rPr lang="en-US" sz="1000" baseline="30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Backspace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901870"/>
                  </a:ext>
                </a:extLst>
              </a:tr>
            </a:tbl>
          </a:graphicData>
        </a:graphic>
      </p:graphicFrame>
      <p:graphicFrame>
        <p:nvGraphicFramePr>
          <p:cNvPr id="143" name="Table 52">
            <a:extLst>
              <a:ext uri="{FF2B5EF4-FFF2-40B4-BE49-F238E27FC236}">
                <a16:creationId xmlns:a16="http://schemas.microsoft.com/office/drawing/2014/main" id="{4DF264AD-25B4-EF32-254A-2C9B99BA5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31296"/>
              </p:ext>
            </p:extLst>
          </p:nvPr>
        </p:nvGraphicFramePr>
        <p:xfrm>
          <a:off x="2076300" y="4767903"/>
          <a:ext cx="10511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8">
                  <a:extLst>
                    <a:ext uri="{9D8B030D-6E8A-4147-A177-3AD203B41FA5}">
                      <a16:colId xmlns:a16="http://schemas.microsoft.com/office/drawing/2014/main" val="39356737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28609317"/>
                    </a:ext>
                  </a:extLst>
                </a:gridCol>
              </a:tblGrid>
              <a:tr h="838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Pop Target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89338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Bit Bucket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465678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Output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50036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DOut+Cntr</a:t>
                      </a:r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137701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Loop2 Cntr</a:t>
                      </a:r>
                      <a:r>
                        <a:rPr lang="en-US" sz="1000" baseline="30000" dirty="0"/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407314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Brk</a:t>
                      </a:r>
                      <a:r>
                        <a:rPr lang="en-US" sz="1000" dirty="0"/>
                        <a:t> Pt </a:t>
                      </a:r>
                      <a:r>
                        <a:rPr lang="en-US" sz="1000" dirty="0" err="1"/>
                        <a:t>Addr</a:t>
                      </a:r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857987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Loop2 Cntr</a:t>
                      </a:r>
                      <a:r>
                        <a:rPr lang="en-US" sz="1000" baseline="30000" dirty="0"/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149064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r>
                        <a:rPr lang="en-US" sz="1000" dirty="0"/>
                        <a:t>E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 Cntr</a:t>
                      </a:r>
                      <a:r>
                        <a:rPr lang="en-US" sz="1000" baseline="30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79897"/>
                  </a:ext>
                </a:extLst>
              </a:tr>
              <a:tr h="83820"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Loop1 Cntr</a:t>
                      </a:r>
                      <a:r>
                        <a:rPr lang="en-US" sz="1000" baseline="30000" dirty="0"/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784590"/>
                  </a:ext>
                </a:extLst>
              </a:tr>
            </a:tbl>
          </a:graphicData>
        </a:graphic>
      </p:graphicFrame>
      <p:graphicFrame>
        <p:nvGraphicFramePr>
          <p:cNvPr id="144" name="Table 52">
            <a:extLst>
              <a:ext uri="{FF2B5EF4-FFF2-40B4-BE49-F238E27FC236}">
                <a16:creationId xmlns:a16="http://schemas.microsoft.com/office/drawing/2014/main" id="{73772946-CF19-9A52-BC32-3B66F595C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78779"/>
              </p:ext>
            </p:extLst>
          </p:nvPr>
        </p:nvGraphicFramePr>
        <p:xfrm>
          <a:off x="3248742" y="4767903"/>
          <a:ext cx="11783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36">
                  <a:extLst>
                    <a:ext uri="{9D8B030D-6E8A-4147-A177-3AD203B41FA5}">
                      <a16:colId xmlns:a16="http://schemas.microsoft.com/office/drawing/2014/main" val="3935673791"/>
                    </a:ext>
                  </a:extLst>
                </a:gridCol>
                <a:gridCol w="948979">
                  <a:extLst>
                    <a:ext uri="{9D8B030D-6E8A-4147-A177-3AD203B41FA5}">
                      <a16:colId xmlns:a16="http://schemas.microsoft.com/office/drawing/2014/main" val="1028609317"/>
                    </a:ext>
                  </a:extLst>
                </a:gridCol>
              </a:tblGrid>
              <a:tr h="37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Skif/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Wfor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Test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89338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465678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In2 (</a:t>
                      </a:r>
                      <a:r>
                        <a:rPr lang="el-GR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lang="en-US" sz="1000" dirty="0"/>
                        <a:t>T)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50036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79897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784590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GT (</a:t>
                      </a:r>
                      <a:r>
                        <a:rPr lang="en-US" sz="1000" dirty="0" err="1"/>
                        <a:t>skif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901870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EQ (</a:t>
                      </a:r>
                      <a:r>
                        <a:rPr lang="en-US" sz="1000" dirty="0" err="1"/>
                        <a:t>skif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194419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Loop2 </a:t>
                      </a:r>
                      <a:r>
                        <a:rPr lang="en-US" sz="1000" dirty="0" err="1"/>
                        <a:t>Cntr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skif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634068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E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 </a:t>
                      </a:r>
                      <a:r>
                        <a:rPr lang="en-US" sz="1000" dirty="0" err="1"/>
                        <a:t>Cntr</a:t>
                      </a:r>
                      <a:endParaRPr lang="en-US" sz="1000" baseline="300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36181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Loop1 </a:t>
                      </a:r>
                      <a:r>
                        <a:rPr lang="en-US" sz="1000" dirty="0" err="1"/>
                        <a:t>Cntr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skif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60262"/>
                  </a:ext>
                </a:extLst>
              </a:tr>
            </a:tbl>
          </a:graphicData>
        </a:graphic>
      </p:graphicFrame>
      <p:graphicFrame>
        <p:nvGraphicFramePr>
          <p:cNvPr id="145" name="Table 52">
            <a:extLst>
              <a:ext uri="{FF2B5EF4-FFF2-40B4-BE49-F238E27FC236}">
                <a16:creationId xmlns:a16="http://schemas.microsoft.com/office/drawing/2014/main" id="{3DCFFCD3-C4D9-C381-62B3-4A3F8BEBC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26348"/>
              </p:ext>
            </p:extLst>
          </p:nvPr>
        </p:nvGraphicFramePr>
        <p:xfrm>
          <a:off x="4537352" y="4769326"/>
          <a:ext cx="68107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3935673791"/>
                    </a:ext>
                  </a:extLst>
                </a:gridCol>
                <a:gridCol w="460095">
                  <a:extLst>
                    <a:ext uri="{9D8B030D-6E8A-4147-A177-3AD203B41FA5}">
                      <a16:colId xmlns:a16="http://schemas.microsoft.com/office/drawing/2014/main" val="1028609317"/>
                    </a:ext>
                  </a:extLst>
                </a:gridCol>
              </a:tblGrid>
              <a:tr h="37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89338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TST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465678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TSTZ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070815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50036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SUB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79897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INCR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723320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DECR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907846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AND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784590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901870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XOR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194419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NOT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897128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SHL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36181"/>
                  </a:ext>
                </a:extLst>
              </a:tr>
              <a:tr h="37875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SHR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60262"/>
                  </a:ext>
                </a:extLst>
              </a:tr>
            </a:tbl>
          </a:graphicData>
        </a:graphic>
      </p:graphicFrame>
      <p:graphicFrame>
        <p:nvGraphicFramePr>
          <p:cNvPr id="146" name="Table 52">
            <a:extLst>
              <a:ext uri="{FF2B5EF4-FFF2-40B4-BE49-F238E27FC236}">
                <a16:creationId xmlns:a16="http://schemas.microsoft.com/office/drawing/2014/main" id="{FFC8C368-9AAA-C393-7C2B-FE1C594F8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72060"/>
              </p:ext>
            </p:extLst>
          </p:nvPr>
        </p:nvGraphicFramePr>
        <p:xfrm>
          <a:off x="5335909" y="4772666"/>
          <a:ext cx="105085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13">
                  <a:extLst>
                    <a:ext uri="{9D8B030D-6E8A-4147-A177-3AD203B41FA5}">
                      <a16:colId xmlns:a16="http://schemas.microsoft.com/office/drawing/2014/main" val="3935673791"/>
                    </a:ext>
                  </a:extLst>
                </a:gridCol>
                <a:gridCol w="848242">
                  <a:extLst>
                    <a:ext uri="{9D8B030D-6E8A-4147-A177-3AD203B41FA5}">
                      <a16:colId xmlns:a16="http://schemas.microsoft.com/office/drawing/2014/main" val="1028609317"/>
                    </a:ext>
                  </a:extLst>
                </a:gridCol>
              </a:tblGrid>
              <a:tr h="68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Din Source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89338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8bit D or A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465678"/>
                  </a:ext>
                </a:extLst>
              </a:tr>
              <a:tr h="5873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50036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79897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In3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784590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In4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901870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 R32</a:t>
                      </a:r>
                      <a:r>
                        <a:rPr lang="en-US" sz="1000" dirty="0"/>
                        <a:t>us</a:t>
                      </a:r>
                      <a:r>
                        <a:rPr lang="en-US" sz="1000" baseline="30000" dirty="0"/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194419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Δ</a:t>
                      </a: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 R</a:t>
                      </a:r>
                      <a:r>
                        <a:rPr lang="en-US" sz="1000" dirty="0"/>
                        <a:t>8.192ms</a:t>
                      </a:r>
                      <a:r>
                        <a:rPr lang="en-US" sz="1000" baseline="30000" dirty="0"/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36181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Copy TOS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613712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Bin Out </a:t>
                      </a:r>
                      <a:r>
                        <a:rPr lang="en-US" sz="1000" dirty="0" err="1"/>
                        <a:t>Cntr</a:t>
                      </a:r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12125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Loop2 </a:t>
                      </a:r>
                      <a:r>
                        <a:rPr lang="en-US" sz="1000" dirty="0" err="1"/>
                        <a:t>Cntr</a:t>
                      </a:r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10276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E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 </a:t>
                      </a:r>
                      <a:r>
                        <a:rPr lang="en-US" sz="1000" dirty="0" err="1"/>
                        <a:t>Cntr</a:t>
                      </a:r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60262"/>
                  </a:ext>
                </a:extLst>
              </a:tr>
              <a:tr h="68378"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Loop1 </a:t>
                      </a:r>
                      <a:r>
                        <a:rPr lang="en-US" sz="1000" dirty="0" err="1"/>
                        <a:t>Cntr</a:t>
                      </a:r>
                      <a:endParaRPr lang="en-US" sz="10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1382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F1CCF7-1373-38C9-6328-E388B99B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70507"/>
              </p:ext>
            </p:extLst>
          </p:nvPr>
        </p:nvGraphicFramePr>
        <p:xfrm>
          <a:off x="10424075" y="5859686"/>
          <a:ext cx="138001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76">
                  <a:extLst>
                    <a:ext uri="{9D8B030D-6E8A-4147-A177-3AD203B41FA5}">
                      <a16:colId xmlns:a16="http://schemas.microsoft.com/office/drawing/2014/main" val="4162816340"/>
                    </a:ext>
                  </a:extLst>
                </a:gridCol>
                <a:gridCol w="209295">
                  <a:extLst>
                    <a:ext uri="{9D8B030D-6E8A-4147-A177-3AD203B41FA5}">
                      <a16:colId xmlns:a16="http://schemas.microsoft.com/office/drawing/2014/main" val="1245780087"/>
                    </a:ext>
                  </a:extLst>
                </a:gridCol>
                <a:gridCol w="245910">
                  <a:extLst>
                    <a:ext uri="{9D8B030D-6E8A-4147-A177-3AD203B41FA5}">
                      <a16:colId xmlns:a16="http://schemas.microsoft.com/office/drawing/2014/main" val="4164194296"/>
                    </a:ext>
                  </a:extLst>
                </a:gridCol>
                <a:gridCol w="236265">
                  <a:extLst>
                    <a:ext uri="{9D8B030D-6E8A-4147-A177-3AD203B41FA5}">
                      <a16:colId xmlns:a16="http://schemas.microsoft.com/office/drawing/2014/main" val="130262148"/>
                    </a:ext>
                  </a:extLst>
                </a:gridCol>
                <a:gridCol w="236266">
                  <a:extLst>
                    <a:ext uri="{9D8B030D-6E8A-4147-A177-3AD203B41FA5}">
                      <a16:colId xmlns:a16="http://schemas.microsoft.com/office/drawing/2014/main" val="1821372457"/>
                    </a:ext>
                  </a:extLst>
                </a:gridCol>
                <a:gridCol w="246903">
                  <a:extLst>
                    <a:ext uri="{9D8B030D-6E8A-4147-A177-3AD203B41FA5}">
                      <a16:colId xmlns:a16="http://schemas.microsoft.com/office/drawing/2014/main" val="1476455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l"/>
                      <a:r>
                        <a:rPr lang="en-US" sz="1050" u="sng" baseline="30000" dirty="0"/>
                        <a:t>1</a:t>
                      </a:r>
                      <a:r>
                        <a:rPr lang="en-US" sz="800" u="sng" dirty="0"/>
                        <a:t>Baud Rates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6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18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2400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4800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9600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88973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F2E1479-2DCA-26B0-612E-3CD261F12A68}"/>
              </a:ext>
            </a:extLst>
          </p:cNvPr>
          <p:cNvGrpSpPr/>
          <p:nvPr/>
        </p:nvGrpSpPr>
        <p:grpSpPr>
          <a:xfrm>
            <a:off x="2988161" y="5275958"/>
            <a:ext cx="148856" cy="59156"/>
            <a:chOff x="244549" y="2576943"/>
            <a:chExt cx="574706" cy="18288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93CD61-BE30-D544-FB44-64A8BB039BD7}"/>
                </a:ext>
              </a:extLst>
            </p:cNvPr>
            <p:cNvCxnSpPr/>
            <p:nvPr/>
          </p:nvCxnSpPr>
          <p:spPr>
            <a:xfrm>
              <a:off x="244549" y="2759823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83A402-857B-9702-7253-2021406AC531}"/>
                </a:ext>
              </a:extLst>
            </p:cNvPr>
            <p:cNvCxnSpPr/>
            <p:nvPr/>
          </p:nvCxnSpPr>
          <p:spPr>
            <a:xfrm>
              <a:off x="410095" y="2576945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86B94D-67AB-B948-8670-7F84FFD4D236}"/>
                </a:ext>
              </a:extLst>
            </p:cNvPr>
            <p:cNvCxnSpPr/>
            <p:nvPr/>
          </p:nvCxnSpPr>
          <p:spPr>
            <a:xfrm>
              <a:off x="410095" y="2576943"/>
              <a:ext cx="24384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A78C3B7-F1ED-5FEC-91E6-B40BAD4162FD}"/>
                </a:ext>
              </a:extLst>
            </p:cNvPr>
            <p:cNvCxnSpPr/>
            <p:nvPr/>
          </p:nvCxnSpPr>
          <p:spPr>
            <a:xfrm>
              <a:off x="653711" y="2576943"/>
              <a:ext cx="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90FE0A7-5B15-5E98-3ECC-FC77FF6F8F36}"/>
                </a:ext>
              </a:extLst>
            </p:cNvPr>
            <p:cNvCxnSpPr/>
            <p:nvPr/>
          </p:nvCxnSpPr>
          <p:spPr>
            <a:xfrm>
              <a:off x="653709" y="2759822"/>
              <a:ext cx="165546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05123BF-AFCD-AA47-D1DA-06F190284F62}"/>
              </a:ext>
            </a:extLst>
          </p:cNvPr>
          <p:cNvSpPr txBox="1"/>
          <p:nvPr/>
        </p:nvSpPr>
        <p:spPr>
          <a:xfrm>
            <a:off x="7398450" y="4669520"/>
            <a:ext cx="161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900" dirty="0"/>
              <a:t>Observe Switch Settings</a:t>
            </a:r>
          </a:p>
          <a:p>
            <a:r>
              <a:rPr lang="en-US" sz="1100" baseline="30000" dirty="0"/>
              <a:t>2</a:t>
            </a:r>
            <a:r>
              <a:rPr lang="en-US" sz="900" dirty="0"/>
              <a:t>Increments on POP 2</a:t>
            </a:r>
            <a:endParaRPr lang="en-US" sz="900" i="1" dirty="0"/>
          </a:p>
          <a:p>
            <a:r>
              <a:rPr lang="en-US" sz="1100" baseline="30000" dirty="0"/>
              <a:t>3</a:t>
            </a:r>
            <a:r>
              <a:rPr lang="en-US" sz="900" dirty="0"/>
              <a:t>Cnt[7:0]=&gt;O[7,8,9,2,3,4,5,6]</a:t>
            </a:r>
          </a:p>
          <a:p>
            <a:r>
              <a:rPr lang="en-US" sz="1100" baseline="30000" dirty="0"/>
              <a:t>4</a:t>
            </a:r>
            <a:r>
              <a:rPr lang="en-US" sz="900" dirty="0"/>
              <a:t>ISR subroutine at LBL F</a:t>
            </a:r>
          </a:p>
          <a:p>
            <a:r>
              <a:rPr lang="en-US" sz="1100" baseline="30000" dirty="0"/>
              <a:t>5</a:t>
            </a:r>
            <a:r>
              <a:rPr lang="en-US" sz="900" dirty="0"/>
              <a:t>IRQ type (edge) will be at TOS</a:t>
            </a:r>
          </a:p>
          <a:p>
            <a:r>
              <a:rPr lang="en-US" sz="1100" baseline="30000" dirty="0"/>
              <a:t>6</a:t>
            </a:r>
            <a:r>
              <a:rPr lang="en-US" sz="900" dirty="0"/>
              <a:t>Brk Pt address set with POP D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AF999B-22F9-3F07-8AC6-C936A4D624A1}"/>
              </a:ext>
            </a:extLst>
          </p:cNvPr>
          <p:cNvGrpSpPr/>
          <p:nvPr/>
        </p:nvGrpSpPr>
        <p:grpSpPr>
          <a:xfrm>
            <a:off x="2036759" y="6165808"/>
            <a:ext cx="986167" cy="338554"/>
            <a:chOff x="2036759" y="6128556"/>
            <a:chExt cx="986167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DD480C-EF7D-18B3-6A2A-B427344CC49A}"/>
                </a:ext>
              </a:extLst>
            </p:cNvPr>
            <p:cNvSpPr txBox="1"/>
            <p:nvPr/>
          </p:nvSpPr>
          <p:spPr>
            <a:xfrm>
              <a:off x="2036759" y="6128556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aseline="30000" dirty="0"/>
                <a:t>1</a:t>
              </a:r>
              <a:r>
                <a:rPr lang="en-US" sz="800" dirty="0"/>
                <a:t>Decr’s on        </a:t>
              </a:r>
              <a:r>
                <a:rPr lang="en-US" sz="800" dirty="0" err="1"/>
                <a:t>instr</a:t>
              </a:r>
              <a:endParaRPr lang="en-US" sz="800" dirty="0"/>
            </a:p>
            <a:p>
              <a:r>
                <a:rPr lang="en-US" sz="1050" baseline="30000" dirty="0"/>
                <a:t>2</a:t>
              </a:r>
              <a:r>
                <a:rPr lang="en-US" sz="800" dirty="0"/>
                <a:t>Decr’s on </a:t>
              </a:r>
              <a:r>
                <a:rPr lang="en-US" sz="800" dirty="0" err="1"/>
                <a:t>skif</a:t>
              </a:r>
              <a:endParaRPr lang="en-US" sz="80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6769E8F-5453-71F3-A03B-43E4559DBA2C}"/>
                </a:ext>
              </a:extLst>
            </p:cNvPr>
            <p:cNvGrpSpPr/>
            <p:nvPr/>
          </p:nvGrpSpPr>
          <p:grpSpPr>
            <a:xfrm>
              <a:off x="2558694" y="6203689"/>
              <a:ext cx="148856" cy="59156"/>
              <a:chOff x="244549" y="2576943"/>
              <a:chExt cx="574706" cy="182883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A215FBE-DDF9-0021-CD67-3F1F3AB3FF99}"/>
                  </a:ext>
                </a:extLst>
              </p:cNvPr>
              <p:cNvCxnSpPr/>
              <p:nvPr/>
            </p:nvCxnSpPr>
            <p:spPr>
              <a:xfrm>
                <a:off x="244549" y="2759823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1F415E2-5F71-BB69-0A46-A4C6E92AB433}"/>
                  </a:ext>
                </a:extLst>
              </p:cNvPr>
              <p:cNvCxnSpPr/>
              <p:nvPr/>
            </p:nvCxnSpPr>
            <p:spPr>
              <a:xfrm>
                <a:off x="410095" y="2576945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3B83312-5803-F80D-946C-FDC50DCF53D9}"/>
                  </a:ext>
                </a:extLst>
              </p:cNvPr>
              <p:cNvCxnSpPr/>
              <p:nvPr/>
            </p:nvCxnSpPr>
            <p:spPr>
              <a:xfrm>
                <a:off x="410095" y="2576943"/>
                <a:ext cx="24384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585E550-8BD5-2F4A-5520-D14D63C8F5A9}"/>
                  </a:ext>
                </a:extLst>
              </p:cNvPr>
              <p:cNvCxnSpPr/>
              <p:nvPr/>
            </p:nvCxnSpPr>
            <p:spPr>
              <a:xfrm>
                <a:off x="653711" y="2576943"/>
                <a:ext cx="0" cy="182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C0B9FD6-7036-63D8-67ED-DE25B8370F75}"/>
                  </a:ext>
                </a:extLst>
              </p:cNvPr>
              <p:cNvCxnSpPr/>
              <p:nvPr/>
            </p:nvCxnSpPr>
            <p:spPr>
              <a:xfrm>
                <a:off x="653709" y="2759822"/>
                <a:ext cx="165546" cy="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CBF48D-AFD5-91DE-8026-C977F879686B}"/>
              </a:ext>
            </a:extLst>
          </p:cNvPr>
          <p:cNvCxnSpPr>
            <a:cxnSpLocks/>
          </p:cNvCxnSpPr>
          <p:nvPr/>
        </p:nvCxnSpPr>
        <p:spPr>
          <a:xfrm>
            <a:off x="5893458" y="3090333"/>
            <a:ext cx="0" cy="5234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1B59506-C663-BF35-6456-BC5B689F5B0E}"/>
              </a:ext>
            </a:extLst>
          </p:cNvPr>
          <p:cNvCxnSpPr>
            <a:cxnSpLocks/>
          </p:cNvCxnSpPr>
          <p:nvPr/>
        </p:nvCxnSpPr>
        <p:spPr>
          <a:xfrm>
            <a:off x="5893458" y="2116667"/>
            <a:ext cx="0" cy="5054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CEFF9E-CBD3-D4A8-9413-5BA404826536}"/>
              </a:ext>
            </a:extLst>
          </p:cNvPr>
          <p:cNvCxnSpPr>
            <a:cxnSpLocks/>
          </p:cNvCxnSpPr>
          <p:nvPr/>
        </p:nvCxnSpPr>
        <p:spPr>
          <a:xfrm flipH="1">
            <a:off x="5615870" y="4326686"/>
            <a:ext cx="53330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02C0628-7221-22B4-821F-013FCAC72185}"/>
              </a:ext>
            </a:extLst>
          </p:cNvPr>
          <p:cNvCxnSpPr>
            <a:cxnSpLocks/>
          </p:cNvCxnSpPr>
          <p:nvPr/>
        </p:nvCxnSpPr>
        <p:spPr>
          <a:xfrm flipH="1" flipV="1">
            <a:off x="5865984" y="1213902"/>
            <a:ext cx="451820" cy="20011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9C2B16-0A8E-245B-30F7-AD2E94B79070}"/>
              </a:ext>
            </a:extLst>
          </p:cNvPr>
          <p:cNvSpPr txBox="1"/>
          <p:nvPr/>
        </p:nvSpPr>
        <p:spPr>
          <a:xfrm>
            <a:off x="432572" y="5705550"/>
            <a:ext cx="159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 dirty="0"/>
              <a:t>1</a:t>
            </a:r>
            <a:r>
              <a:rPr lang="en-US" sz="800" dirty="0"/>
              <a:t>Fnc2 initiated when  FNC key pressed during a key sequence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3FBC32-B86F-DD29-2012-44F17162F09B}"/>
              </a:ext>
            </a:extLst>
          </p:cNvPr>
          <p:cNvSpPr txBox="1"/>
          <p:nvPr/>
        </p:nvSpPr>
        <p:spPr>
          <a:xfrm>
            <a:off x="6343754" y="6139503"/>
            <a:ext cx="202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800" dirty="0"/>
              <a:t>Time difference between consecutive WFOR events on I2; 32-4096us range</a:t>
            </a:r>
          </a:p>
          <a:p>
            <a:r>
              <a:rPr lang="en-US" sz="1100" baseline="30000" dirty="0"/>
              <a:t>2</a:t>
            </a:r>
            <a:r>
              <a:rPr lang="en-US" sz="800" dirty="0"/>
              <a:t>Time difference between consecutive WFOR events on I2; 8.192-1050ms range</a:t>
            </a:r>
          </a:p>
        </p:txBody>
      </p:sp>
    </p:spTree>
    <p:extLst>
      <p:ext uri="{BB962C8B-B14F-4D97-AF65-F5344CB8AC3E}">
        <p14:creationId xmlns:p14="http://schemas.microsoft.com/office/powerpoint/2010/main" val="22514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114" y="6330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6270"/>
              </p:ext>
            </p:extLst>
          </p:nvPr>
        </p:nvGraphicFramePr>
        <p:xfrm>
          <a:off x="196890" y="525325"/>
          <a:ext cx="11745728" cy="6153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4889">
                <a:tc>
                  <a:txBody>
                    <a:bodyPr/>
                    <a:lstStyle/>
                    <a:p>
                      <a:r>
                        <a:rPr lang="en-US" sz="1000" b="1" dirty="0"/>
                        <a:t>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Pgm</a:t>
                      </a:r>
                      <a:r>
                        <a:rPr lang="en-US" sz="1000" b="1" dirty="0"/>
                        <a:t> </a:t>
                      </a:r>
                      <a:r>
                        <a:rPr lang="en-US" sz="1000" b="1" dirty="0" err="1"/>
                        <a:t>Cntr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Data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Internal </a:t>
                      </a:r>
                      <a:r>
                        <a:rPr lang="en-US" sz="1000" b="1" dirty="0" err="1"/>
                        <a:t>Var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r>
                        <a:rPr lang="en-US" sz="1000" dirty="0"/>
                        <a:t>NOP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incr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Operation.  If clocks enabled, then one clock executed.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073">
                <a:tc>
                  <a:txBody>
                    <a:bodyPr/>
                    <a:lstStyle/>
                    <a:p>
                      <a:r>
                        <a:rPr lang="en-US" sz="10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Stopped</a:t>
                      </a:r>
                      <a:r>
                        <a:rPr lang="en-US" sz="1000" baseline="0" dirty="0"/>
                        <a:t> or</a:t>
                      </a:r>
                    </a:p>
                    <a:p>
                      <a:r>
                        <a:rPr lang="en-US" sz="1000" dirty="0"/>
                        <a:t>=</a:t>
                      </a:r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[--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]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Permanent</a:t>
                      </a:r>
                      <a:r>
                        <a:rPr lang="en-US" sz="1000" baseline="0" dirty="0"/>
                        <a:t> inhibit </a:t>
                      </a:r>
                      <a:r>
                        <a:rPr lang="en-US" sz="1000" baseline="0" dirty="0" err="1"/>
                        <a:t>prgmcntr</a:t>
                      </a:r>
                      <a:r>
                        <a:rPr lang="en-US" sz="1000" baseline="0" dirty="0"/>
                        <a:t>.  Required as program terminator.  If </a:t>
                      </a:r>
                      <a:r>
                        <a:rPr lang="en-US" sz="1000" baseline="0" dirty="0" err="1"/>
                        <a:t>pgmRunning</a:t>
                      </a:r>
                      <a:r>
                        <a:rPr lang="en-US" sz="1000" baseline="0" dirty="0"/>
                        <a:t>&gt;1 then it is subroutine return.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073">
                <a:tc>
                  <a:txBody>
                    <a:bodyPr/>
                    <a:lstStyle/>
                    <a:p>
                      <a:r>
                        <a:rPr lang="en-US" sz="1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incr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dispDigit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[--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Loopcnt</a:t>
                      </a:r>
                      <a:r>
                        <a:rPr lang="en-US" sz="1000" dirty="0"/>
                        <a:t>=</a:t>
                      </a:r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[--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Testflag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= (TOS==&lt;</a:t>
                      </a:r>
                      <a:r>
                        <a:rPr lang="en-US" sz="1000" baseline="0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&gt;)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If operand=0, </a:t>
                      </a:r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] discarded</a:t>
                      </a:r>
                    </a:p>
                    <a:p>
                      <a:r>
                        <a:rPr lang="en-US" sz="1000" dirty="0"/>
                        <a:t>If operand=1,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] shifted</a:t>
                      </a:r>
                      <a:r>
                        <a:rPr lang="en-US" sz="1000" baseline="0" dirty="0"/>
                        <a:t> into display shift </a:t>
                      </a:r>
                      <a:r>
                        <a:rPr lang="en-US" sz="1000" baseline="0" dirty="0" err="1"/>
                        <a:t>reg</a:t>
                      </a:r>
                      <a:r>
                        <a:rPr lang="en-US" sz="1000" baseline="0" dirty="0"/>
                        <a:t> and onto data outputs.  Increment address counter, if enabled. </a:t>
                      </a:r>
                    </a:p>
                    <a:p>
                      <a:r>
                        <a:rPr lang="en-US" sz="1000" baseline="0" dirty="0"/>
                        <a:t>If operand =2, if </a:t>
                      </a:r>
                      <a:r>
                        <a:rPr lang="en-US" sz="1000" baseline="0" dirty="0" err="1"/>
                        <a:t>dStack</a:t>
                      </a:r>
                      <a:r>
                        <a:rPr lang="en-US" sz="1000" baseline="0" dirty="0"/>
                        <a:t>[</a:t>
                      </a:r>
                      <a:r>
                        <a:rPr lang="en-US" sz="1000" baseline="0" dirty="0" err="1"/>
                        <a:t>stkPtr</a:t>
                      </a:r>
                      <a:r>
                        <a:rPr lang="en-US" sz="1000" baseline="0" dirty="0"/>
                        <a:t>] == </a:t>
                      </a:r>
                      <a:r>
                        <a:rPr lang="en-US" sz="1000" baseline="0" dirty="0" err="1"/>
                        <a:t>dStack</a:t>
                      </a:r>
                      <a:r>
                        <a:rPr lang="en-US" sz="1000" baseline="0" dirty="0"/>
                        <a:t>[stkPtr-1], set </a:t>
                      </a:r>
                      <a:r>
                        <a:rPr lang="en-US" sz="1000" baseline="0" dirty="0" err="1"/>
                        <a:t>tstFlag</a:t>
                      </a:r>
                      <a:r>
                        <a:rPr lang="en-US" sz="1000" baseline="0" dirty="0"/>
                        <a:t>.</a:t>
                      </a:r>
                    </a:p>
                    <a:p>
                      <a:r>
                        <a:rPr lang="en-US" sz="1000" baseline="0" dirty="0"/>
                        <a:t>If operand=F, </a:t>
                      </a:r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]</a:t>
                      </a:r>
                      <a:r>
                        <a:rPr lang="en-US" sz="1000" baseline="0" dirty="0"/>
                        <a:t> into loop counter.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000" dirty="0"/>
                        <a:t>GOTO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=</a:t>
                      </a:r>
                      <a:r>
                        <a:rPr lang="en-US" sz="1000" dirty="0" err="1"/>
                        <a:t>lbltbl</a:t>
                      </a:r>
                      <a:r>
                        <a:rPr lang="en-US" sz="1000" dirty="0"/>
                        <a:t>[&lt;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&gt;]+1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Label</a:t>
                      </a:r>
                      <a:r>
                        <a:rPr lang="en-US" sz="1000" baseline="0" dirty="0"/>
                        <a:t> is index into label table which returns new program execution address into program counter.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481">
                <a:tc>
                  <a:txBody>
                    <a:bodyPr/>
                    <a:lstStyle/>
                    <a:p>
                      <a:r>
                        <a:rPr lang="en-US" sz="1000" dirty="0"/>
                        <a:t>LBL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incr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lbltbl</a:t>
                      </a:r>
                      <a:r>
                        <a:rPr lang="en-US" sz="1000" dirty="0"/>
                        <a:t>[&lt;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&gt;]=</a:t>
                      </a:r>
                      <a:r>
                        <a:rPr lang="en-US" sz="1000" dirty="0" err="1"/>
                        <a:t>pgrmcntr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Store</a:t>
                      </a:r>
                      <a:r>
                        <a:rPr lang="en-US" sz="1000" baseline="0" dirty="0"/>
                        <a:t> current program counter value in label table indexed by label number.  Otherwise behaves like a NOP.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r>
                        <a:rPr lang="en-US" sz="1000" dirty="0"/>
                        <a:t>XEQ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=</a:t>
                      </a:r>
                      <a:r>
                        <a:rPr lang="en-US" sz="1000" b="0" dirty="0" err="1"/>
                        <a:t>lbltbl</a:t>
                      </a:r>
                      <a:r>
                        <a:rPr lang="en-US" sz="1000" b="0" dirty="0"/>
                        <a:t>[&lt;</a:t>
                      </a:r>
                      <a:r>
                        <a:rPr lang="en-US" sz="1000" b="0" dirty="0" err="1"/>
                        <a:t>val</a:t>
                      </a:r>
                      <a:r>
                        <a:rPr lang="en-US" sz="1000" b="0" dirty="0"/>
                        <a:t>&gt;]+1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pgmRunning</a:t>
                      </a:r>
                      <a:r>
                        <a:rPr lang="en-US" sz="1000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Execute a program</a:t>
                      </a:r>
                      <a:r>
                        <a:rPr lang="en-US" sz="1000" baseline="0" dirty="0"/>
                        <a:t> or subroutine.  </a:t>
                      </a:r>
                      <a:r>
                        <a:rPr lang="en-US" sz="1000" baseline="0" dirty="0" err="1"/>
                        <a:t>pgmRunning</a:t>
                      </a:r>
                      <a:r>
                        <a:rPr lang="en-US" sz="1000" baseline="0" dirty="0"/>
                        <a:t>&gt;1 =  subroutine.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r>
                        <a:rPr lang="en-US" sz="1000" dirty="0"/>
                        <a:t>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incr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Write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baseline="0" dirty="0" err="1"/>
                        <a:t>val</a:t>
                      </a:r>
                      <a:r>
                        <a:rPr lang="en-US" sz="1000" baseline="0" dirty="0"/>
                        <a:t> to sig pin directly.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073">
                <a:tc>
                  <a:txBody>
                    <a:bodyPr/>
                    <a:lstStyle/>
                    <a:p>
                      <a:r>
                        <a:rPr lang="en-US" sz="1000" dirty="0"/>
                        <a:t>WFOR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inhibit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sig==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waitforen</a:t>
                      </a:r>
                      <a:r>
                        <a:rPr lang="en-US" sz="1000" dirty="0"/>
                        <a:t>[&lt;sig&gt;]=1</a:t>
                      </a:r>
                    </a:p>
                    <a:p>
                      <a:r>
                        <a:rPr lang="en-US" sz="1000" dirty="0" err="1"/>
                        <a:t>waitfor</a:t>
                      </a:r>
                      <a:r>
                        <a:rPr lang="en-US" sz="1000" dirty="0"/>
                        <a:t>[&lt;sig&gt;]=&lt;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&gt;</a:t>
                      </a:r>
                    </a:p>
                    <a:p>
                      <a:r>
                        <a:rPr lang="en-US" sz="1000" dirty="0" err="1"/>
                        <a:t>Pgmcntren</a:t>
                      </a:r>
                      <a:r>
                        <a:rPr lang="en-US" sz="1000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Inhibit program counter until </a:t>
                      </a:r>
                      <a:r>
                        <a:rPr lang="en-US" sz="1000" dirty="0" err="1"/>
                        <a:t>waitfor</a:t>
                      </a:r>
                      <a:r>
                        <a:rPr lang="en-US" sz="1000" baseline="0" dirty="0"/>
                        <a:t> condition met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Sig</a:t>
                      </a:r>
                      <a:r>
                        <a:rPr lang="en-US" sz="1000" baseline="0" dirty="0"/>
                        <a:t> I/F loops over the </a:t>
                      </a:r>
                      <a:r>
                        <a:rPr lang="en-US" sz="1000" baseline="0" dirty="0" err="1"/>
                        <a:t>wfsig</a:t>
                      </a:r>
                      <a:r>
                        <a:rPr lang="en-US" sz="1000" baseline="0" dirty="0"/>
                        <a:t> list.  If enable is 1 then test the signal for </a:t>
                      </a:r>
                      <a:r>
                        <a:rPr lang="en-US" sz="1000" baseline="0" dirty="0" err="1"/>
                        <a:t>val</a:t>
                      </a:r>
                      <a:r>
                        <a:rPr lang="en-US" sz="1000" baseline="0" dirty="0"/>
                        <a:t> and reset enable if true.  When no </a:t>
                      </a:r>
                      <a:r>
                        <a:rPr lang="en-US" sz="1000" baseline="0" dirty="0" err="1"/>
                        <a:t>wfsig</a:t>
                      </a:r>
                      <a:r>
                        <a:rPr lang="en-US" sz="1000" baseline="0" dirty="0"/>
                        <a:t> is enabled, re-enable the </a:t>
                      </a:r>
                      <a:r>
                        <a:rPr lang="en-US" sz="1000" baseline="0" dirty="0" err="1"/>
                        <a:t>pgmcntr</a:t>
                      </a:r>
                      <a:r>
                        <a:rPr lang="en-US" sz="1000" baseline="0" dirty="0"/>
                        <a:t>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073">
                <a:tc>
                  <a:txBody>
                    <a:bodyPr/>
                    <a:lstStyle/>
                    <a:p>
                      <a:r>
                        <a:rPr lang="en-US" sz="1000" dirty="0"/>
                        <a:t>SKPIF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incr</a:t>
                      </a:r>
                      <a:r>
                        <a:rPr lang="en-US" sz="1000" dirty="0"/>
                        <a:t> by</a:t>
                      </a:r>
                      <a:r>
                        <a:rPr lang="en-US" sz="1000" baseline="0" dirty="0"/>
                        <a:t> 1 or 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sig==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Live test</a:t>
                      </a:r>
                      <a:r>
                        <a:rPr lang="en-US" sz="1000" baseline="0" dirty="0"/>
                        <a:t> sig for equality to val.  If true, </a:t>
                      </a:r>
                      <a:r>
                        <a:rPr lang="en-US" sz="1000" baseline="0" dirty="0" err="1"/>
                        <a:t>incr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baseline="0" dirty="0" err="1"/>
                        <a:t>pgmcntr</a:t>
                      </a:r>
                      <a:r>
                        <a:rPr lang="en-US" sz="1000" baseline="0" dirty="0"/>
                        <a:t> by 2, else </a:t>
                      </a:r>
                      <a:r>
                        <a:rPr lang="en-US" sz="1000" baseline="0" dirty="0" err="1"/>
                        <a:t>incr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baseline="0" dirty="0" err="1"/>
                        <a:t>pgmcntr</a:t>
                      </a:r>
                      <a:r>
                        <a:rPr lang="en-US" sz="1000" baseline="0" dirty="0"/>
                        <a:t> by 1</a:t>
                      </a:r>
                    </a:p>
                    <a:p>
                      <a:r>
                        <a:rPr lang="en-US" sz="1000" baseline="0" dirty="0"/>
                        <a:t>If sig is “F” then instruction is </a:t>
                      </a:r>
                      <a:r>
                        <a:rPr lang="en-US" sz="1000" baseline="0" dirty="0" err="1"/>
                        <a:t>decrement_and_skip_if</a:t>
                      </a:r>
                      <a:r>
                        <a:rPr lang="en-US" sz="1000" baseline="0" dirty="0"/>
                        <a:t> [0,1].  Test loop counter for equality to 0 or 1.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894">
                <a:tc>
                  <a:txBody>
                    <a:bodyPr/>
                    <a:lstStyle/>
                    <a:p>
                      <a:r>
                        <a:rPr lang="en-US" sz="1000" dirty="0"/>
                        <a:t>OPR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incr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temp=</a:t>
                      </a:r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[--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[stkPtr-1]=temp</a:t>
                      </a:r>
                      <a:r>
                        <a:rPr lang="en-US" sz="1000" baseline="0" dirty="0"/>
                        <a:t> OPR </a:t>
                      </a:r>
                      <a:r>
                        <a:rPr lang="en-US" sz="1000" baseline="0" dirty="0" err="1"/>
                        <a:t>tos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O1 is used</a:t>
                      </a:r>
                      <a:r>
                        <a:rPr lang="en-US" sz="1000" baseline="0" dirty="0"/>
                        <a:t> as a</a:t>
                      </a:r>
                      <a:r>
                        <a:rPr lang="en-US" sz="1000" dirty="0"/>
                        <a:t> dedicated clock signal.  Clock enabled when</a:t>
                      </a:r>
                      <a:r>
                        <a:rPr lang="en-US" sz="1000" baseline="0" dirty="0"/>
                        <a:t> executed.  </a:t>
                      </a:r>
                      <a:r>
                        <a:rPr lang="en-US" sz="1000" baseline="0" dirty="0" err="1"/>
                        <a:t>Clkper</a:t>
                      </a:r>
                      <a:r>
                        <a:rPr lang="en-US" sz="1000" baseline="0" dirty="0"/>
                        <a:t> = some function of val.  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r>
                        <a:rPr lang="en-US" sz="1000" dirty="0"/>
                        <a:t>PUSH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incr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++]=&lt;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Push 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baseline="0" dirty="0"/>
                        <a:t> onto data stack.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r>
                        <a:rPr lang="en-US" sz="1000" dirty="0"/>
                        <a:t>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incr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++]=&lt;In8&gt;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[stkPtr-1]&lt;&lt;1</a:t>
                      </a:r>
                      <a:r>
                        <a:rPr lang="en-US" sz="1000" baseline="0" dirty="0"/>
                        <a:t> | &lt;sig&gt;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If operand=0, Input data byte is pushed onto stack.</a:t>
                      </a:r>
                    </a:p>
                    <a:p>
                      <a:r>
                        <a:rPr lang="en-US" sz="1000" dirty="0"/>
                        <a:t>If</a:t>
                      </a:r>
                      <a:r>
                        <a:rPr lang="en-US" sz="1000" baseline="0" dirty="0"/>
                        <a:t> operand=[1,2,3,4], Input data bit is shifted through </a:t>
                      </a:r>
                      <a:r>
                        <a:rPr lang="en-US" sz="1000" baseline="0" dirty="0" err="1"/>
                        <a:t>lsb</a:t>
                      </a:r>
                      <a:r>
                        <a:rPr lang="en-US" sz="1000" baseline="0" dirty="0"/>
                        <a:t> into TOS.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r>
                        <a:rPr lang="en-US" sz="1000" dirty="0"/>
                        <a:t>OCEL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Incr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Orow</a:t>
                      </a:r>
                      <a:r>
                        <a:rPr lang="en-US" sz="1000" dirty="0"/>
                        <a:t>=&lt;val1&gt;, </a:t>
                      </a:r>
                      <a:r>
                        <a:rPr lang="en-US" sz="1000" dirty="0" err="1"/>
                        <a:t>Ocol</a:t>
                      </a:r>
                      <a:r>
                        <a:rPr lang="en-US" sz="1000" dirty="0"/>
                        <a:t>=&lt;val2&gt;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Sets</a:t>
                      </a:r>
                      <a:r>
                        <a:rPr lang="en-US" sz="1000" baseline="0" dirty="0"/>
                        <a:t> the address of cell in the FSM that WRC can write to.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r>
                        <a:rPr lang="en-US" sz="1000" dirty="0"/>
                        <a:t>WRC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Incr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FSMtable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orow</a:t>
                      </a:r>
                      <a:r>
                        <a:rPr lang="en-US" sz="1000" dirty="0"/>
                        <a:t>][</a:t>
                      </a:r>
                      <a:r>
                        <a:rPr lang="en-US" sz="1000" dirty="0" err="1"/>
                        <a:t>ocol</a:t>
                      </a:r>
                      <a:r>
                        <a:rPr lang="en-US" sz="1000" dirty="0"/>
                        <a:t>] = &lt;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Write a value</a:t>
                      </a:r>
                      <a:r>
                        <a:rPr lang="en-US" sz="1000" baseline="0" dirty="0"/>
                        <a:t> between 0 and F to the cell referenced in the last OCEL instruction.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r>
                        <a:rPr lang="en-US" sz="1000" dirty="0"/>
                        <a:t>CFG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incr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&lt;virtual regnum &gt;= &lt;</a:t>
                      </a:r>
                      <a:r>
                        <a:rPr lang="en-US" sz="1000" dirty="0" err="1"/>
                        <a:t>val</a:t>
                      </a:r>
                      <a:r>
                        <a:rPr lang="en-US" sz="1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Write a value [0-F]</a:t>
                      </a:r>
                      <a:r>
                        <a:rPr lang="en-US" sz="1000" baseline="0" dirty="0"/>
                        <a:t> to virtual register [0-F].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282">
                <a:tc>
                  <a:txBody>
                    <a:bodyPr/>
                    <a:lstStyle/>
                    <a:p>
                      <a:r>
                        <a:rPr lang="en-US" sz="1000" dirty="0"/>
                        <a:t>SYS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/>
                        <a:t>incr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dStack</a:t>
                      </a:r>
                      <a:r>
                        <a:rPr lang="en-US" sz="1000" dirty="0"/>
                        <a:t>[--</a:t>
                      </a:r>
                      <a:r>
                        <a:rPr lang="en-US" sz="1000" dirty="0" err="1"/>
                        <a:t>stkPtr</a:t>
                      </a:r>
                      <a:r>
                        <a:rPr lang="en-US" sz="1000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Arguments are pushed onto the stack before executing.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77189" y="125214"/>
            <a:ext cx="2465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Instruction Micro-Ops</a:t>
            </a:r>
          </a:p>
        </p:txBody>
      </p:sp>
    </p:spTree>
    <p:extLst>
      <p:ext uri="{BB962C8B-B14F-4D97-AF65-F5344CB8AC3E}">
        <p14:creationId xmlns:p14="http://schemas.microsoft.com/office/powerpoint/2010/main" val="139501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032609" y="2081185"/>
            <a:ext cx="2551550" cy="678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991797" y="223008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Cmd</a:t>
            </a:r>
            <a:r>
              <a:rPr lang="en-US" dirty="0"/>
              <a:t> Assembler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1105388" y="2081185"/>
            <a:ext cx="5202547" cy="678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7612207" y="2208588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7441" y="1239547"/>
            <a:ext cx="18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Kybd</a:t>
            </a:r>
            <a:r>
              <a:rPr lang="en-US" dirty="0"/>
              <a:t>/</a:t>
            </a:r>
            <a:r>
              <a:rPr lang="en-US" dirty="0" err="1"/>
              <a:t>Disp</a:t>
            </a:r>
            <a:r>
              <a:rPr lang="en-US" dirty="0"/>
              <a:t> Driver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355484" y="2189169"/>
            <a:ext cx="1564063" cy="488717"/>
            <a:chOff x="7370882" y="96146"/>
            <a:chExt cx="1564063" cy="488717"/>
          </a:xfrm>
        </p:grpSpPr>
        <p:grpSp>
          <p:nvGrpSpPr>
            <p:cNvPr id="24" name="Group 23"/>
            <p:cNvGrpSpPr/>
            <p:nvPr/>
          </p:nvGrpSpPr>
          <p:grpSpPr>
            <a:xfrm>
              <a:off x="7370882" y="96146"/>
              <a:ext cx="1563734" cy="261610"/>
              <a:chOff x="8178006" y="803929"/>
              <a:chExt cx="1563734" cy="26161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178006" y="815069"/>
                <a:ext cx="1563734" cy="2264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237874" y="803929"/>
                <a:ext cx="14965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Keyboard Accumulator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371211" y="323253"/>
              <a:ext cx="1563734" cy="261610"/>
              <a:chOff x="8170712" y="808667"/>
              <a:chExt cx="1563734" cy="26161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8170712" y="819807"/>
                <a:ext cx="1563734" cy="2264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489307" y="808667"/>
                <a:ext cx="1077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Display Buffer</a:t>
                </a: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4851159" y="2969070"/>
            <a:ext cx="309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Data Structure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3683735" y="1634520"/>
            <a:ext cx="1" cy="44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148" idx="3"/>
            <a:endCxn id="35" idx="1"/>
          </p:cNvCxnSpPr>
          <p:nvPr/>
        </p:nvCxnSpPr>
        <p:spPr>
          <a:xfrm>
            <a:off x="6307935" y="2420350"/>
            <a:ext cx="7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0572" y="3268665"/>
            <a:ext cx="1109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1626158" y="3268665"/>
            <a:ext cx="0" cy="253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31068" y="3268665"/>
            <a:ext cx="12384" cy="253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cxnSpLocks/>
            <a:stCxn id="35" idx="2"/>
          </p:cNvCxnSpPr>
          <p:nvPr/>
        </p:nvCxnSpPr>
        <p:spPr>
          <a:xfrm>
            <a:off x="8308384" y="2759514"/>
            <a:ext cx="0" cy="5211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48" idx="2"/>
          </p:cNvCxnSpPr>
          <p:nvPr/>
        </p:nvCxnSpPr>
        <p:spPr>
          <a:xfrm flipH="1">
            <a:off x="3706660" y="2759514"/>
            <a:ext cx="2" cy="524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042814" y="262560"/>
            <a:ext cx="613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Modules/Virtual Machine Architecture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73486"/>
              </p:ext>
            </p:extLst>
          </p:nvPr>
        </p:nvGraphicFramePr>
        <p:xfrm>
          <a:off x="6113882" y="5702410"/>
          <a:ext cx="1972862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9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39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94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Counter Bit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4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Output Sig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49983" y="2828650"/>
            <a:ext cx="15215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XEQ Loop (min) = 28.2us</a:t>
            </a:r>
          </a:p>
          <a:p>
            <a:r>
              <a:rPr lang="en-US" sz="1050" dirty="0" err="1"/>
              <a:t>PgmInt</a:t>
            </a:r>
            <a:r>
              <a:rPr lang="en-US" sz="1050" dirty="0"/>
              <a:t> adds 6.2us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76813" y="1220497"/>
            <a:ext cx="5202547" cy="415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3667117" y="3854125"/>
            <a:ext cx="635210" cy="81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 flipH="1">
            <a:off x="3751735" y="3960931"/>
            <a:ext cx="479097" cy="56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256</a:t>
            </a:r>
          </a:p>
          <a:p>
            <a:pPr algn="ctr"/>
            <a:r>
              <a:rPr lang="en-US" sz="1100" dirty="0"/>
              <a:t>Byte</a:t>
            </a:r>
          </a:p>
          <a:p>
            <a:pPr algn="ctr"/>
            <a:r>
              <a:rPr lang="en-US" sz="1100" dirty="0"/>
              <a:t>Stack</a:t>
            </a:r>
          </a:p>
        </p:txBody>
      </p:sp>
      <p:sp>
        <p:nvSpPr>
          <p:cNvPr id="21" name="Rectangle 20"/>
          <p:cNvSpPr/>
          <p:nvPr/>
        </p:nvSpPr>
        <p:spPr>
          <a:xfrm flipH="1">
            <a:off x="1727462" y="3489337"/>
            <a:ext cx="688238" cy="157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Pgm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Cntr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1736752" y="3834620"/>
            <a:ext cx="663269" cy="864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 flipH="1">
            <a:off x="1832204" y="3897682"/>
            <a:ext cx="480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3x85</a:t>
            </a:r>
          </a:p>
          <a:p>
            <a:pPr algn="ctr"/>
            <a:r>
              <a:rPr lang="en-US" sz="1050" dirty="0"/>
              <a:t>Byte</a:t>
            </a:r>
          </a:p>
          <a:p>
            <a:pPr algn="ctr"/>
            <a:r>
              <a:rPr lang="en-US" sz="1050" dirty="0" err="1"/>
              <a:t>Pgm</a:t>
            </a:r>
            <a:endParaRPr lang="en-US" sz="1050" dirty="0"/>
          </a:p>
          <a:p>
            <a:pPr algn="ctr"/>
            <a:r>
              <a:rPr lang="en-US" sz="1050" dirty="0"/>
              <a:t>Mem</a:t>
            </a:r>
          </a:p>
        </p:txBody>
      </p:sp>
      <p:cxnSp>
        <p:nvCxnSpPr>
          <p:cNvPr id="32" name="Straight Arrow Connector 31"/>
          <p:cNvCxnSpPr>
            <a:cxnSpLocks/>
            <a:stCxn id="21" idx="2"/>
            <a:endCxn id="25" idx="0"/>
          </p:cNvCxnSpPr>
          <p:nvPr/>
        </p:nvCxnSpPr>
        <p:spPr>
          <a:xfrm flipH="1">
            <a:off x="2068386" y="3646775"/>
            <a:ext cx="3195" cy="18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21" idx="1"/>
          </p:cNvCxnSpPr>
          <p:nvPr/>
        </p:nvCxnSpPr>
        <p:spPr>
          <a:xfrm flipH="1">
            <a:off x="2415701" y="3568056"/>
            <a:ext cx="359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2393509" y="3778671"/>
            <a:ext cx="381892" cy="543088"/>
            <a:chOff x="6087824" y="1832140"/>
            <a:chExt cx="919059" cy="959398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087824" y="1832140"/>
              <a:ext cx="41807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6503570" y="1843340"/>
              <a:ext cx="2332" cy="9481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6505902" y="2791536"/>
              <a:ext cx="500981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flipH="1">
            <a:off x="3665942" y="3497056"/>
            <a:ext cx="632536" cy="159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Stack </a:t>
            </a:r>
            <a:r>
              <a:rPr lang="en-US" sz="900" dirty="0" err="1">
                <a:solidFill>
                  <a:schemeClr val="tx1"/>
                </a:solidFill>
              </a:rPr>
              <a:t>Ptr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4" name="Straight Arrow Connector 63"/>
          <p:cNvCxnSpPr>
            <a:cxnSpLocks/>
            <a:stCxn id="62" idx="2"/>
            <a:endCxn id="14" idx="0"/>
          </p:cNvCxnSpPr>
          <p:nvPr/>
        </p:nvCxnSpPr>
        <p:spPr>
          <a:xfrm>
            <a:off x="3982210" y="3656602"/>
            <a:ext cx="2512" cy="197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617880" y="3997207"/>
            <a:ext cx="922021" cy="14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Loop1 </a:t>
            </a:r>
            <a:r>
              <a:rPr lang="en-US" sz="1000" dirty="0" err="1">
                <a:solidFill>
                  <a:schemeClr val="tx1"/>
                </a:solidFill>
              </a:rPr>
              <a:t>Cnt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617880" y="3448190"/>
            <a:ext cx="926177" cy="303686"/>
            <a:chOff x="8365573" y="1839653"/>
            <a:chExt cx="945120" cy="373580"/>
          </a:xfrm>
        </p:grpSpPr>
        <p:sp>
          <p:nvSpPr>
            <p:cNvPr id="125" name="Rectangle 124"/>
            <p:cNvSpPr/>
            <p:nvPr/>
          </p:nvSpPr>
          <p:spPr>
            <a:xfrm>
              <a:off x="8365573" y="1839653"/>
              <a:ext cx="945120" cy="1884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Pgm</a:t>
              </a:r>
              <a:r>
                <a:rPr lang="en-US" sz="1000" dirty="0">
                  <a:solidFill>
                    <a:schemeClr val="tx1"/>
                  </a:solidFill>
                </a:rPr>
                <a:t> Pause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65573" y="2028138"/>
              <a:ext cx="945120" cy="185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Pgm</a:t>
              </a:r>
              <a:r>
                <a:rPr lang="en-US" sz="1000" dirty="0">
                  <a:solidFill>
                    <a:schemeClr val="tx1"/>
                  </a:solidFill>
                </a:rPr>
                <a:t> Running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711660" y="3338870"/>
            <a:ext cx="760362" cy="749765"/>
            <a:chOff x="2122854" y="3322111"/>
            <a:chExt cx="848937" cy="922324"/>
          </a:xfrm>
        </p:grpSpPr>
        <p:sp>
          <p:nvSpPr>
            <p:cNvPr id="19" name="TextBox 18"/>
            <p:cNvSpPr txBox="1"/>
            <p:nvPr/>
          </p:nvSpPr>
          <p:spPr>
            <a:xfrm flipH="1">
              <a:off x="2303350" y="3486988"/>
              <a:ext cx="512224" cy="26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Label0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81078" y="3727872"/>
              <a:ext cx="753838" cy="26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&lt;</a:t>
              </a:r>
              <a:r>
                <a:rPr lang="en-US" sz="800" dirty="0" err="1"/>
                <a:t>pgmAddr</a:t>
              </a:r>
              <a:r>
                <a:rPr lang="en-US" sz="800" dirty="0"/>
                <a:t>&gt;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 flipH="1">
              <a:off x="2207572" y="3554692"/>
              <a:ext cx="706611" cy="632269"/>
              <a:chOff x="4262907" y="1614149"/>
              <a:chExt cx="914400" cy="63226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262907" y="1614149"/>
                <a:ext cx="914400" cy="6322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262907" y="1735223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262907" y="1865316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262907" y="1993263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262907" y="211113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/>
            <p:cNvSpPr txBox="1"/>
            <p:nvPr/>
          </p:nvSpPr>
          <p:spPr>
            <a:xfrm>
              <a:off x="2122854" y="3322111"/>
              <a:ext cx="848937" cy="286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Label Array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 flipH="1">
              <a:off x="2298474" y="3979407"/>
              <a:ext cx="506853" cy="26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LabelF</a:t>
              </a:r>
              <a:endParaRPr lang="en-US" sz="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81802" y="4522592"/>
            <a:ext cx="487634" cy="246221"/>
            <a:chOff x="4784897" y="5060329"/>
            <a:chExt cx="813340" cy="302663"/>
          </a:xfrm>
        </p:grpSpPr>
        <p:sp>
          <p:nvSpPr>
            <p:cNvPr id="27" name="TextBox 26"/>
            <p:cNvSpPr txBox="1"/>
            <p:nvPr/>
          </p:nvSpPr>
          <p:spPr>
            <a:xfrm>
              <a:off x="4784897" y="5060329"/>
              <a:ext cx="813340" cy="302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= Flag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51161" y="5128759"/>
              <a:ext cx="700275" cy="184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406338" y="4810070"/>
            <a:ext cx="1220953" cy="257537"/>
            <a:chOff x="4502212" y="4843468"/>
            <a:chExt cx="1627098" cy="314800"/>
          </a:xfrm>
        </p:grpSpPr>
        <p:sp>
          <p:nvSpPr>
            <p:cNvPr id="47" name="TextBox 46"/>
            <p:cNvSpPr txBox="1"/>
            <p:nvPr/>
          </p:nvSpPr>
          <p:spPr>
            <a:xfrm>
              <a:off x="4502212" y="4843468"/>
              <a:ext cx="662951" cy="293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Orow</a:t>
              </a:r>
              <a:endParaRPr 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67616" y="4846722"/>
              <a:ext cx="568978" cy="293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Ocol</a:t>
              </a:r>
              <a:endParaRPr lang="en-US" sz="105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42507" y="4873363"/>
              <a:ext cx="532253" cy="230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92694" y="4881754"/>
              <a:ext cx="493476" cy="226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590297" y="4881754"/>
              <a:ext cx="449110" cy="226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37170" y="4865101"/>
              <a:ext cx="592140" cy="293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WRC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754299" y="5107915"/>
            <a:ext cx="649537" cy="246218"/>
            <a:chOff x="1809109" y="5064795"/>
            <a:chExt cx="712696" cy="302885"/>
          </a:xfrm>
        </p:grpSpPr>
        <p:sp>
          <p:nvSpPr>
            <p:cNvPr id="182" name="Rectangle 181"/>
            <p:cNvSpPr/>
            <p:nvPr/>
          </p:nvSpPr>
          <p:spPr>
            <a:xfrm>
              <a:off x="1836245" y="5114313"/>
              <a:ext cx="623221" cy="206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09109" y="5064795"/>
              <a:ext cx="712696" cy="302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BrkPt</a:t>
              </a:r>
              <a:r>
                <a:rPr lang="en-US" sz="1000" dirty="0"/>
                <a:t> </a:t>
              </a:r>
              <a:r>
                <a:rPr lang="en-US" sz="1000" dirty="0" err="1"/>
                <a:t>Ptr</a:t>
              </a:r>
              <a:endParaRPr lang="en-US" sz="10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4441234" y="5025608"/>
            <a:ext cx="1116447" cy="1086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0027" y="5792154"/>
            <a:ext cx="722439" cy="3488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16x16 State</a:t>
            </a:r>
          </a:p>
          <a:p>
            <a:r>
              <a:rPr lang="en-US" sz="900" dirty="0"/>
              <a:t>Table Cells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87491" y="5033120"/>
            <a:ext cx="610187" cy="218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State[16]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85101" y="5158503"/>
            <a:ext cx="518602" cy="2180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Arc[16]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946096" y="5127765"/>
            <a:ext cx="454284" cy="3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560361" y="5364689"/>
            <a:ext cx="9029" cy="684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811219" y="5419780"/>
            <a:ext cx="541021" cy="408529"/>
            <a:chOff x="7981394" y="1206633"/>
            <a:chExt cx="739866" cy="50784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8059816" y="1206634"/>
              <a:ext cx="0" cy="502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147668" y="1208422"/>
              <a:ext cx="6138" cy="500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232524" y="1206633"/>
              <a:ext cx="251" cy="502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318585" y="1208571"/>
              <a:ext cx="3090" cy="500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8397820" y="1208394"/>
              <a:ext cx="3353" cy="506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484091" y="1208394"/>
              <a:ext cx="5859" cy="5006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70211" y="1208571"/>
              <a:ext cx="567" cy="493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985420" y="1259144"/>
              <a:ext cx="735840" cy="11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8653498" y="1206798"/>
              <a:ext cx="2126" cy="494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985420" y="1332514"/>
              <a:ext cx="735840" cy="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84209" y="1409624"/>
              <a:ext cx="737051" cy="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984569" y="1483913"/>
              <a:ext cx="736691" cy="11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7981394" y="1621851"/>
              <a:ext cx="739866" cy="2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7989082" y="1559736"/>
              <a:ext cx="732178" cy="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928026" y="5153561"/>
            <a:ext cx="492371" cy="290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701D5E-21A2-0726-AC12-6B607B07827C}"/>
              </a:ext>
            </a:extLst>
          </p:cNvPr>
          <p:cNvGrpSpPr/>
          <p:nvPr/>
        </p:nvGrpSpPr>
        <p:grpSpPr>
          <a:xfrm>
            <a:off x="4618463" y="4321056"/>
            <a:ext cx="925596" cy="246221"/>
            <a:chOff x="4618463" y="4128745"/>
            <a:chExt cx="925596" cy="246221"/>
          </a:xfrm>
        </p:grpSpPr>
        <p:sp>
          <p:nvSpPr>
            <p:cNvPr id="56" name="Rectangle 55"/>
            <p:cNvSpPr/>
            <p:nvPr/>
          </p:nvSpPr>
          <p:spPr>
            <a:xfrm>
              <a:off x="4618463" y="4185251"/>
              <a:ext cx="925596" cy="149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54740" y="4128745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State </a:t>
              </a:r>
              <a:r>
                <a:rPr lang="en-US" sz="1000" dirty="0" err="1"/>
                <a:t>Cnt</a:t>
              </a:r>
              <a:endParaRPr lang="en-US" sz="10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085942" y="4526699"/>
            <a:ext cx="487634" cy="246221"/>
            <a:chOff x="4794674" y="5067527"/>
            <a:chExt cx="813341" cy="302663"/>
          </a:xfrm>
        </p:grpSpPr>
        <p:sp>
          <p:nvSpPr>
            <p:cNvPr id="154" name="TextBox 153"/>
            <p:cNvSpPr txBox="1"/>
            <p:nvPr/>
          </p:nvSpPr>
          <p:spPr>
            <a:xfrm>
              <a:off x="4794674" y="5067527"/>
              <a:ext cx="813341" cy="302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&gt; Flag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851160" y="5128748"/>
              <a:ext cx="700274" cy="1843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1114758" y="5451452"/>
            <a:ext cx="1906572" cy="658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2084145" y="5441218"/>
            <a:ext cx="0" cy="658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599269" y="5451452"/>
            <a:ext cx="0" cy="658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548829" y="5451452"/>
            <a:ext cx="0" cy="658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72167" y="5504013"/>
            <a:ext cx="1826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Nonvolatile Code/Data Store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04562" y="5723549"/>
            <a:ext cx="1167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4X256 Byte Pages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0738" y="3494876"/>
            <a:ext cx="554786" cy="174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Rtn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Ptr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70738" y="3844546"/>
            <a:ext cx="558281" cy="63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870738" y="4176374"/>
            <a:ext cx="558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68781" y="4072206"/>
            <a:ext cx="558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78562" y="3955295"/>
            <a:ext cx="558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68781" y="4376935"/>
            <a:ext cx="558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1427065" y="4014764"/>
            <a:ext cx="309691" cy="266482"/>
            <a:chOff x="6087824" y="2124788"/>
            <a:chExt cx="882621" cy="742041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6087824" y="2124788"/>
              <a:ext cx="41807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>
              <a:off x="6505903" y="2124788"/>
              <a:ext cx="0" cy="7413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cxnSpLocks/>
            </p:cNvCxnSpPr>
            <p:nvPr/>
          </p:nvCxnSpPr>
          <p:spPr>
            <a:xfrm flipV="1">
              <a:off x="6505903" y="2866183"/>
              <a:ext cx="464542" cy="64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87250" y="390532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pgmAddr</a:t>
            </a:r>
            <a:r>
              <a:rPr lang="en-US" sz="800" dirty="0"/>
              <a:t>&gt;</a:t>
            </a:r>
          </a:p>
        </p:txBody>
      </p:sp>
      <p:cxnSp>
        <p:nvCxnSpPr>
          <p:cNvPr id="166" name="Straight Arrow Connector 165"/>
          <p:cNvCxnSpPr>
            <a:cxnSpLocks/>
            <a:stCxn id="2" idx="2"/>
            <a:endCxn id="160" idx="0"/>
          </p:cNvCxnSpPr>
          <p:nvPr/>
        </p:nvCxnSpPr>
        <p:spPr>
          <a:xfrm>
            <a:off x="1148131" y="3669401"/>
            <a:ext cx="1748" cy="175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74944" y="445663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Call Stack[16]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66791" y="4097744"/>
            <a:ext cx="21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</a:p>
          <a:p>
            <a:r>
              <a:rPr lang="en-US" sz="800" dirty="0"/>
              <a:t>: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D5C1D0D-4B63-D412-9409-765DC2401DFB}"/>
              </a:ext>
            </a:extLst>
          </p:cNvPr>
          <p:cNvCxnSpPr>
            <a:cxnSpLocks/>
          </p:cNvCxnSpPr>
          <p:nvPr/>
        </p:nvCxnSpPr>
        <p:spPr>
          <a:xfrm>
            <a:off x="6370600" y="4076652"/>
            <a:ext cx="0" cy="374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F109DD4-E3CE-10B8-DC6F-4A48481A13E5}"/>
              </a:ext>
            </a:extLst>
          </p:cNvPr>
          <p:cNvCxnSpPr>
            <a:cxnSpLocks/>
          </p:cNvCxnSpPr>
          <p:nvPr/>
        </p:nvCxnSpPr>
        <p:spPr>
          <a:xfrm>
            <a:off x="6488001" y="4076652"/>
            <a:ext cx="0" cy="374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270BE0A-B9B9-30F6-010F-2202C1460A8E}"/>
              </a:ext>
            </a:extLst>
          </p:cNvPr>
          <p:cNvGrpSpPr/>
          <p:nvPr/>
        </p:nvGrpSpPr>
        <p:grpSpPr>
          <a:xfrm>
            <a:off x="6305008" y="4450948"/>
            <a:ext cx="420921" cy="155587"/>
            <a:chOff x="1739494" y="2000220"/>
            <a:chExt cx="641465" cy="189588"/>
          </a:xfrm>
        </p:grpSpPr>
        <p:sp>
          <p:nvSpPr>
            <p:cNvPr id="303" name="Flowchart: Manual Operation 302">
              <a:extLst>
                <a:ext uri="{FF2B5EF4-FFF2-40B4-BE49-F238E27FC236}">
                  <a16:creationId xmlns:a16="http://schemas.microsoft.com/office/drawing/2014/main" id="{CB319A5E-B3F5-3970-F238-C1D90997E63E}"/>
                </a:ext>
              </a:extLst>
            </p:cNvPr>
            <p:cNvSpPr/>
            <p:nvPr/>
          </p:nvSpPr>
          <p:spPr>
            <a:xfrm>
              <a:off x="1739494" y="2000220"/>
              <a:ext cx="357826" cy="189588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F7D8BA75-63BD-3564-A5A2-673F5A1BE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535" y="2102216"/>
              <a:ext cx="155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6767CD6D-A23E-9D99-BCD0-670B1082E5C5}"/>
                </a:ext>
              </a:extLst>
            </p:cNvPr>
            <p:cNvSpPr/>
            <p:nvPr/>
          </p:nvSpPr>
          <p:spPr>
            <a:xfrm>
              <a:off x="2225561" y="2000220"/>
              <a:ext cx="155398" cy="1895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4A4DE63F-109E-586E-FFF6-6DDEDC7F9F2C}"/>
              </a:ext>
            </a:extLst>
          </p:cNvPr>
          <p:cNvSpPr txBox="1"/>
          <p:nvPr/>
        </p:nvSpPr>
        <p:spPr>
          <a:xfrm>
            <a:off x="6145361" y="3871116"/>
            <a:ext cx="44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0179B3E-BBF6-6B72-B1D7-2C79A9B2ECA5}"/>
              </a:ext>
            </a:extLst>
          </p:cNvPr>
          <p:cNvSpPr txBox="1"/>
          <p:nvPr/>
        </p:nvSpPr>
        <p:spPr>
          <a:xfrm>
            <a:off x="6339962" y="3871116"/>
            <a:ext cx="213740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clk</a:t>
            </a:r>
            <a:endParaRPr lang="en-US" sz="1000" dirty="0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8EDA7C8-1FE9-9C86-F6EB-9D5B5D631B33}"/>
              </a:ext>
            </a:extLst>
          </p:cNvPr>
          <p:cNvCxnSpPr>
            <a:cxnSpLocks/>
          </p:cNvCxnSpPr>
          <p:nvPr/>
        </p:nvCxnSpPr>
        <p:spPr>
          <a:xfrm>
            <a:off x="6904303" y="4076652"/>
            <a:ext cx="0" cy="374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0A1C091-82DD-75E2-C3C4-F8232FA081E3}"/>
              </a:ext>
            </a:extLst>
          </p:cNvPr>
          <p:cNvCxnSpPr>
            <a:cxnSpLocks/>
          </p:cNvCxnSpPr>
          <p:nvPr/>
        </p:nvCxnSpPr>
        <p:spPr>
          <a:xfrm>
            <a:off x="7202841" y="4076652"/>
            <a:ext cx="0" cy="374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Flowchart: Manual Operation 217">
            <a:extLst>
              <a:ext uri="{FF2B5EF4-FFF2-40B4-BE49-F238E27FC236}">
                <a16:creationId xmlns:a16="http://schemas.microsoft.com/office/drawing/2014/main" id="{546A0445-C77D-3FBC-DBC9-775B86737553}"/>
              </a:ext>
            </a:extLst>
          </p:cNvPr>
          <p:cNvSpPr/>
          <p:nvPr/>
        </p:nvSpPr>
        <p:spPr>
          <a:xfrm>
            <a:off x="6855689" y="4450948"/>
            <a:ext cx="398869" cy="16372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7760ADC-09A0-4BF9-B0CC-C2B64931121B}"/>
              </a:ext>
            </a:extLst>
          </p:cNvPr>
          <p:cNvCxnSpPr>
            <a:cxnSpLocks/>
          </p:cNvCxnSpPr>
          <p:nvPr/>
        </p:nvCxnSpPr>
        <p:spPr>
          <a:xfrm flipH="1">
            <a:off x="7214189" y="4540512"/>
            <a:ext cx="1019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8ABC8A3-83A5-DE92-5910-F39A93330C34}"/>
              </a:ext>
            </a:extLst>
          </p:cNvPr>
          <p:cNvSpPr/>
          <p:nvPr/>
        </p:nvSpPr>
        <p:spPr>
          <a:xfrm>
            <a:off x="7321822" y="4450948"/>
            <a:ext cx="101969" cy="15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12DE8B3-F87D-DD9B-A579-75CC9B571EC1}"/>
              </a:ext>
            </a:extLst>
          </p:cNvPr>
          <p:cNvSpPr txBox="1"/>
          <p:nvPr/>
        </p:nvSpPr>
        <p:spPr>
          <a:xfrm>
            <a:off x="6581586" y="3871116"/>
            <a:ext cx="341016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O2:O9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2290FD6-C2D4-7973-D656-C62C33A70851}"/>
              </a:ext>
            </a:extLst>
          </p:cNvPr>
          <p:cNvSpPr txBox="1"/>
          <p:nvPr/>
        </p:nvSpPr>
        <p:spPr>
          <a:xfrm>
            <a:off x="6972335" y="3871115"/>
            <a:ext cx="389402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counter</a:t>
            </a:r>
          </a:p>
        </p:txBody>
      </p:sp>
      <p:sp>
        <p:nvSpPr>
          <p:cNvPr id="223" name="Flowchart: Manual Operation 222">
            <a:extLst>
              <a:ext uri="{FF2B5EF4-FFF2-40B4-BE49-F238E27FC236}">
                <a16:creationId xmlns:a16="http://schemas.microsoft.com/office/drawing/2014/main" id="{4728FC69-D437-A3CD-3A8F-CB59C7FE1C36}"/>
              </a:ext>
            </a:extLst>
          </p:cNvPr>
          <p:cNvSpPr/>
          <p:nvPr/>
        </p:nvSpPr>
        <p:spPr>
          <a:xfrm>
            <a:off x="8152299" y="4450943"/>
            <a:ext cx="146045" cy="163727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4" name="Flowchart: Manual Operation 223">
            <a:extLst>
              <a:ext uri="{FF2B5EF4-FFF2-40B4-BE49-F238E27FC236}">
                <a16:creationId xmlns:a16="http://schemas.microsoft.com/office/drawing/2014/main" id="{33AC952C-13DF-FA30-701A-13457664C15C}"/>
              </a:ext>
            </a:extLst>
          </p:cNvPr>
          <p:cNvSpPr/>
          <p:nvPr/>
        </p:nvSpPr>
        <p:spPr>
          <a:xfrm flipV="1">
            <a:off x="8374348" y="4452560"/>
            <a:ext cx="146045" cy="163727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559CA52-6B71-4BED-3A89-82E9980008D0}"/>
              </a:ext>
            </a:extLst>
          </p:cNvPr>
          <p:cNvCxnSpPr>
            <a:stCxn id="223" idx="3"/>
            <a:endCxn id="224" idx="1"/>
          </p:cNvCxnSpPr>
          <p:nvPr/>
        </p:nvCxnSpPr>
        <p:spPr>
          <a:xfrm>
            <a:off x="8283740" y="4532806"/>
            <a:ext cx="105213" cy="1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F957093-234E-158E-27EE-EE15C53D298E}"/>
              </a:ext>
            </a:extLst>
          </p:cNvPr>
          <p:cNvCxnSpPr>
            <a:cxnSpLocks/>
          </p:cNvCxnSpPr>
          <p:nvPr/>
        </p:nvCxnSpPr>
        <p:spPr>
          <a:xfrm flipH="1">
            <a:off x="8505150" y="4536879"/>
            <a:ext cx="1019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447E3E-2CE2-8858-86A8-2BFCAFCFDAF2}"/>
              </a:ext>
            </a:extLst>
          </p:cNvPr>
          <p:cNvSpPr/>
          <p:nvPr/>
        </p:nvSpPr>
        <p:spPr>
          <a:xfrm>
            <a:off x="8612783" y="4459087"/>
            <a:ext cx="101969" cy="15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6461615-6A9C-E6C2-41EC-A5FDB3C6E8E1}"/>
              </a:ext>
            </a:extLst>
          </p:cNvPr>
          <p:cNvCxnSpPr>
            <a:cxnSpLocks/>
          </p:cNvCxnSpPr>
          <p:nvPr/>
        </p:nvCxnSpPr>
        <p:spPr>
          <a:xfrm>
            <a:off x="8221051" y="4293216"/>
            <a:ext cx="0" cy="154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943C2B1-931E-52FE-6F53-0961D42A731A}"/>
              </a:ext>
            </a:extLst>
          </p:cNvPr>
          <p:cNvCxnSpPr>
            <a:cxnSpLocks/>
          </p:cNvCxnSpPr>
          <p:nvPr/>
        </p:nvCxnSpPr>
        <p:spPr>
          <a:xfrm>
            <a:off x="8443785" y="4293216"/>
            <a:ext cx="0" cy="154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E98406A-F085-7FD6-A861-3927B674C6DF}"/>
              </a:ext>
            </a:extLst>
          </p:cNvPr>
          <p:cNvCxnSpPr/>
          <p:nvPr/>
        </p:nvCxnSpPr>
        <p:spPr>
          <a:xfrm>
            <a:off x="8221051" y="4293216"/>
            <a:ext cx="222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D268EB1-16F7-4166-8D5F-BC848D1DBE92}"/>
              </a:ext>
            </a:extLst>
          </p:cNvPr>
          <p:cNvCxnSpPr/>
          <p:nvPr/>
        </p:nvCxnSpPr>
        <p:spPr>
          <a:xfrm>
            <a:off x="8333753" y="4073178"/>
            <a:ext cx="0" cy="220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E4B1D65-CB03-EF06-EA16-B93C92D4B3C6}"/>
              </a:ext>
            </a:extLst>
          </p:cNvPr>
          <p:cNvSpPr txBox="1"/>
          <p:nvPr/>
        </p:nvSpPr>
        <p:spPr>
          <a:xfrm>
            <a:off x="8087107" y="3872282"/>
            <a:ext cx="327342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I2O10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A1B3A610-E4E1-8E87-1F70-5FDF8B266AB4}"/>
              </a:ext>
            </a:extLst>
          </p:cNvPr>
          <p:cNvSpPr/>
          <p:nvPr/>
        </p:nvSpPr>
        <p:spPr>
          <a:xfrm>
            <a:off x="8771165" y="4459090"/>
            <a:ext cx="502667" cy="123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WFor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9AC3C68E-ADBA-EE36-C10F-C64B1C3EC6A5}"/>
              </a:ext>
            </a:extLst>
          </p:cNvPr>
          <p:cNvCxnSpPr>
            <a:cxnSpLocks/>
          </p:cNvCxnSpPr>
          <p:nvPr/>
        </p:nvCxnSpPr>
        <p:spPr>
          <a:xfrm flipH="1" flipV="1">
            <a:off x="9017316" y="4073776"/>
            <a:ext cx="1994" cy="385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118729DE-E545-6DF0-68F8-959CF7264441}"/>
              </a:ext>
            </a:extLst>
          </p:cNvPr>
          <p:cNvSpPr txBox="1"/>
          <p:nvPr/>
        </p:nvSpPr>
        <p:spPr>
          <a:xfrm>
            <a:off x="8731787" y="3871390"/>
            <a:ext cx="438840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wfor</a:t>
            </a:r>
            <a:r>
              <a:rPr lang="en-US" sz="1000" dirty="0"/>
              <a:t>(1:4)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C493D53-F931-9135-1D79-481DDD935619}"/>
              </a:ext>
            </a:extLst>
          </p:cNvPr>
          <p:cNvCxnSpPr>
            <a:cxnSpLocks/>
          </p:cNvCxnSpPr>
          <p:nvPr/>
        </p:nvCxnSpPr>
        <p:spPr>
          <a:xfrm>
            <a:off x="8759199" y="4951575"/>
            <a:ext cx="0" cy="376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2CA8C70-EEF1-20DA-F633-3732D0DE6110}"/>
              </a:ext>
            </a:extLst>
          </p:cNvPr>
          <p:cNvSpPr txBox="1"/>
          <p:nvPr/>
        </p:nvSpPr>
        <p:spPr>
          <a:xfrm>
            <a:off x="8538851" y="5348293"/>
            <a:ext cx="274748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I1-I4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E63BBBA-3BA3-6768-5AAD-D4D64DCB664C}"/>
              </a:ext>
            </a:extLst>
          </p:cNvPr>
          <p:cNvCxnSpPr>
            <a:cxnSpLocks/>
          </p:cNvCxnSpPr>
          <p:nvPr/>
        </p:nvCxnSpPr>
        <p:spPr>
          <a:xfrm>
            <a:off x="6423507" y="4606535"/>
            <a:ext cx="0" cy="731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D138B92-2841-9B6C-5B14-7A83CAD94F3D}"/>
              </a:ext>
            </a:extLst>
          </p:cNvPr>
          <p:cNvSpPr txBox="1"/>
          <p:nvPr/>
        </p:nvSpPr>
        <p:spPr>
          <a:xfrm>
            <a:off x="6248398" y="5343217"/>
            <a:ext cx="220051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O1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5781E9D-5829-5275-6BAD-A3762E73D5E1}"/>
              </a:ext>
            </a:extLst>
          </p:cNvPr>
          <p:cNvCxnSpPr>
            <a:cxnSpLocks/>
          </p:cNvCxnSpPr>
          <p:nvPr/>
        </p:nvCxnSpPr>
        <p:spPr>
          <a:xfrm>
            <a:off x="7056223" y="4614674"/>
            <a:ext cx="0" cy="713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A67B3DE-400B-8EC5-CEAA-B344C9F1382A}"/>
              </a:ext>
            </a:extLst>
          </p:cNvPr>
          <p:cNvSpPr txBox="1"/>
          <p:nvPr/>
        </p:nvSpPr>
        <p:spPr>
          <a:xfrm>
            <a:off x="6777574" y="5340847"/>
            <a:ext cx="344172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O2-O9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605C66B-10E4-393A-293D-A0F35A081E83}"/>
              </a:ext>
            </a:extLst>
          </p:cNvPr>
          <p:cNvCxnSpPr>
            <a:cxnSpLocks/>
          </p:cNvCxnSpPr>
          <p:nvPr/>
        </p:nvCxnSpPr>
        <p:spPr>
          <a:xfrm flipH="1">
            <a:off x="8223639" y="4614669"/>
            <a:ext cx="727" cy="717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5C805494-5438-9CCC-1436-CA449F58F4D5}"/>
              </a:ext>
            </a:extLst>
          </p:cNvPr>
          <p:cNvSpPr txBox="1"/>
          <p:nvPr/>
        </p:nvSpPr>
        <p:spPr>
          <a:xfrm>
            <a:off x="8016854" y="5340377"/>
            <a:ext cx="263178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O10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87D2DAE2-1BCA-CC12-A187-6D5396390F32}"/>
              </a:ext>
            </a:extLst>
          </p:cNvPr>
          <p:cNvCxnSpPr>
            <a:cxnSpLocks/>
          </p:cNvCxnSpPr>
          <p:nvPr/>
        </p:nvCxnSpPr>
        <p:spPr>
          <a:xfrm flipH="1">
            <a:off x="8443785" y="4614663"/>
            <a:ext cx="911" cy="338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B3E2101-0DAE-22C4-0682-B4DAF4B59D17}"/>
              </a:ext>
            </a:extLst>
          </p:cNvPr>
          <p:cNvCxnSpPr>
            <a:cxnSpLocks/>
          </p:cNvCxnSpPr>
          <p:nvPr/>
        </p:nvCxnSpPr>
        <p:spPr>
          <a:xfrm flipV="1">
            <a:off x="8445072" y="4951304"/>
            <a:ext cx="1728779" cy="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F6A6F67-5369-3DF8-7FC7-01D6D86FF8B9}"/>
              </a:ext>
            </a:extLst>
          </p:cNvPr>
          <p:cNvCxnSpPr>
            <a:cxnSpLocks/>
            <a:stCxn id="233" idx="2"/>
          </p:cNvCxnSpPr>
          <p:nvPr/>
        </p:nvCxnSpPr>
        <p:spPr>
          <a:xfrm>
            <a:off x="9022499" y="4582576"/>
            <a:ext cx="0" cy="365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155C31-A68D-8DB4-0AC5-957635992029}"/>
              </a:ext>
            </a:extLst>
          </p:cNvPr>
          <p:cNvSpPr txBox="1"/>
          <p:nvPr/>
        </p:nvSpPr>
        <p:spPr>
          <a:xfrm>
            <a:off x="8375284" y="4698985"/>
            <a:ext cx="185340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547BA3B-9522-6604-4132-ECC1951968D9}"/>
              </a:ext>
            </a:extLst>
          </p:cNvPr>
          <p:cNvSpPr txBox="1"/>
          <p:nvPr/>
        </p:nvSpPr>
        <p:spPr>
          <a:xfrm>
            <a:off x="8961107" y="4702335"/>
            <a:ext cx="274748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I1-I4</a:t>
            </a:r>
          </a:p>
        </p:txBody>
      </p:sp>
      <p:sp>
        <p:nvSpPr>
          <p:cNvPr id="249" name="Flowchart: Manual Operation 248">
            <a:extLst>
              <a:ext uri="{FF2B5EF4-FFF2-40B4-BE49-F238E27FC236}">
                <a16:creationId xmlns:a16="http://schemas.microsoft.com/office/drawing/2014/main" id="{07E12E44-BE3F-08D2-6D9D-F0BCD7319B22}"/>
              </a:ext>
            </a:extLst>
          </p:cNvPr>
          <p:cNvSpPr/>
          <p:nvPr/>
        </p:nvSpPr>
        <p:spPr>
          <a:xfrm flipV="1">
            <a:off x="7583238" y="4454173"/>
            <a:ext cx="146045" cy="163727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34CED37-9D1F-9624-C42C-F7D08DA593E0}"/>
              </a:ext>
            </a:extLst>
          </p:cNvPr>
          <p:cNvCxnSpPr>
            <a:cxnSpLocks/>
          </p:cNvCxnSpPr>
          <p:nvPr/>
        </p:nvCxnSpPr>
        <p:spPr>
          <a:xfrm flipV="1">
            <a:off x="7655305" y="4068091"/>
            <a:ext cx="0" cy="386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2F9B0277-2C81-54C5-64DC-5B1CCABCD9FD}"/>
              </a:ext>
            </a:extLst>
          </p:cNvPr>
          <p:cNvSpPr txBox="1"/>
          <p:nvPr/>
        </p:nvSpPr>
        <p:spPr>
          <a:xfrm>
            <a:off x="7468291" y="3870476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IRQ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FE6DB31-A914-9154-6147-0634C49776F0}"/>
              </a:ext>
            </a:extLst>
          </p:cNvPr>
          <p:cNvSpPr txBox="1"/>
          <p:nvPr/>
        </p:nvSpPr>
        <p:spPr>
          <a:xfrm>
            <a:off x="7924738" y="3869020"/>
            <a:ext cx="185340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I1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1700C57-75D7-6CE7-BCFB-E4857E41841E}"/>
              </a:ext>
            </a:extLst>
          </p:cNvPr>
          <p:cNvSpPr/>
          <p:nvPr/>
        </p:nvSpPr>
        <p:spPr>
          <a:xfrm>
            <a:off x="7809100" y="4454173"/>
            <a:ext cx="101969" cy="15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A8369B8-2AE9-ECE6-17FF-997AF5E07C44}"/>
              </a:ext>
            </a:extLst>
          </p:cNvPr>
          <p:cNvCxnSpPr>
            <a:cxnSpLocks/>
          </p:cNvCxnSpPr>
          <p:nvPr/>
        </p:nvCxnSpPr>
        <p:spPr>
          <a:xfrm flipH="1">
            <a:off x="7709679" y="4536881"/>
            <a:ext cx="1019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7E0050D8-EA7E-BCFF-6D0A-50EBEC11D4D4}"/>
              </a:ext>
            </a:extLst>
          </p:cNvPr>
          <p:cNvCxnSpPr>
            <a:cxnSpLocks/>
          </p:cNvCxnSpPr>
          <p:nvPr/>
        </p:nvCxnSpPr>
        <p:spPr>
          <a:xfrm>
            <a:off x="8064614" y="4073454"/>
            <a:ext cx="0" cy="87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81CD288-A918-AC8C-B28D-86F7CAFF33C0}"/>
              </a:ext>
            </a:extLst>
          </p:cNvPr>
          <p:cNvCxnSpPr>
            <a:cxnSpLocks/>
          </p:cNvCxnSpPr>
          <p:nvPr/>
        </p:nvCxnSpPr>
        <p:spPr>
          <a:xfrm flipH="1">
            <a:off x="7652673" y="4951575"/>
            <a:ext cx="792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5E9CD18-8CB1-2120-A5E8-7A2A78AF5574}"/>
              </a:ext>
            </a:extLst>
          </p:cNvPr>
          <p:cNvSpPr txBox="1"/>
          <p:nvPr/>
        </p:nvSpPr>
        <p:spPr>
          <a:xfrm>
            <a:off x="7992469" y="4698985"/>
            <a:ext cx="185340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I1</a:t>
            </a:r>
          </a:p>
        </p:txBody>
      </p:sp>
      <p:sp>
        <p:nvSpPr>
          <p:cNvPr id="258" name="Flowchart: Manual Operation 257">
            <a:extLst>
              <a:ext uri="{FF2B5EF4-FFF2-40B4-BE49-F238E27FC236}">
                <a16:creationId xmlns:a16="http://schemas.microsoft.com/office/drawing/2014/main" id="{5B387904-8DB0-4F88-6852-5DC165F1E008}"/>
              </a:ext>
            </a:extLst>
          </p:cNvPr>
          <p:cNvSpPr/>
          <p:nvPr/>
        </p:nvSpPr>
        <p:spPr>
          <a:xfrm>
            <a:off x="9551137" y="4456630"/>
            <a:ext cx="146045" cy="163727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9" name="Flowchart: Manual Operation 258">
            <a:extLst>
              <a:ext uri="{FF2B5EF4-FFF2-40B4-BE49-F238E27FC236}">
                <a16:creationId xmlns:a16="http://schemas.microsoft.com/office/drawing/2014/main" id="{9837B057-554F-3879-9CA6-2A64E32F1205}"/>
              </a:ext>
            </a:extLst>
          </p:cNvPr>
          <p:cNvSpPr/>
          <p:nvPr/>
        </p:nvSpPr>
        <p:spPr>
          <a:xfrm flipV="1">
            <a:off x="9725556" y="4458245"/>
            <a:ext cx="528644" cy="159596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9753089-CF5F-47B4-93D9-B7659BFA47A9}"/>
              </a:ext>
            </a:extLst>
          </p:cNvPr>
          <p:cNvCxnSpPr>
            <a:cxnSpLocks/>
            <a:stCxn id="258" idx="3"/>
            <a:endCxn id="259" idx="1"/>
          </p:cNvCxnSpPr>
          <p:nvPr/>
        </p:nvCxnSpPr>
        <p:spPr>
          <a:xfrm flipV="1">
            <a:off x="9682578" y="4538043"/>
            <a:ext cx="95842" cy="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A41EDC9-C2B4-5456-956D-590D4E8BDB0D}"/>
              </a:ext>
            </a:extLst>
          </p:cNvPr>
          <p:cNvCxnSpPr>
            <a:cxnSpLocks/>
          </p:cNvCxnSpPr>
          <p:nvPr/>
        </p:nvCxnSpPr>
        <p:spPr>
          <a:xfrm flipH="1">
            <a:off x="10195837" y="4528743"/>
            <a:ext cx="1019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DE71FB5-DE9B-349F-9282-C2E811E6AB8F}"/>
              </a:ext>
            </a:extLst>
          </p:cNvPr>
          <p:cNvSpPr/>
          <p:nvPr/>
        </p:nvSpPr>
        <p:spPr>
          <a:xfrm>
            <a:off x="10303470" y="4450949"/>
            <a:ext cx="101969" cy="15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CE6DFEC-D574-E3D2-423F-643D5433084A}"/>
              </a:ext>
            </a:extLst>
          </p:cNvPr>
          <p:cNvCxnSpPr>
            <a:cxnSpLocks/>
          </p:cNvCxnSpPr>
          <p:nvPr/>
        </p:nvCxnSpPr>
        <p:spPr>
          <a:xfrm>
            <a:off x="9622563" y="4298903"/>
            <a:ext cx="0" cy="154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B925B6E-2477-BC09-8339-254205B1B521}"/>
              </a:ext>
            </a:extLst>
          </p:cNvPr>
          <p:cNvCxnSpPr>
            <a:cxnSpLocks/>
          </p:cNvCxnSpPr>
          <p:nvPr/>
        </p:nvCxnSpPr>
        <p:spPr>
          <a:xfrm>
            <a:off x="9965216" y="4298903"/>
            <a:ext cx="0" cy="154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2ECEAF6-E213-EC47-9122-57A6C0140605}"/>
              </a:ext>
            </a:extLst>
          </p:cNvPr>
          <p:cNvCxnSpPr>
            <a:cxnSpLocks/>
          </p:cNvCxnSpPr>
          <p:nvPr/>
        </p:nvCxnSpPr>
        <p:spPr>
          <a:xfrm>
            <a:off x="9622563" y="4298903"/>
            <a:ext cx="342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0CD6669-4669-830A-C677-4B92FCEB61F5}"/>
              </a:ext>
            </a:extLst>
          </p:cNvPr>
          <p:cNvCxnSpPr/>
          <p:nvPr/>
        </p:nvCxnSpPr>
        <p:spPr>
          <a:xfrm>
            <a:off x="9794344" y="4078865"/>
            <a:ext cx="0" cy="220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B457D68-68AD-93D3-2DE7-FB1736E5E6F4}"/>
              </a:ext>
            </a:extLst>
          </p:cNvPr>
          <p:cNvSpPr txBox="1"/>
          <p:nvPr/>
        </p:nvSpPr>
        <p:spPr>
          <a:xfrm>
            <a:off x="9534231" y="3869437"/>
            <a:ext cx="327342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I3O11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78BD7EC2-792C-2EAE-AE5B-D4566CAC7829}"/>
              </a:ext>
            </a:extLst>
          </p:cNvPr>
          <p:cNvCxnSpPr>
            <a:cxnSpLocks/>
          </p:cNvCxnSpPr>
          <p:nvPr/>
        </p:nvCxnSpPr>
        <p:spPr>
          <a:xfrm>
            <a:off x="9623205" y="4629883"/>
            <a:ext cx="0" cy="703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769BAA0B-0A15-AD8F-51B4-938588764225}"/>
              </a:ext>
            </a:extLst>
          </p:cNvPr>
          <p:cNvSpPr txBox="1"/>
          <p:nvPr/>
        </p:nvSpPr>
        <p:spPr>
          <a:xfrm>
            <a:off x="9415690" y="5348096"/>
            <a:ext cx="263178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O11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A1A4F49-273D-F59D-2DCD-F9AE9A7FFBF7}"/>
              </a:ext>
            </a:extLst>
          </p:cNvPr>
          <p:cNvCxnSpPr>
            <a:cxnSpLocks/>
          </p:cNvCxnSpPr>
          <p:nvPr/>
        </p:nvCxnSpPr>
        <p:spPr>
          <a:xfrm>
            <a:off x="9785577" y="4621324"/>
            <a:ext cx="0" cy="331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1DDC3F28-0972-A910-7938-052E3F194BA8}"/>
              </a:ext>
            </a:extLst>
          </p:cNvPr>
          <p:cNvSpPr txBox="1"/>
          <p:nvPr/>
        </p:nvSpPr>
        <p:spPr>
          <a:xfrm>
            <a:off x="9727968" y="4709608"/>
            <a:ext cx="185340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I3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669B0F85-D95E-9E7F-23B9-F5DBBA523B0D}"/>
              </a:ext>
            </a:extLst>
          </p:cNvPr>
          <p:cNvCxnSpPr>
            <a:cxnSpLocks/>
          </p:cNvCxnSpPr>
          <p:nvPr/>
        </p:nvCxnSpPr>
        <p:spPr>
          <a:xfrm flipH="1">
            <a:off x="9988921" y="4617840"/>
            <a:ext cx="2" cy="7139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14F1E273-309C-4A1F-51C3-A6508941E7B0}"/>
              </a:ext>
            </a:extLst>
          </p:cNvPr>
          <p:cNvSpPr txBox="1"/>
          <p:nvPr/>
        </p:nvSpPr>
        <p:spPr>
          <a:xfrm>
            <a:off x="9679419" y="534352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DI(7:0)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82BB60C-CF16-27FB-33C7-1FEC9E501DE2}"/>
              </a:ext>
            </a:extLst>
          </p:cNvPr>
          <p:cNvCxnSpPr>
            <a:cxnSpLocks/>
          </p:cNvCxnSpPr>
          <p:nvPr/>
        </p:nvCxnSpPr>
        <p:spPr>
          <a:xfrm>
            <a:off x="6038334" y="4078865"/>
            <a:ext cx="0" cy="1252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3F00EE8D-CD5A-7589-D91F-4E04EF10DE24}"/>
              </a:ext>
            </a:extLst>
          </p:cNvPr>
          <p:cNvSpPr txBox="1"/>
          <p:nvPr/>
        </p:nvSpPr>
        <p:spPr>
          <a:xfrm>
            <a:off x="5741808" y="533960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DO(7:0)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5F7340D-299C-2C91-1350-BDE0AB9833E2}"/>
              </a:ext>
            </a:extLst>
          </p:cNvPr>
          <p:cNvSpPr txBox="1"/>
          <p:nvPr/>
        </p:nvSpPr>
        <p:spPr>
          <a:xfrm>
            <a:off x="5720147" y="3870287"/>
            <a:ext cx="375728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Do(7:0)</a:t>
            </a: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BD57A31-6027-4D6F-C31F-A38B603BA67E}"/>
              </a:ext>
            </a:extLst>
          </p:cNvPr>
          <p:cNvCxnSpPr>
            <a:cxnSpLocks/>
          </p:cNvCxnSpPr>
          <p:nvPr/>
        </p:nvCxnSpPr>
        <p:spPr>
          <a:xfrm>
            <a:off x="10191879" y="4617842"/>
            <a:ext cx="0" cy="713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D5BCEED7-B126-E2BE-5DD6-A083175D517D}"/>
              </a:ext>
            </a:extLst>
          </p:cNvPr>
          <p:cNvSpPr txBox="1"/>
          <p:nvPr/>
        </p:nvSpPr>
        <p:spPr>
          <a:xfrm>
            <a:off x="10091230" y="5342648"/>
            <a:ext cx="169561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30B7F858-3E42-919A-59AC-EC27CF8B7C80}"/>
              </a:ext>
            </a:extLst>
          </p:cNvPr>
          <p:cNvCxnSpPr>
            <a:stCxn id="249" idx="0"/>
            <a:endCxn id="249" idx="0"/>
          </p:cNvCxnSpPr>
          <p:nvPr/>
        </p:nvCxnSpPr>
        <p:spPr>
          <a:xfrm>
            <a:off x="7656261" y="4617900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1EAD2094-4F02-EAE8-786A-8084F156A242}"/>
              </a:ext>
            </a:extLst>
          </p:cNvPr>
          <p:cNvCxnSpPr>
            <a:cxnSpLocks/>
          </p:cNvCxnSpPr>
          <p:nvPr/>
        </p:nvCxnSpPr>
        <p:spPr>
          <a:xfrm>
            <a:off x="7655305" y="4617900"/>
            <a:ext cx="0" cy="333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F391B259-2116-A5DC-B52C-34DBECE4BCE8}"/>
              </a:ext>
            </a:extLst>
          </p:cNvPr>
          <p:cNvSpPr txBox="1"/>
          <p:nvPr/>
        </p:nvSpPr>
        <p:spPr>
          <a:xfrm>
            <a:off x="7589554" y="4698985"/>
            <a:ext cx="185340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I1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4BDD246-5EE7-D571-B77B-B33730978415}"/>
              </a:ext>
            </a:extLst>
          </p:cNvPr>
          <p:cNvCxnSpPr>
            <a:cxnSpLocks/>
          </p:cNvCxnSpPr>
          <p:nvPr/>
        </p:nvCxnSpPr>
        <p:spPr>
          <a:xfrm flipV="1">
            <a:off x="10817429" y="4606062"/>
            <a:ext cx="0" cy="7218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BED291F0-E576-684D-5369-BF49B37DFDB0}"/>
              </a:ext>
            </a:extLst>
          </p:cNvPr>
          <p:cNvSpPr txBox="1"/>
          <p:nvPr/>
        </p:nvSpPr>
        <p:spPr>
          <a:xfrm>
            <a:off x="11194265" y="5340386"/>
            <a:ext cx="263178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O12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062AE81-FD53-8FB4-03ED-330050072415}"/>
              </a:ext>
            </a:extLst>
          </p:cNvPr>
          <p:cNvSpPr txBox="1"/>
          <p:nvPr/>
        </p:nvSpPr>
        <p:spPr>
          <a:xfrm>
            <a:off x="10644839" y="5342167"/>
            <a:ext cx="203221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EE795CB-DEC3-D95C-A476-FE0C02F68E5C}"/>
              </a:ext>
            </a:extLst>
          </p:cNvPr>
          <p:cNvSpPr txBox="1"/>
          <p:nvPr/>
        </p:nvSpPr>
        <p:spPr>
          <a:xfrm>
            <a:off x="10950272" y="5342166"/>
            <a:ext cx="199014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5D6C7758-43D6-9177-0F10-DEE65606635D}"/>
              </a:ext>
            </a:extLst>
          </p:cNvPr>
          <p:cNvCxnSpPr>
            <a:cxnSpLocks/>
          </p:cNvCxnSpPr>
          <p:nvPr/>
        </p:nvCxnSpPr>
        <p:spPr>
          <a:xfrm>
            <a:off x="9734063" y="4951304"/>
            <a:ext cx="836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DEEA0776-30F6-EEE8-A05D-EE20F74AC317}"/>
              </a:ext>
            </a:extLst>
          </p:cNvPr>
          <p:cNvSpPr txBox="1"/>
          <p:nvPr/>
        </p:nvSpPr>
        <p:spPr>
          <a:xfrm>
            <a:off x="10508802" y="4710893"/>
            <a:ext cx="30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I4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FAB2E52-3AD6-842D-A92C-92DB7F3FD603}"/>
              </a:ext>
            </a:extLst>
          </p:cNvPr>
          <p:cNvSpPr txBox="1"/>
          <p:nvPr/>
        </p:nvSpPr>
        <p:spPr>
          <a:xfrm>
            <a:off x="10782971" y="3869623"/>
            <a:ext cx="263178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O12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FA7CBEF-A784-645A-3923-1F9B105433CD}"/>
              </a:ext>
            </a:extLst>
          </p:cNvPr>
          <p:cNvSpPr txBox="1"/>
          <p:nvPr/>
        </p:nvSpPr>
        <p:spPr>
          <a:xfrm>
            <a:off x="10468619" y="3870195"/>
            <a:ext cx="274748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I4RX</a:t>
            </a:r>
          </a:p>
        </p:txBody>
      </p:sp>
      <p:sp>
        <p:nvSpPr>
          <p:cNvPr id="290" name="Flowchart: Manual Operation 289">
            <a:extLst>
              <a:ext uri="{FF2B5EF4-FFF2-40B4-BE49-F238E27FC236}">
                <a16:creationId xmlns:a16="http://schemas.microsoft.com/office/drawing/2014/main" id="{AE0E7030-C67A-5997-39D0-19703B887071}"/>
              </a:ext>
            </a:extLst>
          </p:cNvPr>
          <p:cNvSpPr/>
          <p:nvPr/>
        </p:nvSpPr>
        <p:spPr>
          <a:xfrm flipV="1">
            <a:off x="10495015" y="4446028"/>
            <a:ext cx="398869" cy="16372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D4D5E22-5F76-A02F-D1BA-F3B7AEF6D7C0}"/>
              </a:ext>
            </a:extLst>
          </p:cNvPr>
          <p:cNvCxnSpPr>
            <a:cxnSpLocks/>
          </p:cNvCxnSpPr>
          <p:nvPr/>
        </p:nvCxnSpPr>
        <p:spPr>
          <a:xfrm flipH="1" flipV="1">
            <a:off x="10853513" y="4531962"/>
            <a:ext cx="1019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E678D65-1F9C-2BAF-6E20-036D2BEF7CDC}"/>
              </a:ext>
            </a:extLst>
          </p:cNvPr>
          <p:cNvCxnSpPr>
            <a:cxnSpLocks/>
          </p:cNvCxnSpPr>
          <p:nvPr/>
        </p:nvCxnSpPr>
        <p:spPr>
          <a:xfrm>
            <a:off x="10564656" y="4606062"/>
            <a:ext cx="0" cy="345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1844AC71-034B-8A9C-65A4-6DBEF0A19077}"/>
              </a:ext>
            </a:extLst>
          </p:cNvPr>
          <p:cNvCxnSpPr>
            <a:cxnSpLocks/>
          </p:cNvCxnSpPr>
          <p:nvPr/>
        </p:nvCxnSpPr>
        <p:spPr>
          <a:xfrm flipV="1">
            <a:off x="10695549" y="4073454"/>
            <a:ext cx="0" cy="372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Flowchart: Manual Operation 293">
            <a:extLst>
              <a:ext uri="{FF2B5EF4-FFF2-40B4-BE49-F238E27FC236}">
                <a16:creationId xmlns:a16="http://schemas.microsoft.com/office/drawing/2014/main" id="{6DE46421-167A-DE2E-48F8-858DDAB8445F}"/>
              </a:ext>
            </a:extLst>
          </p:cNvPr>
          <p:cNvSpPr/>
          <p:nvPr/>
        </p:nvSpPr>
        <p:spPr>
          <a:xfrm>
            <a:off x="10914163" y="4441313"/>
            <a:ext cx="398869" cy="16372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BB1AD137-EF77-9D98-52EA-55FEACEFD070}"/>
              </a:ext>
            </a:extLst>
          </p:cNvPr>
          <p:cNvCxnSpPr>
            <a:cxnSpLocks/>
          </p:cNvCxnSpPr>
          <p:nvPr/>
        </p:nvCxnSpPr>
        <p:spPr>
          <a:xfrm flipH="1">
            <a:off x="11272661" y="4519106"/>
            <a:ext cx="1019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92E2E60-7FE0-3D23-5E7A-471091A0A212}"/>
              </a:ext>
            </a:extLst>
          </p:cNvPr>
          <p:cNvSpPr/>
          <p:nvPr/>
        </p:nvSpPr>
        <p:spPr>
          <a:xfrm>
            <a:off x="11380293" y="4441313"/>
            <a:ext cx="101969" cy="15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FA7B279-09DD-B341-4426-960FDECEAC6C}"/>
              </a:ext>
            </a:extLst>
          </p:cNvPr>
          <p:cNvCxnSpPr>
            <a:cxnSpLocks/>
          </p:cNvCxnSpPr>
          <p:nvPr/>
        </p:nvCxnSpPr>
        <p:spPr>
          <a:xfrm>
            <a:off x="11114696" y="4605041"/>
            <a:ext cx="0" cy="732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FEAF1A70-D07E-52A2-E086-E7ECF1B3425F}"/>
              </a:ext>
            </a:extLst>
          </p:cNvPr>
          <p:cNvCxnSpPr>
            <a:cxnSpLocks/>
          </p:cNvCxnSpPr>
          <p:nvPr/>
        </p:nvCxnSpPr>
        <p:spPr>
          <a:xfrm>
            <a:off x="11114696" y="4951304"/>
            <a:ext cx="297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E5F9FD30-A303-94EB-5E95-0E5807BD23F5}"/>
              </a:ext>
            </a:extLst>
          </p:cNvPr>
          <p:cNvCxnSpPr>
            <a:cxnSpLocks/>
          </p:cNvCxnSpPr>
          <p:nvPr/>
        </p:nvCxnSpPr>
        <p:spPr>
          <a:xfrm>
            <a:off x="11411963" y="4951304"/>
            <a:ext cx="0" cy="386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FF9455B7-8A5B-5590-5B9F-8C173414FEB8}"/>
              </a:ext>
            </a:extLst>
          </p:cNvPr>
          <p:cNvSpPr txBox="1"/>
          <p:nvPr/>
        </p:nvSpPr>
        <p:spPr>
          <a:xfrm>
            <a:off x="11052031" y="3868821"/>
            <a:ext cx="206377" cy="202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AF9764A-0F4E-8B37-9752-03ECD038E026}"/>
              </a:ext>
            </a:extLst>
          </p:cNvPr>
          <p:cNvCxnSpPr>
            <a:cxnSpLocks/>
          </p:cNvCxnSpPr>
          <p:nvPr/>
        </p:nvCxnSpPr>
        <p:spPr>
          <a:xfrm flipV="1">
            <a:off x="10994067" y="4085361"/>
            <a:ext cx="0" cy="349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667692F-8157-47C5-06CC-FD18BC4C5B27}"/>
              </a:ext>
            </a:extLst>
          </p:cNvPr>
          <p:cNvCxnSpPr>
            <a:cxnSpLocks/>
          </p:cNvCxnSpPr>
          <p:nvPr/>
        </p:nvCxnSpPr>
        <p:spPr>
          <a:xfrm flipV="1">
            <a:off x="11218888" y="4083526"/>
            <a:ext cx="0" cy="351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24BB4A2-B52B-54FE-22BB-53402AF36CBF}"/>
              </a:ext>
            </a:extLst>
          </p:cNvPr>
          <p:cNvSpPr/>
          <p:nvPr/>
        </p:nvSpPr>
        <p:spPr>
          <a:xfrm>
            <a:off x="5737081" y="3450534"/>
            <a:ext cx="5805033" cy="1889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BED2EDA-FAE6-2B9D-9CC0-85A3032CDC24}"/>
              </a:ext>
            </a:extLst>
          </p:cNvPr>
          <p:cNvSpPr txBox="1"/>
          <p:nvPr/>
        </p:nvSpPr>
        <p:spPr>
          <a:xfrm>
            <a:off x="8158240" y="3513120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Signal I/F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9143A6B-921B-5D44-C279-1A414DA71921}"/>
              </a:ext>
            </a:extLst>
          </p:cNvPr>
          <p:cNvSpPr txBox="1"/>
          <p:nvPr/>
        </p:nvSpPr>
        <p:spPr>
          <a:xfrm>
            <a:off x="9983478" y="357320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cfg</a:t>
            </a:r>
            <a:r>
              <a:rPr lang="en-US" sz="1000" dirty="0"/>
              <a:t> reg num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B9E5E47A-89D1-FEB0-5838-F8DDB414A52D}"/>
              </a:ext>
            </a:extLst>
          </p:cNvPr>
          <p:cNvCxnSpPr>
            <a:cxnSpLocks/>
          </p:cNvCxnSpPr>
          <p:nvPr/>
        </p:nvCxnSpPr>
        <p:spPr>
          <a:xfrm flipH="1">
            <a:off x="10359713" y="3819426"/>
            <a:ext cx="159233" cy="573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0FEE6663-0390-8BED-D758-1014D2ACAB1E}"/>
              </a:ext>
            </a:extLst>
          </p:cNvPr>
          <p:cNvSpPr txBox="1"/>
          <p:nvPr/>
        </p:nvSpPr>
        <p:spPr>
          <a:xfrm>
            <a:off x="3745647" y="5723403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Cfg</a:t>
            </a:r>
            <a:r>
              <a:rPr lang="en-US" sz="1000" dirty="0"/>
              <a:t> Regs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A63F9F4-7CD0-5A5F-D1A4-80CF75600299}"/>
              </a:ext>
            </a:extLst>
          </p:cNvPr>
          <p:cNvGrpSpPr/>
          <p:nvPr/>
        </p:nvGrpSpPr>
        <p:grpSpPr>
          <a:xfrm>
            <a:off x="3812456" y="4828023"/>
            <a:ext cx="467493" cy="937599"/>
            <a:chOff x="3537244" y="5362183"/>
            <a:chExt cx="467493" cy="464212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CBD8554-BCB7-53EA-1085-0E1E99E1DB74}"/>
                </a:ext>
              </a:extLst>
            </p:cNvPr>
            <p:cNvSpPr/>
            <p:nvPr/>
          </p:nvSpPr>
          <p:spPr>
            <a:xfrm>
              <a:off x="3544214" y="5362183"/>
              <a:ext cx="460523" cy="46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8A610AB-AC4D-9164-240B-34E81E2D0660}"/>
                </a:ext>
              </a:extLst>
            </p:cNvPr>
            <p:cNvCxnSpPr/>
            <p:nvPr/>
          </p:nvCxnSpPr>
          <p:spPr>
            <a:xfrm>
              <a:off x="3540090" y="5425270"/>
              <a:ext cx="4646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F4D323C-29F5-A318-017F-FF82A2CB0824}"/>
                </a:ext>
              </a:extLst>
            </p:cNvPr>
            <p:cNvCxnSpPr/>
            <p:nvPr/>
          </p:nvCxnSpPr>
          <p:spPr>
            <a:xfrm>
              <a:off x="3540090" y="5768700"/>
              <a:ext cx="4646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0E9753E-698A-F206-646C-C1FCF808F621}"/>
                </a:ext>
              </a:extLst>
            </p:cNvPr>
            <p:cNvCxnSpPr/>
            <p:nvPr/>
          </p:nvCxnSpPr>
          <p:spPr>
            <a:xfrm>
              <a:off x="3537244" y="5487554"/>
              <a:ext cx="4646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FF31AE7-9706-BD5F-B144-3B0731F25E9E}"/>
              </a:ext>
            </a:extLst>
          </p:cNvPr>
          <p:cNvSpPr/>
          <p:nvPr/>
        </p:nvSpPr>
        <p:spPr>
          <a:xfrm>
            <a:off x="4617880" y="3799531"/>
            <a:ext cx="926177" cy="150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</a:rPr>
              <a:t>XEQ 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BBB9EA-AC44-45A2-0F81-18FB96E0F324}"/>
              </a:ext>
            </a:extLst>
          </p:cNvPr>
          <p:cNvSpPr txBox="1"/>
          <p:nvPr/>
        </p:nvSpPr>
        <p:spPr>
          <a:xfrm>
            <a:off x="2989595" y="3564617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57326B-AA93-6D68-015D-55B89F2E066D}"/>
              </a:ext>
            </a:extLst>
          </p:cNvPr>
          <p:cNvSpPr txBox="1"/>
          <p:nvPr/>
        </p:nvSpPr>
        <p:spPr>
          <a:xfrm>
            <a:off x="2992306" y="3756327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: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2EAB090-568B-001F-2F1A-E43B7632B2F9}"/>
              </a:ext>
            </a:extLst>
          </p:cNvPr>
          <p:cNvCxnSpPr>
            <a:cxnSpLocks/>
          </p:cNvCxnSpPr>
          <p:nvPr/>
        </p:nvCxnSpPr>
        <p:spPr>
          <a:xfrm>
            <a:off x="1423590" y="3904514"/>
            <a:ext cx="1501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EE91B4-AE07-60B0-F14C-B409CB3B1959}"/>
              </a:ext>
            </a:extLst>
          </p:cNvPr>
          <p:cNvCxnSpPr>
            <a:cxnSpLocks/>
          </p:cNvCxnSpPr>
          <p:nvPr/>
        </p:nvCxnSpPr>
        <p:spPr>
          <a:xfrm flipV="1">
            <a:off x="1573297" y="3571441"/>
            <a:ext cx="0" cy="33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210809-9B08-9DC3-0798-A34577378A13}"/>
              </a:ext>
            </a:extLst>
          </p:cNvPr>
          <p:cNvCxnSpPr>
            <a:cxnSpLocks/>
          </p:cNvCxnSpPr>
          <p:nvPr/>
        </p:nvCxnSpPr>
        <p:spPr>
          <a:xfrm>
            <a:off x="1573297" y="3571243"/>
            <a:ext cx="154165" cy="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00DBDDE-B41A-E2D2-CCEE-8A0CDCF104DD}"/>
              </a:ext>
            </a:extLst>
          </p:cNvPr>
          <p:cNvCxnSpPr>
            <a:cxnSpLocks/>
          </p:cNvCxnSpPr>
          <p:nvPr/>
        </p:nvCxnSpPr>
        <p:spPr>
          <a:xfrm flipV="1">
            <a:off x="2068386" y="4702335"/>
            <a:ext cx="0" cy="1571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845F1-31BC-EE00-4C13-F27219A6B9CA}"/>
              </a:ext>
            </a:extLst>
          </p:cNvPr>
          <p:cNvSpPr/>
          <p:nvPr/>
        </p:nvSpPr>
        <p:spPr>
          <a:xfrm>
            <a:off x="4622002" y="4185627"/>
            <a:ext cx="922021" cy="14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Loop2 </a:t>
            </a:r>
            <a:r>
              <a:rPr lang="en-US" sz="1000" dirty="0" err="1">
                <a:solidFill>
                  <a:schemeClr val="tx1"/>
                </a:solidFill>
              </a:rPr>
              <a:t>Cnt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4DE5D038-4194-B20C-679E-6890F9D04D5A}"/>
              </a:ext>
            </a:extLst>
          </p:cNvPr>
          <p:cNvSpPr/>
          <p:nvPr/>
        </p:nvSpPr>
        <p:spPr>
          <a:xfrm rot="10800000">
            <a:off x="1991849" y="4862581"/>
            <a:ext cx="146045" cy="112895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A3840D-0C94-4D8C-131F-95932D9491E6}"/>
              </a:ext>
            </a:extLst>
          </p:cNvPr>
          <p:cNvSpPr/>
          <p:nvPr/>
        </p:nvSpPr>
        <p:spPr>
          <a:xfrm>
            <a:off x="2286019" y="4840070"/>
            <a:ext cx="101969" cy="15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D543F-6BF2-D482-2C79-8E417BA3EB3E}"/>
              </a:ext>
            </a:extLst>
          </p:cNvPr>
          <p:cNvCxnSpPr>
            <a:cxnSpLocks/>
          </p:cNvCxnSpPr>
          <p:nvPr/>
        </p:nvCxnSpPr>
        <p:spPr>
          <a:xfrm flipV="1">
            <a:off x="2068882" y="4975476"/>
            <a:ext cx="0" cy="171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AD6AF0-27B0-9690-6DA8-3AE673872B0E}"/>
              </a:ext>
            </a:extLst>
          </p:cNvPr>
          <p:cNvCxnSpPr>
            <a:cxnSpLocks/>
          </p:cNvCxnSpPr>
          <p:nvPr/>
        </p:nvCxnSpPr>
        <p:spPr>
          <a:xfrm flipH="1">
            <a:off x="2121850" y="4919028"/>
            <a:ext cx="159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FDA7938-97D7-E125-9E3E-D0B8FA5AB1EF}"/>
              </a:ext>
            </a:extLst>
          </p:cNvPr>
          <p:cNvSpPr txBox="1"/>
          <p:nvPr/>
        </p:nvSpPr>
        <p:spPr>
          <a:xfrm>
            <a:off x="3919455" y="4772812"/>
            <a:ext cx="24237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</a:t>
            </a:r>
          </a:p>
          <a:p>
            <a:r>
              <a:rPr lang="en-US" sz="900" dirty="0"/>
              <a:t>1</a:t>
            </a:r>
          </a:p>
          <a:p>
            <a:endParaRPr lang="en-US" sz="900" dirty="0"/>
          </a:p>
          <a:p>
            <a:r>
              <a:rPr lang="en-US" sz="900" dirty="0"/>
              <a:t>:</a:t>
            </a:r>
          </a:p>
          <a:p>
            <a:r>
              <a:rPr lang="en-US" sz="900" dirty="0"/>
              <a:t>:</a:t>
            </a:r>
          </a:p>
          <a:p>
            <a:endParaRPr lang="en-US" sz="900" dirty="0"/>
          </a:p>
          <a:p>
            <a:r>
              <a:rPr lang="en-US" sz="900" dirty="0"/>
              <a:t>F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F7A5F4-FCA9-4678-EC03-C38A97E863C8}"/>
              </a:ext>
            </a:extLst>
          </p:cNvPr>
          <p:cNvSpPr/>
          <p:nvPr/>
        </p:nvSpPr>
        <p:spPr>
          <a:xfrm>
            <a:off x="5720147" y="5944504"/>
            <a:ext cx="101970" cy="15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DE50FF1-E2A3-557C-155F-F12D0BED2B07}"/>
              </a:ext>
            </a:extLst>
          </p:cNvPr>
          <p:cNvCxnSpPr>
            <a:cxnSpLocks/>
          </p:cNvCxnSpPr>
          <p:nvPr/>
        </p:nvCxnSpPr>
        <p:spPr>
          <a:xfrm flipH="1">
            <a:off x="5564063" y="6025138"/>
            <a:ext cx="156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12119AD-26C8-9C80-5C1B-AE7311B02B7A}"/>
              </a:ext>
            </a:extLst>
          </p:cNvPr>
          <p:cNvSpPr/>
          <p:nvPr/>
        </p:nvSpPr>
        <p:spPr>
          <a:xfrm>
            <a:off x="9370002" y="4450947"/>
            <a:ext cx="101969" cy="15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F1FEE89-D979-C1E2-55A6-6248AEC7517C}"/>
              </a:ext>
            </a:extLst>
          </p:cNvPr>
          <p:cNvCxnSpPr>
            <a:cxnSpLocks/>
          </p:cNvCxnSpPr>
          <p:nvPr/>
        </p:nvCxnSpPr>
        <p:spPr>
          <a:xfrm flipV="1">
            <a:off x="9473014" y="4538035"/>
            <a:ext cx="95842" cy="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D7C4E74-766E-C66F-F807-BAD7F910A8DC}"/>
              </a:ext>
            </a:extLst>
          </p:cNvPr>
          <p:cNvSpPr txBox="1"/>
          <p:nvPr/>
        </p:nvSpPr>
        <p:spPr>
          <a:xfrm>
            <a:off x="9277358" y="4565155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I/O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02AA57-6B79-7315-A567-198584CA2FC6}"/>
              </a:ext>
            </a:extLst>
          </p:cNvPr>
          <p:cNvSpPr txBox="1"/>
          <p:nvPr/>
        </p:nvSpPr>
        <p:spPr>
          <a:xfrm>
            <a:off x="10182953" y="4558913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D/A</a:t>
            </a:r>
          </a:p>
        </p:txBody>
      </p:sp>
    </p:spTree>
    <p:extLst>
      <p:ext uri="{BB962C8B-B14F-4D97-AF65-F5344CB8AC3E}">
        <p14:creationId xmlns:p14="http://schemas.microsoft.com/office/powerpoint/2010/main" val="149586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544" y="953038"/>
            <a:ext cx="6152956" cy="668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0958" y="953038"/>
            <a:ext cx="425003" cy="668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85956" y="953037"/>
            <a:ext cx="334851" cy="668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968190" y="938226"/>
            <a:ext cx="508336" cy="672353"/>
            <a:chOff x="6632052" y="3644153"/>
            <a:chExt cx="508336" cy="672353"/>
          </a:xfrm>
        </p:grpSpPr>
        <p:sp>
          <p:nvSpPr>
            <p:cNvPr id="7" name="Rectangle 6"/>
            <p:cNvSpPr/>
            <p:nvPr/>
          </p:nvSpPr>
          <p:spPr>
            <a:xfrm>
              <a:off x="6632052" y="3644153"/>
              <a:ext cx="508336" cy="6723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735651" y="3754445"/>
              <a:ext cx="299813" cy="467932"/>
              <a:chOff x="8319752" y="3189668"/>
              <a:chExt cx="965915" cy="2288083"/>
            </a:xfrm>
            <a:noFill/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319752" y="3245477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319752" y="4404575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285667" y="4404575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285667" y="3245477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384146" y="4337096"/>
                <a:ext cx="852152" cy="375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384146" y="3189668"/>
                <a:ext cx="852152" cy="858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384146" y="5477751"/>
                <a:ext cx="8521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10234410" y="938226"/>
            <a:ext cx="508336" cy="672353"/>
            <a:chOff x="6632052" y="3644153"/>
            <a:chExt cx="508336" cy="672353"/>
          </a:xfrm>
        </p:grpSpPr>
        <p:sp>
          <p:nvSpPr>
            <p:cNvPr id="28" name="Rectangle 27"/>
            <p:cNvSpPr/>
            <p:nvPr/>
          </p:nvSpPr>
          <p:spPr>
            <a:xfrm>
              <a:off x="6632052" y="3644153"/>
              <a:ext cx="508336" cy="6723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735651" y="3754445"/>
              <a:ext cx="299813" cy="467932"/>
              <a:chOff x="8319752" y="3189668"/>
              <a:chExt cx="965915" cy="2288083"/>
            </a:xfrm>
            <a:noFill/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8319752" y="3245477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319752" y="4404575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9285667" y="4404575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285667" y="3245477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384146" y="4337096"/>
                <a:ext cx="852152" cy="375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84146" y="3189668"/>
                <a:ext cx="852152" cy="858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384146" y="5477751"/>
                <a:ext cx="8521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9500630" y="949272"/>
            <a:ext cx="508336" cy="672353"/>
            <a:chOff x="6632052" y="3644153"/>
            <a:chExt cx="508336" cy="672353"/>
          </a:xfrm>
        </p:grpSpPr>
        <p:sp>
          <p:nvSpPr>
            <p:cNvPr id="38" name="Rectangle 37"/>
            <p:cNvSpPr/>
            <p:nvPr/>
          </p:nvSpPr>
          <p:spPr>
            <a:xfrm>
              <a:off x="6632052" y="3644153"/>
              <a:ext cx="508336" cy="6723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735651" y="3754445"/>
              <a:ext cx="299813" cy="467932"/>
              <a:chOff x="8319752" y="3189668"/>
              <a:chExt cx="965915" cy="2288083"/>
            </a:xfrm>
            <a:noFill/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8319752" y="3245477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319752" y="4404575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9285667" y="4404575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9285667" y="3245477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384146" y="4337096"/>
                <a:ext cx="852152" cy="375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384146" y="3189668"/>
                <a:ext cx="852152" cy="858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384146" y="5477751"/>
                <a:ext cx="8521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8766029" y="953037"/>
            <a:ext cx="508336" cy="672353"/>
            <a:chOff x="6632052" y="3644153"/>
            <a:chExt cx="508336" cy="672353"/>
          </a:xfrm>
        </p:grpSpPr>
        <p:sp>
          <p:nvSpPr>
            <p:cNvPr id="48" name="Rectangle 47"/>
            <p:cNvSpPr/>
            <p:nvPr/>
          </p:nvSpPr>
          <p:spPr>
            <a:xfrm>
              <a:off x="6632052" y="3644153"/>
              <a:ext cx="508336" cy="6723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735651" y="3754445"/>
              <a:ext cx="299813" cy="467932"/>
              <a:chOff x="8319752" y="3189668"/>
              <a:chExt cx="965915" cy="2288083"/>
            </a:xfrm>
            <a:noFill/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319752" y="3245477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8319752" y="4404575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9285667" y="4404575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9285667" y="3245477"/>
                <a:ext cx="0" cy="103030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384146" y="4337096"/>
                <a:ext cx="852152" cy="375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384146" y="3189668"/>
                <a:ext cx="852152" cy="858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4146" y="5477751"/>
                <a:ext cx="85215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/>
        </p:nvCxnSpPr>
        <p:spPr>
          <a:xfrm>
            <a:off x="6645499" y="1173032"/>
            <a:ext cx="695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" idx="1"/>
          </p:cNvCxnSpPr>
          <p:nvPr/>
        </p:nvCxnSpPr>
        <p:spPr>
          <a:xfrm>
            <a:off x="7753081" y="1281684"/>
            <a:ext cx="332875" cy="5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012443" y="1272242"/>
            <a:ext cx="2147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3"/>
            <a:endCxn id="48" idx="1"/>
          </p:cNvCxnSpPr>
          <p:nvPr/>
        </p:nvCxnSpPr>
        <p:spPr>
          <a:xfrm>
            <a:off x="8420807" y="1287331"/>
            <a:ext cx="345222" cy="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3"/>
            <a:endCxn id="7" idx="1"/>
          </p:cNvCxnSpPr>
          <p:nvPr/>
        </p:nvCxnSpPr>
        <p:spPr>
          <a:xfrm>
            <a:off x="10742746" y="1274403"/>
            <a:ext cx="2254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8" idx="3"/>
            <a:endCxn id="38" idx="1"/>
          </p:cNvCxnSpPr>
          <p:nvPr/>
        </p:nvCxnSpPr>
        <p:spPr>
          <a:xfrm flipV="1">
            <a:off x="9274365" y="1285449"/>
            <a:ext cx="226265" cy="3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45499" y="1413376"/>
            <a:ext cx="695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1244518" y="1829381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244518" y="1610579"/>
            <a:ext cx="0" cy="21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0506357" y="1621625"/>
            <a:ext cx="0" cy="21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787694" y="1621625"/>
            <a:ext cx="0" cy="21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050952" y="1610579"/>
            <a:ext cx="0" cy="21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919518" y="1294992"/>
            <a:ext cx="0" cy="3126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79467" y="2916771"/>
            <a:ext cx="19059" cy="1348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351612" y="2916771"/>
            <a:ext cx="7599" cy="13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229590" y="2916770"/>
            <a:ext cx="3056" cy="1339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804136" y="2916770"/>
            <a:ext cx="14803" cy="1350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368662" y="3122294"/>
            <a:ext cx="2407670" cy="3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3368662" y="3472571"/>
            <a:ext cx="2544975" cy="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368662" y="3813670"/>
            <a:ext cx="2699841" cy="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68662" y="4137630"/>
            <a:ext cx="2855677" cy="2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4804136" y="2922173"/>
            <a:ext cx="346506" cy="196907"/>
            <a:chOff x="6742133" y="2813354"/>
            <a:chExt cx="343573" cy="16292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4348382" y="2921298"/>
            <a:ext cx="346506" cy="196907"/>
            <a:chOff x="6742133" y="2813354"/>
            <a:chExt cx="343573" cy="162928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3880184" y="2918259"/>
            <a:ext cx="346506" cy="196907"/>
            <a:chOff x="6742133" y="2813354"/>
            <a:chExt cx="343573" cy="16292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228284" y="2920609"/>
            <a:ext cx="346506" cy="196907"/>
            <a:chOff x="6742133" y="2813354"/>
            <a:chExt cx="343573" cy="162928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3717" y="3277394"/>
            <a:ext cx="346506" cy="196907"/>
            <a:chOff x="6742133" y="2813354"/>
            <a:chExt cx="343573" cy="162928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852621" y="2861180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352553" y="3270751"/>
            <a:ext cx="346506" cy="196907"/>
            <a:chOff x="6742133" y="2813354"/>
            <a:chExt cx="343573" cy="162928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4805505" y="3276471"/>
            <a:ext cx="346506" cy="196907"/>
            <a:chOff x="6742133" y="2813354"/>
            <a:chExt cx="343573" cy="162928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4817806" y="3936245"/>
            <a:ext cx="346506" cy="196907"/>
            <a:chOff x="6742133" y="2813354"/>
            <a:chExt cx="343573" cy="162928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3889983" y="3591332"/>
            <a:ext cx="368540" cy="229958"/>
            <a:chOff x="6742133" y="2813354"/>
            <a:chExt cx="365421" cy="190276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997066" y="2955449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4354831" y="3620924"/>
            <a:ext cx="346506" cy="196907"/>
            <a:chOff x="6742133" y="2813354"/>
            <a:chExt cx="343573" cy="162928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4811760" y="3612496"/>
            <a:ext cx="346506" cy="207924"/>
            <a:chOff x="6742133" y="2813354"/>
            <a:chExt cx="343573" cy="172044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975218" y="2937217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4357500" y="3940325"/>
            <a:ext cx="346506" cy="196907"/>
            <a:chOff x="6742133" y="2813354"/>
            <a:chExt cx="343573" cy="162928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3894912" y="3940969"/>
            <a:ext cx="346506" cy="196907"/>
            <a:chOff x="6742133" y="2813354"/>
            <a:chExt cx="343573" cy="162928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5228495" y="3269691"/>
            <a:ext cx="346506" cy="196907"/>
            <a:chOff x="6742133" y="2813354"/>
            <a:chExt cx="343573" cy="162928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5229352" y="3937461"/>
            <a:ext cx="346506" cy="196907"/>
            <a:chOff x="6742133" y="2813354"/>
            <a:chExt cx="343573" cy="162928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5229795" y="3621772"/>
            <a:ext cx="346506" cy="196907"/>
            <a:chOff x="6742133" y="2813354"/>
            <a:chExt cx="343573" cy="162928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 rot="5553608" flipV="1">
            <a:off x="5121834" y="4320142"/>
            <a:ext cx="229944" cy="90334"/>
            <a:chOff x="8286811" y="3249157"/>
            <a:chExt cx="358963" cy="182532"/>
          </a:xfrm>
        </p:grpSpPr>
        <p:cxnSp>
          <p:nvCxnSpPr>
            <p:cNvPr id="202" name="Straight Connector 201"/>
            <p:cNvCxnSpPr/>
            <p:nvPr/>
          </p:nvCxnSpPr>
          <p:spPr>
            <a:xfrm flipV="1">
              <a:off x="8286811" y="3249158"/>
              <a:ext cx="30916" cy="97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313204" y="3252129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8372967" y="3258545"/>
              <a:ext cx="62280" cy="172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8432790" y="3251108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8492662" y="3250108"/>
              <a:ext cx="66811" cy="179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8557008" y="3249157"/>
              <a:ext cx="53174" cy="180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8614713" y="3347060"/>
              <a:ext cx="31061" cy="82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 rot="5553608" flipV="1">
            <a:off x="4702774" y="4332957"/>
            <a:ext cx="229944" cy="90334"/>
            <a:chOff x="8286811" y="3249157"/>
            <a:chExt cx="358963" cy="182532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8286811" y="3249158"/>
              <a:ext cx="30916" cy="97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313204" y="3252129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8372967" y="3258545"/>
              <a:ext cx="62280" cy="172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8432790" y="3251108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8492662" y="3250108"/>
              <a:ext cx="66811" cy="179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8557008" y="3249157"/>
              <a:ext cx="53174" cy="180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8614713" y="3347060"/>
              <a:ext cx="31061" cy="82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 rot="5553608" flipV="1">
            <a:off x="4240125" y="4343950"/>
            <a:ext cx="229944" cy="90334"/>
            <a:chOff x="8286811" y="3249157"/>
            <a:chExt cx="358963" cy="182532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8286811" y="3249158"/>
              <a:ext cx="30916" cy="97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8313204" y="3252129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8372967" y="3258545"/>
              <a:ext cx="62280" cy="172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8432790" y="3251108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8492662" y="3250108"/>
              <a:ext cx="66811" cy="179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8557008" y="3249157"/>
              <a:ext cx="53174" cy="180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8614713" y="3347060"/>
              <a:ext cx="31061" cy="82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 rot="5553608" flipV="1">
            <a:off x="3786214" y="4335576"/>
            <a:ext cx="229944" cy="90334"/>
            <a:chOff x="8286811" y="3249157"/>
            <a:chExt cx="358963" cy="182532"/>
          </a:xfrm>
        </p:grpSpPr>
        <p:cxnSp>
          <p:nvCxnSpPr>
            <p:cNvPr id="241" name="Straight Connector 240"/>
            <p:cNvCxnSpPr/>
            <p:nvPr/>
          </p:nvCxnSpPr>
          <p:spPr>
            <a:xfrm flipV="1">
              <a:off x="8286811" y="3249158"/>
              <a:ext cx="30916" cy="97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8313204" y="3252129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8372967" y="3258545"/>
              <a:ext cx="62280" cy="172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8432790" y="3251108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8492662" y="3250108"/>
              <a:ext cx="66811" cy="179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8557008" y="3249157"/>
              <a:ext cx="53174" cy="180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8614713" y="3347060"/>
              <a:ext cx="31061" cy="82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Straight Connector 249"/>
          <p:cNvCxnSpPr/>
          <p:nvPr/>
        </p:nvCxnSpPr>
        <p:spPr>
          <a:xfrm flipV="1">
            <a:off x="5239397" y="4468934"/>
            <a:ext cx="6567" cy="308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4816001" y="4486018"/>
            <a:ext cx="7429" cy="290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4351808" y="4499119"/>
            <a:ext cx="0" cy="277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3897364" y="4488126"/>
            <a:ext cx="0" cy="277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775779" y="2375774"/>
            <a:ext cx="553" cy="749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H="1">
            <a:off x="5913513" y="2378780"/>
            <a:ext cx="4074" cy="1090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068503" y="2382337"/>
            <a:ext cx="717" cy="144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210172" y="2382599"/>
            <a:ext cx="10048" cy="1762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4608069" y="1979418"/>
            <a:ext cx="0" cy="123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H="1" flipV="1">
            <a:off x="4356056" y="1639128"/>
            <a:ext cx="1513" cy="465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86" idx="2"/>
          </p:cNvCxnSpPr>
          <p:nvPr/>
        </p:nvCxnSpPr>
        <p:spPr>
          <a:xfrm flipH="1">
            <a:off x="9050952" y="2055413"/>
            <a:ext cx="4785" cy="51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9783631" y="2055414"/>
            <a:ext cx="4063" cy="654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10507715" y="2055414"/>
            <a:ext cx="5607" cy="79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1244518" y="2055412"/>
            <a:ext cx="0" cy="949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85397" y="1622006"/>
            <a:ext cx="26311" cy="2800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759848" y="1614064"/>
            <a:ext cx="14606" cy="2808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1100180" y="1621060"/>
            <a:ext cx="19878" cy="2792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1264505" y="1614218"/>
            <a:ext cx="19878" cy="2792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1440825" y="1619443"/>
            <a:ext cx="19878" cy="2792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1618006" y="1614218"/>
            <a:ext cx="19878" cy="2792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1807066" y="1614125"/>
            <a:ext cx="19878" cy="2792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972159" y="1617929"/>
            <a:ext cx="19878" cy="2792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2151274" y="1613986"/>
            <a:ext cx="19878" cy="2792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2327620" y="1612839"/>
            <a:ext cx="19878" cy="2792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Group 446"/>
          <p:cNvGrpSpPr/>
          <p:nvPr/>
        </p:nvGrpSpPr>
        <p:grpSpPr>
          <a:xfrm rot="5553608" flipV="1">
            <a:off x="8136745" y="1273286"/>
            <a:ext cx="229944" cy="90334"/>
            <a:chOff x="8286811" y="3249157"/>
            <a:chExt cx="358963" cy="182532"/>
          </a:xfrm>
        </p:grpSpPr>
        <p:cxnSp>
          <p:nvCxnSpPr>
            <p:cNvPr id="448" name="Straight Connector 447"/>
            <p:cNvCxnSpPr/>
            <p:nvPr/>
          </p:nvCxnSpPr>
          <p:spPr>
            <a:xfrm flipV="1">
              <a:off x="8286811" y="3249158"/>
              <a:ext cx="30916" cy="97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8313204" y="3252129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8372967" y="3258545"/>
              <a:ext cx="62280" cy="172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>
              <a:off x="8432790" y="3251108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V="1">
              <a:off x="8492662" y="3250108"/>
              <a:ext cx="66811" cy="179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8557008" y="3249157"/>
              <a:ext cx="53174" cy="180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V="1">
              <a:off x="8614713" y="3347060"/>
              <a:ext cx="31061" cy="82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/>
          <p:cNvGrpSpPr/>
          <p:nvPr/>
        </p:nvGrpSpPr>
        <p:grpSpPr>
          <a:xfrm>
            <a:off x="7391924" y="1096900"/>
            <a:ext cx="298853" cy="320039"/>
            <a:chOff x="8855264" y="5281056"/>
            <a:chExt cx="932429" cy="891143"/>
          </a:xfrm>
        </p:grpSpPr>
        <p:sp>
          <p:nvSpPr>
            <p:cNvPr id="456" name="Rectangle 455"/>
            <p:cNvSpPr/>
            <p:nvPr/>
          </p:nvSpPr>
          <p:spPr>
            <a:xfrm>
              <a:off x="8855264" y="5281056"/>
              <a:ext cx="932429" cy="891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1" name="Group 460"/>
            <p:cNvGrpSpPr/>
            <p:nvPr/>
          </p:nvGrpSpPr>
          <p:grpSpPr>
            <a:xfrm>
              <a:off x="8869628" y="5840730"/>
              <a:ext cx="282959" cy="331469"/>
              <a:chOff x="7919518" y="5840730"/>
              <a:chExt cx="282959" cy="331469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>
                <a:off x="7919518" y="5840730"/>
                <a:ext cx="282959" cy="171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V="1">
                <a:off x="7919518" y="6012180"/>
                <a:ext cx="282959" cy="1600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1" name="Group 360"/>
          <p:cNvGrpSpPr/>
          <p:nvPr/>
        </p:nvGrpSpPr>
        <p:grpSpPr>
          <a:xfrm>
            <a:off x="8920502" y="1829382"/>
            <a:ext cx="262319" cy="226031"/>
            <a:chOff x="8907122" y="1829382"/>
            <a:chExt cx="262319" cy="226031"/>
          </a:xfrm>
        </p:grpSpPr>
        <p:sp>
          <p:nvSpPr>
            <p:cNvPr id="86" name="Rectangle 85"/>
            <p:cNvSpPr/>
            <p:nvPr/>
          </p:nvSpPr>
          <p:spPr>
            <a:xfrm>
              <a:off x="8915273" y="1829382"/>
              <a:ext cx="254168" cy="226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8907122" y="1831252"/>
              <a:ext cx="217930" cy="223361"/>
              <a:chOff x="8548099" y="5517036"/>
              <a:chExt cx="621342" cy="647458"/>
            </a:xfrm>
          </p:grpSpPr>
          <p:cxnSp>
            <p:nvCxnSpPr>
              <p:cNvPr id="464" name="Straight Connector 463"/>
              <p:cNvCxnSpPr/>
              <p:nvPr/>
            </p:nvCxnSpPr>
            <p:spPr>
              <a:xfrm flipH="1">
                <a:off x="8803250" y="5517036"/>
                <a:ext cx="1" cy="614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flipH="1">
                <a:off x="8803250" y="5517036"/>
                <a:ext cx="332249" cy="214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" name="Group 472"/>
              <p:cNvGrpSpPr/>
              <p:nvPr/>
            </p:nvGrpSpPr>
            <p:grpSpPr>
              <a:xfrm rot="2632971">
                <a:off x="9074026" y="6045162"/>
                <a:ext cx="95415" cy="119332"/>
                <a:chOff x="9384398" y="5763430"/>
                <a:chExt cx="116232" cy="177704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 flipH="1">
                  <a:off x="9384398" y="5763430"/>
                  <a:ext cx="0" cy="1777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9384398" y="5763430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/>
                <p:nvPr/>
              </p:nvCxnSpPr>
              <p:spPr>
                <a:xfrm flipV="1">
                  <a:off x="9384398" y="5852282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5" name="Straight Connector 474"/>
              <p:cNvCxnSpPr/>
              <p:nvPr/>
            </p:nvCxnSpPr>
            <p:spPr>
              <a:xfrm flipH="1" flipV="1">
                <a:off x="8803250" y="5925147"/>
                <a:ext cx="284097" cy="1526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 flipH="1">
                <a:off x="8548099" y="5825447"/>
                <a:ext cx="255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1" name="Group 480"/>
          <p:cNvGrpSpPr/>
          <p:nvPr/>
        </p:nvGrpSpPr>
        <p:grpSpPr>
          <a:xfrm rot="16200000">
            <a:off x="7874274" y="4505881"/>
            <a:ext cx="154923" cy="148893"/>
            <a:chOff x="4258845" y="6014636"/>
            <a:chExt cx="914069" cy="613270"/>
          </a:xfrm>
        </p:grpSpPr>
        <p:cxnSp>
          <p:nvCxnSpPr>
            <p:cNvPr id="482" name="Straight Connector 481"/>
            <p:cNvCxnSpPr/>
            <p:nvPr/>
          </p:nvCxnSpPr>
          <p:spPr>
            <a:xfrm>
              <a:off x="4258845" y="6019203"/>
              <a:ext cx="914069" cy="3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flipH="1" flipV="1">
              <a:off x="4258845" y="6019203"/>
              <a:ext cx="470971" cy="602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flipV="1">
              <a:off x="4729816" y="6014636"/>
              <a:ext cx="443098" cy="613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Rectangle 510"/>
          <p:cNvSpPr/>
          <p:nvPr/>
        </p:nvSpPr>
        <p:spPr>
          <a:xfrm>
            <a:off x="7494724" y="4409120"/>
            <a:ext cx="850738" cy="316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1" name="Straight Connector 520"/>
          <p:cNvCxnSpPr/>
          <p:nvPr/>
        </p:nvCxnSpPr>
        <p:spPr>
          <a:xfrm>
            <a:off x="3420767" y="4776948"/>
            <a:ext cx="2352483" cy="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5773810" y="4771430"/>
            <a:ext cx="774" cy="29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TextBox 532"/>
          <p:cNvSpPr txBox="1"/>
          <p:nvPr/>
        </p:nvSpPr>
        <p:spPr>
          <a:xfrm>
            <a:off x="3211439" y="1074742"/>
            <a:ext cx="11701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ATMEL328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0714661" y="3146067"/>
            <a:ext cx="131959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u="sng" dirty="0"/>
              <a:t>Pin           </a:t>
            </a:r>
            <a:r>
              <a:rPr lang="en-US" sz="1000" u="sng" dirty="0" err="1"/>
              <a:t>Reg</a:t>
            </a:r>
            <a:r>
              <a:rPr lang="en-US" sz="1000" u="sng" dirty="0"/>
              <a:t>   Signal </a:t>
            </a:r>
          </a:p>
          <a:p>
            <a:r>
              <a:rPr lang="en-US" sz="1000" dirty="0"/>
              <a:t>2 -   P0 -  D0 – Rx/I4  </a:t>
            </a:r>
          </a:p>
          <a:p>
            <a:r>
              <a:rPr lang="en-US" sz="1000" dirty="0"/>
              <a:t>3 -   P1 -  D1 – </a:t>
            </a:r>
            <a:r>
              <a:rPr lang="en-US" sz="1000" dirty="0" err="1"/>
              <a:t>Tx</a:t>
            </a:r>
            <a:r>
              <a:rPr lang="en-US" sz="1000" dirty="0"/>
              <a:t>/O12</a:t>
            </a:r>
          </a:p>
          <a:p>
            <a:r>
              <a:rPr lang="en-US" sz="1000" dirty="0"/>
              <a:t>25 - A2 -  C2 – I3/O11</a:t>
            </a:r>
          </a:p>
          <a:p>
            <a:r>
              <a:rPr lang="en-US" sz="1000" dirty="0"/>
              <a:t>5 -   P3 ~  D3 – I2/O10</a:t>
            </a:r>
          </a:p>
          <a:p>
            <a:r>
              <a:rPr lang="en-US" sz="1000" dirty="0"/>
              <a:t>6 -   P4 -  D4 – I1</a:t>
            </a:r>
          </a:p>
          <a:p>
            <a:r>
              <a:rPr lang="en-US" sz="1000" dirty="0"/>
              <a:t>11 - P5 </a:t>
            </a:r>
            <a:r>
              <a:rPr lang="en-US" sz="1000" u="sng" dirty="0"/>
              <a:t>~</a:t>
            </a:r>
            <a:r>
              <a:rPr lang="en-US" sz="1000" dirty="0"/>
              <a:t>  D5 – O9</a:t>
            </a:r>
          </a:p>
          <a:p>
            <a:r>
              <a:rPr lang="en-US" sz="1000" dirty="0"/>
              <a:t>12 - P6 </a:t>
            </a:r>
            <a:r>
              <a:rPr lang="en-US" sz="1000" u="sng" dirty="0"/>
              <a:t>~</a:t>
            </a:r>
            <a:r>
              <a:rPr lang="en-US" sz="1000" dirty="0"/>
              <a:t>  D6 – O8</a:t>
            </a:r>
          </a:p>
          <a:p>
            <a:r>
              <a:rPr lang="en-US" sz="1000" dirty="0"/>
              <a:t>13 - P7 -  D7 – O7</a:t>
            </a:r>
          </a:p>
          <a:p>
            <a:r>
              <a:rPr lang="en-US" sz="1000" dirty="0"/>
              <a:t>14 - P8 -  B0 – O6</a:t>
            </a:r>
          </a:p>
          <a:p>
            <a:r>
              <a:rPr lang="en-US" sz="1000" dirty="0"/>
              <a:t>15 - P9 ~  B1 – O5</a:t>
            </a:r>
          </a:p>
          <a:p>
            <a:r>
              <a:rPr lang="en-US" sz="1000" dirty="0"/>
              <a:t>16 - P10 ~ B2 – O4</a:t>
            </a:r>
          </a:p>
          <a:p>
            <a:r>
              <a:rPr lang="en-US" sz="1000" dirty="0"/>
              <a:t>17 - P11 ~ B3 – O3</a:t>
            </a:r>
          </a:p>
          <a:p>
            <a:r>
              <a:rPr lang="en-US" sz="1000" dirty="0"/>
              <a:t>18 - P12 - B4 – O2</a:t>
            </a:r>
          </a:p>
          <a:p>
            <a:r>
              <a:rPr lang="en-US" sz="1000" dirty="0"/>
              <a:t>19 - P13 - B5 – O1/</a:t>
            </a:r>
            <a:r>
              <a:rPr lang="en-US" sz="1000" dirty="0" err="1"/>
              <a:t>Clk</a:t>
            </a:r>
            <a:endParaRPr lang="en-US" sz="1000" dirty="0"/>
          </a:p>
          <a:p>
            <a:r>
              <a:rPr lang="en-US" sz="1000" dirty="0"/>
              <a:t>23 - A0 -   C0 – </a:t>
            </a:r>
            <a:r>
              <a:rPr lang="en-US" sz="1000" dirty="0" err="1"/>
              <a:t>SDat</a:t>
            </a:r>
            <a:endParaRPr lang="en-US" sz="1000" dirty="0"/>
          </a:p>
          <a:p>
            <a:r>
              <a:rPr lang="en-US" sz="1000" dirty="0"/>
              <a:t>24 - A1 -   C1 – </a:t>
            </a:r>
            <a:r>
              <a:rPr lang="en-US" sz="1000" dirty="0" err="1"/>
              <a:t>SClk</a:t>
            </a:r>
            <a:endParaRPr lang="en-US" sz="1000" dirty="0"/>
          </a:p>
          <a:p>
            <a:r>
              <a:rPr lang="en-US" sz="1000" dirty="0"/>
              <a:t>4 -   P2 -   D2 – </a:t>
            </a:r>
            <a:r>
              <a:rPr lang="en-US" sz="1000" dirty="0" err="1"/>
              <a:t>Cld</a:t>
            </a:r>
            <a:endParaRPr lang="en-US" sz="1000" dirty="0"/>
          </a:p>
          <a:p>
            <a:r>
              <a:rPr lang="en-US" sz="1000" dirty="0"/>
              <a:t>26 - A3 -   C3 – </a:t>
            </a:r>
            <a:r>
              <a:rPr lang="en-US" sz="1000" dirty="0" err="1"/>
              <a:t>COLi</a:t>
            </a:r>
            <a:endParaRPr lang="en-US" sz="1000" dirty="0"/>
          </a:p>
          <a:p>
            <a:r>
              <a:rPr lang="en-US" sz="1000" dirty="0"/>
              <a:t>27 - A4 -   C4 – </a:t>
            </a:r>
            <a:r>
              <a:rPr lang="en-US" sz="1000" dirty="0" err="1"/>
              <a:t>Rrst</a:t>
            </a:r>
            <a:endParaRPr lang="en-US" sz="1000" dirty="0"/>
          </a:p>
          <a:p>
            <a:r>
              <a:rPr lang="en-US" sz="1000" dirty="0"/>
              <a:t>28 - A5 -   C5 – </a:t>
            </a:r>
            <a:r>
              <a:rPr lang="en-US" sz="1000" dirty="0" err="1"/>
              <a:t>RCclk</a:t>
            </a:r>
            <a:endParaRPr lang="en-US" sz="1000" dirty="0"/>
          </a:p>
        </p:txBody>
      </p:sp>
      <p:grpSp>
        <p:nvGrpSpPr>
          <p:cNvPr id="302" name="Group 301"/>
          <p:cNvGrpSpPr/>
          <p:nvPr/>
        </p:nvGrpSpPr>
        <p:grpSpPr>
          <a:xfrm>
            <a:off x="5696709" y="5076399"/>
            <a:ext cx="154923" cy="148893"/>
            <a:chOff x="4258845" y="6014636"/>
            <a:chExt cx="914069" cy="613270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4258845" y="6019203"/>
              <a:ext cx="914069" cy="3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H="1" flipV="1">
              <a:off x="4258845" y="6019203"/>
              <a:ext cx="470971" cy="602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V="1">
              <a:off x="4729816" y="6014636"/>
              <a:ext cx="443098" cy="613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/>
          <p:cNvSpPr/>
          <p:nvPr/>
        </p:nvSpPr>
        <p:spPr>
          <a:xfrm>
            <a:off x="5530981" y="2076274"/>
            <a:ext cx="782686" cy="3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5757879" y="1979418"/>
            <a:ext cx="961" cy="95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6146892" y="1618150"/>
            <a:ext cx="4403" cy="453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771359" y="2567305"/>
            <a:ext cx="3279593" cy="4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913637" y="2714656"/>
            <a:ext cx="3869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6061178" y="2851290"/>
            <a:ext cx="4453649" cy="2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6212072" y="2998782"/>
            <a:ext cx="5041851" cy="5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2511835" y="1614930"/>
            <a:ext cx="1069" cy="2806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47911"/>
              </p:ext>
            </p:extLst>
          </p:nvPr>
        </p:nvGraphicFramePr>
        <p:xfrm>
          <a:off x="8829945" y="5266076"/>
          <a:ext cx="184076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961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Func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61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61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61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57919" y="206468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Hardware</a:t>
            </a:r>
          </a:p>
        </p:txBody>
      </p:sp>
      <p:cxnSp>
        <p:nvCxnSpPr>
          <p:cNvPr id="271" name="Straight Connector 270"/>
          <p:cNvCxnSpPr/>
          <p:nvPr/>
        </p:nvCxnSpPr>
        <p:spPr>
          <a:xfrm>
            <a:off x="3422320" y="2923620"/>
            <a:ext cx="2638" cy="1336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/>
          <p:cNvGrpSpPr/>
          <p:nvPr/>
        </p:nvGrpSpPr>
        <p:grpSpPr>
          <a:xfrm>
            <a:off x="3423277" y="2925387"/>
            <a:ext cx="346506" cy="196907"/>
            <a:chOff x="6742133" y="2813354"/>
            <a:chExt cx="343573" cy="162928"/>
          </a:xfrm>
        </p:grpSpPr>
        <p:cxnSp>
          <p:nvCxnSpPr>
            <p:cNvPr id="273" name="Straight Connector 272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3422215" y="3269774"/>
            <a:ext cx="346506" cy="196907"/>
            <a:chOff x="6742133" y="2813354"/>
            <a:chExt cx="343573" cy="162928"/>
          </a:xfrm>
        </p:grpSpPr>
        <p:cxnSp>
          <p:nvCxnSpPr>
            <p:cNvPr id="277" name="Straight Connector 276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6852621" y="2857378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3428481" y="3583712"/>
            <a:ext cx="368540" cy="229958"/>
            <a:chOff x="6742133" y="2813354"/>
            <a:chExt cx="365421" cy="190276"/>
          </a:xfrm>
        </p:grpSpPr>
        <p:cxnSp>
          <p:nvCxnSpPr>
            <p:cNvPr id="281" name="Straight Connector 280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6997066" y="2955449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426036" y="3940723"/>
            <a:ext cx="346506" cy="196907"/>
            <a:chOff x="6742133" y="2813354"/>
            <a:chExt cx="343573" cy="162928"/>
          </a:xfrm>
        </p:grpSpPr>
        <p:cxnSp>
          <p:nvCxnSpPr>
            <p:cNvPr id="285" name="Straight Connector 284"/>
            <p:cNvCxnSpPr/>
            <p:nvPr/>
          </p:nvCxnSpPr>
          <p:spPr>
            <a:xfrm>
              <a:off x="6742133" y="2813354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6975218" y="2928101"/>
              <a:ext cx="110488" cy="48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52621" y="2861535"/>
              <a:ext cx="140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 rot="5553608" flipV="1">
            <a:off x="3309964" y="4327956"/>
            <a:ext cx="229944" cy="90334"/>
            <a:chOff x="8286811" y="3249157"/>
            <a:chExt cx="358963" cy="182532"/>
          </a:xfrm>
        </p:grpSpPr>
        <p:cxnSp>
          <p:nvCxnSpPr>
            <p:cNvPr id="289" name="Straight Connector 288"/>
            <p:cNvCxnSpPr/>
            <p:nvPr/>
          </p:nvCxnSpPr>
          <p:spPr>
            <a:xfrm flipV="1">
              <a:off x="8286811" y="3249158"/>
              <a:ext cx="30916" cy="97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313204" y="3252129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8372967" y="3258545"/>
              <a:ext cx="62280" cy="172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8432790" y="3251108"/>
              <a:ext cx="57697" cy="17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8492662" y="3250108"/>
              <a:ext cx="66811" cy="179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557008" y="3249157"/>
              <a:ext cx="53174" cy="180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8614713" y="3347060"/>
              <a:ext cx="31061" cy="82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Straight Connector 295"/>
          <p:cNvCxnSpPr/>
          <p:nvPr/>
        </p:nvCxnSpPr>
        <p:spPr>
          <a:xfrm flipV="1">
            <a:off x="3420767" y="4480506"/>
            <a:ext cx="347" cy="296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3889620" y="2102670"/>
            <a:ext cx="936543" cy="30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352853" y="2405828"/>
            <a:ext cx="1" cy="517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804136" y="2750676"/>
            <a:ext cx="0" cy="17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3877925" y="2750676"/>
            <a:ext cx="0" cy="16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5225325" y="2624767"/>
            <a:ext cx="2221" cy="296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3420806" y="2624767"/>
            <a:ext cx="1409" cy="301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479744" y="2405828"/>
            <a:ext cx="0" cy="34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4639172" y="2405828"/>
            <a:ext cx="0" cy="223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4202807" y="2405828"/>
            <a:ext cx="0" cy="34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4062518" y="2405828"/>
            <a:ext cx="986" cy="21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4479744" y="2750676"/>
            <a:ext cx="316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3877925" y="2750676"/>
            <a:ext cx="324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4639172" y="2624767"/>
            <a:ext cx="586153" cy="4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H="1">
            <a:off x="3419563" y="2624767"/>
            <a:ext cx="642955" cy="2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H="1">
            <a:off x="2702186" y="1616036"/>
            <a:ext cx="2862" cy="2795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2880308" y="1620801"/>
            <a:ext cx="724" cy="279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7919518" y="4725250"/>
            <a:ext cx="0" cy="5782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613733" y="4726027"/>
            <a:ext cx="8961" cy="5199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767931" y="4726590"/>
            <a:ext cx="6523" cy="52993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1124864" y="4728942"/>
            <a:ext cx="829" cy="545812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1289189" y="4727537"/>
            <a:ext cx="1793" cy="5289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465509" y="4728610"/>
            <a:ext cx="4924" cy="5279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H="1">
            <a:off x="1639978" y="4727537"/>
            <a:ext cx="2712" cy="5289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831750" y="4727518"/>
            <a:ext cx="1996" cy="5290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2008273" y="4728299"/>
            <a:ext cx="8223" cy="51771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2175958" y="4727489"/>
            <a:ext cx="3465" cy="5185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2352304" y="4727254"/>
            <a:ext cx="12521" cy="5187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520183" y="4727683"/>
            <a:ext cx="3308" cy="5183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H="1">
            <a:off x="2692037" y="4727133"/>
            <a:ext cx="3405" cy="51810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882132" y="4728112"/>
            <a:ext cx="2564" cy="5171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8" name="Group 497"/>
          <p:cNvGrpSpPr/>
          <p:nvPr/>
        </p:nvGrpSpPr>
        <p:grpSpPr>
          <a:xfrm>
            <a:off x="9656159" y="1838811"/>
            <a:ext cx="262319" cy="226031"/>
            <a:chOff x="8907122" y="1829382"/>
            <a:chExt cx="262319" cy="226031"/>
          </a:xfrm>
        </p:grpSpPr>
        <p:sp>
          <p:nvSpPr>
            <p:cNvPr id="499" name="Rectangle 498"/>
            <p:cNvSpPr/>
            <p:nvPr/>
          </p:nvSpPr>
          <p:spPr>
            <a:xfrm>
              <a:off x="8915273" y="1829382"/>
              <a:ext cx="254168" cy="226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0" name="Group 499"/>
            <p:cNvGrpSpPr/>
            <p:nvPr/>
          </p:nvGrpSpPr>
          <p:grpSpPr>
            <a:xfrm>
              <a:off x="8907122" y="1831252"/>
              <a:ext cx="217930" cy="223361"/>
              <a:chOff x="8548099" y="5517036"/>
              <a:chExt cx="621342" cy="647458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 flipH="1">
                <a:off x="8803250" y="5517036"/>
                <a:ext cx="1" cy="614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flipH="1">
                <a:off x="8803250" y="5517036"/>
                <a:ext cx="332249" cy="214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Group 502"/>
              <p:cNvGrpSpPr/>
              <p:nvPr/>
            </p:nvGrpSpPr>
            <p:grpSpPr>
              <a:xfrm rot="2632971">
                <a:off x="9074026" y="6045162"/>
                <a:ext cx="95415" cy="119332"/>
                <a:chOff x="9384398" y="5763430"/>
                <a:chExt cx="116232" cy="177704"/>
              </a:xfrm>
            </p:grpSpPr>
            <p:cxnSp>
              <p:nvCxnSpPr>
                <p:cNvPr id="506" name="Straight Connector 505"/>
                <p:cNvCxnSpPr/>
                <p:nvPr/>
              </p:nvCxnSpPr>
              <p:spPr>
                <a:xfrm flipH="1">
                  <a:off x="9384398" y="5763430"/>
                  <a:ext cx="0" cy="1777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9384398" y="5763430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 flipV="1">
                  <a:off x="9384398" y="5852282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4" name="Straight Connector 503"/>
              <p:cNvCxnSpPr/>
              <p:nvPr/>
            </p:nvCxnSpPr>
            <p:spPr>
              <a:xfrm flipH="1" flipV="1">
                <a:off x="8803250" y="5925147"/>
                <a:ext cx="284097" cy="1526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 flipH="1">
                <a:off x="8548099" y="5825447"/>
                <a:ext cx="255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9" name="Group 508"/>
          <p:cNvGrpSpPr/>
          <p:nvPr/>
        </p:nvGrpSpPr>
        <p:grpSpPr>
          <a:xfrm>
            <a:off x="10375513" y="1836757"/>
            <a:ext cx="262319" cy="226031"/>
            <a:chOff x="8907122" y="1829382"/>
            <a:chExt cx="262319" cy="226031"/>
          </a:xfrm>
        </p:grpSpPr>
        <p:sp>
          <p:nvSpPr>
            <p:cNvPr id="510" name="Rectangle 509"/>
            <p:cNvSpPr/>
            <p:nvPr/>
          </p:nvSpPr>
          <p:spPr>
            <a:xfrm>
              <a:off x="8915273" y="1829382"/>
              <a:ext cx="254168" cy="226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7" name="Group 516"/>
            <p:cNvGrpSpPr/>
            <p:nvPr/>
          </p:nvGrpSpPr>
          <p:grpSpPr>
            <a:xfrm>
              <a:off x="8907122" y="1831252"/>
              <a:ext cx="217930" cy="223361"/>
              <a:chOff x="8548099" y="5517036"/>
              <a:chExt cx="621342" cy="647458"/>
            </a:xfrm>
          </p:grpSpPr>
          <p:cxnSp>
            <p:nvCxnSpPr>
              <p:cNvPr id="518" name="Straight Connector 517"/>
              <p:cNvCxnSpPr/>
              <p:nvPr/>
            </p:nvCxnSpPr>
            <p:spPr>
              <a:xfrm flipH="1">
                <a:off x="8803250" y="5517036"/>
                <a:ext cx="1" cy="614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8803250" y="5517036"/>
                <a:ext cx="332249" cy="214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 519"/>
              <p:cNvGrpSpPr/>
              <p:nvPr/>
            </p:nvGrpSpPr>
            <p:grpSpPr>
              <a:xfrm rot="2632971">
                <a:off x="9074026" y="6045162"/>
                <a:ext cx="95415" cy="119332"/>
                <a:chOff x="9384398" y="5763430"/>
                <a:chExt cx="116232" cy="177704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 flipH="1">
                  <a:off x="9384398" y="5763430"/>
                  <a:ext cx="0" cy="1777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/>
                <p:cNvCxnSpPr/>
                <p:nvPr/>
              </p:nvCxnSpPr>
              <p:spPr>
                <a:xfrm>
                  <a:off x="9384398" y="5763430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 flipV="1">
                  <a:off x="9384398" y="5852282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2" name="Straight Connector 521"/>
              <p:cNvCxnSpPr/>
              <p:nvPr/>
            </p:nvCxnSpPr>
            <p:spPr>
              <a:xfrm flipH="1" flipV="1">
                <a:off x="8803250" y="5925147"/>
                <a:ext cx="284097" cy="1526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8548099" y="5825447"/>
                <a:ext cx="255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/>
          <p:cNvGrpSpPr/>
          <p:nvPr/>
        </p:nvGrpSpPr>
        <p:grpSpPr>
          <a:xfrm>
            <a:off x="11114609" y="1831869"/>
            <a:ext cx="262319" cy="226031"/>
            <a:chOff x="8907122" y="1829382"/>
            <a:chExt cx="262319" cy="226031"/>
          </a:xfrm>
        </p:grpSpPr>
        <p:sp>
          <p:nvSpPr>
            <p:cNvPr id="529" name="Rectangle 528"/>
            <p:cNvSpPr/>
            <p:nvPr/>
          </p:nvSpPr>
          <p:spPr>
            <a:xfrm>
              <a:off x="8915273" y="1829382"/>
              <a:ext cx="254168" cy="226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0" name="Group 529"/>
            <p:cNvGrpSpPr/>
            <p:nvPr/>
          </p:nvGrpSpPr>
          <p:grpSpPr>
            <a:xfrm>
              <a:off x="8907122" y="1831252"/>
              <a:ext cx="217930" cy="223361"/>
              <a:chOff x="8548099" y="5517036"/>
              <a:chExt cx="621342" cy="647458"/>
            </a:xfrm>
          </p:grpSpPr>
          <p:cxnSp>
            <p:nvCxnSpPr>
              <p:cNvPr id="531" name="Straight Connector 530"/>
              <p:cNvCxnSpPr/>
              <p:nvPr/>
            </p:nvCxnSpPr>
            <p:spPr>
              <a:xfrm flipH="1">
                <a:off x="8803250" y="5517036"/>
                <a:ext cx="1" cy="614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 flipH="1">
                <a:off x="8803250" y="5517036"/>
                <a:ext cx="332249" cy="214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5" name="Group 534"/>
              <p:cNvGrpSpPr/>
              <p:nvPr/>
            </p:nvGrpSpPr>
            <p:grpSpPr>
              <a:xfrm rot="2632971">
                <a:off x="9074026" y="6045162"/>
                <a:ext cx="95415" cy="119332"/>
                <a:chOff x="9384398" y="5763430"/>
                <a:chExt cx="116232" cy="177704"/>
              </a:xfrm>
            </p:grpSpPr>
            <p:cxnSp>
              <p:nvCxnSpPr>
                <p:cNvPr id="538" name="Straight Connector 537"/>
                <p:cNvCxnSpPr/>
                <p:nvPr/>
              </p:nvCxnSpPr>
              <p:spPr>
                <a:xfrm flipH="1">
                  <a:off x="9384398" y="5763430"/>
                  <a:ext cx="0" cy="1777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9384398" y="5763430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/>
                <p:cNvCxnSpPr/>
                <p:nvPr/>
              </p:nvCxnSpPr>
              <p:spPr>
                <a:xfrm flipV="1">
                  <a:off x="9384398" y="5852282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/>
              <p:cNvCxnSpPr/>
              <p:nvPr/>
            </p:nvCxnSpPr>
            <p:spPr>
              <a:xfrm flipH="1" flipV="1">
                <a:off x="8803250" y="5925147"/>
                <a:ext cx="284097" cy="1526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 flipH="1">
                <a:off x="8548099" y="5825447"/>
                <a:ext cx="255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1" name="Straight Connector 540"/>
          <p:cNvCxnSpPr/>
          <p:nvPr/>
        </p:nvCxnSpPr>
        <p:spPr>
          <a:xfrm>
            <a:off x="4668864" y="5845857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/>
          <p:cNvGrpSpPr/>
          <p:nvPr/>
        </p:nvGrpSpPr>
        <p:grpSpPr>
          <a:xfrm>
            <a:off x="2882239" y="5845858"/>
            <a:ext cx="262319" cy="226031"/>
            <a:chOff x="8907122" y="1829382"/>
            <a:chExt cx="262319" cy="226031"/>
          </a:xfrm>
        </p:grpSpPr>
        <p:sp>
          <p:nvSpPr>
            <p:cNvPr id="543" name="Rectangle 542"/>
            <p:cNvSpPr/>
            <p:nvPr/>
          </p:nvSpPr>
          <p:spPr>
            <a:xfrm>
              <a:off x="8915273" y="1829382"/>
              <a:ext cx="254168" cy="226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4" name="Group 543"/>
            <p:cNvGrpSpPr/>
            <p:nvPr/>
          </p:nvGrpSpPr>
          <p:grpSpPr>
            <a:xfrm>
              <a:off x="8907122" y="1831252"/>
              <a:ext cx="217930" cy="223361"/>
              <a:chOff x="8548099" y="5517036"/>
              <a:chExt cx="621342" cy="647458"/>
            </a:xfrm>
          </p:grpSpPr>
          <p:cxnSp>
            <p:nvCxnSpPr>
              <p:cNvPr id="545" name="Straight Connector 544"/>
              <p:cNvCxnSpPr/>
              <p:nvPr/>
            </p:nvCxnSpPr>
            <p:spPr>
              <a:xfrm flipH="1">
                <a:off x="8803250" y="5517036"/>
                <a:ext cx="1" cy="614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flipH="1">
                <a:off x="8803250" y="5517036"/>
                <a:ext cx="332249" cy="214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7" name="Group 546"/>
              <p:cNvGrpSpPr/>
              <p:nvPr/>
            </p:nvGrpSpPr>
            <p:grpSpPr>
              <a:xfrm rot="2632971">
                <a:off x="9074026" y="6045162"/>
                <a:ext cx="95415" cy="119332"/>
                <a:chOff x="9384398" y="5763430"/>
                <a:chExt cx="116232" cy="177704"/>
              </a:xfrm>
            </p:grpSpPr>
            <p:cxnSp>
              <p:nvCxnSpPr>
                <p:cNvPr id="550" name="Straight Connector 549"/>
                <p:cNvCxnSpPr/>
                <p:nvPr/>
              </p:nvCxnSpPr>
              <p:spPr>
                <a:xfrm flipH="1">
                  <a:off x="9384398" y="5763430"/>
                  <a:ext cx="0" cy="1777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9384398" y="5763430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 flipV="1">
                  <a:off x="9384398" y="5852282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8" name="Straight Connector 547"/>
              <p:cNvCxnSpPr/>
              <p:nvPr/>
            </p:nvCxnSpPr>
            <p:spPr>
              <a:xfrm flipH="1" flipV="1">
                <a:off x="8803250" y="5925147"/>
                <a:ext cx="284097" cy="1526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flipH="1">
                <a:off x="8548099" y="5825447"/>
                <a:ext cx="255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3" name="Group 552"/>
          <p:cNvGrpSpPr/>
          <p:nvPr/>
        </p:nvGrpSpPr>
        <p:grpSpPr>
          <a:xfrm>
            <a:off x="3327529" y="5850953"/>
            <a:ext cx="262319" cy="226031"/>
            <a:chOff x="8907122" y="1829382"/>
            <a:chExt cx="262319" cy="226031"/>
          </a:xfrm>
        </p:grpSpPr>
        <p:sp>
          <p:nvSpPr>
            <p:cNvPr id="554" name="Rectangle 553"/>
            <p:cNvSpPr/>
            <p:nvPr/>
          </p:nvSpPr>
          <p:spPr>
            <a:xfrm>
              <a:off x="8915273" y="1829382"/>
              <a:ext cx="254168" cy="226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5" name="Group 554"/>
            <p:cNvGrpSpPr/>
            <p:nvPr/>
          </p:nvGrpSpPr>
          <p:grpSpPr>
            <a:xfrm>
              <a:off x="8907122" y="1831252"/>
              <a:ext cx="217930" cy="223361"/>
              <a:chOff x="8548099" y="5517036"/>
              <a:chExt cx="621342" cy="647458"/>
            </a:xfrm>
          </p:grpSpPr>
          <p:cxnSp>
            <p:nvCxnSpPr>
              <p:cNvPr id="556" name="Straight Connector 555"/>
              <p:cNvCxnSpPr/>
              <p:nvPr/>
            </p:nvCxnSpPr>
            <p:spPr>
              <a:xfrm flipH="1">
                <a:off x="8803250" y="5517036"/>
                <a:ext cx="1" cy="614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flipH="1">
                <a:off x="8803250" y="5517036"/>
                <a:ext cx="332249" cy="214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8" name="Group 557"/>
              <p:cNvGrpSpPr/>
              <p:nvPr/>
            </p:nvGrpSpPr>
            <p:grpSpPr>
              <a:xfrm rot="2632971">
                <a:off x="9074026" y="6045162"/>
                <a:ext cx="95415" cy="119332"/>
                <a:chOff x="9384398" y="5763430"/>
                <a:chExt cx="116232" cy="177704"/>
              </a:xfrm>
            </p:grpSpPr>
            <p:cxnSp>
              <p:nvCxnSpPr>
                <p:cNvPr id="561" name="Straight Connector 560"/>
                <p:cNvCxnSpPr/>
                <p:nvPr/>
              </p:nvCxnSpPr>
              <p:spPr>
                <a:xfrm flipH="1">
                  <a:off x="9384398" y="5763430"/>
                  <a:ext cx="0" cy="1777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9384398" y="5763430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9384398" y="5852282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9" name="Straight Connector 558"/>
              <p:cNvCxnSpPr/>
              <p:nvPr/>
            </p:nvCxnSpPr>
            <p:spPr>
              <a:xfrm flipH="1" flipV="1">
                <a:off x="8803250" y="5925147"/>
                <a:ext cx="284097" cy="1526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flipH="1">
                <a:off x="8548099" y="5825447"/>
                <a:ext cx="255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Group 563"/>
          <p:cNvGrpSpPr/>
          <p:nvPr/>
        </p:nvGrpSpPr>
        <p:grpSpPr>
          <a:xfrm>
            <a:off x="3799859" y="5853233"/>
            <a:ext cx="262319" cy="226031"/>
            <a:chOff x="8907122" y="1829382"/>
            <a:chExt cx="262319" cy="226031"/>
          </a:xfrm>
        </p:grpSpPr>
        <p:sp>
          <p:nvSpPr>
            <p:cNvPr id="565" name="Rectangle 564"/>
            <p:cNvSpPr/>
            <p:nvPr/>
          </p:nvSpPr>
          <p:spPr>
            <a:xfrm>
              <a:off x="8915273" y="1829382"/>
              <a:ext cx="254168" cy="226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6" name="Group 565"/>
            <p:cNvGrpSpPr/>
            <p:nvPr/>
          </p:nvGrpSpPr>
          <p:grpSpPr>
            <a:xfrm>
              <a:off x="8907122" y="1831252"/>
              <a:ext cx="217930" cy="223361"/>
              <a:chOff x="8548099" y="5517036"/>
              <a:chExt cx="621342" cy="647458"/>
            </a:xfrm>
          </p:grpSpPr>
          <p:cxnSp>
            <p:nvCxnSpPr>
              <p:cNvPr id="567" name="Straight Connector 566"/>
              <p:cNvCxnSpPr/>
              <p:nvPr/>
            </p:nvCxnSpPr>
            <p:spPr>
              <a:xfrm flipH="1">
                <a:off x="8803250" y="5517036"/>
                <a:ext cx="1" cy="614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/>
              <p:cNvCxnSpPr/>
              <p:nvPr/>
            </p:nvCxnSpPr>
            <p:spPr>
              <a:xfrm flipH="1">
                <a:off x="8803250" y="5517036"/>
                <a:ext cx="332249" cy="214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9" name="Group 568"/>
              <p:cNvGrpSpPr/>
              <p:nvPr/>
            </p:nvGrpSpPr>
            <p:grpSpPr>
              <a:xfrm rot="2632971">
                <a:off x="9074026" y="6045162"/>
                <a:ext cx="95415" cy="119332"/>
                <a:chOff x="9384398" y="5763430"/>
                <a:chExt cx="116232" cy="177704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H="1">
                  <a:off x="9384398" y="5763430"/>
                  <a:ext cx="0" cy="1777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9384398" y="5763430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9384398" y="5852282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0" name="Straight Connector 569"/>
              <p:cNvCxnSpPr/>
              <p:nvPr/>
            </p:nvCxnSpPr>
            <p:spPr>
              <a:xfrm flipH="1" flipV="1">
                <a:off x="8803250" y="5925147"/>
                <a:ext cx="284097" cy="1526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 flipH="1">
                <a:off x="8548099" y="5825447"/>
                <a:ext cx="255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5" name="Group 574"/>
          <p:cNvGrpSpPr/>
          <p:nvPr/>
        </p:nvGrpSpPr>
        <p:grpSpPr>
          <a:xfrm>
            <a:off x="4248600" y="5848345"/>
            <a:ext cx="262319" cy="226031"/>
            <a:chOff x="8907122" y="1829382"/>
            <a:chExt cx="262319" cy="226031"/>
          </a:xfrm>
        </p:grpSpPr>
        <p:sp>
          <p:nvSpPr>
            <p:cNvPr id="576" name="Rectangle 575"/>
            <p:cNvSpPr/>
            <p:nvPr/>
          </p:nvSpPr>
          <p:spPr>
            <a:xfrm>
              <a:off x="8915273" y="1829382"/>
              <a:ext cx="254168" cy="226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7" name="Group 576"/>
            <p:cNvGrpSpPr/>
            <p:nvPr/>
          </p:nvGrpSpPr>
          <p:grpSpPr>
            <a:xfrm>
              <a:off x="8907122" y="1831252"/>
              <a:ext cx="217930" cy="223361"/>
              <a:chOff x="8548099" y="5517036"/>
              <a:chExt cx="621342" cy="647458"/>
            </a:xfrm>
          </p:grpSpPr>
          <p:cxnSp>
            <p:nvCxnSpPr>
              <p:cNvPr id="578" name="Straight Connector 577"/>
              <p:cNvCxnSpPr/>
              <p:nvPr/>
            </p:nvCxnSpPr>
            <p:spPr>
              <a:xfrm flipH="1">
                <a:off x="8803250" y="5517036"/>
                <a:ext cx="1" cy="614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 flipH="1">
                <a:off x="8803250" y="5517036"/>
                <a:ext cx="332249" cy="214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0" name="Group 579"/>
              <p:cNvGrpSpPr/>
              <p:nvPr/>
            </p:nvGrpSpPr>
            <p:grpSpPr>
              <a:xfrm rot="2632971">
                <a:off x="9074026" y="6045162"/>
                <a:ext cx="95415" cy="119332"/>
                <a:chOff x="9384398" y="5763430"/>
                <a:chExt cx="116232" cy="177704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 flipH="1">
                  <a:off x="9384398" y="5763430"/>
                  <a:ext cx="0" cy="1777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Connector 583"/>
                <p:cNvCxnSpPr/>
                <p:nvPr/>
              </p:nvCxnSpPr>
              <p:spPr>
                <a:xfrm>
                  <a:off x="9384398" y="5763430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/>
                <p:cNvCxnSpPr/>
                <p:nvPr/>
              </p:nvCxnSpPr>
              <p:spPr>
                <a:xfrm flipV="1">
                  <a:off x="9384398" y="5852282"/>
                  <a:ext cx="116232" cy="88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1" name="Straight Connector 580"/>
              <p:cNvCxnSpPr/>
              <p:nvPr/>
            </p:nvCxnSpPr>
            <p:spPr>
              <a:xfrm flipH="1" flipV="1">
                <a:off x="8803250" y="5925147"/>
                <a:ext cx="284097" cy="1526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flipH="1">
                <a:off x="8548099" y="5825447"/>
                <a:ext cx="255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8" name="Straight Connector 367"/>
          <p:cNvCxnSpPr>
            <a:endCxn id="543" idx="0"/>
          </p:cNvCxnSpPr>
          <p:nvPr/>
        </p:nvCxnSpPr>
        <p:spPr>
          <a:xfrm>
            <a:off x="3003040" y="4113568"/>
            <a:ext cx="14434" cy="173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3454341" y="5305674"/>
            <a:ext cx="6953" cy="543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>
            <a:endCxn id="565" idx="0"/>
          </p:cNvCxnSpPr>
          <p:nvPr/>
        </p:nvCxnSpPr>
        <p:spPr>
          <a:xfrm>
            <a:off x="3920220" y="5239513"/>
            <a:ext cx="14874" cy="613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>
            <a:off x="4365684" y="5158466"/>
            <a:ext cx="16359" cy="685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3242266" y="5152592"/>
            <a:ext cx="1121248" cy="13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flipV="1">
            <a:off x="3163289" y="5234460"/>
            <a:ext cx="756931" cy="6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flipV="1">
            <a:off x="3090570" y="5306801"/>
            <a:ext cx="366175" cy="4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flipH="1">
            <a:off x="3017474" y="6071647"/>
            <a:ext cx="4344" cy="2934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 flipH="1">
            <a:off x="3453336" y="6077946"/>
            <a:ext cx="3409" cy="3043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3930000" y="6071177"/>
            <a:ext cx="5094" cy="2921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4378476" y="6074376"/>
            <a:ext cx="2040" cy="3078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TextBox 596"/>
          <p:cNvSpPr txBox="1"/>
          <p:nvPr/>
        </p:nvSpPr>
        <p:spPr>
          <a:xfrm>
            <a:off x="4049353" y="20759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74hc165</a:t>
            </a:r>
          </a:p>
        </p:txBody>
      </p:sp>
      <p:sp>
        <p:nvSpPr>
          <p:cNvPr id="599" name="TextBox 598"/>
          <p:cNvSpPr txBox="1"/>
          <p:nvPr/>
        </p:nvSpPr>
        <p:spPr>
          <a:xfrm>
            <a:off x="5594822" y="2052524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CD4022</a:t>
            </a:r>
          </a:p>
        </p:txBody>
      </p:sp>
      <p:grpSp>
        <p:nvGrpSpPr>
          <p:cNvPr id="611" name="Group 610"/>
          <p:cNvGrpSpPr/>
          <p:nvPr/>
        </p:nvGrpSpPr>
        <p:grpSpPr>
          <a:xfrm>
            <a:off x="1586054" y="4415692"/>
            <a:ext cx="1347197" cy="316130"/>
            <a:chOff x="1672863" y="4415692"/>
            <a:chExt cx="1149056" cy="316130"/>
          </a:xfrm>
        </p:grpSpPr>
        <p:grpSp>
          <p:nvGrpSpPr>
            <p:cNvPr id="512" name="Group 511"/>
            <p:cNvGrpSpPr/>
            <p:nvPr/>
          </p:nvGrpSpPr>
          <p:grpSpPr>
            <a:xfrm rot="16200000">
              <a:off x="2141929" y="4512453"/>
              <a:ext cx="154923" cy="148893"/>
              <a:chOff x="4258845" y="6014636"/>
              <a:chExt cx="914069" cy="613270"/>
            </a:xfrm>
          </p:grpSpPr>
          <p:cxnSp>
            <p:nvCxnSpPr>
              <p:cNvPr id="513" name="Straight Connector 512"/>
              <p:cNvCxnSpPr/>
              <p:nvPr/>
            </p:nvCxnSpPr>
            <p:spPr>
              <a:xfrm>
                <a:off x="4258845" y="6019203"/>
                <a:ext cx="914069" cy="30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 flipH="1" flipV="1">
                <a:off x="4258845" y="6019203"/>
                <a:ext cx="470971" cy="6027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 flipV="1">
                <a:off x="4729816" y="6014636"/>
                <a:ext cx="443098" cy="613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6" name="Rectangle 515"/>
            <p:cNvSpPr/>
            <p:nvPr/>
          </p:nvSpPr>
          <p:spPr>
            <a:xfrm>
              <a:off x="1672863" y="4415692"/>
              <a:ext cx="1149056" cy="316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TextBox 599"/>
            <p:cNvSpPr txBox="1"/>
            <p:nvPr/>
          </p:nvSpPr>
          <p:spPr>
            <a:xfrm>
              <a:off x="2236840" y="4443868"/>
              <a:ext cx="5608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74hc244</a:t>
              </a:r>
            </a:p>
          </p:txBody>
        </p:sp>
      </p:grpSp>
      <p:sp>
        <p:nvSpPr>
          <p:cNvPr id="603" name="TextBox 602"/>
          <p:cNvSpPr txBox="1"/>
          <p:nvPr/>
        </p:nvSpPr>
        <p:spPr>
          <a:xfrm>
            <a:off x="7884304" y="4188624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74hc244</a:t>
            </a:r>
          </a:p>
        </p:txBody>
      </p:sp>
      <p:grpSp>
        <p:nvGrpSpPr>
          <p:cNvPr id="612" name="Group 611"/>
          <p:cNvGrpSpPr/>
          <p:nvPr/>
        </p:nvGrpSpPr>
        <p:grpSpPr>
          <a:xfrm>
            <a:off x="401103" y="4412296"/>
            <a:ext cx="1221529" cy="316130"/>
            <a:chOff x="1672863" y="4415692"/>
            <a:chExt cx="1221529" cy="316130"/>
          </a:xfrm>
        </p:grpSpPr>
        <p:grpSp>
          <p:nvGrpSpPr>
            <p:cNvPr id="613" name="Group 612"/>
            <p:cNvGrpSpPr/>
            <p:nvPr/>
          </p:nvGrpSpPr>
          <p:grpSpPr>
            <a:xfrm rot="16200000">
              <a:off x="2141929" y="4512453"/>
              <a:ext cx="154923" cy="148893"/>
              <a:chOff x="4258845" y="6014636"/>
              <a:chExt cx="914069" cy="613270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>
                <a:off x="4258845" y="6019203"/>
                <a:ext cx="914069" cy="30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 flipH="1" flipV="1">
                <a:off x="4258845" y="6019203"/>
                <a:ext cx="470971" cy="6027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 flipV="1">
                <a:off x="4729816" y="6014636"/>
                <a:ext cx="443098" cy="613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4" name="Rectangle 613"/>
            <p:cNvSpPr/>
            <p:nvPr/>
          </p:nvSpPr>
          <p:spPr>
            <a:xfrm>
              <a:off x="1672863" y="4415692"/>
              <a:ext cx="1149056" cy="316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TextBox 614"/>
            <p:cNvSpPr txBox="1"/>
            <p:nvPr/>
          </p:nvSpPr>
          <p:spPr>
            <a:xfrm>
              <a:off x="2236840" y="4443868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74hc244</a:t>
              </a:r>
            </a:p>
          </p:txBody>
        </p:sp>
      </p:grpSp>
      <p:cxnSp>
        <p:nvCxnSpPr>
          <p:cNvPr id="620" name="Straight Connector 619"/>
          <p:cNvCxnSpPr/>
          <p:nvPr/>
        </p:nvCxnSpPr>
        <p:spPr>
          <a:xfrm flipV="1">
            <a:off x="2702186" y="3619883"/>
            <a:ext cx="537136" cy="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>
            <a:off x="2511835" y="3776774"/>
            <a:ext cx="649768" cy="3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>
            <a:off x="2347498" y="3937461"/>
            <a:ext cx="732425" cy="6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>
            <a:off x="2171152" y="4113568"/>
            <a:ext cx="831888" cy="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 flipH="1">
            <a:off x="3239322" y="3620269"/>
            <a:ext cx="1" cy="1546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3156116" y="3776774"/>
            <a:ext cx="5487" cy="146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>
            <a:off x="3079060" y="3943737"/>
            <a:ext cx="9204" cy="136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7125" y="217765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0   1   2   3  4</a:t>
            </a:r>
          </a:p>
        </p:txBody>
      </p:sp>
      <p:cxnSp>
        <p:nvCxnSpPr>
          <p:cNvPr id="426" name="Straight Connector 425"/>
          <p:cNvCxnSpPr/>
          <p:nvPr/>
        </p:nvCxnSpPr>
        <p:spPr>
          <a:xfrm flipH="1">
            <a:off x="5625113" y="2380246"/>
            <a:ext cx="486" cy="139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942721" y="2211748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  E   F   G   H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48085" y="1392282"/>
            <a:ext cx="42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Rrst</a:t>
            </a:r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613572" y="1979418"/>
            <a:ext cx="114430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066253" y="1617501"/>
            <a:ext cx="1714" cy="48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861570" y="1396071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Coli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5609020" y="1629620"/>
            <a:ext cx="1057" cy="35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15291" y="138743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Clk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3357" y="1244677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SClk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57640" y="1021363"/>
            <a:ext cx="54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SData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51256" y="1263019"/>
            <a:ext cx="28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i4</a:t>
            </a:r>
          </a:p>
          <a:p>
            <a:pPr algn="ctr"/>
            <a:r>
              <a:rPr lang="en-US" sz="1000" dirty="0" err="1"/>
              <a:t>rx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731939" y="12533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o1</a:t>
            </a:r>
          </a:p>
          <a:p>
            <a:pPr algn="ctr"/>
            <a:r>
              <a:rPr lang="en-US" sz="1000" dirty="0" err="1"/>
              <a:t>clk</a:t>
            </a:r>
            <a:endParaRPr lang="en-US" sz="1000" dirty="0"/>
          </a:p>
        </p:txBody>
      </p:sp>
      <p:cxnSp>
        <p:nvCxnSpPr>
          <p:cNvPr id="429" name="Straight Connector 428"/>
          <p:cNvCxnSpPr/>
          <p:nvPr/>
        </p:nvCxnSpPr>
        <p:spPr>
          <a:xfrm>
            <a:off x="932829" y="2897438"/>
            <a:ext cx="9122" cy="1513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959636" y="4726794"/>
            <a:ext cx="1732" cy="539282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1993" y="5562703"/>
            <a:ext cx="1027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Hard Outputs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1214" y="5887825"/>
            <a:ext cx="851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Hard Input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442670" y="5274754"/>
            <a:ext cx="1437637" cy="309190"/>
            <a:chOff x="1465291" y="5269734"/>
            <a:chExt cx="1100328" cy="503204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2052296" y="5269734"/>
              <a:ext cx="513323" cy="50000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1465291" y="5294798"/>
              <a:ext cx="582366" cy="4781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5" name="Group 454"/>
          <p:cNvGrpSpPr/>
          <p:nvPr/>
        </p:nvGrpSpPr>
        <p:grpSpPr>
          <a:xfrm>
            <a:off x="951135" y="5290159"/>
            <a:ext cx="173684" cy="874663"/>
            <a:chOff x="1415987" y="5316178"/>
            <a:chExt cx="1149634" cy="456759"/>
          </a:xfrm>
        </p:grpSpPr>
        <p:cxnSp>
          <p:nvCxnSpPr>
            <p:cNvPr id="457" name="Straight Connector 456"/>
            <p:cNvCxnSpPr/>
            <p:nvPr/>
          </p:nvCxnSpPr>
          <p:spPr>
            <a:xfrm flipV="1">
              <a:off x="2052296" y="5316178"/>
              <a:ext cx="513325" cy="45355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H="1" flipV="1">
              <a:off x="1415987" y="5320454"/>
              <a:ext cx="631668" cy="45248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611708" y="5298368"/>
            <a:ext cx="161194" cy="226354"/>
            <a:chOff x="1464393" y="5308133"/>
            <a:chExt cx="1101228" cy="464803"/>
          </a:xfrm>
        </p:grpSpPr>
        <p:cxnSp>
          <p:nvCxnSpPr>
            <p:cNvPr id="465" name="Straight Connector 464"/>
            <p:cNvCxnSpPr/>
            <p:nvPr/>
          </p:nvCxnSpPr>
          <p:spPr>
            <a:xfrm flipV="1">
              <a:off x="2052296" y="5316178"/>
              <a:ext cx="513325" cy="45355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1464393" y="5308133"/>
              <a:ext cx="583264" cy="46480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23094" y="5456246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Configurable</a:t>
            </a:r>
          </a:p>
          <a:p>
            <a:pPr algn="ctr"/>
            <a:r>
              <a:rPr lang="en-US" sz="1200" dirty="0"/>
              <a:t>I/O or Rx/</a:t>
            </a:r>
            <a:r>
              <a:rPr lang="en-US" sz="1200" dirty="0" err="1"/>
              <a:t>Tx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546658" y="1415014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o2</a:t>
            </a:r>
          </a:p>
        </p:txBody>
      </p:sp>
      <p:sp>
        <p:nvSpPr>
          <p:cNvPr id="468" name="TextBox 467"/>
          <p:cNvSpPr txBox="1"/>
          <p:nvPr/>
        </p:nvSpPr>
        <p:spPr>
          <a:xfrm>
            <a:off x="2356042" y="1266190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o3</a:t>
            </a:r>
          </a:p>
        </p:txBody>
      </p:sp>
      <p:sp>
        <p:nvSpPr>
          <p:cNvPr id="474" name="TextBox 473"/>
          <p:cNvSpPr txBox="1"/>
          <p:nvPr/>
        </p:nvSpPr>
        <p:spPr>
          <a:xfrm>
            <a:off x="1652576" y="1270419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o7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1814645" y="141061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o6</a:t>
            </a:r>
          </a:p>
        </p:txBody>
      </p:sp>
      <p:sp>
        <p:nvSpPr>
          <p:cNvPr id="477" name="TextBox 476"/>
          <p:cNvSpPr txBox="1"/>
          <p:nvPr/>
        </p:nvSpPr>
        <p:spPr>
          <a:xfrm>
            <a:off x="2009730" y="1261894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o5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2150844" y="1415397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o4</a:t>
            </a:r>
          </a:p>
        </p:txBody>
      </p:sp>
      <p:sp>
        <p:nvSpPr>
          <p:cNvPr id="486" name="TextBox 485"/>
          <p:cNvSpPr txBox="1"/>
          <p:nvPr/>
        </p:nvSpPr>
        <p:spPr>
          <a:xfrm>
            <a:off x="732925" y="1217117"/>
            <a:ext cx="3930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i3</a:t>
            </a:r>
          </a:p>
          <a:p>
            <a:pPr algn="ctr"/>
            <a:r>
              <a:rPr lang="en-US" sz="1000" dirty="0"/>
              <a:t>o11</a:t>
            </a:r>
          </a:p>
        </p:txBody>
      </p:sp>
      <p:sp>
        <p:nvSpPr>
          <p:cNvPr id="489" name="TextBox 488"/>
          <p:cNvSpPr txBox="1"/>
          <p:nvPr/>
        </p:nvSpPr>
        <p:spPr>
          <a:xfrm>
            <a:off x="568423" y="1105006"/>
            <a:ext cx="383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o12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err="1"/>
              <a:t>tx</a:t>
            </a:r>
            <a:endParaRPr lang="en-US" sz="1000" dirty="0"/>
          </a:p>
        </p:txBody>
      </p:sp>
      <p:sp>
        <p:nvSpPr>
          <p:cNvPr id="488" name="TextBox 487"/>
          <p:cNvSpPr txBox="1"/>
          <p:nvPr/>
        </p:nvSpPr>
        <p:spPr>
          <a:xfrm>
            <a:off x="916108" y="1119214"/>
            <a:ext cx="3930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i2</a:t>
            </a:r>
          </a:p>
          <a:p>
            <a:pPr algn="ctr"/>
            <a:r>
              <a:rPr lang="en-US" sz="1000" dirty="0"/>
              <a:t>o10</a:t>
            </a:r>
          </a:p>
        </p:txBody>
      </p:sp>
      <p:sp>
        <p:nvSpPr>
          <p:cNvPr id="487" name="TextBox 486"/>
          <p:cNvSpPr txBox="1"/>
          <p:nvPr/>
        </p:nvSpPr>
        <p:spPr>
          <a:xfrm>
            <a:off x="1464807" y="1410149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o8</a:t>
            </a:r>
          </a:p>
        </p:txBody>
      </p:sp>
      <p:sp>
        <p:nvSpPr>
          <p:cNvPr id="490" name="TextBox 489"/>
          <p:cNvSpPr txBox="1"/>
          <p:nvPr/>
        </p:nvSpPr>
        <p:spPr>
          <a:xfrm>
            <a:off x="1112738" y="1414848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i1</a:t>
            </a:r>
          </a:p>
        </p:txBody>
      </p:sp>
      <p:sp>
        <p:nvSpPr>
          <p:cNvPr id="491" name="TextBox 490"/>
          <p:cNvSpPr txBox="1"/>
          <p:nvPr/>
        </p:nvSpPr>
        <p:spPr>
          <a:xfrm>
            <a:off x="1278680" y="1274893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o9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303052" y="5298350"/>
            <a:ext cx="460033" cy="60454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1000" y="615536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Configurable</a:t>
            </a:r>
          </a:p>
          <a:p>
            <a:pPr algn="ctr"/>
            <a:r>
              <a:rPr lang="en-US" sz="1200" dirty="0"/>
              <a:t>input or output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96687" y="69098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74hc595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58408" y="6343567"/>
            <a:ext cx="213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Open Collector Sigs O2oc-O5oc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35019" y="5243097"/>
            <a:ext cx="869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DataO</a:t>
            </a:r>
            <a:r>
              <a:rPr lang="en-US" sz="1200" dirty="0"/>
              <a:t>[7:0]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5160" y="1008264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A0</a:t>
            </a:r>
          </a:p>
        </p:txBody>
      </p:sp>
      <p:sp>
        <p:nvSpPr>
          <p:cNvPr id="469" name="TextBox 468"/>
          <p:cNvSpPr txBox="1"/>
          <p:nvPr/>
        </p:nvSpPr>
        <p:spPr>
          <a:xfrm>
            <a:off x="6590080" y="1256526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A1</a:t>
            </a:r>
          </a:p>
        </p:txBody>
      </p:sp>
      <p:sp>
        <p:nvSpPr>
          <p:cNvPr id="492" name="TextBox 491"/>
          <p:cNvSpPr txBox="1"/>
          <p:nvPr/>
        </p:nvSpPr>
        <p:spPr>
          <a:xfrm>
            <a:off x="6090491" y="1584569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A4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3990953" y="1560792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A3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4290964" y="1567532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5533413" y="1568456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4741" y="1569230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496" name="TextBox 495"/>
          <p:cNvSpPr txBox="1"/>
          <p:nvPr/>
        </p:nvSpPr>
        <p:spPr>
          <a:xfrm>
            <a:off x="679308" y="1566081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P1</a:t>
            </a:r>
          </a:p>
        </p:txBody>
      </p:sp>
      <p:sp>
        <p:nvSpPr>
          <p:cNvPr id="497" name="TextBox 496"/>
          <p:cNvSpPr txBox="1"/>
          <p:nvPr/>
        </p:nvSpPr>
        <p:spPr>
          <a:xfrm>
            <a:off x="503849" y="1567318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P0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1019991" y="1570170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P3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1179293" y="1565333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P4</a:t>
            </a:r>
          </a:p>
        </p:txBody>
      </p:sp>
      <p:sp>
        <p:nvSpPr>
          <p:cNvPr id="592" name="TextBox 591"/>
          <p:cNvSpPr txBox="1"/>
          <p:nvPr/>
        </p:nvSpPr>
        <p:spPr>
          <a:xfrm>
            <a:off x="1359663" y="1567339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P5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1537520" y="1568371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P6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1721281" y="1565588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P7</a:t>
            </a:r>
          </a:p>
        </p:txBody>
      </p:sp>
      <p:sp>
        <p:nvSpPr>
          <p:cNvPr id="602" name="TextBox 601"/>
          <p:cNvSpPr txBox="1"/>
          <p:nvPr/>
        </p:nvSpPr>
        <p:spPr>
          <a:xfrm>
            <a:off x="1889178" y="1567397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P8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2074142" y="1568456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P9</a:t>
            </a:r>
          </a:p>
        </p:txBody>
      </p:sp>
      <p:sp>
        <p:nvSpPr>
          <p:cNvPr id="605" name="TextBox 604"/>
          <p:cNvSpPr txBox="1"/>
          <p:nvPr/>
        </p:nvSpPr>
        <p:spPr>
          <a:xfrm>
            <a:off x="2244301" y="1565935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P10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2428758" y="1568315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P11</a:t>
            </a:r>
          </a:p>
        </p:txBody>
      </p:sp>
      <p:sp>
        <p:nvSpPr>
          <p:cNvPr id="607" name="TextBox 606"/>
          <p:cNvSpPr txBox="1"/>
          <p:nvPr/>
        </p:nvSpPr>
        <p:spPr>
          <a:xfrm>
            <a:off x="2623520" y="1568278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P12</a:t>
            </a:r>
          </a:p>
        </p:txBody>
      </p:sp>
      <p:sp>
        <p:nvSpPr>
          <p:cNvPr id="608" name="TextBox 607"/>
          <p:cNvSpPr txBox="1"/>
          <p:nvPr/>
        </p:nvSpPr>
        <p:spPr>
          <a:xfrm>
            <a:off x="2801139" y="1573611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P13</a:t>
            </a:r>
          </a:p>
        </p:txBody>
      </p:sp>
      <p:grpSp>
        <p:nvGrpSpPr>
          <p:cNvPr id="299" name="Group 298"/>
          <p:cNvGrpSpPr/>
          <p:nvPr/>
        </p:nvGrpSpPr>
        <p:grpSpPr>
          <a:xfrm>
            <a:off x="3675401" y="1904693"/>
            <a:ext cx="154923" cy="637253"/>
            <a:chOff x="3076228" y="2007594"/>
            <a:chExt cx="154923" cy="637253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3148677" y="2007594"/>
              <a:ext cx="0" cy="1273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9" name="Group 608"/>
            <p:cNvGrpSpPr/>
            <p:nvPr/>
          </p:nvGrpSpPr>
          <p:grpSpPr>
            <a:xfrm rot="5553608" flipV="1">
              <a:off x="3037348" y="2204846"/>
              <a:ext cx="229944" cy="90334"/>
              <a:chOff x="8286811" y="3249157"/>
              <a:chExt cx="358963" cy="182532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 flipV="1">
                <a:off x="8286811" y="3249158"/>
                <a:ext cx="30916" cy="979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>
                <a:off x="8313204" y="3252129"/>
                <a:ext cx="57697" cy="179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 flipV="1">
                <a:off x="8372967" y="3258545"/>
                <a:ext cx="62280" cy="1721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8432790" y="3251108"/>
                <a:ext cx="57697" cy="179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 flipV="1">
                <a:off x="8492662" y="3250108"/>
                <a:ext cx="66811" cy="179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>
                <a:off x="8557008" y="3249157"/>
                <a:ext cx="53174" cy="180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 flipV="1">
                <a:off x="8614713" y="3347060"/>
                <a:ext cx="31061" cy="82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2" name="Straight Connector 631"/>
            <p:cNvCxnSpPr/>
            <p:nvPr/>
          </p:nvCxnSpPr>
          <p:spPr>
            <a:xfrm flipH="1">
              <a:off x="3150465" y="2366089"/>
              <a:ext cx="2864" cy="129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3076228" y="2495954"/>
              <a:ext cx="154923" cy="148893"/>
              <a:chOff x="4258845" y="6014636"/>
              <a:chExt cx="914069" cy="613270"/>
            </a:xfrm>
          </p:grpSpPr>
          <p:cxnSp>
            <p:nvCxnSpPr>
              <p:cNvPr id="634" name="Straight Connector 633"/>
              <p:cNvCxnSpPr/>
              <p:nvPr/>
            </p:nvCxnSpPr>
            <p:spPr>
              <a:xfrm>
                <a:off x="4258845" y="6019203"/>
                <a:ext cx="914069" cy="30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 flipH="1" flipV="1">
                <a:off x="4258845" y="6019203"/>
                <a:ext cx="470971" cy="6027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4729816" y="6014636"/>
                <a:ext cx="443098" cy="613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3" name="Straight Connector 212"/>
          <p:cNvCxnSpPr/>
          <p:nvPr/>
        </p:nvCxnSpPr>
        <p:spPr>
          <a:xfrm flipH="1" flipV="1">
            <a:off x="3647898" y="1897701"/>
            <a:ext cx="706933" cy="3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3273657" y="1898697"/>
            <a:ext cx="194671" cy="5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3462131" y="1788663"/>
            <a:ext cx="168895" cy="105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3273657" y="1788663"/>
            <a:ext cx="0" cy="112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3221167" y="1788663"/>
            <a:ext cx="116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327134" y="4404667"/>
            <a:ext cx="992714" cy="31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59443" y="4422941"/>
            <a:ext cx="7232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74hc165</a:t>
            </a:r>
          </a:p>
        </p:txBody>
      </p:sp>
      <p:cxnSp>
        <p:nvCxnSpPr>
          <p:cNvPr id="109" name="Straight Arrow Connector 108"/>
          <p:cNvCxnSpPr>
            <a:endCxn id="101" idx="2"/>
          </p:cNvCxnSpPr>
          <p:nvPr/>
        </p:nvCxnSpPr>
        <p:spPr>
          <a:xfrm flipH="1" flipV="1">
            <a:off x="6823491" y="4718216"/>
            <a:ext cx="8690" cy="5689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xtBox 636"/>
          <p:cNvSpPr txBox="1"/>
          <p:nvPr/>
        </p:nvSpPr>
        <p:spPr>
          <a:xfrm>
            <a:off x="6431307" y="5240628"/>
            <a:ext cx="80496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DataI</a:t>
            </a:r>
            <a:r>
              <a:rPr lang="en-US" sz="1200" dirty="0"/>
              <a:t>[7:0]</a:t>
            </a:r>
          </a:p>
        </p:txBody>
      </p:sp>
      <p:cxnSp>
        <p:nvCxnSpPr>
          <p:cNvPr id="218" name="Straight Connector 217"/>
          <p:cNvCxnSpPr/>
          <p:nvPr/>
        </p:nvCxnSpPr>
        <p:spPr>
          <a:xfrm>
            <a:off x="6684834" y="3923490"/>
            <a:ext cx="0" cy="365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6165703" y="4285119"/>
            <a:ext cx="525490" cy="2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169483" y="4286464"/>
            <a:ext cx="7682" cy="1013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6813733" y="3923490"/>
            <a:ext cx="6611" cy="478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6728545" y="3756177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984578" y="523910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Ain</a:t>
            </a:r>
          </a:p>
        </p:txBody>
      </p:sp>
      <p:sp>
        <p:nvSpPr>
          <p:cNvPr id="638" name="Oval 637"/>
          <p:cNvSpPr/>
          <p:nvPr/>
        </p:nvSpPr>
        <p:spPr>
          <a:xfrm>
            <a:off x="6668297" y="388503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9" name="Oval 638"/>
          <p:cNvSpPr/>
          <p:nvPr/>
        </p:nvSpPr>
        <p:spPr>
          <a:xfrm>
            <a:off x="6788983" y="3884118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92585" y="140631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Ld</a:t>
            </a:r>
            <a:endParaRPr lang="en-US" sz="1200" dirty="0"/>
          </a:p>
        </p:txBody>
      </p:sp>
      <p:cxnSp>
        <p:nvCxnSpPr>
          <p:cNvPr id="78" name="Straight Connector 77"/>
          <p:cNvCxnSpPr>
            <a:endCxn id="317" idx="0"/>
          </p:cNvCxnSpPr>
          <p:nvPr/>
        </p:nvCxnSpPr>
        <p:spPr>
          <a:xfrm>
            <a:off x="6751404" y="3544918"/>
            <a:ext cx="1" cy="21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05093" y="1862800"/>
            <a:ext cx="3531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Int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530978" y="335630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I3d8</a:t>
            </a:r>
          </a:p>
        </p:txBody>
      </p:sp>
      <p:sp>
        <p:nvSpPr>
          <p:cNvPr id="640" name="Oval 639"/>
          <p:cNvSpPr/>
          <p:nvPr/>
        </p:nvSpPr>
        <p:spPr>
          <a:xfrm>
            <a:off x="366625" y="2499644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1" name="Oval 640"/>
          <p:cNvSpPr/>
          <p:nvPr/>
        </p:nvSpPr>
        <p:spPr>
          <a:xfrm>
            <a:off x="300835" y="2633480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2" name="Oval 641"/>
          <p:cNvSpPr/>
          <p:nvPr/>
        </p:nvSpPr>
        <p:spPr>
          <a:xfrm>
            <a:off x="421521" y="2632567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20605" y="2672504"/>
            <a:ext cx="314" cy="22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9905" y="2671591"/>
            <a:ext cx="264" cy="222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9905" y="2894267"/>
            <a:ext cx="494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926338" y="1614043"/>
            <a:ext cx="19454" cy="768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40" idx="0"/>
          </p:cNvCxnSpPr>
          <p:nvPr/>
        </p:nvCxnSpPr>
        <p:spPr>
          <a:xfrm>
            <a:off x="389485" y="2382337"/>
            <a:ext cx="0" cy="117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89485" y="2379251"/>
            <a:ext cx="554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95128" y="2871458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I3d8</a:t>
            </a:r>
          </a:p>
        </p:txBody>
      </p:sp>
      <p:cxnSp>
        <p:nvCxnSpPr>
          <p:cNvPr id="261" name="Straight Connector 260"/>
          <p:cNvCxnSpPr>
            <a:stCxn id="317" idx="4"/>
            <a:endCxn id="639" idx="3"/>
          </p:cNvCxnSpPr>
          <p:nvPr/>
        </p:nvCxnSpPr>
        <p:spPr>
          <a:xfrm>
            <a:off x="6751405" y="3801896"/>
            <a:ext cx="44273" cy="121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640" idx="3"/>
            <a:endCxn id="642" idx="2"/>
          </p:cNvCxnSpPr>
          <p:nvPr/>
        </p:nvCxnSpPr>
        <p:spPr>
          <a:xfrm>
            <a:off x="373320" y="2538668"/>
            <a:ext cx="48201" cy="11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354831" y="1829381"/>
            <a:ext cx="2852684" cy="7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204170" y="1836389"/>
            <a:ext cx="353" cy="257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32853" y="4224820"/>
            <a:ext cx="293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Ld</a:t>
            </a:r>
            <a:endParaRPr lang="en-US" sz="900" dirty="0"/>
          </a:p>
        </p:txBody>
      </p:sp>
      <p:sp>
        <p:nvSpPr>
          <p:cNvPr id="643" name="TextBox 642"/>
          <p:cNvSpPr txBox="1"/>
          <p:nvPr/>
        </p:nvSpPr>
        <p:spPr>
          <a:xfrm>
            <a:off x="4285109" y="1911196"/>
            <a:ext cx="293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Ld</a:t>
            </a:r>
            <a:endParaRPr lang="en-US" sz="900" dirty="0"/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757879" y="1977967"/>
            <a:ext cx="1267560" cy="1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25439" y="1977967"/>
            <a:ext cx="0" cy="2424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6985916" y="4402213"/>
            <a:ext cx="82681" cy="45719"/>
            <a:chOff x="8202477" y="3465030"/>
            <a:chExt cx="288331" cy="297161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202477" y="3472974"/>
              <a:ext cx="142985" cy="289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flipH="1">
              <a:off x="8347823" y="3465030"/>
              <a:ext cx="142985" cy="289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5" name="Group 644"/>
          <p:cNvGrpSpPr/>
          <p:nvPr/>
        </p:nvGrpSpPr>
        <p:grpSpPr>
          <a:xfrm>
            <a:off x="4572231" y="2107260"/>
            <a:ext cx="82681" cy="45719"/>
            <a:chOff x="8202477" y="3465030"/>
            <a:chExt cx="288331" cy="297161"/>
          </a:xfrm>
        </p:grpSpPr>
        <p:cxnSp>
          <p:nvCxnSpPr>
            <p:cNvPr id="646" name="Straight Connector 645"/>
            <p:cNvCxnSpPr/>
            <p:nvPr/>
          </p:nvCxnSpPr>
          <p:spPr>
            <a:xfrm>
              <a:off x="8202477" y="3472974"/>
              <a:ext cx="142985" cy="289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flipH="1">
              <a:off x="8347823" y="3465030"/>
              <a:ext cx="142985" cy="289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8" name="Group 647"/>
          <p:cNvGrpSpPr/>
          <p:nvPr/>
        </p:nvGrpSpPr>
        <p:grpSpPr>
          <a:xfrm>
            <a:off x="5716538" y="2083521"/>
            <a:ext cx="82681" cy="45719"/>
            <a:chOff x="8202477" y="3465030"/>
            <a:chExt cx="288331" cy="297161"/>
          </a:xfrm>
        </p:grpSpPr>
        <p:cxnSp>
          <p:nvCxnSpPr>
            <p:cNvPr id="649" name="Straight Connector 648"/>
            <p:cNvCxnSpPr/>
            <p:nvPr/>
          </p:nvCxnSpPr>
          <p:spPr>
            <a:xfrm>
              <a:off x="8202477" y="3472974"/>
              <a:ext cx="142985" cy="289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 flipH="1">
              <a:off x="8347823" y="3465030"/>
              <a:ext cx="142985" cy="289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1263059" y="210533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ULN2803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6880" y="5747258"/>
            <a:ext cx="1770748" cy="4346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/>
          <p:cNvSpPr/>
          <p:nvPr/>
        </p:nvSpPr>
        <p:spPr>
          <a:xfrm>
            <a:off x="8853426" y="1724720"/>
            <a:ext cx="2609452" cy="4346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35284" y="5004295"/>
            <a:ext cx="117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 Assignment</a:t>
            </a:r>
          </a:p>
        </p:txBody>
      </p:sp>
    </p:spTree>
    <p:extLst>
      <p:ext uri="{BB962C8B-B14F-4D97-AF65-F5344CB8AC3E}">
        <p14:creationId xmlns:p14="http://schemas.microsoft.com/office/powerpoint/2010/main" val="309596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699596" y="3660596"/>
            <a:ext cx="254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OCEL &lt;row&gt;&lt;col&gt;:   OCEL instruction fills OROW and OCOL registers with address of FSM cell that can be written to with the WRC instruction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02733" y="4659634"/>
            <a:ext cx="254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WRC &lt;state&gt;:  Fills the FSM cell addressed by OROW and OCOL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23659" y="5282938"/>
            <a:ext cx="254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CFG &lt;1&gt;&lt;1&gt;:  Writes a 1 to the FSM enable register, enabling FSM execution mode.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26541" y="1127130"/>
            <a:ext cx="44917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FSM execution mode, a routine must be defined for each programmed state with a start label number corresponding to the state such that the state action at each state is performed by a routine starting with a label corresponding to the state number.  So if state table location 5,2 indicates a transition to state 3, a routine starting with label 3 must be supplied for the action in state 3.</a:t>
            </a:r>
          </a:p>
          <a:p>
            <a:endParaRPr lang="en-US" sz="1200" dirty="0"/>
          </a:p>
          <a:p>
            <a:r>
              <a:rPr lang="en-US" sz="1200" dirty="0"/>
              <a:t>The example FSM requires 5 routines labeled 1,2,3,4,5 respectively,  State 5 is the terminal state of the FSM.  It has no transition but it still needs an action routine with label 5 which must include instruction ENB 1 0, to terminate FSM execution mode.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710821" y="2485146"/>
            <a:ext cx="2753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FSM Mode Execution Algorithm</a:t>
            </a:r>
          </a:p>
          <a:p>
            <a:r>
              <a:rPr lang="en-US" sz="1200" dirty="0"/>
              <a:t>Set initial state    -    </a:t>
            </a:r>
            <a:r>
              <a:rPr lang="en-US" sz="1200" i="1" dirty="0"/>
              <a:t>See start of XEQ code</a:t>
            </a:r>
          </a:p>
          <a:p>
            <a:r>
              <a:rPr lang="en-US" sz="1200" dirty="0"/>
              <a:t>Enable FSM mode</a:t>
            </a:r>
          </a:p>
          <a:p>
            <a:r>
              <a:rPr lang="en-US" sz="1200" dirty="0"/>
              <a:t>While FSM enabled </a:t>
            </a:r>
          </a:p>
          <a:p>
            <a:r>
              <a:rPr lang="en-US" sz="1200" dirty="0"/>
              <a:t>    Execute routine at label &lt;</a:t>
            </a:r>
            <a:r>
              <a:rPr lang="en-US" sz="1200" dirty="0" err="1"/>
              <a:t>currentstate</a:t>
            </a:r>
            <a:r>
              <a:rPr lang="en-US" sz="1200" dirty="0"/>
              <a:t>&gt;</a:t>
            </a:r>
          </a:p>
          <a:p>
            <a:r>
              <a:rPr lang="en-US" sz="1200" dirty="0"/>
              <a:t>    Look up new &lt;</a:t>
            </a:r>
            <a:r>
              <a:rPr lang="en-US" sz="1200" dirty="0" err="1"/>
              <a:t>currentstate</a:t>
            </a:r>
            <a:r>
              <a:rPr lang="en-US" sz="1200" dirty="0"/>
              <a:t>&gt;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10821" y="3932627"/>
            <a:ext cx="34122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FSM Next State Lookup</a:t>
            </a:r>
            <a:r>
              <a:rPr lang="en-US" sz="1200" dirty="0"/>
              <a:t>   -  </a:t>
            </a:r>
            <a:r>
              <a:rPr lang="en-US" sz="1200" i="1" dirty="0"/>
              <a:t>See HALT code</a:t>
            </a:r>
          </a:p>
          <a:p>
            <a:r>
              <a:rPr lang="en-US" sz="1200" dirty="0" err="1"/>
              <a:t>Foreach</a:t>
            </a:r>
            <a:r>
              <a:rPr lang="en-US" sz="1200" dirty="0"/>
              <a:t> row cell in FSM column &lt;</a:t>
            </a:r>
            <a:r>
              <a:rPr lang="en-US" sz="1200" dirty="0" err="1"/>
              <a:t>currentstate</a:t>
            </a:r>
            <a:r>
              <a:rPr lang="en-US" sz="1200" dirty="0"/>
              <a:t>&gt;</a:t>
            </a:r>
          </a:p>
          <a:p>
            <a:r>
              <a:rPr lang="en-US" sz="1200" dirty="0"/>
              <a:t>    If cell is</a:t>
            </a:r>
            <a:r>
              <a:rPr lang="en-US" sz="1200" b="1" dirty="0"/>
              <a:t> nonzero*</a:t>
            </a:r>
            <a:r>
              <a:rPr lang="en-US" sz="1200" dirty="0"/>
              <a:t>,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r>
              <a:rPr lang="en-US" sz="1200" dirty="0"/>
              <a:t>// cell filled with a next state </a:t>
            </a:r>
          </a:p>
          <a:p>
            <a:r>
              <a:rPr lang="en-US" sz="1200" dirty="0"/>
              <a:t>        If arc evaluation is True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nextstate</a:t>
            </a:r>
            <a:r>
              <a:rPr lang="en-US" sz="1200" dirty="0"/>
              <a:t> = </a:t>
            </a:r>
            <a:r>
              <a:rPr lang="en-US" sz="1200" dirty="0" err="1"/>
              <a:t>FSMtable</a:t>
            </a:r>
            <a:r>
              <a:rPr lang="en-US" sz="1200" dirty="0"/>
              <a:t>[arc][</a:t>
            </a:r>
            <a:r>
              <a:rPr lang="en-US" sz="1200" dirty="0" err="1"/>
              <a:t>currstate</a:t>
            </a:r>
            <a:r>
              <a:rPr lang="en-US" sz="1200" dirty="0"/>
              <a:t>]</a:t>
            </a:r>
          </a:p>
          <a:p>
            <a:r>
              <a:rPr lang="en-US" sz="1200" dirty="0"/>
              <a:t>    Else</a:t>
            </a:r>
          </a:p>
          <a:p>
            <a:r>
              <a:rPr lang="en-US" sz="1200" dirty="0"/>
              <a:t>         Continue</a:t>
            </a:r>
          </a:p>
          <a:p>
            <a:r>
              <a:rPr lang="en-US" sz="1200" dirty="0"/>
              <a:t>       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696228" y="1090533"/>
            <a:ext cx="2638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state machine transition table must be programmed into the VMs FSM table using OCEL and WRC instructions.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10821" y="5464555"/>
            <a:ext cx="301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*While state 0 can be the initial state, it cannot be a destination state since 0 is the null state number that the FSM lookup passes over.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70666" y="287971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Finite State Machine Execution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7137" y="3599038"/>
            <a:ext cx="59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States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4974" y="3741557"/>
            <a:ext cx="794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Arcs  Row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943353" y="3991585"/>
            <a:ext cx="572593" cy="246221"/>
            <a:chOff x="7426519" y="2570133"/>
            <a:chExt cx="572593" cy="273535"/>
          </a:xfrm>
        </p:grpSpPr>
        <p:sp>
          <p:nvSpPr>
            <p:cNvPr id="60" name="TextBox 59"/>
            <p:cNvSpPr txBox="1"/>
            <p:nvPr/>
          </p:nvSpPr>
          <p:spPr>
            <a:xfrm>
              <a:off x="7426519" y="2578084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OROW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42421" y="2570133"/>
              <a:ext cx="556691" cy="273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93403" y="3403835"/>
            <a:ext cx="554527" cy="247015"/>
            <a:chOff x="8010784" y="2570134"/>
            <a:chExt cx="554527" cy="277511"/>
          </a:xfrm>
        </p:grpSpPr>
        <p:sp>
          <p:nvSpPr>
            <p:cNvPr id="61" name="TextBox 60"/>
            <p:cNvSpPr txBox="1"/>
            <p:nvPr/>
          </p:nvSpPr>
          <p:spPr>
            <a:xfrm>
              <a:off x="8020858" y="2570646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OCOL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010784" y="2570134"/>
              <a:ext cx="554527" cy="277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67" name="Straight Arrow Connector 66"/>
          <p:cNvCxnSpPr>
            <a:stCxn id="63" idx="2"/>
          </p:cNvCxnSpPr>
          <p:nvPr/>
        </p:nvCxnSpPr>
        <p:spPr>
          <a:xfrm flipH="1">
            <a:off x="2854103" y="3650850"/>
            <a:ext cx="516564" cy="32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1"/>
          </p:cNvCxnSpPr>
          <p:nvPr/>
        </p:nvCxnSpPr>
        <p:spPr>
          <a:xfrm flipH="1">
            <a:off x="3635898" y="4109559"/>
            <a:ext cx="307455" cy="558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1"/>
          </p:cNvCxnSpPr>
          <p:nvPr/>
        </p:nvCxnSpPr>
        <p:spPr>
          <a:xfrm flipH="1" flipV="1">
            <a:off x="2812009" y="4666335"/>
            <a:ext cx="1890724" cy="224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1191075" y="1071222"/>
            <a:ext cx="1554386" cy="2127676"/>
            <a:chOff x="1160240" y="1264142"/>
            <a:chExt cx="1554386" cy="2127676"/>
          </a:xfrm>
        </p:grpSpPr>
        <p:sp>
          <p:nvSpPr>
            <p:cNvPr id="84" name="Oval 83"/>
            <p:cNvSpPr/>
            <p:nvPr/>
          </p:nvSpPr>
          <p:spPr>
            <a:xfrm>
              <a:off x="1822542" y="1480690"/>
              <a:ext cx="240631" cy="2465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1827523" y="2050430"/>
              <a:ext cx="240631" cy="2465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1305184" y="2488127"/>
              <a:ext cx="240631" cy="2465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2336763" y="2477442"/>
              <a:ext cx="240631" cy="2465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89" name="Straight Arrow Connector 88"/>
            <p:cNvCxnSpPr>
              <a:stCxn id="84" idx="4"/>
              <a:endCxn id="85" idx="0"/>
            </p:cNvCxnSpPr>
            <p:nvPr/>
          </p:nvCxnSpPr>
          <p:spPr>
            <a:xfrm>
              <a:off x="1942858" y="1727264"/>
              <a:ext cx="4981" cy="32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5" idx="3"/>
              <a:endCxn id="86" idx="7"/>
            </p:cNvCxnSpPr>
            <p:nvPr/>
          </p:nvCxnSpPr>
          <p:spPr>
            <a:xfrm flipH="1">
              <a:off x="1510575" y="2260894"/>
              <a:ext cx="352188" cy="263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5" idx="5"/>
              <a:endCxn id="87" idx="1"/>
            </p:cNvCxnSpPr>
            <p:nvPr/>
          </p:nvCxnSpPr>
          <p:spPr>
            <a:xfrm>
              <a:off x="2032914" y="2260894"/>
              <a:ext cx="339089" cy="252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>
            <a:xfrm>
              <a:off x="2059303" y="1620117"/>
              <a:ext cx="476239" cy="858741"/>
            </a:xfrm>
            <a:custGeom>
              <a:avLst/>
              <a:gdLst>
                <a:gd name="connsiteX0" fmla="*/ 445273 w 476239"/>
                <a:gd name="connsiteY0" fmla="*/ 858741 h 858741"/>
                <a:gd name="connsiteX1" fmla="*/ 429370 w 476239"/>
                <a:gd name="connsiteY1" fmla="*/ 357809 h 858741"/>
                <a:gd name="connsiteX2" fmla="*/ 0 w 476239"/>
                <a:gd name="connsiteY2" fmla="*/ 0 h 858741"/>
                <a:gd name="connsiteX3" fmla="*/ 0 w 476239"/>
                <a:gd name="connsiteY3" fmla="*/ 0 h 858741"/>
                <a:gd name="connsiteX4" fmla="*/ 0 w 476239"/>
                <a:gd name="connsiteY4" fmla="*/ 0 h 858741"/>
                <a:gd name="connsiteX5" fmla="*/ 0 w 476239"/>
                <a:gd name="connsiteY5" fmla="*/ 0 h 85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39" h="858741">
                  <a:moveTo>
                    <a:pt x="445273" y="858741"/>
                  </a:moveTo>
                  <a:cubicBezTo>
                    <a:pt x="474427" y="679836"/>
                    <a:pt x="503582" y="500932"/>
                    <a:pt x="429370" y="357809"/>
                  </a:cubicBezTo>
                  <a:cubicBezTo>
                    <a:pt x="355158" y="21468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69450" y="1716372"/>
              <a:ext cx="5341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always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22845" y="2196306"/>
              <a:ext cx="4700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Tst</a:t>
              </a:r>
              <a:r>
                <a:rPr lang="en-US" sz="1000" dirty="0"/>
                <a:t>=1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91931" y="2188977"/>
              <a:ext cx="4700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Tst</a:t>
              </a:r>
              <a:r>
                <a:rPr lang="en-US" sz="1000" dirty="0"/>
                <a:t>=0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90301" y="1820017"/>
              <a:ext cx="4122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I2=1</a:t>
              </a:r>
            </a:p>
          </p:txBody>
        </p:sp>
        <p:cxnSp>
          <p:nvCxnSpPr>
            <p:cNvPr id="104" name="Straight Arrow Connector 103"/>
            <p:cNvCxnSpPr>
              <a:endCxn id="84" idx="1"/>
            </p:cNvCxnSpPr>
            <p:nvPr/>
          </p:nvCxnSpPr>
          <p:spPr>
            <a:xfrm>
              <a:off x="1792845" y="1264142"/>
              <a:ext cx="64937" cy="25265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1160240" y="1369672"/>
              <a:ext cx="1554386" cy="2022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503947" y="2671011"/>
              <a:ext cx="868056" cy="124810"/>
            </a:xfrm>
            <a:custGeom>
              <a:avLst/>
              <a:gdLst>
                <a:gd name="connsiteX0" fmla="*/ 0 w 818148"/>
                <a:gd name="connsiteY0" fmla="*/ 24063 h 144562"/>
                <a:gd name="connsiteX1" fmla="*/ 433137 w 818148"/>
                <a:gd name="connsiteY1" fmla="*/ 144378 h 144562"/>
                <a:gd name="connsiteX2" fmla="*/ 818148 w 818148"/>
                <a:gd name="connsiteY2" fmla="*/ 0 h 144562"/>
                <a:gd name="connsiteX3" fmla="*/ 818148 w 818148"/>
                <a:gd name="connsiteY3" fmla="*/ 0 h 144562"/>
                <a:gd name="connsiteX4" fmla="*/ 818148 w 818148"/>
                <a:gd name="connsiteY4" fmla="*/ 0 h 144562"/>
                <a:gd name="connsiteX5" fmla="*/ 818148 w 818148"/>
                <a:gd name="connsiteY5" fmla="*/ 0 h 1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8148" h="144562">
                  <a:moveTo>
                    <a:pt x="0" y="24063"/>
                  </a:moveTo>
                  <a:cubicBezTo>
                    <a:pt x="148389" y="86226"/>
                    <a:pt x="296779" y="148389"/>
                    <a:pt x="433137" y="144378"/>
                  </a:cubicBezTo>
                  <a:cubicBezTo>
                    <a:pt x="569495" y="140368"/>
                    <a:pt x="818148" y="0"/>
                    <a:pt x="818148" y="0"/>
                  </a:cubicBezTo>
                  <a:lnTo>
                    <a:pt x="818148" y="0"/>
                  </a:lnTo>
                  <a:lnTo>
                    <a:pt x="818148" y="0"/>
                  </a:lnTo>
                  <a:lnTo>
                    <a:pt x="818148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32785" y="2551983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In4=1</a:t>
              </a:r>
            </a:p>
          </p:txBody>
        </p:sp>
        <p:sp>
          <p:nvSpPr>
            <p:cNvPr id="130" name="Oval 129"/>
            <p:cNvSpPr/>
            <p:nvPr/>
          </p:nvSpPr>
          <p:spPr>
            <a:xfrm>
              <a:off x="2330687" y="3051258"/>
              <a:ext cx="240631" cy="2465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32" name="Straight Arrow Connector 131"/>
            <p:cNvCxnSpPr>
              <a:stCxn id="87" idx="4"/>
              <a:endCxn id="130" idx="0"/>
            </p:cNvCxnSpPr>
            <p:nvPr/>
          </p:nvCxnSpPr>
          <p:spPr>
            <a:xfrm flipH="1">
              <a:off x="2451003" y="2724016"/>
              <a:ext cx="6076" cy="327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038783" y="2764526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In4=0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35411" y="3798087"/>
            <a:ext cx="3196576" cy="2528751"/>
            <a:chOff x="535411" y="3798087"/>
            <a:chExt cx="3196576" cy="2528751"/>
          </a:xfrm>
        </p:grpSpPr>
        <p:sp>
          <p:nvSpPr>
            <p:cNvPr id="137" name="Rectangle 136"/>
            <p:cNvSpPr/>
            <p:nvPr/>
          </p:nvSpPr>
          <p:spPr>
            <a:xfrm>
              <a:off x="1358044" y="3991585"/>
              <a:ext cx="133495" cy="2303967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3499" y="3798087"/>
              <a:ext cx="2438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   1   2  3   4   5   6  7   8  9   A  B   C   D  E   F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347489" y="3995218"/>
              <a:ext cx="2300441" cy="22818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47489" y="4135616"/>
              <a:ext cx="2289976" cy="1997105"/>
              <a:chOff x="3650979" y="2907662"/>
              <a:chExt cx="3038579" cy="199710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657601" y="3348960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657601" y="3207161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657601" y="3049461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2907662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650980" y="3914827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650980" y="3773028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0980" y="3631230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650979" y="3489431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52307" y="4472749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652307" y="4330950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52307" y="4189152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52306" y="4047353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653635" y="4904767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53635" y="4762969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653634" y="4621170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5400000">
              <a:off x="1346863" y="4137572"/>
              <a:ext cx="2281814" cy="1997105"/>
              <a:chOff x="3650979" y="2907662"/>
              <a:chExt cx="3038579" cy="199710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657601" y="3348960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57601" y="3207161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657601" y="3049461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657600" y="2907662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650980" y="3914827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650980" y="3773028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650980" y="3631230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50979" y="3489431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52307" y="4472749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652307" y="4330950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652307" y="4189152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652306" y="4047353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3635" y="4904767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653635" y="4762969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653634" y="4621170"/>
                <a:ext cx="30319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1443681" y="393797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83349" y="466840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83353" y="57988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66213" y="424106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35411" y="3948512"/>
              <a:ext cx="833695" cy="2378326"/>
              <a:chOff x="439549" y="3948512"/>
              <a:chExt cx="833695" cy="237832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81025" y="3948512"/>
                <a:ext cx="6703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Always  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21532" y="4088959"/>
                <a:ext cx="5357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I1=1  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19111" y="4242824"/>
                <a:ext cx="5357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I2=1  2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9110" y="4386604"/>
                <a:ext cx="5357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I3=1  3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19792" y="4524567"/>
                <a:ext cx="5357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I4=1  4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5226" y="5222929"/>
                <a:ext cx="5357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I1=0  9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8155" y="5366599"/>
                <a:ext cx="5437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I2=0  A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19050" y="5510989"/>
                <a:ext cx="5405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I3=0  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19783" y="5657469"/>
                <a:ext cx="5389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I4=0  C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25246" y="4661481"/>
                <a:ext cx="6351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Equ</a:t>
                </a:r>
                <a:r>
                  <a:rPr lang="en-US" sz="1000" dirty="0"/>
                  <a:t>=1  5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25310" y="5802884"/>
                <a:ext cx="6479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Equ</a:t>
                </a:r>
                <a:r>
                  <a:rPr lang="en-US" sz="1000" dirty="0"/>
                  <a:t>=0  D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79216" y="5942654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GT=0  E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549" y="6080617"/>
                <a:ext cx="8082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ClkCnt</a:t>
                </a:r>
                <a:r>
                  <a:rPr lang="en-US" sz="1000" dirty="0"/>
                  <a:t>!=0  F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85586" y="5077696"/>
                <a:ext cx="5549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LT=1  8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90855" y="4944607"/>
                <a:ext cx="7729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ClkCnt</a:t>
                </a:r>
                <a:r>
                  <a:rPr lang="en-US" sz="1000" dirty="0"/>
                  <a:t>=0  7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83500" y="4815976"/>
                <a:ext cx="5806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GT=1  6</a:t>
                </a: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1717878" y="45246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77391" y="522253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5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4168" y="6364731"/>
            <a:ext cx="2048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LT is virtual bit (GT=0 &amp;&amp; </a:t>
            </a:r>
            <a:r>
              <a:rPr lang="en-US" sz="1100" dirty="0" err="1"/>
              <a:t>Equ</a:t>
            </a:r>
            <a:r>
              <a:rPr lang="en-US" sz="1100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25125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16815"/>
              </p:ext>
            </p:extLst>
          </p:nvPr>
        </p:nvGraphicFramePr>
        <p:xfrm>
          <a:off x="173775" y="624621"/>
          <a:ext cx="5583079" cy="5038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9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Instruction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Notes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NOP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No 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HALT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Terminate a program or subroutine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 &lt;destination&gt;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Pop to Bit Bucket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Pop to 8 bit Data Output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 to VM State Counter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Pop to VM Loop Counter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GOTO &lt;label&gt;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Unconditionally </a:t>
                      </a:r>
                      <a:r>
                        <a:rPr lang="en-US" sz="800" u="none" strike="noStrike" dirty="0">
                          <a:effectLst/>
                        </a:rPr>
                        <a:t>Jump to Label 0..F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LBL &lt;literal&gt;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Declare a Label 0..F That Begins a Program or Subroutine or Defines a Branch Target Within a Program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XEQ &lt;label&gt;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Execute Program or Subroutine at Label 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SET &lt;signal&gt;&lt;value&gt;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1..C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Set Output 1..C to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126/128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WFOR &lt;object&gt;&lt;value&gt;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Wait For Input Signal 1 to be 0 or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Wait For Input Signal 2 to be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1,4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Wait For Input Signal 3 to be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Wait For Input Signal 4 to be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Wait for the Loop Counter to Count Down to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SKIF &lt;object&gt;&lt;value&gt;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0,1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Skip Next Instruction if Input Signal 1 is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Skip Next Instruction if Input Signal 2 is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Skip Next Instruction if Input Signal 3 is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Skip Next Instruction if Input Signal 4 is 0 or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Skip Next Instruction if Greater Than Flag is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Skip Next Instruction if Equal Flag is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Skip Next Instruction if State Counter is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Skip Next Instruction if Loop Counter is 0 or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21082"/>
              </p:ext>
            </p:extLst>
          </p:nvPr>
        </p:nvGraphicFramePr>
        <p:xfrm>
          <a:off x="5872767" y="624624"/>
          <a:ext cx="6194740" cy="462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5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Instruction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Description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Notes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OPR &lt;operation&gt;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TST:  Pop TOS and Test with NOS, Set GRT and EQU Flags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136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ADD:  Pop TOS and Add to NOS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130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SUB:  Pop TOS and Subtract to NOS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130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AND:  Pop TOS and </a:t>
                      </a:r>
                      <a:r>
                        <a:rPr lang="en-US" sz="800" u="none" strike="noStrike" dirty="0" err="1">
                          <a:effectLst/>
                        </a:rPr>
                        <a:t>AND</a:t>
                      </a:r>
                      <a:r>
                        <a:rPr lang="en-US" sz="800" u="none" strike="noStrike" dirty="0">
                          <a:effectLst/>
                        </a:rPr>
                        <a:t> With NOS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132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OR:  Pop TOS and OR with NOS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132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XOR:  Pop TOS and XOR with NOS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132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SHL:  Shift TOS One Bit to the Left (No Pop)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124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SHR:  Shift TOS One Bit to the Right (No Pop)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126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PUSH &lt;literal byte&gt;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Push Immediate Byte 00..FF on Stack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DIN &lt;source&gt;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Input 8 bits (D or A) and Push to Stack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126/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1,5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Left Shift the Value of Input 1 to TOS (No Push)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1,6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Left Shift the Value of Input 2 to TOS (No Push)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1,6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Left Shift the Value of Input 3 to TOS (No Push)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1,6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Left Shift the Value of Input 4 to TOS (No Push)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1,6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Push Time Stamp Difference (32us - 4.1ms Range)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Push Time Stamp Difference (8.192ms - 1.05s Range)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Push State Counter onto Stack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Push Loop Counter onto Stack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OCEL &lt;row&gt;&lt;col&gt;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Open State Table Cell at Row 0..F and Column 0..F to Fill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WCEL &lt;state&gt;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Fill Next State Value 0..F Into Open State Table Cell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CFG &lt;target&gt;&lt;value&gt;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Set Virtual </a:t>
                      </a:r>
                      <a:r>
                        <a:rPr lang="en-US" sz="800" u="none" strike="noStrike" dirty="0" err="1">
                          <a:effectLst/>
                        </a:rPr>
                        <a:t>Config</a:t>
                      </a:r>
                      <a:r>
                        <a:rPr lang="en-US" sz="800" u="none" strike="noStrike" dirty="0">
                          <a:effectLst/>
                        </a:rPr>
                        <a:t> Register 0..6 to a Value 0..F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 &lt;function number&gt;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0..F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Execute System Function 00..FF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872767" y="551327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/>
              <a:t>Advances System </a:t>
            </a:r>
            <a:r>
              <a:rPr lang="en-US" sz="900" dirty="0" err="1"/>
              <a:t>Clk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Halt execution if program level &gt; 1, return from subroutine otherwise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Execute as main program if program level &lt; 1, execute as subroutine otherwise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Input 2 registers a time stamp on each satisfied WFOR (on input 2) allowing the difference between two consecutive time stamps to be measured.  These are used by DIN sub opcodes 5 and 6.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8 bit inputs are assembled from Input 3 configured as either 8 bit digital or 8 bit analog input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Typically first use of a 1 bit DIN is preceded by pushing 0x00 on to stack to shift results into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8421" y="115272"/>
            <a:ext cx="413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Virtual Machine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2555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2419" y="335348"/>
            <a:ext cx="346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HW/SW Configuration Switches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73702" y="1184856"/>
            <a:ext cx="6059414" cy="4293403"/>
            <a:chOff x="370521" y="266840"/>
            <a:chExt cx="7886846" cy="6178684"/>
          </a:xfrm>
        </p:grpSpPr>
        <p:grpSp>
          <p:nvGrpSpPr>
            <p:cNvPr id="39" name="Group 38"/>
            <p:cNvGrpSpPr/>
            <p:nvPr/>
          </p:nvGrpSpPr>
          <p:grpSpPr>
            <a:xfrm>
              <a:off x="4621652" y="305174"/>
              <a:ext cx="817355" cy="4068463"/>
              <a:chOff x="6281417" y="1576287"/>
              <a:chExt cx="853478" cy="4373751"/>
            </a:xfrm>
          </p:grpSpPr>
          <p:grpSp>
            <p:nvGrpSpPr>
              <p:cNvPr id="5" name="Group 4"/>
              <p:cNvGrpSpPr/>
              <p:nvPr/>
            </p:nvGrpSpPr>
            <p:grpSpPr>
              <a:xfrm rot="16200000">
                <a:off x="6499028" y="1796863"/>
                <a:ext cx="418256" cy="352688"/>
                <a:chOff x="4258845" y="6014636"/>
                <a:chExt cx="914069" cy="61327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4258845" y="6019203"/>
                  <a:ext cx="914069" cy="30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 flipV="1">
                  <a:off x="4258845" y="6019203"/>
                  <a:ext cx="470971" cy="6027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4729816" y="6014636"/>
                  <a:ext cx="443098" cy="6132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 rot="16200000">
                <a:off x="4521280" y="3336424"/>
                <a:ext cx="4373751" cy="85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16200000">
                <a:off x="6495591" y="2310791"/>
                <a:ext cx="418256" cy="352688"/>
                <a:chOff x="4258845" y="6014636"/>
                <a:chExt cx="914069" cy="61327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258845" y="6019203"/>
                  <a:ext cx="914069" cy="30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4258845" y="6019203"/>
                  <a:ext cx="470971" cy="6027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4729816" y="6014636"/>
                  <a:ext cx="443098" cy="6132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 rot="16200000">
                <a:off x="6499028" y="3340654"/>
                <a:ext cx="418256" cy="352688"/>
                <a:chOff x="4258845" y="6014636"/>
                <a:chExt cx="914069" cy="61327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258845" y="6019203"/>
                  <a:ext cx="914069" cy="30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4258845" y="6019203"/>
                  <a:ext cx="470971" cy="6027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729816" y="6014636"/>
                  <a:ext cx="443098" cy="6132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 rot="16200000">
                <a:off x="6492154" y="2831095"/>
                <a:ext cx="418256" cy="352688"/>
                <a:chOff x="4258845" y="6014636"/>
                <a:chExt cx="914069" cy="61327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258845" y="6019203"/>
                  <a:ext cx="914069" cy="30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 flipV="1">
                  <a:off x="4258845" y="6019203"/>
                  <a:ext cx="470971" cy="6027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4729816" y="6014636"/>
                  <a:ext cx="443098" cy="6132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 rot="5400000" flipH="1">
                <a:off x="6505902" y="3850212"/>
                <a:ext cx="418256" cy="352688"/>
                <a:chOff x="4258845" y="6014636"/>
                <a:chExt cx="914069" cy="6132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258845" y="6019203"/>
                  <a:ext cx="914069" cy="30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4258845" y="6019203"/>
                  <a:ext cx="470971" cy="6027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4729816" y="6014636"/>
                  <a:ext cx="443098" cy="6132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 rot="5400000" flipH="1">
                <a:off x="6502465" y="4364140"/>
                <a:ext cx="418256" cy="352688"/>
                <a:chOff x="4258845" y="6014636"/>
                <a:chExt cx="914069" cy="61327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58845" y="6019203"/>
                  <a:ext cx="914069" cy="30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4258845" y="6019203"/>
                  <a:ext cx="470971" cy="6027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4729816" y="6014636"/>
                  <a:ext cx="443098" cy="6132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 rot="5400000" flipH="1">
                <a:off x="6505902" y="5394003"/>
                <a:ext cx="418256" cy="352688"/>
                <a:chOff x="4258845" y="6014636"/>
                <a:chExt cx="914069" cy="61327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258845" y="6019203"/>
                  <a:ext cx="914069" cy="30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4258845" y="6019203"/>
                  <a:ext cx="470971" cy="6027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729816" y="6014636"/>
                  <a:ext cx="443098" cy="6132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 rot="5400000" flipH="1">
                <a:off x="6499028" y="4884444"/>
                <a:ext cx="418256" cy="352688"/>
                <a:chOff x="4258845" y="6014636"/>
                <a:chExt cx="914069" cy="61327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258845" y="6019203"/>
                  <a:ext cx="914069" cy="30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4258845" y="6019203"/>
                  <a:ext cx="470971" cy="6027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4729816" y="6014636"/>
                  <a:ext cx="443098" cy="6132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/>
            <p:cNvGrpSpPr/>
            <p:nvPr/>
          </p:nvGrpSpPr>
          <p:grpSpPr>
            <a:xfrm>
              <a:off x="2646445" y="2817698"/>
              <a:ext cx="280034" cy="269449"/>
              <a:chOff x="8267385" y="1941500"/>
              <a:chExt cx="280034" cy="26944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487178" y="194150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487943" y="214904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267385" y="2050019"/>
                <a:ext cx="49520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6" name="Straight Connector 45"/>
              <p:cNvCxnSpPr>
                <a:stCxn id="42" idx="3"/>
                <a:endCxn id="40" idx="5"/>
              </p:cNvCxnSpPr>
              <p:nvPr/>
            </p:nvCxnSpPr>
            <p:spPr>
              <a:xfrm flipV="1">
                <a:off x="8274637" y="1994343"/>
                <a:ext cx="263307" cy="94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662865" y="5657904"/>
              <a:ext cx="280034" cy="269449"/>
              <a:chOff x="8267385" y="1941500"/>
              <a:chExt cx="280034" cy="269449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8487178" y="194150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487943" y="214904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267385" y="2050019"/>
                <a:ext cx="49520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52" name="Straight Connector 51"/>
              <p:cNvCxnSpPr>
                <a:stCxn id="51" idx="3"/>
                <a:endCxn id="49" idx="5"/>
              </p:cNvCxnSpPr>
              <p:nvPr/>
            </p:nvCxnSpPr>
            <p:spPr>
              <a:xfrm flipV="1">
                <a:off x="8274637" y="1994343"/>
                <a:ext cx="263307" cy="94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653625" y="3288138"/>
              <a:ext cx="280034" cy="269449"/>
              <a:chOff x="8267385" y="1941500"/>
              <a:chExt cx="280034" cy="26944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8487178" y="194150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8487943" y="214904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267385" y="2050019"/>
                <a:ext cx="49520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57" name="Straight Connector 56"/>
              <p:cNvCxnSpPr>
                <a:stCxn id="56" idx="3"/>
                <a:endCxn id="54" idx="5"/>
              </p:cNvCxnSpPr>
              <p:nvPr/>
            </p:nvCxnSpPr>
            <p:spPr>
              <a:xfrm flipV="1">
                <a:off x="8274637" y="1994343"/>
                <a:ext cx="263307" cy="94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781951" y="4459413"/>
              <a:ext cx="280034" cy="269449"/>
              <a:chOff x="8267385" y="1941500"/>
              <a:chExt cx="280034" cy="269449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8487178" y="194150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487943" y="214904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8267385" y="2050019"/>
                <a:ext cx="49520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62" name="Straight Connector 61"/>
              <p:cNvCxnSpPr>
                <a:stCxn id="61" idx="3"/>
                <a:endCxn id="59" idx="5"/>
              </p:cNvCxnSpPr>
              <p:nvPr/>
            </p:nvCxnSpPr>
            <p:spPr>
              <a:xfrm flipV="1">
                <a:off x="8274637" y="1994343"/>
                <a:ext cx="263307" cy="94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1803532" y="4948343"/>
              <a:ext cx="280034" cy="269449"/>
              <a:chOff x="8267385" y="1941500"/>
              <a:chExt cx="280034" cy="26944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487178" y="194150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487943" y="214904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8267385" y="2050019"/>
                <a:ext cx="49520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67" name="Straight Connector 66"/>
              <p:cNvCxnSpPr>
                <a:stCxn id="66" idx="3"/>
                <a:endCxn id="64" idx="5"/>
              </p:cNvCxnSpPr>
              <p:nvPr/>
            </p:nvCxnSpPr>
            <p:spPr>
              <a:xfrm flipV="1">
                <a:off x="8274637" y="1994343"/>
                <a:ext cx="263307" cy="94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/>
            <p:cNvCxnSpPr/>
            <p:nvPr/>
          </p:nvCxnSpPr>
          <p:spPr>
            <a:xfrm>
              <a:off x="5195918" y="668457"/>
              <a:ext cx="16599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000822" y="668457"/>
              <a:ext cx="3860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202501" y="2578482"/>
              <a:ext cx="16533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004155" y="2580035"/>
              <a:ext cx="3878113" cy="13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41" idx="6"/>
            </p:cNvCxnSpPr>
            <p:nvPr/>
          </p:nvCxnSpPr>
          <p:spPr>
            <a:xfrm flipH="1" flipV="1">
              <a:off x="2926479" y="3056193"/>
              <a:ext cx="1934970" cy="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659524" y="1152707"/>
              <a:ext cx="1198635" cy="10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658416" y="1162495"/>
              <a:ext cx="9537" cy="1684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945632" y="3314149"/>
              <a:ext cx="487607" cy="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2" idx="2"/>
            </p:cNvCxnSpPr>
            <p:nvPr/>
          </p:nvCxnSpPr>
          <p:spPr>
            <a:xfrm flipH="1">
              <a:off x="1037517" y="2949077"/>
              <a:ext cx="1608928" cy="15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4022623" y="3540525"/>
              <a:ext cx="843044" cy="100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3433239" y="1630499"/>
              <a:ext cx="1421628" cy="69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932894" y="2846485"/>
              <a:ext cx="726630" cy="2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000822" y="3425407"/>
              <a:ext cx="1660055" cy="10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202428" y="1146512"/>
              <a:ext cx="16534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202428" y="3056192"/>
              <a:ext cx="165345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202428" y="1630499"/>
              <a:ext cx="16534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195845" y="3557587"/>
              <a:ext cx="1660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989920" y="4586756"/>
              <a:ext cx="816791" cy="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08075" y="5075686"/>
              <a:ext cx="820217" cy="9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65" idx="6"/>
            </p:cNvCxnSpPr>
            <p:nvPr/>
          </p:nvCxnSpPr>
          <p:spPr>
            <a:xfrm flipV="1">
              <a:off x="2083566" y="5155883"/>
              <a:ext cx="4772314" cy="30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054369" y="4666953"/>
              <a:ext cx="4801511" cy="324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59" idx="6"/>
            </p:cNvCxnSpPr>
            <p:nvPr/>
          </p:nvCxnSpPr>
          <p:spPr>
            <a:xfrm flipV="1">
              <a:off x="2061220" y="4490367"/>
              <a:ext cx="22524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309074" y="4012294"/>
              <a:ext cx="559749" cy="10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309074" y="4020448"/>
              <a:ext cx="3347" cy="469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390566" y="2104491"/>
              <a:ext cx="2470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2390566" y="2104491"/>
              <a:ext cx="0" cy="2873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075186" y="4977839"/>
              <a:ext cx="31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379557" y="6227623"/>
              <a:ext cx="14763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6" idx="1"/>
            </p:cNvCxnSpPr>
            <p:nvPr/>
          </p:nvCxnSpPr>
          <p:spPr>
            <a:xfrm flipH="1">
              <a:off x="5177682" y="5684631"/>
              <a:ext cx="4242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42899" y="5683611"/>
              <a:ext cx="47948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94" idx="0"/>
              <a:endCxn id="133" idx="6"/>
            </p:cNvCxnSpPr>
            <p:nvPr/>
          </p:nvCxnSpPr>
          <p:spPr>
            <a:xfrm flipH="1">
              <a:off x="3845497" y="5769191"/>
              <a:ext cx="873600" cy="15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920856" y="4559606"/>
              <a:ext cx="21581" cy="4972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5202428" y="4012294"/>
              <a:ext cx="1653452" cy="2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189336" y="2104491"/>
              <a:ext cx="16665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5946187" y="5671753"/>
              <a:ext cx="909693" cy="5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867838" y="529957"/>
              <a:ext cx="455263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O9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62493" y="1023997"/>
              <a:ext cx="549152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O10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53619" y="1498921"/>
              <a:ext cx="549152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O11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862493" y="1966332"/>
              <a:ext cx="549152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O12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875019" y="2475209"/>
              <a:ext cx="38015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857331" y="2924316"/>
              <a:ext cx="38015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I2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875019" y="3456728"/>
              <a:ext cx="38015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I3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865155" y="3893171"/>
              <a:ext cx="38015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I4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61247" y="6069038"/>
              <a:ext cx="484474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Ain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859362" y="5546131"/>
              <a:ext cx="490732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Din</a:t>
              </a:r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H="1">
              <a:off x="6322165" y="5614295"/>
              <a:ext cx="83578" cy="138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6283570" y="5609934"/>
              <a:ext cx="334250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60432" y="4530043"/>
              <a:ext cx="1381645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Tx</a:t>
              </a:r>
              <a:r>
                <a:rPr lang="en-US" sz="1100" dirty="0"/>
                <a:t> (FTDI </a:t>
              </a:r>
              <a:r>
                <a:rPr lang="en-US" sz="1100" dirty="0" err="1"/>
                <a:t>Tx</a:t>
              </a:r>
              <a:r>
                <a:rPr lang="en-US" sz="1100" dirty="0"/>
                <a:t> pin)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54858" y="5017966"/>
              <a:ext cx="1402509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Rx (FTDI Rx pin)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8225" y="432967"/>
              <a:ext cx="964355" cy="62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O9</a:t>
              </a:r>
            </a:p>
            <a:p>
              <a:r>
                <a:rPr lang="en-US" sz="1100" dirty="0"/>
                <a:t>11/P5/D5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83146" y="2340113"/>
              <a:ext cx="870465" cy="62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I1</a:t>
              </a:r>
            </a:p>
            <a:p>
              <a:r>
                <a:rPr lang="en-US" sz="1100" dirty="0"/>
                <a:t>6/P4/D4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95498" y="2743662"/>
              <a:ext cx="870465" cy="62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O10/I2</a:t>
              </a:r>
            </a:p>
            <a:p>
              <a:r>
                <a:rPr lang="en-US" sz="1100" dirty="0"/>
                <a:t>5/P3/D3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92333" y="3196611"/>
              <a:ext cx="962269" cy="62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O11/I3</a:t>
              </a:r>
            </a:p>
            <a:p>
              <a:r>
                <a:rPr lang="en-US" sz="1100" dirty="0"/>
                <a:t>25/A2/C2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70521" y="4945564"/>
              <a:ext cx="1081197" cy="62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O12/Rx</a:t>
              </a:r>
            </a:p>
            <a:p>
              <a:r>
                <a:rPr lang="en-US" sz="1100" dirty="0"/>
                <a:t>3/P1/D1/</a:t>
              </a:r>
              <a:r>
                <a:rPr lang="en-US" sz="1100" dirty="0" err="1"/>
                <a:t>tx</a:t>
              </a:r>
              <a:endParaRPr lang="en-US" sz="11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92871" y="4459412"/>
              <a:ext cx="1085370" cy="62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I4/</a:t>
              </a:r>
              <a:r>
                <a:rPr lang="en-US" sz="1100" dirty="0" err="1"/>
                <a:t>Tx</a:t>
              </a:r>
              <a:endParaRPr lang="en-US" sz="1100" dirty="0"/>
            </a:p>
            <a:p>
              <a:r>
                <a:rPr lang="en-US" sz="1100" dirty="0"/>
                <a:t>2/P0/D0/</a:t>
              </a:r>
              <a:r>
                <a:rPr lang="en-US" sz="1100" dirty="0" err="1"/>
                <a:t>rx</a:t>
              </a:r>
              <a:endParaRPr lang="en-US" sz="1100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3565463" y="5545940"/>
              <a:ext cx="280034" cy="269449"/>
              <a:chOff x="8267385" y="1941500"/>
              <a:chExt cx="280034" cy="26944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87178" y="194150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8487943" y="2149040"/>
                <a:ext cx="59476" cy="61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267385" y="2050019"/>
                <a:ext cx="49520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37" name="Straight Connector 136"/>
              <p:cNvCxnSpPr>
                <a:stCxn id="135" idx="3"/>
                <a:endCxn id="131" idx="5"/>
              </p:cNvCxnSpPr>
              <p:nvPr/>
            </p:nvCxnSpPr>
            <p:spPr>
              <a:xfrm flipV="1">
                <a:off x="8274637" y="1994343"/>
                <a:ext cx="263307" cy="94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4022623" y="3540524"/>
              <a:ext cx="0" cy="2036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131" idx="6"/>
            </p:cNvCxnSpPr>
            <p:nvPr/>
          </p:nvCxnSpPr>
          <p:spPr>
            <a:xfrm flipV="1">
              <a:off x="3844732" y="5576894"/>
              <a:ext cx="17789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449346" y="5679013"/>
              <a:ext cx="1408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422464" y="3514516"/>
              <a:ext cx="33464" cy="2162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518935" y="5346502"/>
              <a:ext cx="634698" cy="676258"/>
              <a:chOff x="6278796" y="5320744"/>
              <a:chExt cx="634698" cy="676258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6361804" y="5320744"/>
                <a:ext cx="344244" cy="6762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278796" y="5326004"/>
                <a:ext cx="634698" cy="376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ls165</a:t>
                </a:r>
              </a:p>
            </p:txBody>
          </p:sp>
        </p:grpSp>
        <p:cxnSp>
          <p:nvCxnSpPr>
            <p:cNvPr id="138" name="Straight Connector 137"/>
            <p:cNvCxnSpPr/>
            <p:nvPr/>
          </p:nvCxnSpPr>
          <p:spPr>
            <a:xfrm flipV="1">
              <a:off x="2924448" y="3514516"/>
              <a:ext cx="498016" cy="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433239" y="1630499"/>
              <a:ext cx="0" cy="1683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2543706" y="2922489"/>
              <a:ext cx="43231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555570" y="3418462"/>
              <a:ext cx="43231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421544" y="5685709"/>
              <a:ext cx="43231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C3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502941" y="5769191"/>
              <a:ext cx="43231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C4</a:t>
              </a:r>
            </a:p>
          </p:txBody>
        </p:sp>
        <p:cxnSp>
          <p:nvCxnSpPr>
            <p:cNvPr id="7" name="Straight Connector 6"/>
            <p:cNvCxnSpPr>
              <a:stCxn id="50" idx="6"/>
            </p:cNvCxnSpPr>
            <p:nvPr/>
          </p:nvCxnSpPr>
          <p:spPr>
            <a:xfrm flipV="1">
              <a:off x="4942899" y="5896398"/>
              <a:ext cx="43665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372911" y="5897909"/>
              <a:ext cx="6646" cy="329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610266" y="4575614"/>
              <a:ext cx="43231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45159" y="5077634"/>
              <a:ext cx="432311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C2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2505076" y="2719137"/>
              <a:ext cx="2696502" cy="3501189"/>
            </a:xfrm>
            <a:custGeom>
              <a:avLst/>
              <a:gdLst>
                <a:gd name="connsiteX0" fmla="*/ 57651 w 3197893"/>
                <a:gd name="connsiteY0" fmla="*/ 48126 h 3501189"/>
                <a:gd name="connsiteX1" fmla="*/ 45620 w 3197893"/>
                <a:gd name="connsiteY1" fmla="*/ 421105 h 3501189"/>
                <a:gd name="connsiteX2" fmla="*/ 21557 w 3197893"/>
                <a:gd name="connsiteY2" fmla="*/ 613610 h 3501189"/>
                <a:gd name="connsiteX3" fmla="*/ 21557 w 3197893"/>
                <a:gd name="connsiteY3" fmla="*/ 1395663 h 3501189"/>
                <a:gd name="connsiteX4" fmla="*/ 33588 w 3197893"/>
                <a:gd name="connsiteY4" fmla="*/ 1443789 h 3501189"/>
                <a:gd name="connsiteX5" fmla="*/ 57651 w 3197893"/>
                <a:gd name="connsiteY5" fmla="*/ 1576137 h 3501189"/>
                <a:gd name="connsiteX6" fmla="*/ 69683 w 3197893"/>
                <a:gd name="connsiteY6" fmla="*/ 1612231 h 3501189"/>
                <a:gd name="connsiteX7" fmla="*/ 117809 w 3197893"/>
                <a:gd name="connsiteY7" fmla="*/ 1816768 h 3501189"/>
                <a:gd name="connsiteX8" fmla="*/ 141872 w 3197893"/>
                <a:gd name="connsiteY8" fmla="*/ 1888958 h 3501189"/>
                <a:gd name="connsiteX9" fmla="*/ 165936 w 3197893"/>
                <a:gd name="connsiteY9" fmla="*/ 1937084 h 3501189"/>
                <a:gd name="connsiteX10" fmla="*/ 274220 w 3197893"/>
                <a:gd name="connsiteY10" fmla="*/ 2273968 h 3501189"/>
                <a:gd name="connsiteX11" fmla="*/ 298283 w 3197893"/>
                <a:gd name="connsiteY11" fmla="*/ 2358189 h 3501189"/>
                <a:gd name="connsiteX12" fmla="*/ 322346 w 3197893"/>
                <a:gd name="connsiteY12" fmla="*/ 2454442 h 3501189"/>
                <a:gd name="connsiteX13" fmla="*/ 346409 w 3197893"/>
                <a:gd name="connsiteY13" fmla="*/ 2490537 h 3501189"/>
                <a:gd name="connsiteX14" fmla="*/ 394536 w 3197893"/>
                <a:gd name="connsiteY14" fmla="*/ 2598821 h 3501189"/>
                <a:gd name="connsiteX15" fmla="*/ 430630 w 3197893"/>
                <a:gd name="connsiteY15" fmla="*/ 2671010 h 3501189"/>
                <a:gd name="connsiteX16" fmla="*/ 454693 w 3197893"/>
                <a:gd name="connsiteY16" fmla="*/ 2719137 h 3501189"/>
                <a:gd name="connsiteX17" fmla="*/ 478757 w 3197893"/>
                <a:gd name="connsiteY17" fmla="*/ 2743200 h 3501189"/>
                <a:gd name="connsiteX18" fmla="*/ 562978 w 3197893"/>
                <a:gd name="connsiteY18" fmla="*/ 2839452 h 3501189"/>
                <a:gd name="connsiteX19" fmla="*/ 611104 w 3197893"/>
                <a:gd name="connsiteY19" fmla="*/ 2911642 h 3501189"/>
                <a:gd name="connsiteX20" fmla="*/ 647199 w 3197893"/>
                <a:gd name="connsiteY20" fmla="*/ 2983831 h 3501189"/>
                <a:gd name="connsiteX21" fmla="*/ 683293 w 3197893"/>
                <a:gd name="connsiteY21" fmla="*/ 3056021 h 3501189"/>
                <a:gd name="connsiteX22" fmla="*/ 707357 w 3197893"/>
                <a:gd name="connsiteY22" fmla="*/ 3080084 h 3501189"/>
                <a:gd name="connsiteX23" fmla="*/ 755483 w 3197893"/>
                <a:gd name="connsiteY23" fmla="*/ 3152274 h 3501189"/>
                <a:gd name="connsiteX24" fmla="*/ 779546 w 3197893"/>
                <a:gd name="connsiteY24" fmla="*/ 3188368 h 3501189"/>
                <a:gd name="connsiteX25" fmla="*/ 887830 w 3197893"/>
                <a:gd name="connsiteY25" fmla="*/ 3284621 h 3501189"/>
                <a:gd name="connsiteX26" fmla="*/ 923925 w 3197893"/>
                <a:gd name="connsiteY26" fmla="*/ 3320716 h 3501189"/>
                <a:gd name="connsiteX27" fmla="*/ 996114 w 3197893"/>
                <a:gd name="connsiteY27" fmla="*/ 3344779 h 3501189"/>
                <a:gd name="connsiteX28" fmla="*/ 1032209 w 3197893"/>
                <a:gd name="connsiteY28" fmla="*/ 3368842 h 3501189"/>
                <a:gd name="connsiteX29" fmla="*/ 1128462 w 3197893"/>
                <a:gd name="connsiteY29" fmla="*/ 3380874 h 3501189"/>
                <a:gd name="connsiteX30" fmla="*/ 1272841 w 3197893"/>
                <a:gd name="connsiteY30" fmla="*/ 3404937 h 3501189"/>
                <a:gd name="connsiteX31" fmla="*/ 1308936 w 3197893"/>
                <a:gd name="connsiteY31" fmla="*/ 3416968 h 3501189"/>
                <a:gd name="connsiteX32" fmla="*/ 1369093 w 3197893"/>
                <a:gd name="connsiteY32" fmla="*/ 3429000 h 3501189"/>
                <a:gd name="connsiteX33" fmla="*/ 1429251 w 3197893"/>
                <a:gd name="connsiteY33" fmla="*/ 3453063 h 3501189"/>
                <a:gd name="connsiteX34" fmla="*/ 1549567 w 3197893"/>
                <a:gd name="connsiteY34" fmla="*/ 3465095 h 3501189"/>
                <a:gd name="connsiteX35" fmla="*/ 1982704 w 3197893"/>
                <a:gd name="connsiteY35" fmla="*/ 3501189 h 3501189"/>
                <a:gd name="connsiteX36" fmla="*/ 2319588 w 3197893"/>
                <a:gd name="connsiteY36" fmla="*/ 3489158 h 3501189"/>
                <a:gd name="connsiteX37" fmla="*/ 2379746 w 3197893"/>
                <a:gd name="connsiteY37" fmla="*/ 3477126 h 3501189"/>
                <a:gd name="connsiteX38" fmla="*/ 2752725 w 3197893"/>
                <a:gd name="connsiteY38" fmla="*/ 3465095 h 3501189"/>
                <a:gd name="connsiteX39" fmla="*/ 2812883 w 3197893"/>
                <a:gd name="connsiteY39" fmla="*/ 3453063 h 3501189"/>
                <a:gd name="connsiteX40" fmla="*/ 2897104 w 3197893"/>
                <a:gd name="connsiteY40" fmla="*/ 3441031 h 3501189"/>
                <a:gd name="connsiteX41" fmla="*/ 2945230 w 3197893"/>
                <a:gd name="connsiteY41" fmla="*/ 3416968 h 3501189"/>
                <a:gd name="connsiteX42" fmla="*/ 2981325 w 3197893"/>
                <a:gd name="connsiteY42" fmla="*/ 3404937 h 3501189"/>
                <a:gd name="connsiteX43" fmla="*/ 3029451 w 3197893"/>
                <a:gd name="connsiteY43" fmla="*/ 3368842 h 3501189"/>
                <a:gd name="connsiteX44" fmla="*/ 3077578 w 3197893"/>
                <a:gd name="connsiteY44" fmla="*/ 3308684 h 3501189"/>
                <a:gd name="connsiteX45" fmla="*/ 3113672 w 3197893"/>
                <a:gd name="connsiteY45" fmla="*/ 3284621 h 3501189"/>
                <a:gd name="connsiteX46" fmla="*/ 3161799 w 3197893"/>
                <a:gd name="connsiteY46" fmla="*/ 3224463 h 3501189"/>
                <a:gd name="connsiteX47" fmla="*/ 3185862 w 3197893"/>
                <a:gd name="connsiteY47" fmla="*/ 3080084 h 3501189"/>
                <a:gd name="connsiteX48" fmla="*/ 3197893 w 3197893"/>
                <a:gd name="connsiteY48" fmla="*/ 2935705 h 3501189"/>
                <a:gd name="connsiteX49" fmla="*/ 3161799 w 3197893"/>
                <a:gd name="connsiteY49" fmla="*/ 2863516 h 3501189"/>
                <a:gd name="connsiteX50" fmla="*/ 3137736 w 3197893"/>
                <a:gd name="connsiteY50" fmla="*/ 2839452 h 3501189"/>
                <a:gd name="connsiteX51" fmla="*/ 3077578 w 3197893"/>
                <a:gd name="connsiteY51" fmla="*/ 2827421 h 3501189"/>
                <a:gd name="connsiteX52" fmla="*/ 2993357 w 3197893"/>
                <a:gd name="connsiteY52" fmla="*/ 2755231 h 3501189"/>
                <a:gd name="connsiteX53" fmla="*/ 2957262 w 3197893"/>
                <a:gd name="connsiteY53" fmla="*/ 2731168 h 3501189"/>
                <a:gd name="connsiteX54" fmla="*/ 2909136 w 3197893"/>
                <a:gd name="connsiteY54" fmla="*/ 2719137 h 3501189"/>
                <a:gd name="connsiteX55" fmla="*/ 2355683 w 3197893"/>
                <a:gd name="connsiteY55" fmla="*/ 2707105 h 3501189"/>
                <a:gd name="connsiteX56" fmla="*/ 2307557 w 3197893"/>
                <a:gd name="connsiteY56" fmla="*/ 2695074 h 3501189"/>
                <a:gd name="connsiteX57" fmla="*/ 1862388 w 3197893"/>
                <a:gd name="connsiteY57" fmla="*/ 2671010 h 3501189"/>
                <a:gd name="connsiteX58" fmla="*/ 1718009 w 3197893"/>
                <a:gd name="connsiteY58" fmla="*/ 2658979 h 3501189"/>
                <a:gd name="connsiteX59" fmla="*/ 1645820 w 3197893"/>
                <a:gd name="connsiteY59" fmla="*/ 2634916 h 3501189"/>
                <a:gd name="connsiteX60" fmla="*/ 1549567 w 3197893"/>
                <a:gd name="connsiteY60" fmla="*/ 2622884 h 3501189"/>
                <a:gd name="connsiteX61" fmla="*/ 1429251 w 3197893"/>
                <a:gd name="connsiteY61" fmla="*/ 2598821 h 3501189"/>
                <a:gd name="connsiteX62" fmla="*/ 1116430 w 3197893"/>
                <a:gd name="connsiteY62" fmla="*/ 2574758 h 3501189"/>
                <a:gd name="connsiteX63" fmla="*/ 996114 w 3197893"/>
                <a:gd name="connsiteY63" fmla="*/ 2562726 h 3501189"/>
                <a:gd name="connsiteX64" fmla="*/ 960020 w 3197893"/>
                <a:gd name="connsiteY64" fmla="*/ 2550695 h 3501189"/>
                <a:gd name="connsiteX65" fmla="*/ 875799 w 3197893"/>
                <a:gd name="connsiteY65" fmla="*/ 2538663 h 3501189"/>
                <a:gd name="connsiteX66" fmla="*/ 767514 w 3197893"/>
                <a:gd name="connsiteY66" fmla="*/ 2478505 h 3501189"/>
                <a:gd name="connsiteX67" fmla="*/ 731420 w 3197893"/>
                <a:gd name="connsiteY67" fmla="*/ 2454442 h 3501189"/>
                <a:gd name="connsiteX68" fmla="*/ 683293 w 3197893"/>
                <a:gd name="connsiteY68" fmla="*/ 2382252 h 3501189"/>
                <a:gd name="connsiteX69" fmla="*/ 647199 w 3197893"/>
                <a:gd name="connsiteY69" fmla="*/ 2249905 h 3501189"/>
                <a:gd name="connsiteX70" fmla="*/ 635167 w 3197893"/>
                <a:gd name="connsiteY70" fmla="*/ 1997242 h 3501189"/>
                <a:gd name="connsiteX71" fmla="*/ 623136 w 3197893"/>
                <a:gd name="connsiteY71" fmla="*/ 1913021 h 3501189"/>
                <a:gd name="connsiteX72" fmla="*/ 611104 w 3197893"/>
                <a:gd name="connsiteY72" fmla="*/ 1359568 h 3501189"/>
                <a:gd name="connsiteX73" fmla="*/ 587041 w 3197893"/>
                <a:gd name="connsiteY73" fmla="*/ 1094874 h 3501189"/>
                <a:gd name="connsiteX74" fmla="*/ 587041 w 3197893"/>
                <a:gd name="connsiteY74" fmla="*/ 469231 h 3501189"/>
                <a:gd name="connsiteX75" fmla="*/ 575009 w 3197893"/>
                <a:gd name="connsiteY75" fmla="*/ 60158 h 3501189"/>
                <a:gd name="connsiteX76" fmla="*/ 550946 w 3197893"/>
                <a:gd name="connsiteY76" fmla="*/ 24063 h 3501189"/>
                <a:gd name="connsiteX77" fmla="*/ 454693 w 3197893"/>
                <a:gd name="connsiteY77" fmla="*/ 12031 h 3501189"/>
                <a:gd name="connsiteX78" fmla="*/ 406567 w 3197893"/>
                <a:gd name="connsiteY78" fmla="*/ 0 h 3501189"/>
                <a:gd name="connsiteX79" fmla="*/ 129841 w 3197893"/>
                <a:gd name="connsiteY79" fmla="*/ 12031 h 3501189"/>
                <a:gd name="connsiteX80" fmla="*/ 93746 w 3197893"/>
                <a:gd name="connsiteY80" fmla="*/ 24063 h 3501189"/>
                <a:gd name="connsiteX81" fmla="*/ 57651 w 3197893"/>
                <a:gd name="connsiteY81" fmla="*/ 48126 h 3501189"/>
                <a:gd name="connsiteX82" fmla="*/ 57651 w 3197893"/>
                <a:gd name="connsiteY82" fmla="*/ 48126 h 35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197893" h="3501189">
                  <a:moveTo>
                    <a:pt x="57651" y="48126"/>
                  </a:moveTo>
                  <a:cubicBezTo>
                    <a:pt x="55646" y="110289"/>
                    <a:pt x="51268" y="296842"/>
                    <a:pt x="45620" y="421105"/>
                  </a:cubicBezTo>
                  <a:cubicBezTo>
                    <a:pt x="38776" y="571679"/>
                    <a:pt x="48629" y="532391"/>
                    <a:pt x="21557" y="613610"/>
                  </a:cubicBezTo>
                  <a:cubicBezTo>
                    <a:pt x="-13915" y="932847"/>
                    <a:pt x="424" y="761658"/>
                    <a:pt x="21557" y="1395663"/>
                  </a:cubicBezTo>
                  <a:cubicBezTo>
                    <a:pt x="22108" y="1412189"/>
                    <a:pt x="30345" y="1427574"/>
                    <a:pt x="33588" y="1443789"/>
                  </a:cubicBezTo>
                  <a:cubicBezTo>
                    <a:pt x="44309" y="1497393"/>
                    <a:pt x="44753" y="1524547"/>
                    <a:pt x="57651" y="1576137"/>
                  </a:cubicBezTo>
                  <a:cubicBezTo>
                    <a:pt x="60727" y="1588441"/>
                    <a:pt x="66199" y="1600037"/>
                    <a:pt x="69683" y="1612231"/>
                  </a:cubicBezTo>
                  <a:cubicBezTo>
                    <a:pt x="88962" y="1679707"/>
                    <a:pt x="95541" y="1749964"/>
                    <a:pt x="117809" y="1816768"/>
                  </a:cubicBezTo>
                  <a:cubicBezTo>
                    <a:pt x="125830" y="1840831"/>
                    <a:pt x="130528" y="1866271"/>
                    <a:pt x="141872" y="1888958"/>
                  </a:cubicBezTo>
                  <a:cubicBezTo>
                    <a:pt x="149893" y="1905000"/>
                    <a:pt x="160105" y="1920123"/>
                    <a:pt x="165936" y="1937084"/>
                  </a:cubicBezTo>
                  <a:cubicBezTo>
                    <a:pt x="204280" y="2048631"/>
                    <a:pt x="245614" y="2159536"/>
                    <a:pt x="274220" y="2273968"/>
                  </a:cubicBezTo>
                  <a:cubicBezTo>
                    <a:pt x="334310" y="2514344"/>
                    <a:pt x="246522" y="2168400"/>
                    <a:pt x="298283" y="2358189"/>
                  </a:cubicBezTo>
                  <a:cubicBezTo>
                    <a:pt x="306985" y="2390095"/>
                    <a:pt x="304001" y="2426925"/>
                    <a:pt x="322346" y="2454442"/>
                  </a:cubicBezTo>
                  <a:cubicBezTo>
                    <a:pt x="330367" y="2466474"/>
                    <a:pt x="340536" y="2477323"/>
                    <a:pt x="346409" y="2490537"/>
                  </a:cubicBezTo>
                  <a:cubicBezTo>
                    <a:pt x="403678" y="2619393"/>
                    <a:pt x="340078" y="2517136"/>
                    <a:pt x="394536" y="2598821"/>
                  </a:cubicBezTo>
                  <a:cubicBezTo>
                    <a:pt x="416594" y="2665000"/>
                    <a:pt x="393312" y="2605704"/>
                    <a:pt x="430630" y="2671010"/>
                  </a:cubicBezTo>
                  <a:cubicBezTo>
                    <a:pt x="439529" y="2686583"/>
                    <a:pt x="444744" y="2704214"/>
                    <a:pt x="454693" y="2719137"/>
                  </a:cubicBezTo>
                  <a:cubicBezTo>
                    <a:pt x="460985" y="2728575"/>
                    <a:pt x="471951" y="2734125"/>
                    <a:pt x="478757" y="2743200"/>
                  </a:cubicBezTo>
                  <a:cubicBezTo>
                    <a:pt x="548943" y="2836779"/>
                    <a:pt x="495801" y="2794668"/>
                    <a:pt x="562978" y="2839452"/>
                  </a:cubicBezTo>
                  <a:cubicBezTo>
                    <a:pt x="579020" y="2863515"/>
                    <a:pt x="601958" y="2884206"/>
                    <a:pt x="611104" y="2911642"/>
                  </a:cubicBezTo>
                  <a:cubicBezTo>
                    <a:pt x="627709" y="2961455"/>
                    <a:pt x="616101" y="2937185"/>
                    <a:pt x="647199" y="2983831"/>
                  </a:cubicBezTo>
                  <a:cubicBezTo>
                    <a:pt x="659906" y="3021954"/>
                    <a:pt x="656638" y="3022702"/>
                    <a:pt x="683293" y="3056021"/>
                  </a:cubicBezTo>
                  <a:cubicBezTo>
                    <a:pt x="690379" y="3064879"/>
                    <a:pt x="700551" y="3071009"/>
                    <a:pt x="707357" y="3080084"/>
                  </a:cubicBezTo>
                  <a:cubicBezTo>
                    <a:pt x="724709" y="3103220"/>
                    <a:pt x="739441" y="3128211"/>
                    <a:pt x="755483" y="3152274"/>
                  </a:cubicBezTo>
                  <a:cubicBezTo>
                    <a:pt x="763504" y="3164305"/>
                    <a:pt x="767515" y="3180347"/>
                    <a:pt x="779546" y="3188368"/>
                  </a:cubicBezTo>
                  <a:cubicBezTo>
                    <a:pt x="843957" y="3231308"/>
                    <a:pt x="805415" y="3202205"/>
                    <a:pt x="887830" y="3284621"/>
                  </a:cubicBezTo>
                  <a:cubicBezTo>
                    <a:pt x="899862" y="3296653"/>
                    <a:pt x="907783" y="3315335"/>
                    <a:pt x="923925" y="3320716"/>
                  </a:cubicBezTo>
                  <a:cubicBezTo>
                    <a:pt x="947988" y="3328737"/>
                    <a:pt x="975009" y="3330709"/>
                    <a:pt x="996114" y="3344779"/>
                  </a:cubicBezTo>
                  <a:cubicBezTo>
                    <a:pt x="1008146" y="3352800"/>
                    <a:pt x="1018258" y="3365037"/>
                    <a:pt x="1032209" y="3368842"/>
                  </a:cubicBezTo>
                  <a:cubicBezTo>
                    <a:pt x="1063404" y="3377350"/>
                    <a:pt x="1096412" y="3376601"/>
                    <a:pt x="1128462" y="3380874"/>
                  </a:cubicBezTo>
                  <a:cubicBezTo>
                    <a:pt x="1172134" y="3386697"/>
                    <a:pt x="1228714" y="3393905"/>
                    <a:pt x="1272841" y="3404937"/>
                  </a:cubicBezTo>
                  <a:cubicBezTo>
                    <a:pt x="1285145" y="3408013"/>
                    <a:pt x="1296632" y="3413892"/>
                    <a:pt x="1308936" y="3416968"/>
                  </a:cubicBezTo>
                  <a:cubicBezTo>
                    <a:pt x="1328775" y="3421928"/>
                    <a:pt x="1349506" y="3423124"/>
                    <a:pt x="1369093" y="3429000"/>
                  </a:cubicBezTo>
                  <a:cubicBezTo>
                    <a:pt x="1389779" y="3435206"/>
                    <a:pt x="1408073" y="3448827"/>
                    <a:pt x="1429251" y="3453063"/>
                  </a:cubicBezTo>
                  <a:cubicBezTo>
                    <a:pt x="1468774" y="3460968"/>
                    <a:pt x="1509413" y="3461603"/>
                    <a:pt x="1549567" y="3465095"/>
                  </a:cubicBezTo>
                  <a:lnTo>
                    <a:pt x="1982704" y="3501189"/>
                  </a:lnTo>
                  <a:cubicBezTo>
                    <a:pt x="2094999" y="3497179"/>
                    <a:pt x="2207428" y="3495956"/>
                    <a:pt x="2319588" y="3489158"/>
                  </a:cubicBezTo>
                  <a:cubicBezTo>
                    <a:pt x="2340000" y="3487921"/>
                    <a:pt x="2359328" y="3478260"/>
                    <a:pt x="2379746" y="3477126"/>
                  </a:cubicBezTo>
                  <a:cubicBezTo>
                    <a:pt x="2503945" y="3470226"/>
                    <a:pt x="2628399" y="3469105"/>
                    <a:pt x="2752725" y="3465095"/>
                  </a:cubicBezTo>
                  <a:cubicBezTo>
                    <a:pt x="2772778" y="3461084"/>
                    <a:pt x="2792711" y="3456425"/>
                    <a:pt x="2812883" y="3453063"/>
                  </a:cubicBezTo>
                  <a:cubicBezTo>
                    <a:pt x="2840856" y="3448401"/>
                    <a:pt x="2869745" y="3448493"/>
                    <a:pt x="2897104" y="3441031"/>
                  </a:cubicBezTo>
                  <a:cubicBezTo>
                    <a:pt x="2914408" y="3436312"/>
                    <a:pt x="2928745" y="3424033"/>
                    <a:pt x="2945230" y="3416968"/>
                  </a:cubicBezTo>
                  <a:cubicBezTo>
                    <a:pt x="2956887" y="3411972"/>
                    <a:pt x="2969293" y="3408947"/>
                    <a:pt x="2981325" y="3404937"/>
                  </a:cubicBezTo>
                  <a:cubicBezTo>
                    <a:pt x="2997367" y="3392905"/>
                    <a:pt x="3015272" y="3383021"/>
                    <a:pt x="3029451" y="3368842"/>
                  </a:cubicBezTo>
                  <a:cubicBezTo>
                    <a:pt x="3091990" y="3306302"/>
                    <a:pt x="3018042" y="3356313"/>
                    <a:pt x="3077578" y="3308684"/>
                  </a:cubicBezTo>
                  <a:cubicBezTo>
                    <a:pt x="3088869" y="3299651"/>
                    <a:pt x="3102381" y="3293654"/>
                    <a:pt x="3113672" y="3284621"/>
                  </a:cubicBezTo>
                  <a:cubicBezTo>
                    <a:pt x="3138166" y="3265026"/>
                    <a:pt x="3143930" y="3251268"/>
                    <a:pt x="3161799" y="3224463"/>
                  </a:cubicBezTo>
                  <a:cubicBezTo>
                    <a:pt x="3184375" y="3156730"/>
                    <a:pt x="3175117" y="3192911"/>
                    <a:pt x="3185862" y="3080084"/>
                  </a:cubicBezTo>
                  <a:cubicBezTo>
                    <a:pt x="3190441" y="3032008"/>
                    <a:pt x="3193883" y="2983831"/>
                    <a:pt x="3197893" y="2935705"/>
                  </a:cubicBezTo>
                  <a:cubicBezTo>
                    <a:pt x="3185185" y="2897580"/>
                    <a:pt x="3188455" y="2896837"/>
                    <a:pt x="3161799" y="2863516"/>
                  </a:cubicBezTo>
                  <a:cubicBezTo>
                    <a:pt x="3154713" y="2854658"/>
                    <a:pt x="3148162" y="2843921"/>
                    <a:pt x="3137736" y="2839452"/>
                  </a:cubicBezTo>
                  <a:cubicBezTo>
                    <a:pt x="3118940" y="2831396"/>
                    <a:pt x="3097631" y="2831431"/>
                    <a:pt x="3077578" y="2827421"/>
                  </a:cubicBezTo>
                  <a:cubicBezTo>
                    <a:pt x="3033854" y="2783697"/>
                    <a:pt x="3047376" y="2793816"/>
                    <a:pt x="2993357" y="2755231"/>
                  </a:cubicBezTo>
                  <a:cubicBezTo>
                    <a:pt x="2981590" y="2746826"/>
                    <a:pt x="2970553" y="2736864"/>
                    <a:pt x="2957262" y="2731168"/>
                  </a:cubicBezTo>
                  <a:cubicBezTo>
                    <a:pt x="2942063" y="2724654"/>
                    <a:pt x="2925658" y="2719798"/>
                    <a:pt x="2909136" y="2719137"/>
                  </a:cubicBezTo>
                  <a:cubicBezTo>
                    <a:pt x="2724756" y="2711762"/>
                    <a:pt x="2540167" y="2711116"/>
                    <a:pt x="2355683" y="2707105"/>
                  </a:cubicBezTo>
                  <a:cubicBezTo>
                    <a:pt x="2339641" y="2703095"/>
                    <a:pt x="2323868" y="2697792"/>
                    <a:pt x="2307557" y="2695074"/>
                  </a:cubicBezTo>
                  <a:cubicBezTo>
                    <a:pt x="2162562" y="2670908"/>
                    <a:pt x="2003436" y="2675874"/>
                    <a:pt x="1862388" y="2671010"/>
                  </a:cubicBezTo>
                  <a:cubicBezTo>
                    <a:pt x="1814262" y="2667000"/>
                    <a:pt x="1765645" y="2666918"/>
                    <a:pt x="1718009" y="2658979"/>
                  </a:cubicBezTo>
                  <a:cubicBezTo>
                    <a:pt x="1692989" y="2654809"/>
                    <a:pt x="1670989" y="2638062"/>
                    <a:pt x="1645820" y="2634916"/>
                  </a:cubicBezTo>
                  <a:lnTo>
                    <a:pt x="1549567" y="2622884"/>
                  </a:lnTo>
                  <a:cubicBezTo>
                    <a:pt x="1480385" y="2599823"/>
                    <a:pt x="1539855" y="2617255"/>
                    <a:pt x="1429251" y="2598821"/>
                  </a:cubicBezTo>
                  <a:cubicBezTo>
                    <a:pt x="1246411" y="2568348"/>
                    <a:pt x="1554457" y="2595615"/>
                    <a:pt x="1116430" y="2574758"/>
                  </a:cubicBezTo>
                  <a:cubicBezTo>
                    <a:pt x="1076325" y="2570747"/>
                    <a:pt x="1035951" y="2568855"/>
                    <a:pt x="996114" y="2562726"/>
                  </a:cubicBezTo>
                  <a:cubicBezTo>
                    <a:pt x="983579" y="2560798"/>
                    <a:pt x="972456" y="2553182"/>
                    <a:pt x="960020" y="2550695"/>
                  </a:cubicBezTo>
                  <a:cubicBezTo>
                    <a:pt x="932212" y="2545133"/>
                    <a:pt x="903873" y="2542674"/>
                    <a:pt x="875799" y="2538663"/>
                  </a:cubicBezTo>
                  <a:cubicBezTo>
                    <a:pt x="812268" y="2517486"/>
                    <a:pt x="850255" y="2533665"/>
                    <a:pt x="767514" y="2478505"/>
                  </a:cubicBezTo>
                  <a:lnTo>
                    <a:pt x="731420" y="2454442"/>
                  </a:lnTo>
                  <a:cubicBezTo>
                    <a:pt x="715378" y="2430379"/>
                    <a:pt x="690307" y="2410309"/>
                    <a:pt x="683293" y="2382252"/>
                  </a:cubicBezTo>
                  <a:cubicBezTo>
                    <a:pt x="656154" y="2273696"/>
                    <a:pt x="669688" y="2317374"/>
                    <a:pt x="647199" y="2249905"/>
                  </a:cubicBezTo>
                  <a:cubicBezTo>
                    <a:pt x="643188" y="2165684"/>
                    <a:pt x="641174" y="2081344"/>
                    <a:pt x="635167" y="1997242"/>
                  </a:cubicBezTo>
                  <a:cubicBezTo>
                    <a:pt x="633147" y="1968955"/>
                    <a:pt x="624205" y="1941359"/>
                    <a:pt x="623136" y="1913021"/>
                  </a:cubicBezTo>
                  <a:cubicBezTo>
                    <a:pt x="616178" y="1728624"/>
                    <a:pt x="616959" y="1544003"/>
                    <a:pt x="611104" y="1359568"/>
                  </a:cubicBezTo>
                  <a:cubicBezTo>
                    <a:pt x="605112" y="1170822"/>
                    <a:pt x="610298" y="1211161"/>
                    <a:pt x="587041" y="1094874"/>
                  </a:cubicBezTo>
                  <a:cubicBezTo>
                    <a:pt x="559502" y="544113"/>
                    <a:pt x="587041" y="1225316"/>
                    <a:pt x="587041" y="469231"/>
                  </a:cubicBezTo>
                  <a:cubicBezTo>
                    <a:pt x="587041" y="332814"/>
                    <a:pt x="586034" y="196128"/>
                    <a:pt x="575009" y="60158"/>
                  </a:cubicBezTo>
                  <a:cubicBezTo>
                    <a:pt x="573840" y="45745"/>
                    <a:pt x="564372" y="29433"/>
                    <a:pt x="550946" y="24063"/>
                  </a:cubicBezTo>
                  <a:cubicBezTo>
                    <a:pt x="520925" y="12054"/>
                    <a:pt x="486587" y="17347"/>
                    <a:pt x="454693" y="12031"/>
                  </a:cubicBezTo>
                  <a:cubicBezTo>
                    <a:pt x="438382" y="9313"/>
                    <a:pt x="422609" y="4010"/>
                    <a:pt x="406567" y="0"/>
                  </a:cubicBezTo>
                  <a:cubicBezTo>
                    <a:pt x="314325" y="4010"/>
                    <a:pt x="221898" y="4950"/>
                    <a:pt x="129841" y="12031"/>
                  </a:cubicBezTo>
                  <a:cubicBezTo>
                    <a:pt x="117196" y="13004"/>
                    <a:pt x="105090" y="18391"/>
                    <a:pt x="93746" y="24063"/>
                  </a:cubicBezTo>
                  <a:cubicBezTo>
                    <a:pt x="80812" y="30530"/>
                    <a:pt x="69683" y="40105"/>
                    <a:pt x="57651" y="48126"/>
                  </a:cubicBezTo>
                  <a:lnTo>
                    <a:pt x="57651" y="4812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19559" y="4068692"/>
              <a:ext cx="809958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4XSPDT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84222" y="5372069"/>
              <a:ext cx="839169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1XDPDT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02334" y="266840"/>
              <a:ext cx="682686" cy="37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LS244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30462" y="5782630"/>
            <a:ext cx="4095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 of I2/O10, I3/O11, and I4/O12 require proper Switch configuration and Software configuration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06074"/>
              </p:ext>
            </p:extLst>
          </p:nvPr>
        </p:nvGraphicFramePr>
        <p:xfrm>
          <a:off x="7598272" y="400853"/>
          <a:ext cx="4120149" cy="61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 </a:t>
                      </a:r>
                      <a:r>
                        <a:rPr lang="en-US" sz="1200" dirty="0" err="1"/>
                        <a:t>Pos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Sys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Clk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0: Disabled</a:t>
                      </a:r>
                    </a:p>
                    <a:p>
                      <a:r>
                        <a:rPr lang="en-US" sz="1200" dirty="0"/>
                        <a:t>1: 1ms</a:t>
                      </a:r>
                    </a:p>
                    <a:p>
                      <a:r>
                        <a:rPr lang="en-US" sz="1200" dirty="0"/>
                        <a:t>2: 2ms</a:t>
                      </a:r>
                    </a:p>
                    <a:p>
                      <a:r>
                        <a:rPr lang="en-US" sz="1200" dirty="0"/>
                        <a:t>3: 5ms</a:t>
                      </a:r>
                    </a:p>
                    <a:p>
                      <a:r>
                        <a:rPr lang="en-US" sz="1200" dirty="0"/>
                        <a:t>5: 10ms</a:t>
                      </a:r>
                    </a:p>
                    <a:p>
                      <a:r>
                        <a:rPr lang="en-US" sz="1200" dirty="0"/>
                        <a:t>6: 20ms</a:t>
                      </a:r>
                    </a:p>
                    <a:p>
                      <a:r>
                        <a:rPr lang="en-US" sz="1200" dirty="0"/>
                        <a:t>7: 50ms</a:t>
                      </a:r>
                    </a:p>
                    <a:p>
                      <a:r>
                        <a:rPr lang="en-US" sz="1200" dirty="0"/>
                        <a:t>9: 100ms</a:t>
                      </a:r>
                    </a:p>
                    <a:p>
                      <a:r>
                        <a:rPr lang="en-US" sz="1200" dirty="0"/>
                        <a:t>A: 200ms</a:t>
                      </a:r>
                    </a:p>
                    <a:p>
                      <a:r>
                        <a:rPr lang="en-US" sz="1200" dirty="0"/>
                        <a:t>B: 500ms</a:t>
                      </a:r>
                    </a:p>
                    <a:p>
                      <a:r>
                        <a:rPr lang="en-US" sz="1200" dirty="0"/>
                        <a:t>D: 1s</a:t>
                      </a:r>
                    </a:p>
                    <a:p>
                      <a:r>
                        <a:rPr lang="en-US" sz="1200" dirty="0"/>
                        <a:t>E: 2s</a:t>
                      </a:r>
                    </a:p>
                    <a:p>
                      <a:r>
                        <a:rPr lang="en-US" sz="1200" dirty="0"/>
                        <a:t>F: 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SM</a:t>
                      </a:r>
                      <a:r>
                        <a:rPr lang="en-US" sz="1200" baseline="0" dirty="0"/>
                        <a:t> Mode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0: Normal</a:t>
                      </a:r>
                    </a:p>
                    <a:p>
                      <a:r>
                        <a:rPr lang="en-US" sz="1200" dirty="0"/>
                        <a:t>1: SM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I2/O10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0: I2</a:t>
                      </a:r>
                    </a:p>
                    <a:p>
                      <a:r>
                        <a:rPr lang="en-US" sz="1200" dirty="0"/>
                        <a:t>1: 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I2</a:t>
                      </a:r>
                    </a:p>
                    <a:p>
                      <a:r>
                        <a:rPr lang="en-US" sz="1200" dirty="0"/>
                        <a:t>O10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I3/O11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0: I3</a:t>
                      </a:r>
                    </a:p>
                    <a:p>
                      <a:r>
                        <a:rPr lang="en-US" sz="1200" dirty="0"/>
                        <a:t>1: 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I3</a:t>
                      </a:r>
                    </a:p>
                    <a:p>
                      <a:r>
                        <a:rPr lang="en-US" sz="1200" dirty="0"/>
                        <a:t>O11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I3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0: 1 Bit</a:t>
                      </a:r>
                    </a:p>
                    <a:p>
                      <a:r>
                        <a:rPr lang="en-US" sz="1200" dirty="0"/>
                        <a:t>1: 8 bit dig</a:t>
                      </a:r>
                    </a:p>
                    <a:p>
                      <a:r>
                        <a:rPr lang="en-US" sz="1200" dirty="0"/>
                        <a:t>2: 8 bit </a:t>
                      </a:r>
                      <a:r>
                        <a:rPr lang="en-US" sz="1200" dirty="0" err="1"/>
                        <a:t>ana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D, D1</a:t>
                      </a:r>
                    </a:p>
                    <a:p>
                      <a:r>
                        <a:rPr lang="en-US" sz="1200" dirty="0"/>
                        <a:t>D, D8</a:t>
                      </a:r>
                    </a:p>
                    <a:p>
                      <a:r>
                        <a:rPr lang="en-US" sz="1200" dirty="0"/>
                        <a:t>A, D8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I4/O12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0: </a:t>
                      </a:r>
                      <a:r>
                        <a:rPr lang="en-US" sz="1200" dirty="0" err="1"/>
                        <a:t>Tx</a:t>
                      </a:r>
                      <a:r>
                        <a:rPr lang="en-US" sz="1200" dirty="0"/>
                        <a:t>/Rx</a:t>
                      </a:r>
                    </a:p>
                    <a:p>
                      <a:r>
                        <a:rPr lang="en-US" sz="1200" dirty="0"/>
                        <a:t>1: I4/O12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Tx</a:t>
                      </a:r>
                      <a:r>
                        <a:rPr lang="en-US" sz="1200" dirty="0"/>
                        <a:t>/Rx</a:t>
                      </a:r>
                    </a:p>
                    <a:p>
                      <a:r>
                        <a:rPr lang="en-US" sz="1200" dirty="0"/>
                        <a:t>O12/I4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0: Disabled</a:t>
                      </a:r>
                    </a:p>
                    <a:p>
                      <a:r>
                        <a:rPr lang="en-US" sz="1200" dirty="0"/>
                        <a:t>2: 2 bit</a:t>
                      </a:r>
                    </a:p>
                    <a:p>
                      <a:r>
                        <a:rPr lang="en-US" sz="1200" dirty="0"/>
                        <a:t>      :</a:t>
                      </a:r>
                    </a:p>
                    <a:p>
                      <a:r>
                        <a:rPr lang="en-US" sz="1200" dirty="0"/>
                        <a:t>8: 8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5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11689" y="1135662"/>
            <a:ext cx="631904" cy="371426"/>
            <a:chOff x="1466995" y="644218"/>
            <a:chExt cx="671979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1521780" y="66983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Op-0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98863" y="1652127"/>
            <a:ext cx="644729" cy="384425"/>
            <a:chOff x="1454170" y="1530465"/>
            <a:chExt cx="67197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507267" y="157563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454170" y="1530465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1613" y="2193639"/>
            <a:ext cx="704149" cy="369332"/>
            <a:chOff x="1426920" y="2416712"/>
            <a:chExt cx="70414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492753" y="245739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Op-2o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426920" y="241671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93166" y="3306716"/>
            <a:ext cx="671979" cy="369332"/>
            <a:chOff x="1485735" y="3339867"/>
            <a:chExt cx="67197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518511" y="336287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43874" y="4729599"/>
            <a:ext cx="671979" cy="369332"/>
            <a:chOff x="1498473" y="4277742"/>
            <a:chExt cx="67197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531390" y="430480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FUNC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498473" y="427774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0919" y="4147069"/>
            <a:ext cx="671979" cy="369332"/>
            <a:chOff x="1281046" y="5172067"/>
            <a:chExt cx="67197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402600" y="518233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281046" y="51720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4454" y="1148541"/>
            <a:ext cx="602978" cy="369332"/>
            <a:chOff x="1466995" y="644218"/>
            <a:chExt cx="67197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574451" y="682855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Idle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37713" y="1667217"/>
            <a:ext cx="671979" cy="369332"/>
            <a:chOff x="1466995" y="644218"/>
            <a:chExt cx="671979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582908" y="66997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LBL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37711" y="3285025"/>
            <a:ext cx="680491" cy="369332"/>
            <a:chOff x="1466995" y="644218"/>
            <a:chExt cx="680491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1582908" y="68285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NBL1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24350" y="3282003"/>
            <a:ext cx="671979" cy="369332"/>
            <a:chOff x="1466995" y="644218"/>
            <a:chExt cx="671979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1544271" y="68285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NBL2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99063" y="4732672"/>
            <a:ext cx="671979" cy="369332"/>
            <a:chOff x="1485735" y="3339867"/>
            <a:chExt cx="67197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518511" y="3362879"/>
              <a:ext cx="606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74021" y="1124784"/>
            <a:ext cx="671979" cy="369332"/>
            <a:chOff x="1466995" y="644218"/>
            <a:chExt cx="6719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1505634" y="682855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TERM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>
            <a:stCxn id="11" idx="6"/>
            <a:endCxn id="52" idx="2"/>
          </p:cNvCxnSpPr>
          <p:nvPr/>
        </p:nvCxnSpPr>
        <p:spPr>
          <a:xfrm flipV="1">
            <a:off x="2343593" y="1309450"/>
            <a:ext cx="3230428" cy="1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6"/>
            <a:endCxn id="52" idx="3"/>
          </p:cNvCxnSpPr>
          <p:nvPr/>
        </p:nvCxnSpPr>
        <p:spPr>
          <a:xfrm flipV="1">
            <a:off x="3809692" y="1440029"/>
            <a:ext cx="1862738" cy="411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1" idx="6"/>
          </p:cNvCxnSpPr>
          <p:nvPr/>
        </p:nvCxnSpPr>
        <p:spPr>
          <a:xfrm flipV="1">
            <a:off x="5161335" y="1481239"/>
            <a:ext cx="634158" cy="910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6"/>
            <a:endCxn id="52" idx="5"/>
          </p:cNvCxnSpPr>
          <p:nvPr/>
        </p:nvCxnSpPr>
        <p:spPr>
          <a:xfrm flipV="1">
            <a:off x="5196329" y="1440029"/>
            <a:ext cx="951262" cy="2026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" idx="6"/>
            <a:endCxn id="33" idx="2"/>
          </p:cNvCxnSpPr>
          <p:nvPr/>
        </p:nvCxnSpPr>
        <p:spPr>
          <a:xfrm>
            <a:off x="2343592" y="1844340"/>
            <a:ext cx="794121" cy="7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6"/>
          </p:cNvCxnSpPr>
          <p:nvPr/>
        </p:nvCxnSpPr>
        <p:spPr>
          <a:xfrm>
            <a:off x="2343592" y="2378305"/>
            <a:ext cx="794120" cy="1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39" idx="2"/>
          </p:cNvCxnSpPr>
          <p:nvPr/>
        </p:nvCxnSpPr>
        <p:spPr>
          <a:xfrm flipV="1">
            <a:off x="2365145" y="3469691"/>
            <a:ext cx="772566" cy="2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809691" y="2389255"/>
            <a:ext cx="688460" cy="3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  <a:endCxn id="45" idx="2"/>
          </p:cNvCxnSpPr>
          <p:nvPr/>
        </p:nvCxnSpPr>
        <p:spPr>
          <a:xfrm flipV="1">
            <a:off x="3809690" y="3466669"/>
            <a:ext cx="714660" cy="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6"/>
            <a:endCxn id="49" idx="2"/>
          </p:cNvCxnSpPr>
          <p:nvPr/>
        </p:nvCxnSpPr>
        <p:spPr>
          <a:xfrm>
            <a:off x="2115853" y="4914265"/>
            <a:ext cx="783210" cy="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907029" y="5672966"/>
            <a:ext cx="734881" cy="369332"/>
            <a:chOff x="1466995" y="3339867"/>
            <a:chExt cx="734881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1466995" y="3388637"/>
              <a:ext cx="734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STKREV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6" name="Straight Arrow Connector 95"/>
          <p:cNvCxnSpPr>
            <a:stCxn id="27" idx="6"/>
            <a:endCxn id="11" idx="2"/>
          </p:cNvCxnSpPr>
          <p:nvPr/>
        </p:nvCxnSpPr>
        <p:spPr>
          <a:xfrm flipV="1">
            <a:off x="1017432" y="1321375"/>
            <a:ext cx="694257" cy="1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12" idx="2"/>
          </p:cNvCxnSpPr>
          <p:nvPr/>
        </p:nvCxnSpPr>
        <p:spPr>
          <a:xfrm>
            <a:off x="992220" y="1423946"/>
            <a:ext cx="706643" cy="42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3" idx="2"/>
          </p:cNvCxnSpPr>
          <p:nvPr/>
        </p:nvCxnSpPr>
        <p:spPr>
          <a:xfrm>
            <a:off x="904761" y="1472724"/>
            <a:ext cx="766852" cy="905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4" idx="2"/>
          </p:cNvCxnSpPr>
          <p:nvPr/>
        </p:nvCxnSpPr>
        <p:spPr>
          <a:xfrm>
            <a:off x="615065" y="1494955"/>
            <a:ext cx="1078101" cy="199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7" idx="3"/>
            <a:endCxn id="15" idx="2"/>
          </p:cNvCxnSpPr>
          <p:nvPr/>
        </p:nvCxnSpPr>
        <p:spPr>
          <a:xfrm>
            <a:off x="502758" y="1463786"/>
            <a:ext cx="941116" cy="3450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83" idx="2"/>
          </p:cNvCxnSpPr>
          <p:nvPr/>
        </p:nvCxnSpPr>
        <p:spPr>
          <a:xfrm>
            <a:off x="1902102" y="5118938"/>
            <a:ext cx="1023667" cy="738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6" idx="2"/>
          </p:cNvCxnSpPr>
          <p:nvPr/>
        </p:nvCxnSpPr>
        <p:spPr>
          <a:xfrm>
            <a:off x="2924916" y="4325959"/>
            <a:ext cx="866003" cy="5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>
            <a:off x="6249263" y="1317310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>
            <a:off x="219043" y="1337145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071163" y="104961"/>
            <a:ext cx="541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STATE MACHINE (Mode=Normal/Interactive)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/>
        </p:nvGraphicFramePr>
        <p:xfrm>
          <a:off x="9217275" y="1925569"/>
          <a:ext cx="2726834" cy="4119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Action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Idle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Nop</a:t>
                      </a:r>
                      <a:r>
                        <a:rPr lang="en-US" sz="1100" dirty="0">
                          <a:effectLst/>
                        </a:rPr>
                        <a:t>; clear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OP-*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Accumulate opcode; put “&lt;op&gt;-“ in </a:t>
                      </a:r>
                      <a:r>
                        <a:rPr lang="en-US" sz="1100" dirty="0" err="1">
                          <a:effectLst/>
                        </a:rPr>
                        <a:t>dispbuff</a:t>
                      </a:r>
                      <a:r>
                        <a:rPr lang="en-US" sz="1100" dirty="0">
                          <a:effectLst/>
                        </a:rPr>
                        <a:t>[0,1]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Set FUNC bit. Put “-“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LBL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Accumulate operand; put operand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LVL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NBL1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Accumulate operand; put operand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WFS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NBL2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Accumulate operand; put operand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Set </a:t>
                      </a:r>
                      <a:r>
                        <a:rPr lang="en-US" sz="1100" dirty="0" err="1">
                          <a:effectLst/>
                        </a:rPr>
                        <a:t>Prog</a:t>
                      </a:r>
                      <a:r>
                        <a:rPr lang="en-US" sz="1100" dirty="0">
                          <a:effectLst/>
                        </a:rPr>
                        <a:t>; put </a:t>
                      </a:r>
                      <a:r>
                        <a:rPr lang="en-US" sz="1100" dirty="0" err="1">
                          <a:effectLst/>
                        </a:rPr>
                        <a:t>prgmem</a:t>
                      </a: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pgmcntr</a:t>
                      </a:r>
                      <a:r>
                        <a:rPr lang="en-US" sz="1100" dirty="0">
                          <a:effectLst/>
                        </a:rPr>
                        <a:t>] into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STKREV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Set </a:t>
                      </a:r>
                      <a:r>
                        <a:rPr lang="en-US" sz="1100" dirty="0" err="1">
                          <a:effectLst/>
                        </a:rPr>
                        <a:t>Stkrev</a:t>
                      </a:r>
                      <a:r>
                        <a:rPr lang="en-US" sz="1100" dirty="0">
                          <a:effectLst/>
                        </a:rPr>
                        <a:t>; put </a:t>
                      </a:r>
                      <a:r>
                        <a:rPr lang="en-US" sz="1100" dirty="0" err="1">
                          <a:effectLst/>
                        </a:rPr>
                        <a:t>stk</a:t>
                      </a: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stkptr</a:t>
                      </a:r>
                      <a:r>
                        <a:rPr lang="en-US" sz="1100" dirty="0">
                          <a:effectLst/>
                        </a:rPr>
                        <a:t>] into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TERM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 accumulator to</a:t>
                      </a:r>
                      <a:r>
                        <a:rPr lang="en-US" sz="1100" baseline="0" dirty="0">
                          <a:effectLst/>
                        </a:rPr>
                        <a:t> scheduler; clear </a:t>
                      </a:r>
                      <a:r>
                        <a:rPr lang="en-US" sz="1100" baseline="0" dirty="0" err="1">
                          <a:effectLst/>
                        </a:rPr>
                        <a:t>dispbuf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Dispptr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acum</a:t>
                      </a:r>
                      <a:r>
                        <a:rPr lang="en-US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lang="en-US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--, state=pop(</a:t>
                      </a:r>
                      <a:r>
                        <a:rPr lang="en-US" sz="11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statestack</a:t>
                      </a:r>
                      <a:r>
                        <a:rPr lang="en-US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Nop</a:t>
                      </a:r>
                      <a:r>
                        <a:rPr lang="en-US" sz="1100" dirty="0">
                          <a:effectLst/>
                        </a:rPr>
                        <a:t>; put “</a:t>
                      </a:r>
                      <a:r>
                        <a:rPr lang="en-US" sz="1100" dirty="0" err="1">
                          <a:effectLst/>
                        </a:rPr>
                        <a:t>Eror</a:t>
                      </a:r>
                      <a:r>
                        <a:rPr lang="en-US" sz="1100" dirty="0">
                          <a:effectLst/>
                        </a:rPr>
                        <a:t>”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goto</a:t>
                      </a:r>
                      <a:r>
                        <a:rPr lang="en-US" sz="1100" dirty="0">
                          <a:effectLst/>
                        </a:rPr>
                        <a:t> Idle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06233" y="11109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OP-0</a:t>
            </a:r>
          </a:p>
        </p:txBody>
      </p:sp>
      <p:sp>
        <p:nvSpPr>
          <p:cNvPr id="87" name="TextBox 86"/>
          <p:cNvSpPr txBox="1"/>
          <p:nvPr/>
        </p:nvSpPr>
        <p:spPr>
          <a:xfrm rot="2324521">
            <a:off x="1160353" y="14631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OP-1</a:t>
            </a:r>
          </a:p>
        </p:txBody>
      </p:sp>
      <p:sp>
        <p:nvSpPr>
          <p:cNvPr id="88" name="TextBox 87"/>
          <p:cNvSpPr txBox="1"/>
          <p:nvPr/>
        </p:nvSpPr>
        <p:spPr>
          <a:xfrm rot="3063677">
            <a:off x="1061177" y="16639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OP-2</a:t>
            </a:r>
          </a:p>
        </p:txBody>
      </p:sp>
      <p:sp>
        <p:nvSpPr>
          <p:cNvPr id="89" name="TextBox 88"/>
          <p:cNvSpPr txBox="1"/>
          <p:nvPr/>
        </p:nvSpPr>
        <p:spPr>
          <a:xfrm rot="3912035">
            <a:off x="1112509" y="2189439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93144" y="1094441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10767" y="162008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LBL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76292" y="2159973"/>
            <a:ext cx="38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LVL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493134" y="325308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NBL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997854" y="325052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NBL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46343" y="2131594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105" name="TextBox 104"/>
          <p:cNvSpPr txBox="1"/>
          <p:nvPr/>
        </p:nvSpPr>
        <p:spPr>
          <a:xfrm rot="21015548">
            <a:off x="4337108" y="1459804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06" name="TextBox 105"/>
          <p:cNvSpPr txBox="1"/>
          <p:nvPr/>
        </p:nvSpPr>
        <p:spPr>
          <a:xfrm rot="18029908">
            <a:off x="5081466" y="1803429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07" name="TextBox 106"/>
          <p:cNvSpPr txBox="1"/>
          <p:nvPr/>
        </p:nvSpPr>
        <p:spPr>
          <a:xfrm rot="17403114">
            <a:off x="5399768" y="248182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37917" y="4699287"/>
            <a:ext cx="547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PROG</a:t>
            </a:r>
          </a:p>
        </p:txBody>
      </p:sp>
      <p:sp>
        <p:nvSpPr>
          <p:cNvPr id="108" name="TextBox 107"/>
          <p:cNvSpPr txBox="1"/>
          <p:nvPr/>
        </p:nvSpPr>
        <p:spPr>
          <a:xfrm rot="2054307">
            <a:off x="2281250" y="5382738"/>
            <a:ext cx="65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STKREV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55400" y="5723843"/>
            <a:ext cx="804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StkRevSM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058942" y="4777299"/>
            <a:ext cx="671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ProgSM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95929" y="4106442"/>
            <a:ext cx="76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 state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598647" y="4517767"/>
            <a:ext cx="690090" cy="369332"/>
            <a:chOff x="1485735" y="3339867"/>
            <a:chExt cx="690090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492753" y="3375758"/>
              <a:ext cx="68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ERROR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19" name="Elbow Connector 118"/>
          <p:cNvCxnSpPr/>
          <p:nvPr/>
        </p:nvCxnSpPr>
        <p:spPr>
          <a:xfrm>
            <a:off x="6264765" y="4702433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17" idx="1"/>
          </p:cNvCxnSpPr>
          <p:nvPr/>
        </p:nvCxnSpPr>
        <p:spPr>
          <a:xfrm>
            <a:off x="4945462" y="4702433"/>
            <a:ext cx="660203" cy="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48873" y="4469330"/>
            <a:ext cx="80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Others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94740"/>
              </p:ext>
            </p:extLst>
          </p:nvPr>
        </p:nvGraphicFramePr>
        <p:xfrm>
          <a:off x="6860603" y="625837"/>
          <a:ext cx="2283397" cy="5723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Lex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HALT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GOTO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XEQ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WAITFOR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SKPIF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PUSH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OCEL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WRS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CFG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STKREV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OP-0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HALT, NULL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OP-1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GOTO, XEQ, LBL, POP,</a:t>
                      </a:r>
                      <a:r>
                        <a:rPr lang="en-US" sz="900" baseline="0" dirty="0">
                          <a:effectLst/>
                        </a:rPr>
                        <a:t> DIN, WRC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OP-2o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SET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OP-2i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WAITFOR, SKPIF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OP-D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PUSH, SYS, OCEL, CFG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OP-C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OPR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LBL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0123456789ABCDEF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LVL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SIG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123456789ABC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WFS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1234,F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NBL1/2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0123456789ABCDEF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01235679ABDEF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UP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^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DN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ENTER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 BS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enter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9538499" y="176639"/>
          <a:ext cx="2075896" cy="1464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3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3" name="Straight Arrow Connector 62"/>
          <p:cNvCxnSpPr/>
          <p:nvPr/>
        </p:nvCxnSpPr>
        <p:spPr>
          <a:xfrm>
            <a:off x="3571018" y="4920590"/>
            <a:ext cx="500304" cy="7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3596899" y="5862013"/>
            <a:ext cx="500304" cy="7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486858" y="983667"/>
            <a:ext cx="3843425" cy="28626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254462" y="4138812"/>
            <a:ext cx="717720" cy="369332"/>
            <a:chOff x="1498473" y="4277742"/>
            <a:chExt cx="717720" cy="369332"/>
          </a:xfrm>
        </p:grpSpPr>
        <p:sp>
          <p:nvSpPr>
            <p:cNvPr id="132" name="TextBox 131"/>
            <p:cNvSpPr txBox="1"/>
            <p:nvPr/>
          </p:nvSpPr>
          <p:spPr>
            <a:xfrm>
              <a:off x="1531390" y="4304805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FUNC2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1498473" y="427774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72" name="Straight Arrow Connector 71"/>
          <p:cNvCxnSpPr>
            <a:endCxn id="133" idx="1"/>
          </p:cNvCxnSpPr>
          <p:nvPr/>
        </p:nvCxnSpPr>
        <p:spPr>
          <a:xfrm>
            <a:off x="2115853" y="3831824"/>
            <a:ext cx="237018" cy="36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7"/>
          </p:cNvCxnSpPr>
          <p:nvPr/>
        </p:nvCxnSpPr>
        <p:spPr>
          <a:xfrm flipH="1" flipV="1">
            <a:off x="3841330" y="3831824"/>
            <a:ext cx="523159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6135" y="388813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FUNC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35177" y="4085559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90" y="3676048"/>
            <a:ext cx="50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</a:t>
            </a:r>
          </a:p>
          <a:p>
            <a:r>
              <a:rPr lang="en-US" sz="1200" dirty="0"/>
              <a:t>state</a:t>
            </a:r>
          </a:p>
        </p:txBody>
      </p:sp>
      <p:sp>
        <p:nvSpPr>
          <p:cNvPr id="109" name="TextBox 108"/>
          <p:cNvSpPr txBox="1"/>
          <p:nvPr/>
        </p:nvSpPr>
        <p:spPr>
          <a:xfrm rot="4557967">
            <a:off x="716749" y="272266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FUNC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662649" y="2743370"/>
            <a:ext cx="671979" cy="369332"/>
            <a:chOff x="1426920" y="2416712"/>
            <a:chExt cx="671979" cy="369332"/>
          </a:xfrm>
        </p:grpSpPr>
        <p:sp>
          <p:nvSpPr>
            <p:cNvPr id="113" name="TextBox 112"/>
            <p:cNvSpPr txBox="1"/>
            <p:nvPr/>
          </p:nvSpPr>
          <p:spPr>
            <a:xfrm>
              <a:off x="1492753" y="2457391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Op-2i</a:t>
              </a:r>
            </a:p>
          </p:txBody>
        </p:sp>
        <p:sp>
          <p:nvSpPr>
            <p:cNvPr id="122" name="Oval 121"/>
            <p:cNvSpPr/>
            <p:nvPr/>
          </p:nvSpPr>
          <p:spPr>
            <a:xfrm>
              <a:off x="1426920" y="241671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5" name="Straight Arrow Connector 134"/>
          <p:cNvCxnSpPr>
            <a:stCxn id="122" idx="6"/>
          </p:cNvCxnSpPr>
          <p:nvPr/>
        </p:nvCxnSpPr>
        <p:spPr>
          <a:xfrm>
            <a:off x="2334628" y="2928036"/>
            <a:ext cx="794120" cy="1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3800727" y="2938986"/>
            <a:ext cx="688460" cy="3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 rot="3912035">
            <a:off x="1074007" y="253875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980178" y="2710666"/>
            <a:ext cx="38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LVL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483997" y="2682321"/>
            <a:ext cx="459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WFS</a:t>
            </a:r>
          </a:p>
        </p:txBody>
      </p:sp>
      <p:cxnSp>
        <p:nvCxnSpPr>
          <p:cNvPr id="17" name="Straight Arrow Connector 16"/>
          <p:cNvCxnSpPr>
            <a:stCxn id="154" idx="6"/>
            <a:endCxn id="51" idx="2"/>
          </p:cNvCxnSpPr>
          <p:nvPr/>
        </p:nvCxnSpPr>
        <p:spPr>
          <a:xfrm flipV="1">
            <a:off x="5152833" y="1471198"/>
            <a:ext cx="766161" cy="146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 rot="17742885">
            <a:off x="5111009" y="219282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cxnSp>
        <p:nvCxnSpPr>
          <p:cNvPr id="55" name="Straight Arrow Connector 54"/>
          <p:cNvCxnSpPr>
            <a:endCxn id="122" idx="2"/>
          </p:cNvCxnSpPr>
          <p:nvPr/>
        </p:nvCxnSpPr>
        <p:spPr>
          <a:xfrm>
            <a:off x="777400" y="1501288"/>
            <a:ext cx="885249" cy="142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135228" y="2193639"/>
            <a:ext cx="671979" cy="369332"/>
            <a:chOff x="1466995" y="644218"/>
            <a:chExt cx="671979" cy="369332"/>
          </a:xfrm>
        </p:grpSpPr>
        <p:sp>
          <p:nvSpPr>
            <p:cNvPr id="142" name="TextBox 141"/>
            <p:cNvSpPr txBox="1"/>
            <p:nvPr/>
          </p:nvSpPr>
          <p:spPr>
            <a:xfrm>
              <a:off x="1582908" y="682855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SIG</a:t>
              </a:r>
            </a:p>
          </p:txBody>
        </p:sp>
        <p:sp>
          <p:nvSpPr>
            <p:cNvPr id="145" name="Oval 144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126264" y="2743370"/>
            <a:ext cx="671979" cy="369332"/>
            <a:chOff x="1466995" y="644218"/>
            <a:chExt cx="671979" cy="369332"/>
          </a:xfrm>
        </p:grpSpPr>
        <p:sp>
          <p:nvSpPr>
            <p:cNvPr id="147" name="TextBox 146"/>
            <p:cNvSpPr txBox="1"/>
            <p:nvPr/>
          </p:nvSpPr>
          <p:spPr>
            <a:xfrm>
              <a:off x="1582908" y="682855"/>
              <a:ext cx="505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WFS</a:t>
              </a:r>
            </a:p>
          </p:txBody>
        </p:sp>
        <p:sp>
          <p:nvSpPr>
            <p:cNvPr id="148" name="Oval 147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489356" y="2207289"/>
            <a:ext cx="671979" cy="369332"/>
            <a:chOff x="1466995" y="644218"/>
            <a:chExt cx="671979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1582908" y="682855"/>
              <a:ext cx="425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LVL</a:t>
              </a:r>
            </a:p>
          </p:txBody>
        </p:sp>
        <p:sp>
          <p:nvSpPr>
            <p:cNvPr id="151" name="Oval 150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480854" y="2749109"/>
            <a:ext cx="671979" cy="369332"/>
            <a:chOff x="1466995" y="644218"/>
            <a:chExt cx="671979" cy="369332"/>
          </a:xfrm>
        </p:grpSpPr>
        <p:sp>
          <p:nvSpPr>
            <p:cNvPr id="153" name="TextBox 152"/>
            <p:cNvSpPr txBox="1"/>
            <p:nvPr/>
          </p:nvSpPr>
          <p:spPr>
            <a:xfrm>
              <a:off x="1582908" y="682855"/>
              <a:ext cx="425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LVL</a:t>
              </a:r>
            </a:p>
          </p:txBody>
        </p:sp>
        <p:sp>
          <p:nvSpPr>
            <p:cNvPr id="154" name="Oval 153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8688" y="6315046"/>
            <a:ext cx="5982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Commands are executed interactively.  Stored programs can be executed with XEQ command.</a:t>
            </a:r>
          </a:p>
        </p:txBody>
      </p:sp>
      <p:sp>
        <p:nvSpPr>
          <p:cNvPr id="127" name="TextBox 126"/>
          <p:cNvSpPr txBox="1"/>
          <p:nvPr/>
        </p:nvSpPr>
        <p:spPr>
          <a:xfrm rot="1366039">
            <a:off x="2370594" y="506710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920905" y="5213888"/>
            <a:ext cx="671979" cy="369332"/>
            <a:chOff x="1485735" y="3339867"/>
            <a:chExt cx="671979" cy="369332"/>
          </a:xfrm>
        </p:grpSpPr>
        <p:sp>
          <p:nvSpPr>
            <p:cNvPr id="129" name="TextBox 128"/>
            <p:cNvSpPr txBox="1"/>
            <p:nvPr/>
          </p:nvSpPr>
          <p:spPr>
            <a:xfrm>
              <a:off x="1518511" y="3388637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ADDR</a:t>
              </a:r>
            </a:p>
          </p:txBody>
        </p:sp>
        <p:sp>
          <p:nvSpPr>
            <p:cNvPr id="130" name="Oval 129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1" name="Straight Arrow Connector 130"/>
          <p:cNvCxnSpPr>
            <a:endCxn id="130" idx="2"/>
          </p:cNvCxnSpPr>
          <p:nvPr/>
        </p:nvCxnSpPr>
        <p:spPr>
          <a:xfrm>
            <a:off x="2072759" y="4991168"/>
            <a:ext cx="848146" cy="407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810154" y="5331418"/>
            <a:ext cx="2168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 current data stack address</a:t>
            </a:r>
          </a:p>
        </p:txBody>
      </p:sp>
      <p:cxnSp>
        <p:nvCxnSpPr>
          <p:cNvPr id="156" name="Elbow Connector 155"/>
          <p:cNvCxnSpPr/>
          <p:nvPr/>
        </p:nvCxnSpPr>
        <p:spPr>
          <a:xfrm>
            <a:off x="3592716" y="5407923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1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691891" y="4465004"/>
            <a:ext cx="671979" cy="369332"/>
            <a:chOff x="1498473" y="4277742"/>
            <a:chExt cx="67197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531390" y="430480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FUNC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498473" y="427774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4454" y="811645"/>
            <a:ext cx="602978" cy="369332"/>
            <a:chOff x="1466995" y="644218"/>
            <a:chExt cx="67197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574451" y="682855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Idle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74021" y="787888"/>
            <a:ext cx="671979" cy="369332"/>
            <a:chOff x="1466995" y="644218"/>
            <a:chExt cx="6719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1505634" y="682855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TERM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2343593" y="972554"/>
            <a:ext cx="3230428" cy="1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8" idx="6"/>
            <a:endCxn id="52" idx="3"/>
          </p:cNvCxnSpPr>
          <p:nvPr/>
        </p:nvCxnSpPr>
        <p:spPr>
          <a:xfrm flipV="1">
            <a:off x="3809692" y="1103133"/>
            <a:ext cx="1862738" cy="44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7" idx="6"/>
          </p:cNvCxnSpPr>
          <p:nvPr/>
        </p:nvCxnSpPr>
        <p:spPr>
          <a:xfrm flipV="1">
            <a:off x="5170130" y="1144343"/>
            <a:ext cx="625363" cy="953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2" idx="6"/>
            <a:endCxn id="52" idx="4"/>
          </p:cNvCxnSpPr>
          <p:nvPr/>
        </p:nvCxnSpPr>
        <p:spPr>
          <a:xfrm flipV="1">
            <a:off x="5161166" y="1157220"/>
            <a:ext cx="748845" cy="149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3136746" y="4474781"/>
            <a:ext cx="703152" cy="369332"/>
            <a:chOff x="1485735" y="3339867"/>
            <a:chExt cx="703152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1518511" y="3388637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NORM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80" name="Straight Arrow Connector 79"/>
          <p:cNvCxnSpPr>
            <a:endCxn id="78" idx="2"/>
          </p:cNvCxnSpPr>
          <p:nvPr/>
        </p:nvCxnSpPr>
        <p:spPr>
          <a:xfrm>
            <a:off x="2373639" y="4659447"/>
            <a:ext cx="763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7" idx="6"/>
          </p:cNvCxnSpPr>
          <p:nvPr/>
        </p:nvCxnSpPr>
        <p:spPr>
          <a:xfrm flipV="1">
            <a:off x="1017432" y="984479"/>
            <a:ext cx="694257" cy="1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169" idx="2"/>
          </p:cNvCxnSpPr>
          <p:nvPr/>
        </p:nvCxnSpPr>
        <p:spPr>
          <a:xfrm>
            <a:off x="1017272" y="1061998"/>
            <a:ext cx="681591" cy="47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72" idx="2"/>
          </p:cNvCxnSpPr>
          <p:nvPr/>
        </p:nvCxnSpPr>
        <p:spPr>
          <a:xfrm>
            <a:off x="954865" y="1098250"/>
            <a:ext cx="716748" cy="988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206" idx="2"/>
          </p:cNvCxnSpPr>
          <p:nvPr/>
        </p:nvCxnSpPr>
        <p:spPr>
          <a:xfrm>
            <a:off x="856899" y="1144315"/>
            <a:ext cx="805750" cy="1496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7" idx="4"/>
            <a:endCxn id="15" idx="2"/>
          </p:cNvCxnSpPr>
          <p:nvPr/>
        </p:nvCxnSpPr>
        <p:spPr>
          <a:xfrm>
            <a:off x="715943" y="1180977"/>
            <a:ext cx="975948" cy="3468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>
            <a:off x="6249263" y="980414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>
            <a:off x="219043" y="1000249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01809" y="136871"/>
            <a:ext cx="442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STATE MACHINE (Mode=Program)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1234"/>
              </p:ext>
            </p:extLst>
          </p:nvPr>
        </p:nvGraphicFramePr>
        <p:xfrm>
          <a:off x="9035385" y="1688858"/>
          <a:ext cx="2953208" cy="4817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Action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Idle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</a:t>
                      </a:r>
                      <a:r>
                        <a:rPr lang="en-US" sz="1100" baseline="0" dirty="0">
                          <a:effectLst/>
                        </a:rPr>
                        <a:t> instruction at </a:t>
                      </a:r>
                      <a:r>
                        <a:rPr lang="en-US" sz="1100" baseline="0" dirty="0" err="1">
                          <a:effectLst/>
                        </a:rPr>
                        <a:t>pgmcntr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OP-*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Accumulate opcode; put “&lt;op&gt;-“ in </a:t>
                      </a:r>
                      <a:r>
                        <a:rPr lang="en-US" sz="1100" dirty="0" err="1">
                          <a:effectLst/>
                        </a:rPr>
                        <a:t>dispbuff</a:t>
                      </a:r>
                      <a:r>
                        <a:rPr lang="en-US" sz="1100" dirty="0">
                          <a:effectLst/>
                        </a:rPr>
                        <a:t>[0,1]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Set FUNC bit. Put “-“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LBL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Accumulate operand; put operand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LVL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NBL1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Accumulate operand; put operand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WFS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NBL2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Accumulate operand; put operand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effectLst/>
                        </a:rPr>
                        <a:t>Set Mode=Norm; put “Norm” in </a:t>
                      </a:r>
                      <a:r>
                        <a:rPr lang="en-US" sz="1100" baseline="0" dirty="0" err="1">
                          <a:effectLst/>
                        </a:rPr>
                        <a:t>dispbuf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</a:t>
                      </a:r>
                      <a:r>
                        <a:rPr lang="en-US" sz="1100" baseline="0" dirty="0">
                          <a:effectLst/>
                        </a:rPr>
                        <a:t> Mode==</a:t>
                      </a:r>
                      <a:r>
                        <a:rPr lang="en-US" sz="1100" baseline="0" dirty="0" err="1">
                          <a:effectLst/>
                        </a:rPr>
                        <a:t>prog</a:t>
                      </a:r>
                      <a:r>
                        <a:rPr lang="en-US" sz="1100" baseline="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=</a:t>
                      </a:r>
                      <a:r>
                        <a:rPr lang="en-US" sz="1100" dirty="0" err="1">
                          <a:effectLst/>
                        </a:rPr>
                        <a:t>pgmmem</a:t>
                      </a: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pgmcntr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STKREV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Mode=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Stkrev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100" dirty="0">
                          <a:effectLst/>
                        </a:rPr>
                        <a:t> put “STRV” in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dispbuf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dispptr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--,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accumptr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--, pop(state stack)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pgmcntr</a:t>
                      </a:r>
                      <a:r>
                        <a:rPr lang="en-US" sz="1100" dirty="0">
                          <a:effectLst/>
                        </a:rPr>
                        <a:t>++;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=</a:t>
                      </a:r>
                      <a:r>
                        <a:rPr lang="en-US" sz="1100" dirty="0" err="1">
                          <a:effectLst/>
                        </a:rPr>
                        <a:t>prgmem</a:t>
                      </a: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pgmcntr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pgmcntr</a:t>
                      </a:r>
                      <a:r>
                        <a:rPr lang="en-US" sz="1100" dirty="0">
                          <a:effectLst/>
                        </a:rPr>
                        <a:t>--;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=</a:t>
                      </a:r>
                      <a:r>
                        <a:rPr lang="en-US" sz="1100" dirty="0" err="1">
                          <a:effectLst/>
                        </a:rPr>
                        <a:t>prgmem</a:t>
                      </a: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pgmcntr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TERM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 accumulator to IR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Nop</a:t>
                      </a:r>
                      <a:r>
                        <a:rPr lang="en-US" sz="1100" dirty="0">
                          <a:effectLst/>
                        </a:rPr>
                        <a:t>; put “</a:t>
                      </a:r>
                      <a:r>
                        <a:rPr lang="en-US" sz="1100" dirty="0" err="1">
                          <a:effectLst/>
                        </a:rPr>
                        <a:t>Eror</a:t>
                      </a:r>
                      <a:r>
                        <a:rPr lang="en-US" sz="1100" dirty="0">
                          <a:effectLst/>
                        </a:rPr>
                        <a:t>”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[0-3], </a:t>
                      </a:r>
                      <a:r>
                        <a:rPr lang="en-US" sz="1100" dirty="0" err="1">
                          <a:effectLst/>
                        </a:rPr>
                        <a:t>goto</a:t>
                      </a:r>
                      <a:r>
                        <a:rPr lang="en-US" sz="1100" dirty="0">
                          <a:effectLst/>
                        </a:rPr>
                        <a:t> idle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 rot="4454584">
            <a:off x="1061265" y="28333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FUNC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5986" y="7754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OP-0</a:t>
            </a:r>
          </a:p>
        </p:txBody>
      </p:sp>
      <p:sp>
        <p:nvSpPr>
          <p:cNvPr id="87" name="TextBox 86"/>
          <p:cNvSpPr txBox="1"/>
          <p:nvPr/>
        </p:nvSpPr>
        <p:spPr>
          <a:xfrm rot="2324521">
            <a:off x="1160353" y="11262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OP-1</a:t>
            </a:r>
          </a:p>
        </p:txBody>
      </p:sp>
      <p:sp>
        <p:nvSpPr>
          <p:cNvPr id="88" name="TextBox 87"/>
          <p:cNvSpPr txBox="1"/>
          <p:nvPr/>
        </p:nvSpPr>
        <p:spPr>
          <a:xfrm rot="3502261">
            <a:off x="1211489" y="15313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OP-2</a:t>
            </a:r>
          </a:p>
        </p:txBody>
      </p:sp>
      <p:sp>
        <p:nvSpPr>
          <p:cNvPr id="89" name="TextBox 88"/>
          <p:cNvSpPr txBox="1"/>
          <p:nvPr/>
        </p:nvSpPr>
        <p:spPr>
          <a:xfrm rot="3912035">
            <a:off x="1247653" y="203284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OP-D</a:t>
            </a:r>
          </a:p>
        </p:txBody>
      </p:sp>
      <p:sp>
        <p:nvSpPr>
          <p:cNvPr id="106" name="TextBox 105"/>
          <p:cNvSpPr txBox="1"/>
          <p:nvPr/>
        </p:nvSpPr>
        <p:spPr>
          <a:xfrm rot="18129767">
            <a:off x="5057402" y="155569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07" name="TextBox 106"/>
          <p:cNvSpPr txBox="1"/>
          <p:nvPr/>
        </p:nvSpPr>
        <p:spPr>
          <a:xfrm rot="17662513">
            <a:off x="4952119" y="214228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09" name="TextBox 108"/>
          <p:cNvSpPr txBox="1"/>
          <p:nvPr/>
        </p:nvSpPr>
        <p:spPr>
          <a:xfrm rot="1366039">
            <a:off x="2636825" y="4800253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3358648" y="6013533"/>
            <a:ext cx="690090" cy="369332"/>
            <a:chOff x="1485735" y="3339867"/>
            <a:chExt cx="690090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492753" y="3375758"/>
              <a:ext cx="68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ERROR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19" name="Elbow Connector 118"/>
          <p:cNvCxnSpPr/>
          <p:nvPr/>
        </p:nvCxnSpPr>
        <p:spPr>
          <a:xfrm>
            <a:off x="4024766" y="6198199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17" idx="1"/>
          </p:cNvCxnSpPr>
          <p:nvPr/>
        </p:nvCxnSpPr>
        <p:spPr>
          <a:xfrm>
            <a:off x="2705463" y="6198199"/>
            <a:ext cx="660203" cy="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63267" y="5981028"/>
            <a:ext cx="80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Others</a:t>
            </a:r>
          </a:p>
        </p:txBody>
      </p:sp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9293343" y="117784"/>
          <a:ext cx="2075896" cy="1464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3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3" name="Group 122"/>
          <p:cNvGrpSpPr/>
          <p:nvPr/>
        </p:nvGrpSpPr>
        <p:grpSpPr>
          <a:xfrm>
            <a:off x="3852371" y="3911616"/>
            <a:ext cx="671979" cy="369332"/>
            <a:chOff x="1281046" y="5172067"/>
            <a:chExt cx="671979" cy="369332"/>
          </a:xfrm>
        </p:grpSpPr>
        <p:sp>
          <p:nvSpPr>
            <p:cNvPr id="124" name="TextBox 123"/>
            <p:cNvSpPr txBox="1"/>
            <p:nvPr/>
          </p:nvSpPr>
          <p:spPr>
            <a:xfrm>
              <a:off x="1402600" y="518233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BS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1281046" y="51720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3" name="Straight Arrow Connector 132"/>
          <p:cNvCxnSpPr>
            <a:stCxn id="146" idx="6"/>
            <a:endCxn id="132" idx="2"/>
          </p:cNvCxnSpPr>
          <p:nvPr/>
        </p:nvCxnSpPr>
        <p:spPr>
          <a:xfrm>
            <a:off x="3384685" y="4096282"/>
            <a:ext cx="467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465686" y="3927575"/>
            <a:ext cx="76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 state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3147080" y="4936016"/>
            <a:ext cx="671979" cy="369332"/>
            <a:chOff x="1485735" y="3339867"/>
            <a:chExt cx="671979" cy="369332"/>
          </a:xfrm>
        </p:grpSpPr>
        <p:sp>
          <p:nvSpPr>
            <p:cNvPr id="138" name="TextBox 137"/>
            <p:cNvSpPr txBox="1"/>
            <p:nvPr/>
          </p:nvSpPr>
          <p:spPr>
            <a:xfrm>
              <a:off x="1518511" y="3388637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ADDR</a:t>
              </a:r>
            </a:p>
          </p:txBody>
        </p:sp>
        <p:sp>
          <p:nvSpPr>
            <p:cNvPr id="139" name="Oval 138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64" name="Straight Arrow Connector 63"/>
          <p:cNvCxnSpPr>
            <a:endCxn id="139" idx="2"/>
          </p:cNvCxnSpPr>
          <p:nvPr/>
        </p:nvCxnSpPr>
        <p:spPr>
          <a:xfrm>
            <a:off x="2338990" y="4724313"/>
            <a:ext cx="808090" cy="396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78259" y="443380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</a:t>
            </a:r>
          </a:p>
        </p:txBody>
      </p:sp>
      <p:cxnSp>
        <p:nvCxnSpPr>
          <p:cNvPr id="140" name="Elbow Connector 139"/>
          <p:cNvCxnSpPr/>
          <p:nvPr/>
        </p:nvCxnSpPr>
        <p:spPr>
          <a:xfrm>
            <a:off x="3831120" y="5156878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2712706" y="3911616"/>
            <a:ext cx="717720" cy="369332"/>
            <a:chOff x="1498473" y="4277742"/>
            <a:chExt cx="717720" cy="369332"/>
          </a:xfrm>
        </p:grpSpPr>
        <p:sp>
          <p:nvSpPr>
            <p:cNvPr id="145" name="TextBox 144"/>
            <p:cNvSpPr txBox="1"/>
            <p:nvPr/>
          </p:nvSpPr>
          <p:spPr>
            <a:xfrm>
              <a:off x="1531390" y="4304805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FUNC2</a:t>
              </a:r>
            </a:p>
          </p:txBody>
        </p:sp>
        <p:sp>
          <p:nvSpPr>
            <p:cNvPr id="146" name="Oval 145"/>
            <p:cNvSpPr/>
            <p:nvPr/>
          </p:nvSpPr>
          <p:spPr>
            <a:xfrm>
              <a:off x="1498473" y="427774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1" name="Straight Arrow Connector 90"/>
          <p:cNvCxnSpPr>
            <a:endCxn id="146" idx="1"/>
          </p:cNvCxnSpPr>
          <p:nvPr/>
        </p:nvCxnSpPr>
        <p:spPr>
          <a:xfrm>
            <a:off x="2557099" y="3617775"/>
            <a:ext cx="254016" cy="34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32" idx="7"/>
          </p:cNvCxnSpPr>
          <p:nvPr/>
        </p:nvCxnSpPr>
        <p:spPr>
          <a:xfrm flipH="1" flipV="1">
            <a:off x="4129408" y="3623389"/>
            <a:ext cx="296533" cy="34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335150" y="5046224"/>
            <a:ext cx="671979" cy="369332"/>
            <a:chOff x="1281046" y="5172067"/>
            <a:chExt cx="671979" cy="369332"/>
          </a:xfrm>
        </p:grpSpPr>
        <p:sp>
          <p:nvSpPr>
            <p:cNvPr id="149" name="TextBox 148"/>
            <p:cNvSpPr txBox="1"/>
            <p:nvPr/>
          </p:nvSpPr>
          <p:spPr>
            <a:xfrm>
              <a:off x="1402600" y="518233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</a:t>
              </a:r>
            </a:p>
          </p:txBody>
        </p:sp>
        <p:sp>
          <p:nvSpPr>
            <p:cNvPr id="150" name="Oval 149"/>
            <p:cNvSpPr/>
            <p:nvPr/>
          </p:nvSpPr>
          <p:spPr>
            <a:xfrm>
              <a:off x="1281046" y="51720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335151" y="5697683"/>
            <a:ext cx="671979" cy="369332"/>
            <a:chOff x="1281046" y="6051901"/>
            <a:chExt cx="671979" cy="369332"/>
          </a:xfrm>
        </p:grpSpPr>
        <p:sp>
          <p:nvSpPr>
            <p:cNvPr id="152" name="TextBox 151"/>
            <p:cNvSpPr txBox="1"/>
            <p:nvPr/>
          </p:nvSpPr>
          <p:spPr>
            <a:xfrm>
              <a:off x="1413820" y="609053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DN</a:t>
              </a:r>
            </a:p>
          </p:txBody>
        </p:sp>
        <p:sp>
          <p:nvSpPr>
            <p:cNvPr id="153" name="Oval 152"/>
            <p:cNvSpPr/>
            <p:nvPr/>
          </p:nvSpPr>
          <p:spPr>
            <a:xfrm>
              <a:off x="1281046" y="6051901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54" name="Elbow Connector 153"/>
          <p:cNvCxnSpPr/>
          <p:nvPr/>
        </p:nvCxnSpPr>
        <p:spPr>
          <a:xfrm>
            <a:off x="2003146" y="5882349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>
            <a:off x="2000111" y="5227721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 rot="4920657">
            <a:off x="951995" y="4129844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DN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626542" y="1169023"/>
            <a:ext cx="807017" cy="3931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27" idx="3"/>
            <a:endCxn id="153" idx="2"/>
          </p:cNvCxnSpPr>
          <p:nvPr/>
        </p:nvCxnSpPr>
        <p:spPr>
          <a:xfrm>
            <a:off x="502758" y="1126890"/>
            <a:ext cx="832393" cy="4755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4755744">
            <a:off x="1093792" y="377205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322824" y="3844203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2966" y="3512505"/>
            <a:ext cx="49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</a:t>
            </a:r>
          </a:p>
          <a:p>
            <a:r>
              <a:rPr lang="en-US" sz="1200" dirty="0"/>
              <a:t>state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3132965" y="5434500"/>
            <a:ext cx="734881" cy="369332"/>
            <a:chOff x="1471619" y="3339867"/>
            <a:chExt cx="734881" cy="369332"/>
          </a:xfrm>
        </p:grpSpPr>
        <p:sp>
          <p:nvSpPr>
            <p:cNvPr id="130" name="TextBox 129"/>
            <p:cNvSpPr txBox="1"/>
            <p:nvPr/>
          </p:nvSpPr>
          <p:spPr>
            <a:xfrm>
              <a:off x="1471619" y="3388637"/>
              <a:ext cx="734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STKREV</a:t>
              </a:r>
            </a:p>
          </p:txBody>
        </p:sp>
        <p:sp>
          <p:nvSpPr>
            <p:cNvPr id="131" name="Oval 130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" name="Straight Arrow Connector 8"/>
          <p:cNvCxnSpPr>
            <a:stCxn id="15" idx="5"/>
            <a:endCxn id="130" idx="1"/>
          </p:cNvCxnSpPr>
          <p:nvPr/>
        </p:nvCxnSpPr>
        <p:spPr>
          <a:xfrm>
            <a:off x="2265461" y="4780249"/>
            <a:ext cx="867504" cy="856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771068">
            <a:off x="2578365" y="5153240"/>
            <a:ext cx="65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STKREV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817352" y="4674641"/>
            <a:ext cx="600495" cy="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447377" y="453075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NormSM</a:t>
            </a:r>
            <a:endParaRPr lang="en-US" sz="1200" dirty="0"/>
          </a:p>
        </p:txBody>
      </p:sp>
      <p:cxnSp>
        <p:nvCxnSpPr>
          <p:cNvPr id="163" name="Straight Arrow Connector 162"/>
          <p:cNvCxnSpPr/>
          <p:nvPr/>
        </p:nvCxnSpPr>
        <p:spPr>
          <a:xfrm flipV="1">
            <a:off x="3817353" y="5635683"/>
            <a:ext cx="600495" cy="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447378" y="5511678"/>
            <a:ext cx="774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StkrevSM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648481" y="364608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FUNC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1711689" y="798766"/>
            <a:ext cx="631904" cy="371426"/>
            <a:chOff x="1466995" y="644218"/>
            <a:chExt cx="671979" cy="369332"/>
          </a:xfrm>
        </p:grpSpPr>
        <p:sp>
          <p:nvSpPr>
            <p:cNvPr id="135" name="TextBox 134"/>
            <p:cNvSpPr txBox="1"/>
            <p:nvPr/>
          </p:nvSpPr>
          <p:spPr>
            <a:xfrm>
              <a:off x="1521780" y="66983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Op-0</a:t>
              </a:r>
            </a:p>
          </p:txBody>
        </p:sp>
        <p:sp>
          <p:nvSpPr>
            <p:cNvPr id="147" name="Oval 146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698863" y="1344235"/>
            <a:ext cx="644729" cy="384425"/>
            <a:chOff x="1454170" y="1530465"/>
            <a:chExt cx="671979" cy="369332"/>
          </a:xfrm>
        </p:grpSpPr>
        <p:sp>
          <p:nvSpPr>
            <p:cNvPr id="166" name="TextBox 165"/>
            <p:cNvSpPr txBox="1"/>
            <p:nvPr/>
          </p:nvSpPr>
          <p:spPr>
            <a:xfrm>
              <a:off x="1507267" y="157563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Op-1</a:t>
              </a:r>
            </a:p>
          </p:txBody>
        </p:sp>
        <p:sp>
          <p:nvSpPr>
            <p:cNvPr id="169" name="Oval 168"/>
            <p:cNvSpPr/>
            <p:nvPr/>
          </p:nvSpPr>
          <p:spPr>
            <a:xfrm>
              <a:off x="1454170" y="1530465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71613" y="1902225"/>
            <a:ext cx="704149" cy="369332"/>
            <a:chOff x="1426920" y="2416712"/>
            <a:chExt cx="704149" cy="369332"/>
          </a:xfrm>
        </p:grpSpPr>
        <p:sp>
          <p:nvSpPr>
            <p:cNvPr id="171" name="TextBox 170"/>
            <p:cNvSpPr txBox="1"/>
            <p:nvPr/>
          </p:nvSpPr>
          <p:spPr>
            <a:xfrm>
              <a:off x="1492753" y="245739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Op-2o</a:t>
              </a:r>
            </a:p>
          </p:txBody>
        </p:sp>
        <p:sp>
          <p:nvSpPr>
            <p:cNvPr id="172" name="Oval 171"/>
            <p:cNvSpPr/>
            <p:nvPr/>
          </p:nvSpPr>
          <p:spPr>
            <a:xfrm>
              <a:off x="1426920" y="241671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693166" y="3024194"/>
            <a:ext cx="671979" cy="369332"/>
            <a:chOff x="1485735" y="3339867"/>
            <a:chExt cx="671979" cy="369332"/>
          </a:xfrm>
        </p:grpSpPr>
        <p:sp>
          <p:nvSpPr>
            <p:cNvPr id="174" name="TextBox 173"/>
            <p:cNvSpPr txBox="1"/>
            <p:nvPr/>
          </p:nvSpPr>
          <p:spPr>
            <a:xfrm>
              <a:off x="1518511" y="336287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Op-D</a:t>
              </a:r>
            </a:p>
          </p:txBody>
        </p:sp>
        <p:sp>
          <p:nvSpPr>
            <p:cNvPr id="175" name="Oval 174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137713" y="1359325"/>
            <a:ext cx="671979" cy="369332"/>
            <a:chOff x="1466995" y="644218"/>
            <a:chExt cx="671979" cy="369332"/>
          </a:xfrm>
        </p:grpSpPr>
        <p:sp>
          <p:nvSpPr>
            <p:cNvPr id="177" name="TextBox 176"/>
            <p:cNvSpPr txBox="1"/>
            <p:nvPr/>
          </p:nvSpPr>
          <p:spPr>
            <a:xfrm>
              <a:off x="1582908" y="66997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LBL</a:t>
              </a:r>
            </a:p>
          </p:txBody>
        </p:sp>
        <p:sp>
          <p:nvSpPr>
            <p:cNvPr id="178" name="Oval 177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137712" y="1916745"/>
            <a:ext cx="671979" cy="369332"/>
            <a:chOff x="1466995" y="644218"/>
            <a:chExt cx="671979" cy="369332"/>
          </a:xfrm>
        </p:grpSpPr>
        <p:sp>
          <p:nvSpPr>
            <p:cNvPr id="180" name="TextBox 179"/>
            <p:cNvSpPr txBox="1"/>
            <p:nvPr/>
          </p:nvSpPr>
          <p:spPr>
            <a:xfrm>
              <a:off x="1595787" y="695734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SIG</a:t>
              </a:r>
            </a:p>
          </p:txBody>
        </p:sp>
        <p:sp>
          <p:nvSpPr>
            <p:cNvPr id="181" name="Oval 180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137711" y="3002503"/>
            <a:ext cx="680491" cy="369332"/>
            <a:chOff x="1466995" y="644218"/>
            <a:chExt cx="680491" cy="369332"/>
          </a:xfrm>
        </p:grpSpPr>
        <p:sp>
          <p:nvSpPr>
            <p:cNvPr id="183" name="TextBox 182"/>
            <p:cNvSpPr txBox="1"/>
            <p:nvPr/>
          </p:nvSpPr>
          <p:spPr>
            <a:xfrm>
              <a:off x="1582908" y="68285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NBL1</a:t>
              </a:r>
            </a:p>
          </p:txBody>
        </p:sp>
        <p:sp>
          <p:nvSpPr>
            <p:cNvPr id="184" name="Oval 183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498151" y="1913175"/>
            <a:ext cx="671979" cy="369332"/>
            <a:chOff x="1466995" y="644218"/>
            <a:chExt cx="671979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1582908" y="682855"/>
              <a:ext cx="425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LVL</a:t>
              </a:r>
            </a:p>
          </p:txBody>
        </p:sp>
        <p:sp>
          <p:nvSpPr>
            <p:cNvPr id="187" name="Oval 186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524350" y="3002733"/>
            <a:ext cx="671979" cy="369332"/>
            <a:chOff x="1466995" y="644218"/>
            <a:chExt cx="671979" cy="369332"/>
          </a:xfrm>
        </p:grpSpPr>
        <p:sp>
          <p:nvSpPr>
            <p:cNvPr id="189" name="TextBox 188"/>
            <p:cNvSpPr txBox="1"/>
            <p:nvPr/>
          </p:nvSpPr>
          <p:spPr>
            <a:xfrm>
              <a:off x="1544271" y="68285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NBL2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91" name="Straight Arrow Connector 190"/>
          <p:cNvCxnSpPr>
            <a:stCxn id="169" idx="6"/>
            <a:endCxn id="178" idx="2"/>
          </p:cNvCxnSpPr>
          <p:nvPr/>
        </p:nvCxnSpPr>
        <p:spPr>
          <a:xfrm>
            <a:off x="2343592" y="1536448"/>
            <a:ext cx="794121" cy="7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2" idx="6"/>
            <a:endCxn id="181" idx="2"/>
          </p:cNvCxnSpPr>
          <p:nvPr/>
        </p:nvCxnSpPr>
        <p:spPr>
          <a:xfrm>
            <a:off x="2343592" y="2086891"/>
            <a:ext cx="794120" cy="1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5" idx="6"/>
            <a:endCxn id="184" idx="2"/>
          </p:cNvCxnSpPr>
          <p:nvPr/>
        </p:nvCxnSpPr>
        <p:spPr>
          <a:xfrm flipV="1">
            <a:off x="2365145" y="3187169"/>
            <a:ext cx="772566" cy="2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1" idx="6"/>
            <a:endCxn id="187" idx="2"/>
          </p:cNvCxnSpPr>
          <p:nvPr/>
        </p:nvCxnSpPr>
        <p:spPr>
          <a:xfrm flipV="1">
            <a:off x="3809691" y="2097841"/>
            <a:ext cx="688460" cy="3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4" idx="6"/>
            <a:endCxn id="190" idx="2"/>
          </p:cNvCxnSpPr>
          <p:nvPr/>
        </p:nvCxnSpPr>
        <p:spPr>
          <a:xfrm>
            <a:off x="3809690" y="3187169"/>
            <a:ext cx="714660" cy="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993144" y="75754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510767" y="132422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LBL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977844" y="1895297"/>
            <a:ext cx="38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LVL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493134" y="297056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NBL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997854" y="296800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NBL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516979" y="18914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02" name="TextBox 201"/>
          <p:cNvSpPr txBox="1"/>
          <p:nvPr/>
        </p:nvSpPr>
        <p:spPr>
          <a:xfrm rot="20673678">
            <a:off x="4337108" y="113741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1598676" y="646771"/>
            <a:ext cx="3731607" cy="297690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1662649" y="2455908"/>
            <a:ext cx="671979" cy="369332"/>
            <a:chOff x="1426920" y="2416712"/>
            <a:chExt cx="671979" cy="369332"/>
          </a:xfrm>
        </p:grpSpPr>
        <p:sp>
          <p:nvSpPr>
            <p:cNvPr id="205" name="TextBox 204"/>
            <p:cNvSpPr txBox="1"/>
            <p:nvPr/>
          </p:nvSpPr>
          <p:spPr>
            <a:xfrm>
              <a:off x="1492753" y="2457391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Op-2i</a:t>
              </a:r>
            </a:p>
          </p:txBody>
        </p:sp>
        <p:sp>
          <p:nvSpPr>
            <p:cNvPr id="206" name="Oval 205"/>
            <p:cNvSpPr/>
            <p:nvPr/>
          </p:nvSpPr>
          <p:spPr>
            <a:xfrm>
              <a:off x="1426920" y="241671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3128748" y="2470428"/>
            <a:ext cx="671979" cy="369332"/>
            <a:chOff x="1466995" y="644218"/>
            <a:chExt cx="671979" cy="369332"/>
          </a:xfrm>
        </p:grpSpPr>
        <p:sp>
          <p:nvSpPr>
            <p:cNvPr id="208" name="TextBox 207"/>
            <p:cNvSpPr txBox="1"/>
            <p:nvPr/>
          </p:nvSpPr>
          <p:spPr>
            <a:xfrm>
              <a:off x="1595787" y="695734"/>
              <a:ext cx="505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WFS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489187" y="2466858"/>
            <a:ext cx="671979" cy="369332"/>
            <a:chOff x="1466995" y="644218"/>
            <a:chExt cx="671979" cy="369332"/>
          </a:xfrm>
        </p:grpSpPr>
        <p:sp>
          <p:nvSpPr>
            <p:cNvPr id="211" name="TextBox 210"/>
            <p:cNvSpPr txBox="1"/>
            <p:nvPr/>
          </p:nvSpPr>
          <p:spPr>
            <a:xfrm>
              <a:off x="1582908" y="682855"/>
              <a:ext cx="425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LVL</a:t>
              </a:r>
            </a:p>
          </p:txBody>
        </p:sp>
        <p:sp>
          <p:nvSpPr>
            <p:cNvPr id="212" name="Oval 211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213" name="Straight Arrow Connector 212"/>
          <p:cNvCxnSpPr>
            <a:stCxn id="206" idx="6"/>
            <a:endCxn id="209" idx="2"/>
          </p:cNvCxnSpPr>
          <p:nvPr/>
        </p:nvCxnSpPr>
        <p:spPr>
          <a:xfrm>
            <a:off x="2334628" y="2640574"/>
            <a:ext cx="794120" cy="1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9" idx="6"/>
            <a:endCxn id="212" idx="2"/>
          </p:cNvCxnSpPr>
          <p:nvPr/>
        </p:nvCxnSpPr>
        <p:spPr>
          <a:xfrm flipV="1">
            <a:off x="3800727" y="2651524"/>
            <a:ext cx="688460" cy="3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981249" y="2436608"/>
            <a:ext cx="38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LVL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483835" y="2421694"/>
            <a:ext cx="459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WFS</a:t>
            </a:r>
          </a:p>
        </p:txBody>
      </p:sp>
      <p:cxnSp>
        <p:nvCxnSpPr>
          <p:cNvPr id="48" name="Straight Arrow Connector 47"/>
          <p:cNvCxnSpPr>
            <a:endCxn id="175" idx="2"/>
          </p:cNvCxnSpPr>
          <p:nvPr/>
        </p:nvCxnSpPr>
        <p:spPr>
          <a:xfrm>
            <a:off x="808877" y="1178596"/>
            <a:ext cx="884289" cy="203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 rot="3912035">
            <a:off x="1181645" y="234529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OP-W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5191591" y="1152482"/>
            <a:ext cx="839659" cy="2030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 rot="17442323">
            <a:off x="4984204" y="258317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001" y="6393809"/>
            <a:ext cx="9570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Commands are not executed.  Commands stored in program memory for later execution.  Program memory can be navigated up and down and edited.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7599" y="5010798"/>
            <a:ext cx="2028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 current </a:t>
            </a:r>
            <a:r>
              <a:rPr lang="en-US" sz="1200" dirty="0" err="1"/>
              <a:t>prgm</a:t>
            </a:r>
            <a:r>
              <a:rPr lang="en-US" sz="1200" dirty="0"/>
              <a:t> mem </a:t>
            </a:r>
            <a:r>
              <a:rPr lang="en-US" sz="1200" dirty="0" err="1"/>
              <a:t>addr</a:t>
            </a:r>
            <a:endParaRPr lang="en-US" sz="1200" dirty="0"/>
          </a:p>
        </p:txBody>
      </p:sp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37601"/>
              </p:ext>
            </p:extLst>
          </p:nvPr>
        </p:nvGraphicFramePr>
        <p:xfrm>
          <a:off x="6605892" y="631890"/>
          <a:ext cx="2306288" cy="5723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Lex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HALT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GOTO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XEQ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WAITFOR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SKPIF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PUSH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OCEL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WRS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CFG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STKREV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OP-0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HALT, NULL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OP-1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GOTO, XEQ, LBL, POP, DIN, WRC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OP-2o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SET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OP-2i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WAITFOR, SKPIF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OP-D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PUSH, SYS, OCEL, CFG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OP-C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OPR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LBL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0123456789ABCDEF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LVL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SIG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123456789ABC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WFS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1234,F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NBL1/2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0123456789ABCDEF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01235679ABDEF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UP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^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DN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ENTER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 BS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enter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09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733437" y="3239461"/>
            <a:ext cx="671979" cy="369332"/>
            <a:chOff x="1498473" y="4277742"/>
            <a:chExt cx="67197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531390" y="430480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FUNC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498473" y="427774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02060" y="3971522"/>
            <a:ext cx="671979" cy="369332"/>
            <a:chOff x="1281046" y="5172067"/>
            <a:chExt cx="67197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402600" y="518233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281046" y="51720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02061" y="4622981"/>
            <a:ext cx="671979" cy="369332"/>
            <a:chOff x="1281046" y="6051901"/>
            <a:chExt cx="67197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413820" y="609053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DN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281046" y="6051901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4454" y="1088376"/>
            <a:ext cx="602978" cy="369332"/>
            <a:chOff x="1466995" y="644218"/>
            <a:chExt cx="67197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574451" y="682855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Idle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94437" y="1097838"/>
            <a:ext cx="680491" cy="369332"/>
            <a:chOff x="1466995" y="644218"/>
            <a:chExt cx="680491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1582908" y="68285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NBL1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4469" y="1104979"/>
            <a:ext cx="671979" cy="369332"/>
            <a:chOff x="1466995" y="644218"/>
            <a:chExt cx="671979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1544271" y="68285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NBL2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03755" y="1119775"/>
            <a:ext cx="671979" cy="369332"/>
            <a:chOff x="1466995" y="644218"/>
            <a:chExt cx="6719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1505634" y="682855"/>
              <a:ext cx="587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LOAD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466995" y="644218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60" name="Straight Arrow Connector 59"/>
          <p:cNvCxnSpPr>
            <a:stCxn id="45" idx="6"/>
            <a:endCxn id="52" idx="2"/>
          </p:cNvCxnSpPr>
          <p:nvPr/>
        </p:nvCxnSpPr>
        <p:spPr>
          <a:xfrm>
            <a:off x="3886448" y="1289645"/>
            <a:ext cx="617307" cy="14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6"/>
          </p:cNvCxnSpPr>
          <p:nvPr/>
        </p:nvCxnSpPr>
        <p:spPr>
          <a:xfrm flipV="1">
            <a:off x="1017432" y="1271099"/>
            <a:ext cx="889603" cy="1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</p:cNvCxnSpPr>
          <p:nvPr/>
        </p:nvCxnSpPr>
        <p:spPr>
          <a:xfrm>
            <a:off x="2566416" y="1282504"/>
            <a:ext cx="663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3367510" y="3793536"/>
            <a:ext cx="671979" cy="369332"/>
            <a:chOff x="1485735" y="3339867"/>
            <a:chExt cx="671979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1518511" y="3388637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ADDR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80" name="Straight Arrow Connector 79"/>
          <p:cNvCxnSpPr>
            <a:endCxn id="78" idx="2"/>
          </p:cNvCxnSpPr>
          <p:nvPr/>
        </p:nvCxnSpPr>
        <p:spPr>
          <a:xfrm>
            <a:off x="2367995" y="3504648"/>
            <a:ext cx="999515" cy="47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377614" y="3255916"/>
            <a:ext cx="690719" cy="369332"/>
            <a:chOff x="1466995" y="3339867"/>
            <a:chExt cx="690719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1466995" y="3388637"/>
              <a:ext cx="606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04" name="Straight Arrow Connector 103"/>
          <p:cNvCxnSpPr>
            <a:stCxn id="27" idx="5"/>
            <a:endCxn id="15" idx="2"/>
          </p:cNvCxnSpPr>
          <p:nvPr/>
        </p:nvCxnSpPr>
        <p:spPr>
          <a:xfrm>
            <a:off x="929128" y="1403621"/>
            <a:ext cx="804309" cy="2020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05416" y="3437387"/>
            <a:ext cx="992872" cy="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7" idx="4"/>
            <a:endCxn id="16" idx="2"/>
          </p:cNvCxnSpPr>
          <p:nvPr/>
        </p:nvCxnSpPr>
        <p:spPr>
          <a:xfrm>
            <a:off x="715943" y="1457708"/>
            <a:ext cx="986117" cy="2698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7" idx="3"/>
            <a:endCxn id="17" idx="2"/>
          </p:cNvCxnSpPr>
          <p:nvPr/>
        </p:nvCxnSpPr>
        <p:spPr>
          <a:xfrm>
            <a:off x="502758" y="1403621"/>
            <a:ext cx="1199303" cy="340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>
            <a:off x="5180622" y="1301213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4045349" y="3991763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>
            <a:off x="2370056" y="4807647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>
            <a:off x="2367021" y="4153019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>
            <a:off x="219043" y="1276980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994291" y="235350"/>
            <a:ext cx="480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STATE MACHINE (Mode=Stack Review)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94900"/>
              </p:ext>
            </p:extLst>
          </p:nvPr>
        </p:nvGraphicFramePr>
        <p:xfrm>
          <a:off x="8615193" y="2092512"/>
          <a:ext cx="3135559" cy="3246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Action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Idle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 =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stackPtr</a:t>
                      </a:r>
                      <a:r>
                        <a:rPr lang="en-US" sz="1100" baseline="0" dirty="0">
                          <a:effectLst/>
                        </a:rPr>
                        <a:t>+”.”+</a:t>
                      </a:r>
                      <a:r>
                        <a:rPr lang="en-US" sz="1100" baseline="0" dirty="0" err="1">
                          <a:effectLst/>
                        </a:rPr>
                        <a:t>dStack</a:t>
                      </a:r>
                      <a:r>
                        <a:rPr lang="en-US" sz="1100" baseline="0" dirty="0">
                          <a:effectLst/>
                        </a:rPr>
                        <a:t>[</a:t>
                      </a:r>
                      <a:r>
                        <a:rPr lang="en-US" sz="1100" baseline="0" dirty="0" err="1">
                          <a:effectLst/>
                        </a:rPr>
                        <a:t>stackPtr</a:t>
                      </a:r>
                      <a:r>
                        <a:rPr lang="en-US" sz="1100" baseline="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Set FUNC bit. Put “-“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UP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stkptr</a:t>
                      </a:r>
                      <a:r>
                        <a:rPr lang="en-US" sz="1100" dirty="0">
                          <a:effectLst/>
                        </a:rPr>
                        <a:t>++;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=</a:t>
                      </a:r>
                      <a:r>
                        <a:rPr lang="en-US" sz="1100" baseline="0" dirty="0">
                          <a:effectLst/>
                        </a:rPr>
                        <a:t>“</a:t>
                      </a:r>
                      <a:r>
                        <a:rPr lang="en-US" sz="1100" baseline="0" dirty="0" err="1">
                          <a:effectLst/>
                        </a:rPr>
                        <a:t>stackPtr.Data</a:t>
                      </a:r>
                      <a:r>
                        <a:rPr lang="en-US" sz="1100" baseline="0" dirty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stkptr</a:t>
                      </a:r>
                      <a:r>
                        <a:rPr lang="en-US" sz="1100" dirty="0">
                          <a:effectLst/>
                        </a:rPr>
                        <a:t>--;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=</a:t>
                      </a:r>
                      <a:r>
                        <a:rPr lang="en-US" sz="1100" baseline="0" dirty="0">
                          <a:effectLst/>
                        </a:rPr>
                        <a:t>“</a:t>
                      </a:r>
                      <a:r>
                        <a:rPr lang="en-US" sz="1100" baseline="0" dirty="0" err="1">
                          <a:effectLst/>
                        </a:rPr>
                        <a:t>stackPtr.Data</a:t>
                      </a:r>
                      <a:r>
                        <a:rPr lang="en-US" sz="1100" baseline="0" dirty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NBL1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Clear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Accumulate operand; put operand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NBL2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Accumulate operand; put operand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Dispptr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--;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accumptr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--;</a:t>
                      </a:r>
                      <a:r>
                        <a:rPr lang="en-US" sz="11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pop(state stack)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 Mode==</a:t>
                      </a:r>
                      <a:r>
                        <a:rPr lang="en-US" sz="1100" dirty="0" err="1">
                          <a:effectLst/>
                        </a:rPr>
                        <a:t>Stkptr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=stack[</a:t>
                      </a:r>
                      <a:r>
                        <a:rPr lang="en-US" sz="1100" dirty="0" err="1">
                          <a:effectLst/>
                        </a:rPr>
                        <a:t>stkptr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>
                          <a:effectLst/>
                        </a:rPr>
                        <a:t>Set </a:t>
                      </a:r>
                      <a:r>
                        <a:rPr lang="en-US" sz="1100" baseline="0" dirty="0" err="1">
                          <a:effectLst/>
                        </a:rPr>
                        <a:t>Prog</a:t>
                      </a:r>
                      <a:r>
                        <a:rPr lang="en-US" sz="1100" baseline="0" dirty="0">
                          <a:effectLst/>
                        </a:rPr>
                        <a:t>; display “</a:t>
                      </a:r>
                      <a:r>
                        <a:rPr lang="en-US" sz="1100" baseline="0" dirty="0" err="1">
                          <a:effectLst/>
                        </a:rPr>
                        <a:t>Prog</a:t>
                      </a:r>
                      <a:r>
                        <a:rPr lang="en-US" sz="1100" baseline="0" dirty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>
                          <a:effectLst/>
                        </a:rPr>
                        <a:t>Set Norm; display=“Norm”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TERM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dStack</a:t>
                      </a: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stackPtr</a:t>
                      </a: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1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accum</a:t>
                      </a: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stkptr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  <a:r>
                        <a:rPr lang="en-US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dispbuf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100" baseline="0" dirty="0">
                          <a:effectLst/>
                        </a:rPr>
                        <a:t>“</a:t>
                      </a:r>
                      <a:r>
                        <a:rPr lang="en-US" sz="1100" baseline="0" dirty="0" err="1">
                          <a:effectLst/>
                        </a:rPr>
                        <a:t>stackPtr.Data</a:t>
                      </a:r>
                      <a:r>
                        <a:rPr lang="en-US" sz="1100" baseline="0" dirty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Nop</a:t>
                      </a:r>
                      <a:r>
                        <a:rPr lang="en-US" sz="1100" dirty="0">
                          <a:effectLst/>
                        </a:rPr>
                        <a:t>; put “</a:t>
                      </a:r>
                      <a:r>
                        <a:rPr lang="en-US" sz="1100" dirty="0" err="1">
                          <a:effectLst/>
                        </a:rPr>
                        <a:t>Eror</a:t>
                      </a:r>
                      <a:r>
                        <a:rPr lang="en-US" sz="1100" dirty="0">
                          <a:effectLst/>
                        </a:rPr>
                        <a:t>” in </a:t>
                      </a:r>
                      <a:r>
                        <a:rPr lang="en-US" sz="1100" dirty="0" err="1">
                          <a:effectLst/>
                        </a:rPr>
                        <a:t>dispbuf</a:t>
                      </a:r>
                      <a:r>
                        <a:rPr lang="en-US" sz="1100" dirty="0">
                          <a:effectLst/>
                        </a:rPr>
                        <a:t>[0-3]; </a:t>
                      </a:r>
                      <a:r>
                        <a:rPr lang="en-US" sz="1100" dirty="0" err="1">
                          <a:effectLst/>
                        </a:rPr>
                        <a:t>goto</a:t>
                      </a:r>
                      <a:r>
                        <a:rPr lang="en-US" sz="1100" dirty="0">
                          <a:effectLst/>
                        </a:rPr>
                        <a:t> idle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4209876">
            <a:off x="1179044" y="278693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</a:t>
            </a:r>
          </a:p>
        </p:txBody>
      </p:sp>
      <p:sp>
        <p:nvSpPr>
          <p:cNvPr id="84" name="TextBox 83"/>
          <p:cNvSpPr txBox="1"/>
          <p:nvPr/>
        </p:nvSpPr>
        <p:spPr>
          <a:xfrm rot="4404203">
            <a:off x="1024671" y="3027277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DN</a:t>
            </a:r>
          </a:p>
        </p:txBody>
      </p:sp>
      <p:sp>
        <p:nvSpPr>
          <p:cNvPr id="28" name="TextBox 27"/>
          <p:cNvSpPr txBox="1"/>
          <p:nvPr/>
        </p:nvSpPr>
        <p:spPr>
          <a:xfrm rot="3907360">
            <a:off x="1232685" y="242354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FUNC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80818" y="1010975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NBL1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1598" y="106473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NBL2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915911" y="1064731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32540" y="3211374"/>
            <a:ext cx="547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PROG</a:t>
            </a:r>
          </a:p>
        </p:txBody>
      </p:sp>
      <p:sp>
        <p:nvSpPr>
          <p:cNvPr id="109" name="TextBox 108"/>
          <p:cNvSpPr txBox="1"/>
          <p:nvPr/>
        </p:nvSpPr>
        <p:spPr>
          <a:xfrm rot="1554811">
            <a:off x="2721425" y="359152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004496" y="4979399"/>
            <a:ext cx="690090" cy="369332"/>
            <a:chOff x="1485735" y="3339867"/>
            <a:chExt cx="690090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492753" y="3375758"/>
              <a:ext cx="68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ERROR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19" name="Elbow Connector 118"/>
          <p:cNvCxnSpPr/>
          <p:nvPr/>
        </p:nvCxnSpPr>
        <p:spPr>
          <a:xfrm>
            <a:off x="4670614" y="5164065"/>
            <a:ext cx="190151" cy="197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17" idx="1"/>
          </p:cNvCxnSpPr>
          <p:nvPr/>
        </p:nvCxnSpPr>
        <p:spPr>
          <a:xfrm>
            <a:off x="3351311" y="5164065"/>
            <a:ext cx="660203" cy="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54722" y="4930962"/>
            <a:ext cx="80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Others</a:t>
            </a:r>
          </a:p>
        </p:txBody>
      </p:sp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8957147" y="301153"/>
          <a:ext cx="2075896" cy="1464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3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1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4" name="Group 133"/>
          <p:cNvGrpSpPr/>
          <p:nvPr/>
        </p:nvGrpSpPr>
        <p:grpSpPr>
          <a:xfrm>
            <a:off x="2726243" y="2422882"/>
            <a:ext cx="695686" cy="369332"/>
            <a:chOff x="1498473" y="4277742"/>
            <a:chExt cx="695686" cy="369332"/>
          </a:xfrm>
        </p:grpSpPr>
        <p:sp>
          <p:nvSpPr>
            <p:cNvPr id="135" name="TextBox 134"/>
            <p:cNvSpPr txBox="1"/>
            <p:nvPr/>
          </p:nvSpPr>
          <p:spPr>
            <a:xfrm>
              <a:off x="1509356" y="4304805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FUNC2</a:t>
              </a:r>
            </a:p>
          </p:txBody>
        </p:sp>
        <p:sp>
          <p:nvSpPr>
            <p:cNvPr id="136" name="Oval 135"/>
            <p:cNvSpPr/>
            <p:nvPr/>
          </p:nvSpPr>
          <p:spPr>
            <a:xfrm>
              <a:off x="1498473" y="4277742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3" name="Straight Arrow Connector 92"/>
          <p:cNvCxnSpPr>
            <a:endCxn id="136" idx="2"/>
          </p:cNvCxnSpPr>
          <p:nvPr/>
        </p:nvCxnSpPr>
        <p:spPr>
          <a:xfrm>
            <a:off x="2085828" y="1873317"/>
            <a:ext cx="640415" cy="73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4028637" y="2424254"/>
            <a:ext cx="671979" cy="369332"/>
            <a:chOff x="1281046" y="5172067"/>
            <a:chExt cx="671979" cy="369332"/>
          </a:xfrm>
        </p:grpSpPr>
        <p:sp>
          <p:nvSpPr>
            <p:cNvPr id="138" name="TextBox 137"/>
            <p:cNvSpPr txBox="1"/>
            <p:nvPr/>
          </p:nvSpPr>
          <p:spPr>
            <a:xfrm>
              <a:off x="1402600" y="518233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BS</a:t>
              </a:r>
            </a:p>
          </p:txBody>
        </p:sp>
        <p:sp>
          <p:nvSpPr>
            <p:cNvPr id="139" name="Oval 138"/>
            <p:cNvSpPr/>
            <p:nvPr/>
          </p:nvSpPr>
          <p:spPr>
            <a:xfrm>
              <a:off x="1281046" y="51720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>
            <a:off x="3396660" y="2614851"/>
            <a:ext cx="631977" cy="3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7091" y="237808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ENTER</a:t>
            </a:r>
          </a:p>
        </p:txBody>
      </p:sp>
      <p:cxnSp>
        <p:nvCxnSpPr>
          <p:cNvPr id="142" name="Straight Arrow Connector 141"/>
          <p:cNvCxnSpPr>
            <a:stCxn id="139" idx="7"/>
          </p:cNvCxnSpPr>
          <p:nvPr/>
        </p:nvCxnSpPr>
        <p:spPr>
          <a:xfrm flipH="1" flipV="1">
            <a:off x="3600488" y="1873317"/>
            <a:ext cx="1001719" cy="605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662373" y="2457243"/>
            <a:ext cx="76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Pop state</a:t>
            </a:r>
          </a:p>
        </p:txBody>
      </p:sp>
      <p:sp>
        <p:nvSpPr>
          <p:cNvPr id="147" name="TextBox 146"/>
          <p:cNvSpPr txBox="1"/>
          <p:nvPr/>
        </p:nvSpPr>
        <p:spPr>
          <a:xfrm rot="3134190">
            <a:off x="2318786" y="214971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FUNC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8473" y="181202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 </a:t>
            </a:r>
          </a:p>
          <a:p>
            <a:r>
              <a:rPr lang="en-US" sz="1200" dirty="0"/>
              <a:t>state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389551" y="4331932"/>
            <a:ext cx="703152" cy="369332"/>
            <a:chOff x="1485735" y="3339867"/>
            <a:chExt cx="703152" cy="369332"/>
          </a:xfrm>
        </p:grpSpPr>
        <p:sp>
          <p:nvSpPr>
            <p:cNvPr id="87" name="TextBox 86"/>
            <p:cNvSpPr txBox="1"/>
            <p:nvPr/>
          </p:nvSpPr>
          <p:spPr>
            <a:xfrm>
              <a:off x="1518511" y="3388637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NORM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1485735" y="3339867"/>
              <a:ext cx="671979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2" name="Straight Arrow Connector 11"/>
          <p:cNvCxnSpPr>
            <a:stCxn id="15" idx="5"/>
            <a:endCxn id="88" idx="2"/>
          </p:cNvCxnSpPr>
          <p:nvPr/>
        </p:nvCxnSpPr>
        <p:spPr>
          <a:xfrm>
            <a:off x="2307007" y="3554706"/>
            <a:ext cx="1082544" cy="96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253499">
            <a:off x="2835089" y="4055531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060903" y="4529209"/>
            <a:ext cx="600495" cy="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690928" y="4385326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NormSM</a:t>
            </a:r>
            <a:endParaRPr lang="en-US" sz="1200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4063445" y="3457843"/>
            <a:ext cx="600495" cy="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93470" y="3313960"/>
            <a:ext cx="671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ProgSM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1569776" y="696747"/>
            <a:ext cx="2674670" cy="117657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9613" y="6064748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Navigate up and down the data stack and edit entries.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0612" y="3862841"/>
            <a:ext cx="2168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 current data stack address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14356"/>
              </p:ext>
            </p:extLst>
          </p:nvPr>
        </p:nvGraphicFramePr>
        <p:xfrm>
          <a:off x="6281801" y="1033426"/>
          <a:ext cx="1954215" cy="1671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Lex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NBL1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0123456789ABCDEF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NBL2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0123456789ABCDEF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UP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^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DN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</a:t>
                      </a: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 BS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enter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63" marR="5736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4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197541</TotalTime>
  <Words>4314</Words>
  <Application>Microsoft Office PowerPoint</Application>
  <PresentationFormat>Widescreen</PresentationFormat>
  <Paragraphs>1613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</dc:creator>
  <cp:lastModifiedBy>Cass Blodgett</cp:lastModifiedBy>
  <cp:revision>904</cp:revision>
  <cp:lastPrinted>2024-09-19T21:04:15Z</cp:lastPrinted>
  <dcterms:created xsi:type="dcterms:W3CDTF">2020-06-24T19:44:25Z</dcterms:created>
  <dcterms:modified xsi:type="dcterms:W3CDTF">2025-10-17T19:09:01Z</dcterms:modified>
</cp:coreProperties>
</file>