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592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8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41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3292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65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503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653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36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942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403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266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27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04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987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445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236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190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979" y="-708660"/>
            <a:ext cx="6537961" cy="2387600"/>
          </a:xfrm>
        </p:spPr>
        <p:txBody>
          <a:bodyPr/>
          <a:lstStyle/>
          <a:p>
            <a:r>
              <a:rPr lang="en-ZA" sz="10000" dirty="0" err="1" smtClean="0">
                <a:solidFill>
                  <a:schemeClr val="accent1">
                    <a:lumMod val="75000"/>
                  </a:schemeClr>
                </a:solidFill>
              </a:rPr>
              <a:t>MediaWiki</a:t>
            </a:r>
            <a:endParaRPr lang="en-ZA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96353"/>
            <a:ext cx="4640579" cy="27385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ZA" sz="5800" dirty="0" smtClean="0">
                <a:solidFill>
                  <a:srgbClr val="00AAE6"/>
                </a:solidFill>
              </a:rPr>
              <a:t>Installation</a:t>
            </a:r>
          </a:p>
          <a:p>
            <a:pPr algn="l"/>
            <a:r>
              <a:rPr lang="en-ZA" sz="5800" dirty="0" smtClean="0">
                <a:solidFill>
                  <a:srgbClr val="00AAE6"/>
                </a:solidFill>
              </a:rPr>
              <a:t>Development</a:t>
            </a:r>
          </a:p>
          <a:p>
            <a:pPr algn="l"/>
            <a:r>
              <a:rPr lang="en-ZA" sz="5800" dirty="0" smtClean="0">
                <a:solidFill>
                  <a:srgbClr val="00AAE6"/>
                </a:solidFill>
              </a:rPr>
              <a:t>Deployment</a:t>
            </a:r>
          </a:p>
          <a:p>
            <a:endParaRPr lang="en-ZA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46126" cy="830580"/>
          </a:xfrm>
        </p:spPr>
        <p:txBody>
          <a:bodyPr>
            <a:noAutofit/>
          </a:bodyPr>
          <a:lstStyle/>
          <a:p>
            <a:r>
              <a:rPr lang="en-ZA" sz="5400" dirty="0" smtClean="0"/>
              <a:t>Installation 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0240"/>
            <a:ext cx="5106246" cy="4686300"/>
          </a:xfrm>
        </p:spPr>
        <p:txBody>
          <a:bodyPr>
            <a:normAutofit/>
          </a:bodyPr>
          <a:lstStyle/>
          <a:p>
            <a:r>
              <a:rPr lang="en-ZA" sz="2400" dirty="0" smtClean="0">
                <a:solidFill>
                  <a:srgbClr val="00B0F0"/>
                </a:solidFill>
              </a:rPr>
              <a:t>Pro’s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Support for many different operating systems(</a:t>
            </a:r>
            <a:r>
              <a:rPr lang="en-ZA" sz="1800" dirty="0" err="1" smtClean="0">
                <a:solidFill>
                  <a:schemeClr val="bg2">
                    <a:lumMod val="25000"/>
                  </a:schemeClr>
                </a:solidFill>
              </a:rPr>
              <a:t>Windows,Linux,Mac,Solaris</a:t>
            </a:r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Using XAMPP can simplify the installation process.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Runs with Apache, PHP and MySQL/PostgreSQL.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 Various add-ons to </a:t>
            </a:r>
            <a:r>
              <a:rPr lang="en-ZA" sz="1800" dirty="0" err="1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en-ZA" sz="1800" dirty="0" err="1" smtClean="0">
                <a:solidFill>
                  <a:schemeClr val="bg2">
                    <a:lumMod val="25000"/>
                  </a:schemeClr>
                </a:solidFill>
              </a:rPr>
              <a:t>ediaWiki</a:t>
            </a:r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Complete steps on how to install are available.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Minimum hardware requirements aren’t high.</a:t>
            </a:r>
          </a:p>
          <a:p>
            <a:pPr lvl="1"/>
            <a:endParaRPr lang="en-ZA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6246" y="1920240"/>
            <a:ext cx="5106246" cy="468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smtClean="0">
                <a:solidFill>
                  <a:srgbClr val="00B0F0"/>
                </a:solidFill>
              </a:rPr>
              <a:t>Cons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Installation process can be quite tedious.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Research needs to be done(Time consuming).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Can be a lot of effort to install.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End user might need an installation to use it.</a:t>
            </a:r>
          </a:p>
          <a:p>
            <a:pPr lvl="1"/>
            <a:endParaRPr lang="en-ZA" sz="2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28912" cy="830580"/>
          </a:xfrm>
        </p:spPr>
        <p:txBody>
          <a:bodyPr>
            <a:noAutofit/>
          </a:bodyPr>
          <a:lstStyle/>
          <a:p>
            <a:r>
              <a:rPr lang="en-ZA" sz="5400" dirty="0" smtClean="0"/>
              <a:t>Development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0240"/>
            <a:ext cx="5106246" cy="4686300"/>
          </a:xfrm>
        </p:spPr>
        <p:txBody>
          <a:bodyPr>
            <a:normAutofit/>
          </a:bodyPr>
          <a:lstStyle/>
          <a:p>
            <a:r>
              <a:rPr lang="en-ZA" sz="2400" dirty="0" smtClean="0">
                <a:solidFill>
                  <a:srgbClr val="00B0F0"/>
                </a:solidFill>
              </a:rPr>
              <a:t>Pro’s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Can create a new extension.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Various extensions available for use.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Extension distributor to help download popular extensions.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Extensions are coded in PHP.</a:t>
            </a:r>
          </a:p>
          <a:p>
            <a:pPr lvl="1"/>
            <a:r>
              <a:rPr lang="en-ZA" sz="1800" dirty="0">
                <a:solidFill>
                  <a:schemeClr val="bg2">
                    <a:lumMod val="25000"/>
                  </a:schemeClr>
                </a:solidFill>
              </a:rPr>
              <a:t>Reviews on quality, security, performance and internationalisation</a:t>
            </a:r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r>
              <a:rPr lang="en-ZA" sz="1800" dirty="0">
                <a:solidFill>
                  <a:schemeClr val="bg2">
                    <a:lumMod val="25000"/>
                  </a:schemeClr>
                </a:solidFill>
              </a:rPr>
              <a:t>Can host a testing server using a Labs project for testing and demonstrating the extension.</a:t>
            </a:r>
          </a:p>
          <a:p>
            <a:pPr lvl="1"/>
            <a:endParaRPr lang="en-ZA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6246" y="1920240"/>
            <a:ext cx="5106246" cy="468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smtClean="0">
                <a:solidFill>
                  <a:srgbClr val="00B0F0"/>
                </a:solidFill>
              </a:rPr>
              <a:t>Cons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Not all extensions are guaranteed to be compatible with each other.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Use of insecure extensions are at own risk.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Some extensions are unmaintained.</a:t>
            </a:r>
          </a:p>
          <a:p>
            <a:pPr lvl="1"/>
            <a:endParaRPr lang="en-ZA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2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32460"/>
            <a:ext cx="4146126" cy="830580"/>
          </a:xfrm>
        </p:spPr>
        <p:txBody>
          <a:bodyPr>
            <a:noAutofit/>
          </a:bodyPr>
          <a:lstStyle/>
          <a:p>
            <a:r>
              <a:rPr lang="en-ZA" sz="5400" dirty="0" smtClean="0"/>
              <a:t>Deployment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0240"/>
            <a:ext cx="5106246" cy="4983480"/>
          </a:xfrm>
        </p:spPr>
        <p:txBody>
          <a:bodyPr>
            <a:normAutofit/>
          </a:bodyPr>
          <a:lstStyle/>
          <a:p>
            <a:r>
              <a:rPr lang="en-ZA" sz="2400" dirty="0" smtClean="0">
                <a:solidFill>
                  <a:srgbClr val="00B0F0"/>
                </a:solidFill>
              </a:rPr>
              <a:t>Pro’s</a:t>
            </a:r>
          </a:p>
          <a:p>
            <a:pPr lvl="1"/>
            <a:r>
              <a:rPr lang="en-ZA" sz="1800" dirty="0">
                <a:solidFill>
                  <a:schemeClr val="bg2">
                    <a:lumMod val="25000"/>
                  </a:schemeClr>
                </a:solidFill>
              </a:rPr>
              <a:t>Other developers can help clean up and tweak </a:t>
            </a:r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code after the extension has been deployed.</a:t>
            </a:r>
            <a:endParaRPr lang="en-ZA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Deployment is managed by Wikimedia Foundation Release Manager.</a:t>
            </a:r>
            <a:endParaRPr lang="en-ZA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You create a help page that is cross linked to the extension you are creating.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6246" y="2068830"/>
            <a:ext cx="5106246" cy="468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smtClean="0">
                <a:solidFill>
                  <a:srgbClr val="00B0F0"/>
                </a:solidFill>
              </a:rPr>
              <a:t>Cons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Extensions must be compatible with other extensions deployed on the Wikimedia cluster.</a:t>
            </a:r>
          </a:p>
          <a:p>
            <a:pPr lvl="1"/>
            <a:r>
              <a:rPr lang="en-ZA" sz="1800" dirty="0">
                <a:solidFill>
                  <a:schemeClr val="bg2">
                    <a:lumMod val="25000"/>
                  </a:schemeClr>
                </a:solidFill>
              </a:rPr>
              <a:t>Need to make our extension available as open source.</a:t>
            </a:r>
          </a:p>
          <a:p>
            <a:pPr lvl="1"/>
            <a:endParaRPr lang="en-ZA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dirty="0" smtClean="0"/>
              <a:t>Conclusion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 err="1" smtClean="0"/>
              <a:t>MediaWiki</a:t>
            </a:r>
            <a:r>
              <a:rPr lang="en-ZA" sz="2000" dirty="0" smtClean="0"/>
              <a:t> seems to be an eligible candidate for providing us with a solution to the collaborative writing and structuring that is needed by </a:t>
            </a:r>
            <a:r>
              <a:rPr lang="en-ZA" sz="2000" dirty="0" err="1" smtClean="0"/>
              <a:t>Figbook</a:t>
            </a:r>
            <a:r>
              <a:rPr lang="en-ZA" sz="2000" dirty="0" smtClean="0"/>
              <a:t>. 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dirty="0" smtClean="0"/>
              <a:t>The customisability and availability of </a:t>
            </a:r>
            <a:r>
              <a:rPr lang="en-ZA" sz="2000" dirty="0" err="1" smtClean="0"/>
              <a:t>MediaWiki</a:t>
            </a:r>
            <a:r>
              <a:rPr lang="en-ZA" sz="2000" dirty="0" smtClean="0"/>
              <a:t> extensions will definitely be in our favour.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dirty="0" smtClean="0"/>
              <a:t>The development and deployment comes with good support for growth(maintainability) and optimization as well as bug reporting.</a:t>
            </a:r>
          </a:p>
        </p:txBody>
      </p:sp>
    </p:spTree>
    <p:extLst>
      <p:ext uri="{BB962C8B-B14F-4D97-AF65-F5344CB8AC3E}">
        <p14:creationId xmlns:p14="http://schemas.microsoft.com/office/powerpoint/2010/main" val="34220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291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MediaWiki</vt:lpstr>
      <vt:lpstr>Installation </vt:lpstr>
      <vt:lpstr>Development</vt:lpstr>
      <vt:lpstr>Deployment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MediaWiki</dc:title>
  <dc:creator>ArmandWork</dc:creator>
  <cp:lastModifiedBy>ArmandWork</cp:lastModifiedBy>
  <cp:revision>62</cp:revision>
  <dcterms:created xsi:type="dcterms:W3CDTF">2015-06-30T22:44:27Z</dcterms:created>
  <dcterms:modified xsi:type="dcterms:W3CDTF">2015-06-30T23:20:07Z</dcterms:modified>
</cp:coreProperties>
</file>