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66" d="100"/>
          <a:sy n="66" d="100"/>
        </p:scale>
        <p:origin x="-19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MediaWiki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report on the findings.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PHP</a:t>
            </a:r>
          </a:p>
          <a:p>
            <a:pPr lvl="1"/>
            <a:r>
              <a:rPr lang="en-US" dirty="0" smtClean="0"/>
              <a:t>Based on and has a backend written in PHP</a:t>
            </a:r>
          </a:p>
          <a:p>
            <a:pPr lvl="1"/>
            <a:r>
              <a:rPr lang="en-US" dirty="0" smtClean="0"/>
              <a:t>No problem finding developers to contribute to it’s growth</a:t>
            </a:r>
          </a:p>
          <a:p>
            <a:pPr lvl="1"/>
            <a:endParaRPr lang="en-US" dirty="0"/>
          </a:p>
          <a:p>
            <a:r>
              <a:rPr lang="en-US" dirty="0" smtClean="0"/>
              <a:t>Security is a Priority</a:t>
            </a:r>
          </a:p>
          <a:p>
            <a:pPr lvl="1"/>
            <a:r>
              <a:rPr lang="en-US" dirty="0" smtClean="0"/>
              <a:t>Sanitizes user input – </a:t>
            </a:r>
            <a:r>
              <a:rPr lang="en-US" dirty="0" err="1" smtClean="0"/>
              <a:t>WebRequest</a:t>
            </a:r>
            <a:r>
              <a:rPr lang="en-US" dirty="0" smtClean="0"/>
              <a:t> class analyzes data passed in the URL or via </a:t>
            </a:r>
            <a:r>
              <a:rPr lang="en-US" dirty="0" err="1" smtClean="0"/>
              <a:t>POSTed</a:t>
            </a:r>
            <a:r>
              <a:rPr lang="en-US" dirty="0" smtClean="0"/>
              <a:t> forms</a:t>
            </a:r>
          </a:p>
          <a:p>
            <a:pPr lvl="1"/>
            <a:r>
              <a:rPr lang="en-US" dirty="0" smtClean="0"/>
              <a:t>Strips illegal input characters</a:t>
            </a:r>
          </a:p>
          <a:p>
            <a:pPr lvl="1"/>
            <a:r>
              <a:rPr lang="en-US" dirty="0" smtClean="0"/>
              <a:t>Uses tokens to avoid CSRF</a:t>
            </a:r>
          </a:p>
          <a:p>
            <a:pPr lvl="1"/>
            <a:r>
              <a:rPr lang="en-US" dirty="0" smtClean="0"/>
              <a:t>Avoids SQL injection and XSS</a:t>
            </a:r>
          </a:p>
        </p:txBody>
      </p:sp>
    </p:spTree>
    <p:extLst>
      <p:ext uri="{BB962C8B-B14F-4D97-AF65-F5344CB8AC3E}">
        <p14:creationId xmlns:p14="http://schemas.microsoft.com/office/powerpoint/2010/main" val="2476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Architecture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DBMS</a:t>
            </a:r>
          </a:p>
          <a:p>
            <a:pPr lvl="1"/>
            <a:r>
              <a:rPr lang="en-US" dirty="0" smtClean="0"/>
              <a:t>MySQL is the default DBMS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, Oracle and SQLite have community-supported implementations</a:t>
            </a:r>
          </a:p>
          <a:p>
            <a:pPr lvl="1"/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WikiText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MediaWiki</a:t>
            </a:r>
            <a:r>
              <a:rPr lang="en-US" dirty="0" smtClean="0"/>
              <a:t> markup language</a:t>
            </a:r>
          </a:p>
          <a:p>
            <a:pPr lvl="1"/>
            <a:r>
              <a:rPr lang="en-US" dirty="0" smtClean="0"/>
              <a:t>Is parsed and HTML is generated from it as well as any external sources referenced.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Architecture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9240"/>
          </a:xfrm>
        </p:spPr>
        <p:txBody>
          <a:bodyPr>
            <a:normAutofit/>
          </a:bodyPr>
          <a:lstStyle/>
          <a:p>
            <a:r>
              <a:rPr lang="en-US" dirty="0" smtClean="0"/>
              <a:t>Customizability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ways to modify/extend the software at </a:t>
            </a:r>
            <a:r>
              <a:rPr lang="en-US" dirty="0" smtClean="0"/>
              <a:t>different </a:t>
            </a:r>
            <a:r>
              <a:rPr lang="en-US" dirty="0"/>
              <a:t>levels of </a:t>
            </a:r>
            <a:r>
              <a:rPr lang="en-US" dirty="0" smtClean="0"/>
              <a:t>access:</a:t>
            </a:r>
          </a:p>
          <a:p>
            <a:pPr lvl="2"/>
            <a:r>
              <a:rPr lang="en-US" b="1" dirty="0" smtClean="0"/>
              <a:t>Administrators </a:t>
            </a:r>
            <a:r>
              <a:rPr lang="en-US" dirty="0"/>
              <a:t>can install extensions and skins, and </a:t>
            </a:r>
            <a:r>
              <a:rPr lang="en-US" dirty="0" smtClean="0"/>
              <a:t>configure </a:t>
            </a:r>
            <a:r>
              <a:rPr lang="en-US" dirty="0"/>
              <a:t>the wiki's separate helper </a:t>
            </a:r>
            <a:r>
              <a:rPr lang="en-US" dirty="0" smtClean="0"/>
              <a:t>programs </a:t>
            </a:r>
            <a:r>
              <a:rPr lang="en-US" dirty="0"/>
              <a:t>(e.g. for image </a:t>
            </a:r>
            <a:r>
              <a:rPr lang="en-US" dirty="0" err="1"/>
              <a:t>thumbnailing</a:t>
            </a:r>
            <a:r>
              <a:rPr lang="en-US" dirty="0"/>
              <a:t> and </a:t>
            </a:r>
            <a:r>
              <a:rPr lang="en-US" dirty="0" err="1"/>
              <a:t>TeX</a:t>
            </a:r>
            <a:r>
              <a:rPr lang="en-US" dirty="0"/>
              <a:t> rendering) and global </a:t>
            </a:r>
            <a:r>
              <a:rPr lang="en-US" dirty="0" smtClean="0"/>
              <a:t>settings</a:t>
            </a:r>
          </a:p>
          <a:p>
            <a:pPr lvl="2"/>
            <a:r>
              <a:rPr lang="en-US" b="1" dirty="0" smtClean="0"/>
              <a:t>Wiki sysops </a:t>
            </a:r>
            <a:r>
              <a:rPr lang="en-US" dirty="0" smtClean="0"/>
              <a:t>(can be called administrators too) can edit site-wide gadgets, </a:t>
            </a:r>
            <a:r>
              <a:rPr lang="en-US" dirty="0" err="1" smtClean="0"/>
              <a:t>Javascript</a:t>
            </a:r>
            <a:r>
              <a:rPr lang="en-US" dirty="0" smtClean="0"/>
              <a:t> and CSS</a:t>
            </a:r>
          </a:p>
          <a:p>
            <a:pPr lvl="2"/>
            <a:r>
              <a:rPr lang="en-US" b="1" dirty="0" smtClean="0"/>
              <a:t>Any registered user </a:t>
            </a:r>
            <a:r>
              <a:rPr lang="en-US" dirty="0" smtClean="0"/>
              <a:t>can customize their own interface or make their own modifications to their wiki.</a:t>
            </a:r>
          </a:p>
          <a:p>
            <a:pPr lvl="2"/>
            <a:endParaRPr lang="en-US" b="1" dirty="0"/>
          </a:p>
          <a:p>
            <a:r>
              <a:rPr lang="en-US" dirty="0" smtClean="0"/>
              <a:t>Available API</a:t>
            </a:r>
          </a:p>
          <a:p>
            <a:pPr lvl="1"/>
            <a:r>
              <a:rPr lang="en-US" sz="1400" dirty="0" smtClean="0"/>
              <a:t>Almost </a:t>
            </a:r>
            <a:r>
              <a:rPr lang="en-US" sz="1400" dirty="0"/>
              <a:t>anything that can be done via </a:t>
            </a:r>
            <a:r>
              <a:rPr lang="en-US" sz="1400" dirty="0" smtClean="0"/>
              <a:t>the </a:t>
            </a:r>
            <a:r>
              <a:rPr lang="en-US" sz="1400" dirty="0"/>
              <a:t>web interface can basically be done through the API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Client libraries implementing the </a:t>
            </a:r>
            <a:r>
              <a:rPr lang="en-US" sz="1400" dirty="0" err="1" smtClean="0"/>
              <a:t>MediaWiki</a:t>
            </a:r>
            <a:r>
              <a:rPr lang="en-US" sz="1400" dirty="0" smtClean="0"/>
              <a:t> </a:t>
            </a:r>
            <a:r>
              <a:rPr lang="en-US" sz="1400" dirty="0"/>
              <a:t>API are available in many languages, including Python </a:t>
            </a:r>
            <a:r>
              <a:rPr lang="en-US" sz="1400" dirty="0" smtClean="0"/>
              <a:t>and .NET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marL="914400" lvl="2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87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err="1" smtClean="0"/>
              <a:t>MediaWiki</a:t>
            </a:r>
            <a:r>
              <a:rPr lang="en-US" dirty="0" smtClean="0"/>
              <a:t> has been designed with scalability in mind for high usage, high-profile sites.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Wikipedia, the world’s largest wiki (over 4 million pages and 600 million edits) is powered by </a:t>
            </a:r>
            <a:r>
              <a:rPr lang="en-US" dirty="0" err="1" smtClean="0"/>
              <a:t>MediaWiki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err="1" smtClean="0"/>
              <a:t>Customisability</a:t>
            </a:r>
            <a:endParaRPr lang="en-US" dirty="0" smtClean="0"/>
          </a:p>
          <a:p>
            <a:pPr lvl="1"/>
            <a:r>
              <a:rPr lang="en-US" dirty="0" smtClean="0"/>
              <a:t>Extensions </a:t>
            </a:r>
            <a:r>
              <a:rPr lang="en-US" dirty="0"/>
              <a:t>and skins </a:t>
            </a:r>
            <a:r>
              <a:rPr lang="en-US" dirty="0" smtClean="0"/>
              <a:t>can be used to mold </a:t>
            </a:r>
            <a:r>
              <a:rPr lang="en-US" dirty="0" err="1" smtClean="0"/>
              <a:t>MediaWiki</a:t>
            </a:r>
            <a:r>
              <a:rPr lang="en-US" dirty="0" smtClean="0"/>
              <a:t> to fit you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1617"/>
            <a:ext cx="8596668" cy="49804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Complex to set up and maintain</a:t>
            </a:r>
          </a:p>
          <a:p>
            <a:pPr lvl="1"/>
            <a:r>
              <a:rPr lang="en-US" dirty="0" err="1" smtClean="0"/>
              <a:t>MediaWiki</a:t>
            </a:r>
            <a:r>
              <a:rPr lang="en-US" dirty="0" smtClean="0"/>
              <a:t> (as well as extensions) need to be installed and configured</a:t>
            </a:r>
          </a:p>
          <a:p>
            <a:pPr lvl="1"/>
            <a:r>
              <a:rPr lang="en-US" dirty="0" smtClean="0"/>
              <a:t>New version of </a:t>
            </a:r>
            <a:r>
              <a:rPr lang="en-US" dirty="0" err="1" smtClean="0"/>
              <a:t>MediaWiki</a:t>
            </a:r>
            <a:r>
              <a:rPr lang="en-US" dirty="0" smtClean="0"/>
              <a:t> is release at least twice a year, meaning you might have to upgrade </a:t>
            </a:r>
            <a:r>
              <a:rPr lang="en-US" dirty="0" err="1" smtClean="0"/>
              <a:t>MediaWiki</a:t>
            </a:r>
            <a:r>
              <a:rPr lang="en-US" dirty="0" smtClean="0"/>
              <a:t> (and Extensions) and/or install new extensions.</a:t>
            </a:r>
          </a:p>
          <a:p>
            <a:pPr lvl="1"/>
            <a:endParaRPr lang="en-US" dirty="0"/>
          </a:p>
          <a:p>
            <a:r>
              <a:rPr lang="en-US" dirty="0" smtClean="0"/>
              <a:t>Inconsistent Quality of Documentation</a:t>
            </a:r>
          </a:p>
          <a:p>
            <a:pPr lvl="1"/>
            <a:r>
              <a:rPr lang="en-US" dirty="0" smtClean="0"/>
              <a:t>Documentation is done by volunteers, and is a work in progress.</a:t>
            </a:r>
          </a:p>
          <a:p>
            <a:pPr lvl="1"/>
            <a:r>
              <a:rPr lang="en-US" dirty="0" smtClean="0"/>
              <a:t>Not in a good state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WikiText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Syntax is complicated and poorly documented</a:t>
            </a:r>
          </a:p>
          <a:p>
            <a:pPr lvl="1"/>
            <a:r>
              <a:rPr lang="en-US" dirty="0" smtClean="0"/>
              <a:t>Can’t be represented in BNF or EBNF, meaning it is only compatible with the </a:t>
            </a:r>
            <a:r>
              <a:rPr lang="en-US" dirty="0" err="1" smtClean="0"/>
              <a:t>MediaWiki</a:t>
            </a:r>
            <a:r>
              <a:rPr lang="en-US" dirty="0" smtClean="0"/>
              <a:t> Parser</a:t>
            </a:r>
          </a:p>
          <a:p>
            <a:pPr lvl="1"/>
            <a:r>
              <a:rPr lang="en-US" dirty="0" smtClean="0"/>
              <a:t>No formal spec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381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MediaWiki Architecture</vt:lpstr>
      <vt:lpstr>About the Architecture</vt:lpstr>
      <vt:lpstr>About the Architecture (cont…)</vt:lpstr>
      <vt:lpstr>About the Architecture (cont…)</vt:lpstr>
      <vt:lpstr>Advantages</vt:lpstr>
      <vt:lpstr>Disadvantages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MediaWiki Architecture</dc:title>
  <dc:creator>Sphelele Malo</dc:creator>
  <cp:lastModifiedBy>Sphelele Malo</cp:lastModifiedBy>
  <cp:revision>6</cp:revision>
  <dcterms:created xsi:type="dcterms:W3CDTF">2015-06-30T21:41:47Z</dcterms:created>
  <dcterms:modified xsi:type="dcterms:W3CDTF">2015-06-30T22:25:05Z</dcterms:modified>
</cp:coreProperties>
</file>