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71" r:id="rId7"/>
    <p:sldId id="258" r:id="rId8"/>
    <p:sldId id="285" r:id="rId9"/>
    <p:sldId id="266" r:id="rId10"/>
    <p:sldId id="267" r:id="rId11"/>
    <p:sldId id="284" r:id="rId12"/>
    <p:sldId id="279" r:id="rId13"/>
    <p:sldId id="280" r:id="rId14"/>
    <p:sldId id="281" r:id="rId15"/>
    <p:sldId id="282" r:id="rId16"/>
    <p:sldId id="283" r:id="rId17"/>
    <p:sldId id="26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D9D"/>
    <a:srgbClr val="B0C1AF"/>
    <a:srgbClr val="479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72BB7-1B08-493D-B5C3-8E1CEBBADE2C}" v="16" dt="2021-06-14T09:19:01.918"/>
    <p1510:client id="{57DD758F-E74E-401F-B99F-0EE9CFD0775D}" v="43" dt="2021-06-14T13:59:33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thika Ramgobin" userId="df048a2a3fd8b4ed" providerId="LiveId" clId="{57DD758F-E74E-401F-B99F-0EE9CFD0775D}"/>
    <pc:docChg chg="undo custSel modSld modMainMaster">
      <pc:chgData name="Yasthika Ramgobin" userId="df048a2a3fd8b4ed" providerId="LiveId" clId="{57DD758F-E74E-401F-B99F-0EE9CFD0775D}" dt="2021-06-14T13:59:33.223" v="306"/>
      <pc:docMkLst>
        <pc:docMk/>
      </pc:docMkLst>
      <pc:sldChg chg="modTransition">
        <pc:chgData name="Yasthika Ramgobin" userId="df048a2a3fd8b4ed" providerId="LiveId" clId="{57DD758F-E74E-401F-B99F-0EE9CFD0775D}" dt="2021-06-14T13:32:15.904" v="197"/>
        <pc:sldMkLst>
          <pc:docMk/>
          <pc:sldMk cId="372839486" sldId="256"/>
        </pc:sldMkLst>
      </pc:sldChg>
      <pc:sldChg chg="modTransition">
        <pc:chgData name="Yasthika Ramgobin" userId="df048a2a3fd8b4ed" providerId="LiveId" clId="{57DD758F-E74E-401F-B99F-0EE9CFD0775D}" dt="2021-06-14T13:32:18.585" v="198"/>
        <pc:sldMkLst>
          <pc:docMk/>
          <pc:sldMk cId="378395461" sldId="257"/>
        </pc:sldMkLst>
      </pc:sldChg>
      <pc:sldChg chg="modTransition">
        <pc:chgData name="Yasthika Ramgobin" userId="df048a2a3fd8b4ed" providerId="LiveId" clId="{57DD758F-E74E-401F-B99F-0EE9CFD0775D}" dt="2021-06-14T13:32:30.676" v="202"/>
        <pc:sldMkLst>
          <pc:docMk/>
          <pc:sldMk cId="4242251216" sldId="258"/>
        </pc:sldMkLst>
      </pc:sldChg>
      <pc:sldChg chg="modSp mod modTransition">
        <pc:chgData name="Yasthika Ramgobin" userId="df048a2a3fd8b4ed" providerId="LiveId" clId="{57DD758F-E74E-401F-B99F-0EE9CFD0775D}" dt="2021-06-14T13:59:33.223" v="306"/>
        <pc:sldMkLst>
          <pc:docMk/>
          <pc:sldMk cId="182053648" sldId="264"/>
        </pc:sldMkLst>
        <pc:spChg chg="mod">
          <ac:chgData name="Yasthika Ramgobin" userId="df048a2a3fd8b4ed" providerId="LiveId" clId="{57DD758F-E74E-401F-B99F-0EE9CFD0775D}" dt="2021-06-14T13:59:11.539" v="303" actId="123"/>
          <ac:spMkLst>
            <pc:docMk/>
            <pc:sldMk cId="182053648" sldId="264"/>
            <ac:spMk id="3" creationId="{D40A6511-5A01-4F93-9CBE-EA4FC9FE10F1}"/>
          </ac:spMkLst>
        </pc:spChg>
      </pc:sldChg>
      <pc:sldChg chg="modSp mod modTransition">
        <pc:chgData name="Yasthika Ramgobin" userId="df048a2a3fd8b4ed" providerId="LiveId" clId="{57DD758F-E74E-401F-B99F-0EE9CFD0775D}" dt="2021-06-14T13:41:28.980" v="301" actId="14100"/>
        <pc:sldMkLst>
          <pc:docMk/>
          <pc:sldMk cId="3813234484" sldId="266"/>
        </pc:sldMkLst>
        <pc:spChg chg="mod">
          <ac:chgData name="Yasthika Ramgobin" userId="df048a2a3fd8b4ed" providerId="LiveId" clId="{57DD758F-E74E-401F-B99F-0EE9CFD0775D}" dt="2021-06-14T13:41:28.980" v="301" actId="14100"/>
          <ac:spMkLst>
            <pc:docMk/>
            <pc:sldMk cId="3813234484" sldId="266"/>
            <ac:spMk id="3" creationId="{9BAD6311-800F-4709-A4A7-4D79E703A313}"/>
          </ac:spMkLst>
        </pc:spChg>
      </pc:sldChg>
      <pc:sldChg chg="modSp mod modTransition">
        <pc:chgData name="Yasthika Ramgobin" userId="df048a2a3fd8b4ed" providerId="LiveId" clId="{57DD758F-E74E-401F-B99F-0EE9CFD0775D}" dt="2021-06-14T13:56:29.506" v="302" actId="255"/>
        <pc:sldMkLst>
          <pc:docMk/>
          <pc:sldMk cId="1371320092" sldId="267"/>
        </pc:sldMkLst>
        <pc:spChg chg="mod">
          <ac:chgData name="Yasthika Ramgobin" userId="df048a2a3fd8b4ed" providerId="LiveId" clId="{57DD758F-E74E-401F-B99F-0EE9CFD0775D}" dt="2021-06-14T13:56:29.506" v="302" actId="255"/>
          <ac:spMkLst>
            <pc:docMk/>
            <pc:sldMk cId="1371320092" sldId="267"/>
            <ac:spMk id="3" creationId="{CD2CD273-02DF-4725-A8E8-8A7FBD5C1B48}"/>
          </ac:spMkLst>
        </pc:spChg>
      </pc:sldChg>
      <pc:sldChg chg="modTransition">
        <pc:chgData name="Yasthika Ramgobin" userId="df048a2a3fd8b4ed" providerId="LiveId" clId="{57DD758F-E74E-401F-B99F-0EE9CFD0775D}" dt="2021-06-14T12:04:19.584" v="50"/>
        <pc:sldMkLst>
          <pc:docMk/>
          <pc:sldMk cId="2771078790" sldId="270"/>
        </pc:sldMkLst>
      </pc:sldChg>
      <pc:sldChg chg="modTransition">
        <pc:chgData name="Yasthika Ramgobin" userId="df048a2a3fd8b4ed" providerId="LiveId" clId="{57DD758F-E74E-401F-B99F-0EE9CFD0775D}" dt="2021-06-14T13:32:21.825" v="199"/>
        <pc:sldMkLst>
          <pc:docMk/>
          <pc:sldMk cId="2574734430" sldId="271"/>
        </pc:sldMkLst>
      </pc:sldChg>
      <pc:sldChg chg="modTransition">
        <pc:chgData name="Yasthika Ramgobin" userId="df048a2a3fd8b4ed" providerId="LiveId" clId="{57DD758F-E74E-401F-B99F-0EE9CFD0775D}" dt="2021-06-14T12:07:32.945" v="51"/>
        <pc:sldMkLst>
          <pc:docMk/>
          <pc:sldMk cId="2195121189" sldId="279"/>
        </pc:sldMkLst>
      </pc:sldChg>
      <pc:sldChg chg="modTransition">
        <pc:chgData name="Yasthika Ramgobin" userId="df048a2a3fd8b4ed" providerId="LiveId" clId="{57DD758F-E74E-401F-B99F-0EE9CFD0775D}" dt="2021-06-14T12:07:36.232" v="52"/>
        <pc:sldMkLst>
          <pc:docMk/>
          <pc:sldMk cId="1881170109" sldId="280"/>
        </pc:sldMkLst>
      </pc:sldChg>
      <pc:sldChg chg="modTransition">
        <pc:chgData name="Yasthika Ramgobin" userId="df048a2a3fd8b4ed" providerId="LiveId" clId="{57DD758F-E74E-401F-B99F-0EE9CFD0775D}" dt="2021-06-14T12:07:39.138" v="53"/>
        <pc:sldMkLst>
          <pc:docMk/>
          <pc:sldMk cId="2665515807" sldId="281"/>
        </pc:sldMkLst>
      </pc:sldChg>
      <pc:sldChg chg="modSp mod modTransition">
        <pc:chgData name="Yasthika Ramgobin" userId="df048a2a3fd8b4ed" providerId="LiveId" clId="{57DD758F-E74E-401F-B99F-0EE9CFD0775D}" dt="2021-06-14T12:07:42.654" v="54"/>
        <pc:sldMkLst>
          <pc:docMk/>
          <pc:sldMk cId="829990317" sldId="282"/>
        </pc:sldMkLst>
        <pc:spChg chg="mod">
          <ac:chgData name="Yasthika Ramgobin" userId="df048a2a3fd8b4ed" providerId="LiveId" clId="{57DD758F-E74E-401F-B99F-0EE9CFD0775D}" dt="2021-06-14T10:58:53.124" v="1" actId="20577"/>
          <ac:spMkLst>
            <pc:docMk/>
            <pc:sldMk cId="829990317" sldId="282"/>
            <ac:spMk id="6" creationId="{930220CD-AA43-4DE9-B4C7-F31759AC6353}"/>
          </ac:spMkLst>
        </pc:spChg>
      </pc:sldChg>
      <pc:sldChg chg="addSp modSp mod modTransition modAnim">
        <pc:chgData name="Yasthika Ramgobin" userId="df048a2a3fd8b4ed" providerId="LiveId" clId="{57DD758F-E74E-401F-B99F-0EE9CFD0775D}" dt="2021-06-14T12:57:42.522" v="195"/>
        <pc:sldMkLst>
          <pc:docMk/>
          <pc:sldMk cId="3798019731" sldId="283"/>
        </pc:sldMkLst>
        <pc:picChg chg="add mod ord">
          <ac:chgData name="Yasthika Ramgobin" userId="df048a2a3fd8b4ed" providerId="LiveId" clId="{57DD758F-E74E-401F-B99F-0EE9CFD0775D}" dt="2021-06-14T12:56:39.640" v="194" actId="14100"/>
          <ac:picMkLst>
            <pc:docMk/>
            <pc:sldMk cId="3798019731" sldId="283"/>
            <ac:picMk id="4" creationId="{91CDCE3C-B6AF-4AC2-9952-ABCCAD10FA85}"/>
          </ac:picMkLst>
        </pc:picChg>
      </pc:sldChg>
      <pc:sldChg chg="modTransition">
        <pc:chgData name="Yasthika Ramgobin" userId="df048a2a3fd8b4ed" providerId="LiveId" clId="{57DD758F-E74E-401F-B99F-0EE9CFD0775D}" dt="2021-06-14T13:37:25.283" v="280"/>
        <pc:sldMkLst>
          <pc:docMk/>
          <pc:sldMk cId="2926479590" sldId="284"/>
        </pc:sldMkLst>
      </pc:sldChg>
      <pc:sldChg chg="modSp mod modTransition">
        <pc:chgData name="Yasthika Ramgobin" userId="df048a2a3fd8b4ed" providerId="LiveId" clId="{57DD758F-E74E-401F-B99F-0EE9CFD0775D}" dt="2021-06-14T13:33:33.617" v="208"/>
        <pc:sldMkLst>
          <pc:docMk/>
          <pc:sldMk cId="835165355" sldId="285"/>
        </pc:sldMkLst>
        <pc:spChg chg="mod">
          <ac:chgData name="Yasthika Ramgobin" userId="df048a2a3fd8b4ed" providerId="LiveId" clId="{57DD758F-E74E-401F-B99F-0EE9CFD0775D}" dt="2021-06-14T11:09:22.685" v="38" actId="20577"/>
          <ac:spMkLst>
            <pc:docMk/>
            <pc:sldMk cId="835165355" sldId="285"/>
            <ac:spMk id="3" creationId="{E4E4EACF-726F-40F0-A5F2-E5290995D22C}"/>
          </ac:spMkLst>
        </pc:spChg>
        <pc:spChg chg="mod">
          <ac:chgData name="Yasthika Ramgobin" userId="df048a2a3fd8b4ed" providerId="LiveId" clId="{57DD758F-E74E-401F-B99F-0EE9CFD0775D}" dt="2021-06-14T11:07:44.385" v="3" actId="1076"/>
          <ac:spMkLst>
            <pc:docMk/>
            <pc:sldMk cId="835165355" sldId="285"/>
            <ac:spMk id="6" creationId="{15425556-CB8E-4EE6-BDAB-27E7866BF808}"/>
          </ac:spMkLst>
        </pc:spChg>
        <pc:spChg chg="mod">
          <ac:chgData name="Yasthika Ramgobin" userId="df048a2a3fd8b4ed" providerId="LiveId" clId="{57DD758F-E74E-401F-B99F-0EE9CFD0775D}" dt="2021-06-14T11:07:52.987" v="6" actId="14100"/>
          <ac:spMkLst>
            <pc:docMk/>
            <pc:sldMk cId="835165355" sldId="285"/>
            <ac:spMk id="9" creationId="{6E90491A-CD4F-42F5-A7C5-785965FA2288}"/>
          </ac:spMkLst>
        </pc:spChg>
        <pc:spChg chg="mod">
          <ac:chgData name="Yasthika Ramgobin" userId="df048a2a3fd8b4ed" providerId="LiveId" clId="{57DD758F-E74E-401F-B99F-0EE9CFD0775D}" dt="2021-06-14T11:08:14.311" v="11" actId="1076"/>
          <ac:spMkLst>
            <pc:docMk/>
            <pc:sldMk cId="835165355" sldId="285"/>
            <ac:spMk id="10" creationId="{DA8E224B-0261-4D9F-8337-7965FD87EDC0}"/>
          </ac:spMkLst>
        </pc:spChg>
        <pc:spChg chg="mod">
          <ac:chgData name="Yasthika Ramgobin" userId="df048a2a3fd8b4ed" providerId="LiveId" clId="{57DD758F-E74E-401F-B99F-0EE9CFD0775D}" dt="2021-06-14T11:08:40.796" v="19" actId="14100"/>
          <ac:spMkLst>
            <pc:docMk/>
            <pc:sldMk cId="835165355" sldId="285"/>
            <ac:spMk id="11" creationId="{F8DEAF14-781F-4363-95E2-F7054F1313CA}"/>
          </ac:spMkLst>
        </pc:spChg>
        <pc:spChg chg="mod">
          <ac:chgData name="Yasthika Ramgobin" userId="df048a2a3fd8b4ed" providerId="LiveId" clId="{57DD758F-E74E-401F-B99F-0EE9CFD0775D}" dt="2021-06-14T11:09:16.226" v="31" actId="1076"/>
          <ac:spMkLst>
            <pc:docMk/>
            <pc:sldMk cId="835165355" sldId="285"/>
            <ac:spMk id="12" creationId="{A9F6C3FF-ADFF-4AA6-9073-2BC7C308E803}"/>
          </ac:spMkLst>
        </pc:spChg>
        <pc:spChg chg="mod">
          <ac:chgData name="Yasthika Ramgobin" userId="df048a2a3fd8b4ed" providerId="LiveId" clId="{57DD758F-E74E-401F-B99F-0EE9CFD0775D}" dt="2021-06-14T11:09:35.011" v="41" actId="1076"/>
          <ac:spMkLst>
            <pc:docMk/>
            <pc:sldMk cId="835165355" sldId="285"/>
            <ac:spMk id="14" creationId="{6D4AA98D-C3A1-4CFA-865E-D25D5CC482E0}"/>
          </ac:spMkLst>
        </pc:spChg>
        <pc:spChg chg="mod">
          <ac:chgData name="Yasthika Ramgobin" userId="df048a2a3fd8b4ed" providerId="LiveId" clId="{57DD758F-E74E-401F-B99F-0EE9CFD0775D}" dt="2021-06-14T11:59:24.677" v="45" actId="14100"/>
          <ac:spMkLst>
            <pc:docMk/>
            <pc:sldMk cId="835165355" sldId="285"/>
            <ac:spMk id="15" creationId="{8BDE676B-3BB3-4ED8-81A4-B5933DBBBE90}"/>
          </ac:spMkLst>
        </pc:spChg>
        <pc:picChg chg="mod">
          <ac:chgData name="Yasthika Ramgobin" userId="df048a2a3fd8b4ed" providerId="LiveId" clId="{57DD758F-E74E-401F-B99F-0EE9CFD0775D}" dt="2021-06-14T11:08:58.994" v="25" actId="1076"/>
          <ac:picMkLst>
            <pc:docMk/>
            <pc:sldMk cId="835165355" sldId="285"/>
            <ac:picMk id="8" creationId="{CD55E292-245C-4754-958D-919EE064A161}"/>
          </ac:picMkLst>
        </pc:picChg>
        <pc:picChg chg="mod">
          <ac:chgData name="Yasthika Ramgobin" userId="df048a2a3fd8b4ed" providerId="LiveId" clId="{57DD758F-E74E-401F-B99F-0EE9CFD0775D}" dt="2021-06-14T11:09:08.752" v="29" actId="14100"/>
          <ac:picMkLst>
            <pc:docMk/>
            <pc:sldMk cId="835165355" sldId="285"/>
            <ac:picMk id="16" creationId="{DCEEF007-EBC5-4F8C-A706-46A5004DF3C4}"/>
          </ac:picMkLst>
        </pc:picChg>
      </pc:sldChg>
      <pc:sldMasterChg chg="modTransition modSldLayout">
        <pc:chgData name="Yasthika Ramgobin" userId="df048a2a3fd8b4ed" providerId="LiveId" clId="{57DD758F-E74E-401F-B99F-0EE9CFD0775D}" dt="2021-06-14T12:04:19.584" v="50"/>
        <pc:sldMasterMkLst>
          <pc:docMk/>
          <pc:sldMasterMk cId="4043609505" sldId="2147483686"/>
        </pc:sldMasterMkLst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1248905249" sldId="2147483675"/>
          </pc:sldLayoutMkLst>
        </pc:sldLayoutChg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2015626570" sldId="2147483676"/>
          </pc:sldLayoutMkLst>
        </pc:sldLayoutChg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1329674564" sldId="2147483677"/>
          </pc:sldLayoutMkLst>
        </pc:sldLayoutChg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3450244767" sldId="2147483678"/>
          </pc:sldLayoutMkLst>
        </pc:sldLayoutChg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4286103137" sldId="2147483679"/>
          </pc:sldLayoutMkLst>
        </pc:sldLayoutChg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1324549697" sldId="2147483680"/>
          </pc:sldLayoutMkLst>
        </pc:sldLayoutChg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1981128648" sldId="2147483681"/>
          </pc:sldLayoutMkLst>
        </pc:sldLayoutChg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646261497" sldId="2147483682"/>
          </pc:sldLayoutMkLst>
        </pc:sldLayoutChg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4265761787" sldId="2147483683"/>
          </pc:sldLayoutMkLst>
        </pc:sldLayoutChg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4272250385" sldId="2147483684"/>
          </pc:sldLayoutMkLst>
        </pc:sldLayoutChg>
        <pc:sldLayoutChg chg="modTransition">
          <pc:chgData name="Yasthika Ramgobin" userId="df048a2a3fd8b4ed" providerId="LiveId" clId="{57DD758F-E74E-401F-B99F-0EE9CFD0775D}" dt="2021-06-14T12:04:19.584" v="50"/>
          <pc:sldLayoutMkLst>
            <pc:docMk/>
            <pc:sldMasterMk cId="4043609505" sldId="2147483686"/>
            <pc:sldLayoutMk cId="2960920106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2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6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6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0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red curtain&#10;&#10;Description automatically generated with medium confidence">
            <a:extLst>
              <a:ext uri="{FF2B5EF4-FFF2-40B4-BE49-F238E27FC236}">
                <a16:creationId xmlns:a16="http://schemas.microsoft.com/office/drawing/2014/main" id="{6C5BEB33-4BDD-4662-B184-E39D8FA06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56" b="83168" l="10000" r="90000">
                        <a14:backgroundMark x1="7422" y1="41895" x2="7422" y2="41895"/>
                        <a14:backgroundMark x1="45850" y1="52979" x2="45850" y2="52979"/>
                        <a14:backgroundMark x1="41309" y1="44531" x2="37305" y2="51855"/>
                        <a14:backgroundMark x1="37305" y1="51855" x2="37305" y2="51855"/>
                        <a14:backgroundMark x1="49121" y1="54297" x2="49121" y2="54297"/>
                        <a14:backgroundMark x1="49121" y1="54297" x2="49121" y2="54297"/>
                        <a14:backgroundMark x1="49121" y1="54297" x2="49121" y2="54297"/>
                        <a14:backgroundMark x1="43066" y1="62109" x2="43066" y2="62109"/>
                        <a14:backgroundMark x1="43066" y1="62109" x2="43066" y2="62109"/>
                        <a14:backgroundMark x1="58057" y1="54639" x2="58057" y2="54639"/>
                        <a14:backgroundMark x1="58057" y1="54639" x2="58057" y2="54639"/>
                        <a14:backgroundMark x1="58057" y1="54639" x2="41016" y2="77246"/>
                        <a14:backgroundMark x1="41016" y1="77246" x2="41016" y2="77246"/>
                        <a14:backgroundMark x1="41211" y1="76514" x2="64648" y2="42480"/>
                        <a14:backgroundMark x1="64648" y1="42480" x2="64648" y2="42480"/>
                        <a14:backgroundMark x1="35352" y1="57813" x2="59277" y2="60498"/>
                        <a14:backgroundMark x1="59424" y1="67578" x2="62793" y2="43408"/>
                        <a14:backgroundMark x1="62793" y1="43408" x2="62793" y2="43408"/>
                        <a14:backgroundMark x1="37500" y1="64893" x2="37500" y2="64893"/>
                        <a14:backgroundMark x1="23340" y1="57178" x2="23340" y2="57178"/>
                        <a14:backgroundMark x1="23340" y1="57178" x2="22900" y2="55469"/>
                        <a14:backgroundMark x1="52100" y1="75488" x2="52197" y2="73730"/>
                        <a14:backgroundMark x1="56201" y1="68994" x2="56396" y2="60156"/>
                      </a14:backgroundRemoval>
                    </a14:imgEffect>
                  </a14:imgLayer>
                </a14:imgProps>
              </a:ext>
            </a:extLst>
          </a:blip>
          <a:srcRect t="32529" r="-1" b="11206"/>
          <a:stretch/>
        </p:blipFill>
        <p:spPr>
          <a:xfrm>
            <a:off x="275573" y="225083"/>
            <a:ext cx="11413975" cy="6536006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10A9D0BF-E091-4DB9-BB8C-F4738179D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440" y="0"/>
            <a:ext cx="1230544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D48ACCF-EC97-45B5-B232-4864ED9EE16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01061" y="5230055"/>
            <a:ext cx="5346591" cy="157948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ZA" sz="1400" b="1" i="1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By group 14 members: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ZA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Ayanda Ndlovu (217001859)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ZA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Yasthika Ramgobin (214517334)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ZA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Siphesihle Khumalo (219002362)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E6FB75-6DF1-416C-90A8-50FDB99856F1}"/>
              </a:ext>
            </a:extLst>
          </p:cNvPr>
          <p:cNvSpPr txBox="1">
            <a:spLocks/>
          </p:cNvSpPr>
          <p:nvPr/>
        </p:nvSpPr>
        <p:spPr>
          <a:xfrm>
            <a:off x="-113440" y="225082"/>
            <a:ext cx="12305440" cy="848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Sampling Survey Analysis on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the Health Insurance Costs of US citizens</a:t>
            </a:r>
          </a:p>
        </p:txBody>
      </p:sp>
    </p:spTree>
    <p:extLst>
      <p:ext uri="{BB962C8B-B14F-4D97-AF65-F5344CB8AC3E}">
        <p14:creationId xmlns:p14="http://schemas.microsoft.com/office/powerpoint/2010/main" val="372839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0ABD-54F1-4F14-9A89-E48CDB70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6"/>
            <a:ext cx="12192000" cy="114641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Results continued…</a:t>
            </a:r>
            <a:br>
              <a:rPr lang="en-US" dirty="0">
                <a:latin typeface="+mn-lt"/>
              </a:rPr>
            </a:br>
            <a:r>
              <a:rPr lang="en-US" sz="4400" dirty="0">
                <a:latin typeface="+mn-lt"/>
              </a:rPr>
              <a:t>(for estimating the annual charges of a typical health insurance beneficiary in the US)</a:t>
            </a:r>
            <a:endParaRPr lang="en-ZA" sz="4400" dirty="0">
              <a:latin typeface="+mn-lt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45591A5-E430-4D79-BBB5-E537E58B3A20}"/>
              </a:ext>
            </a:extLst>
          </p:cNvPr>
          <p:cNvSpPr/>
          <p:nvPr/>
        </p:nvSpPr>
        <p:spPr>
          <a:xfrm>
            <a:off x="1066799" y="1888419"/>
            <a:ext cx="4351362" cy="1989251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Stratified Simple Random Sampling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Without Replacement: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average charges is: $13,116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standard error of the average charges is: $491.16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95% confidence interval for the average charges is given by: ($12,148.29; $14,084.09)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30220CD-AA43-4DE9-B4C7-F31759AC6353}"/>
              </a:ext>
            </a:extLst>
          </p:cNvPr>
          <p:cNvSpPr/>
          <p:nvPr/>
        </p:nvSpPr>
        <p:spPr>
          <a:xfrm>
            <a:off x="6773839" y="1888419"/>
            <a:ext cx="4351362" cy="1989251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Cluster Simple Random Sampling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Without Replacement: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average charges is: $14,110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standard error of the average charges is: $468.29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95% confidence interval for the average charges is given by: ($8,159.30; $20,059.77)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A977A896-E88B-4F09-A952-38B3308AE2B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5" t="40599" r="34731" b="25613"/>
          <a:stretch/>
        </p:blipFill>
        <p:spPr bwMode="auto">
          <a:xfrm>
            <a:off x="1066794" y="4223891"/>
            <a:ext cx="4351362" cy="2238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3ADF9AE1-62B2-4308-8ECA-B13D81F9D0A7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t="35468" r="34668" b="31076"/>
          <a:stretch/>
        </p:blipFill>
        <p:spPr bwMode="auto">
          <a:xfrm>
            <a:off x="6773840" y="4223891"/>
            <a:ext cx="4351362" cy="2238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11701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0ABD-54F1-4F14-9A89-E48CDB70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6"/>
            <a:ext cx="12192000" cy="114641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Results</a:t>
            </a:r>
            <a:br>
              <a:rPr lang="en-US" dirty="0">
                <a:latin typeface="+mn-lt"/>
              </a:rPr>
            </a:br>
            <a:r>
              <a:rPr lang="en-US" sz="4300" dirty="0">
                <a:latin typeface="+mn-lt"/>
              </a:rPr>
              <a:t>(for estimating the proportion of beneficiaries whose annual charges are more than $10,000)</a:t>
            </a:r>
            <a:endParaRPr lang="en-ZA" sz="4300" dirty="0">
              <a:latin typeface="+mn-lt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45591A5-E430-4D79-BBB5-E537E58B3A20}"/>
              </a:ext>
            </a:extLst>
          </p:cNvPr>
          <p:cNvSpPr/>
          <p:nvPr/>
        </p:nvSpPr>
        <p:spPr>
          <a:xfrm>
            <a:off x="1264690" y="1890125"/>
            <a:ext cx="3955576" cy="1989251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Simple Random Sampling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Without Replacement: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proportion is: 46.7%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standard error of the proportion is: 3.04%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95% confidence interval for the proportion is given by: (40.7%; 52.7%)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30220CD-AA43-4DE9-B4C7-F31759AC6353}"/>
              </a:ext>
            </a:extLst>
          </p:cNvPr>
          <p:cNvSpPr/>
          <p:nvPr/>
        </p:nvSpPr>
        <p:spPr>
          <a:xfrm>
            <a:off x="6971734" y="1890125"/>
            <a:ext cx="3955576" cy="1989251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Simple Random Sampling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With Replacement: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proportion is: 45.2%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standard error of the proportion is: 3.16%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95% confidence interval for the proportion is given by: (39.0%; 51.5%)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59CF7-F5B2-4CEA-A561-AF51C8C9589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8" t="45813" r="32315" b="23239"/>
          <a:stretch/>
        </p:blipFill>
        <p:spPr bwMode="auto">
          <a:xfrm>
            <a:off x="1066801" y="4223888"/>
            <a:ext cx="4351360" cy="2238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876FDD-78E9-437B-9FAB-727737ED419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0" t="36311" r="32224" b="33059"/>
          <a:stretch/>
        </p:blipFill>
        <p:spPr bwMode="auto">
          <a:xfrm>
            <a:off x="6773838" y="4223887"/>
            <a:ext cx="4351359" cy="2238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6551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0ABD-54F1-4F14-9A89-E48CDB70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6"/>
            <a:ext cx="12192000" cy="114641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Results continued…</a:t>
            </a:r>
            <a:br>
              <a:rPr lang="en-US" dirty="0">
                <a:latin typeface="+mn-lt"/>
              </a:rPr>
            </a:br>
            <a:r>
              <a:rPr lang="en-US" sz="4300" dirty="0">
                <a:latin typeface="+mn-lt"/>
              </a:rPr>
              <a:t>(for estimating the proportion of beneficiaries whose annual charges are more than $10,000)</a:t>
            </a:r>
            <a:endParaRPr lang="en-ZA" sz="4300" dirty="0">
              <a:latin typeface="+mn-lt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45591A5-E430-4D79-BBB5-E537E58B3A20}"/>
              </a:ext>
            </a:extLst>
          </p:cNvPr>
          <p:cNvSpPr/>
          <p:nvPr/>
        </p:nvSpPr>
        <p:spPr>
          <a:xfrm>
            <a:off x="1278338" y="1888419"/>
            <a:ext cx="3928282" cy="1989251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Stratified Simple Random Sampling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Without Replacement: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proportion is: 46.7%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standard error of the proportion is: 2.55%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95% confidence interval for the proportion is given by: (41.7%; 51.7%)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30220CD-AA43-4DE9-B4C7-F31759AC6353}"/>
              </a:ext>
            </a:extLst>
          </p:cNvPr>
          <p:cNvSpPr/>
          <p:nvPr/>
        </p:nvSpPr>
        <p:spPr>
          <a:xfrm>
            <a:off x="6983459" y="1888419"/>
            <a:ext cx="3928282" cy="1989251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Cluster Simple Random Sampling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Without Replacement: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proportion is: 48.5%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standard error of the proportion is: 1.17%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95% confidence interval for the proportion is given by: (33.6%; 63.5%)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651AB-9A5F-48B1-B56A-AC247F8289E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4" t="36592" r="32188" b="29239"/>
          <a:stretch/>
        </p:blipFill>
        <p:spPr bwMode="auto">
          <a:xfrm>
            <a:off x="1066799" y="4223889"/>
            <a:ext cx="4351362" cy="2238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F38706-F0CD-4947-9705-CC7A98E17FE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7" t="30962" r="32490" b="35663"/>
          <a:stretch/>
        </p:blipFill>
        <p:spPr bwMode="auto">
          <a:xfrm>
            <a:off x="6771919" y="4223889"/>
            <a:ext cx="4351362" cy="2236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99903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CC1DE4-3F5F-4578-96E1-B2AFD892B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10185"/>
              </p:ext>
            </p:extLst>
          </p:nvPr>
        </p:nvGraphicFramePr>
        <p:xfrm>
          <a:off x="838201" y="1787857"/>
          <a:ext cx="10515601" cy="470501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996821">
                  <a:extLst>
                    <a:ext uri="{9D8B030D-6E8A-4147-A177-3AD203B41FA5}">
                      <a16:colId xmlns:a16="http://schemas.microsoft.com/office/drawing/2014/main" val="1235643243"/>
                    </a:ext>
                  </a:extLst>
                </a:gridCol>
                <a:gridCol w="1879695">
                  <a:extLst>
                    <a:ext uri="{9D8B030D-6E8A-4147-A177-3AD203B41FA5}">
                      <a16:colId xmlns:a16="http://schemas.microsoft.com/office/drawing/2014/main" val="2819880613"/>
                    </a:ext>
                  </a:extLst>
                </a:gridCol>
                <a:gridCol w="1879695">
                  <a:extLst>
                    <a:ext uri="{9D8B030D-6E8A-4147-A177-3AD203B41FA5}">
                      <a16:colId xmlns:a16="http://schemas.microsoft.com/office/drawing/2014/main" val="3940000925"/>
                    </a:ext>
                  </a:extLst>
                </a:gridCol>
                <a:gridCol w="1879695">
                  <a:extLst>
                    <a:ext uri="{9D8B030D-6E8A-4147-A177-3AD203B41FA5}">
                      <a16:colId xmlns:a16="http://schemas.microsoft.com/office/drawing/2014/main" val="3260406474"/>
                    </a:ext>
                  </a:extLst>
                </a:gridCol>
                <a:gridCol w="1879695">
                  <a:extLst>
                    <a:ext uri="{9D8B030D-6E8A-4147-A177-3AD203B41FA5}">
                      <a16:colId xmlns:a16="http://schemas.microsoft.com/office/drawing/2014/main" val="66983710"/>
                    </a:ext>
                  </a:extLst>
                </a:gridCol>
              </a:tblGrid>
              <a:tr h="3490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 </a:t>
                      </a:r>
                      <a:endParaRPr lang="en-ZA" sz="1400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u="sng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Sampling Type:</a:t>
                      </a:r>
                      <a:endParaRPr lang="en-ZA" sz="1400" u="sng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629"/>
                  </a:ext>
                </a:extLst>
              </a:tr>
              <a:tr h="435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u="sng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 AVERAGE:</a:t>
                      </a:r>
                      <a:endParaRPr lang="en-ZA" sz="1400" u="sng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b="1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SRS</a:t>
                      </a:r>
                      <a:endParaRPr lang="en-ZA" sz="1400" b="1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b="1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SRS WR</a:t>
                      </a:r>
                      <a:endParaRPr lang="en-ZA" sz="1400" b="1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b="1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Stratified SRS</a:t>
                      </a:r>
                      <a:endParaRPr lang="en-ZA" sz="1400" b="1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b="1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Cluster SRS</a:t>
                      </a:r>
                      <a:endParaRPr lang="en-ZA" sz="1400" b="1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08722"/>
                  </a:ext>
                </a:extLst>
              </a:tr>
              <a:tr h="435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Estimated Average Charges ($)</a:t>
                      </a:r>
                      <a:endParaRPr lang="en-ZA" sz="1300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12,845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13,371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13,116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14,110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5140669"/>
                  </a:ext>
                </a:extLst>
              </a:tr>
              <a:tr h="435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Estimated Standard Error of the Average Charges ($)</a:t>
                      </a:r>
                      <a:endParaRPr lang="en-ZA" sz="1300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706.73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785.78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491.16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468.29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4032871"/>
                  </a:ext>
                </a:extLst>
              </a:tr>
              <a:tr h="435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Estimated 95% Confidence Interval for the Average Charges ($)</a:t>
                      </a:r>
                      <a:endParaRPr lang="en-ZA" sz="1300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(11,452.49; 14,237.86)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(11,822.08; 14,920.21)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(12,148.29; 14,084.09)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(8,159.30; 20,059.77)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9354331"/>
                  </a:ext>
                </a:extLst>
              </a:tr>
              <a:tr h="435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C.I. width = 2x error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($)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2,785.37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3,098.13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1,935.80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11,900.47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841580"/>
                  </a:ext>
                </a:extLst>
              </a:tr>
              <a:tr h="435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i="0" u="sng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 PROPORTION:</a:t>
                      </a:r>
                      <a:endParaRPr lang="en-ZA" sz="1400" i="0" u="sng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b="1" dirty="0">
                          <a:effectLst/>
                          <a:latin typeface="Avenir Next LT Pro" panose="020B0504020202020204" pitchFamily="34" charset="0"/>
                        </a:rPr>
                        <a:t>SRS</a:t>
                      </a:r>
                      <a:endParaRPr lang="en-ZA" sz="1400" b="1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b="1" dirty="0">
                          <a:effectLst/>
                          <a:latin typeface="Avenir Next LT Pro" panose="020B0504020202020204" pitchFamily="34" charset="0"/>
                        </a:rPr>
                        <a:t>SRS WR</a:t>
                      </a:r>
                      <a:endParaRPr lang="en-ZA" sz="1400" b="1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b="1" dirty="0">
                          <a:effectLst/>
                          <a:latin typeface="Avenir Next LT Pro" panose="020B0504020202020204" pitchFamily="34" charset="0"/>
                        </a:rPr>
                        <a:t>Stratified SRS</a:t>
                      </a:r>
                      <a:endParaRPr lang="en-ZA" sz="1400" b="1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400" b="1" dirty="0">
                          <a:effectLst/>
                          <a:latin typeface="Avenir Next LT Pro" panose="020B0504020202020204" pitchFamily="34" charset="0"/>
                        </a:rPr>
                        <a:t>Cluster SRS</a:t>
                      </a:r>
                      <a:endParaRPr lang="en-ZA" sz="1400" b="1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07244"/>
                  </a:ext>
                </a:extLst>
              </a:tr>
              <a:tr h="435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Estimated Proportion (%)</a:t>
                      </a:r>
                      <a:endParaRPr lang="en-ZA" sz="1300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214457"/>
                  </a:ext>
                </a:extLst>
              </a:tr>
              <a:tr h="435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Estimated Standard Error of the Proportion (%)</a:t>
                      </a:r>
                      <a:endParaRPr lang="en-ZA" sz="1300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3.16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523570"/>
                  </a:ext>
                </a:extLst>
              </a:tr>
              <a:tr h="435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Estimated 95% Confidence Interval for the Proportion (%)</a:t>
                      </a:r>
                      <a:endParaRPr lang="en-ZA" sz="1300" dirty="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(40.7; 52.7)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(39.0; 51.5)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(41.7; 51.7)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</a:rPr>
                        <a:t>(33.6; 63.5)</a:t>
                      </a:r>
                      <a:endParaRPr lang="en-ZA" sz="13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6382809"/>
                  </a:ext>
                </a:extLst>
              </a:tr>
              <a:tr h="4355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C.I. width = 2x error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300" dirty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300" dirty="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559363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18627F5-2F5A-4436-838B-74571A8C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833"/>
          </a:xfrm>
        </p:spPr>
        <p:txBody>
          <a:bodyPr/>
          <a:lstStyle/>
          <a:p>
            <a:r>
              <a:rPr lang="en-US" dirty="0"/>
              <a:t>Overall Comparison and Discussion of Results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DCE3C-B6AF-4AC2-9952-ABCCAD10FA8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t="62956" r="16575" b="24926"/>
          <a:stretch/>
        </p:blipFill>
        <p:spPr bwMode="auto">
          <a:xfrm>
            <a:off x="8305800" y="1152939"/>
            <a:ext cx="3047999" cy="6531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8019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F13A8-9887-4CF9-B917-680C6CE3C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197" y="769898"/>
            <a:ext cx="3644489" cy="1468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6511-5A01-4F93-9CBE-EA4FC9FE1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76" y="319324"/>
            <a:ext cx="5698436" cy="6094728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900" dirty="0">
                <a:latin typeface="Avenir Next LT Pro" panose="020B0504020202020204" pitchFamily="34" charset="0"/>
              </a:rPr>
              <a:t>Given the results from our investigation, we found that: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Avenir Next LT Pro" panose="020B0504020202020204" pitchFamily="34" charset="0"/>
              </a:rPr>
              <a:t>The sampling method that yielded the best results/most reliable estimates overall was Stratified sampling as it had </a:t>
            </a:r>
            <a:r>
              <a:rPr lang="en-US" sz="1900" i="1" dirty="0">
                <a:latin typeface="Avenir Next LT Pro" panose="020B0504020202020204" pitchFamily="34" charset="0"/>
              </a:rPr>
              <a:t>both</a:t>
            </a:r>
            <a:r>
              <a:rPr lang="en-US" sz="1900" dirty="0">
                <a:latin typeface="Avenir Next LT Pro" panose="020B0504020202020204" pitchFamily="34" charset="0"/>
              </a:rPr>
              <a:t> – the smallest standard error and narrowest 95% C.I. </a:t>
            </a:r>
            <a:r>
              <a:rPr lang="en-US" sz="1900" dirty="0">
                <a:latin typeface="Avenir Next LT Pro" panose="020B0504020202020204" pitchFamily="34" charset="0"/>
                <a:sym typeface="Wingdings" panose="05000000000000000000" pitchFamily="2" charset="2"/>
              </a:rPr>
              <a:t> more accurate in our estimations of the population parameters of interest.</a:t>
            </a:r>
            <a:endParaRPr lang="en-US" sz="1900" dirty="0">
              <a:latin typeface="Avenir Next LT Pro" panose="020B0504020202020204" pitchFamily="34" charset="0"/>
            </a:endParaRP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Avenir Next LT Pro" panose="020B0504020202020204" pitchFamily="34" charset="0"/>
              </a:rPr>
              <a:t>The estimated average annual health insurance costs of a beneficiary residing in the US is $13,116 and we are 95% sure that the true average of these annual costs is between $12,148.29 and $14,084.09</a:t>
            </a:r>
          </a:p>
          <a:p>
            <a:pPr indent="-2286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Avenir Next LT Pro" panose="020B0504020202020204" pitchFamily="34" charset="0"/>
              </a:rPr>
              <a:t>Similarly, the estimated proportion of beneficiaries whose health insurance costs amount to more than $10,000 in a particular year is 46.7% and we are 95% sure that the true proportion of those beneficiaries is between 41.7% and 51.7%</a:t>
            </a:r>
          </a:p>
        </p:txBody>
      </p:sp>
    </p:spTree>
    <p:extLst>
      <p:ext uri="{BB962C8B-B14F-4D97-AF65-F5344CB8AC3E}">
        <p14:creationId xmlns:p14="http://schemas.microsoft.com/office/powerpoint/2010/main" val="18205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2B24B2BB-9FB4-4ACA-A3D5-E7A6060030F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2" r="19173" b="-1"/>
          <a:stretch/>
        </p:blipFill>
        <p:spPr>
          <a:xfrm>
            <a:off x="2000250" y="1217612"/>
            <a:ext cx="8191500" cy="442277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000"/>
            </a:schemeClr>
          </a:solidFill>
          <a:effectLst>
            <a:softEdge rad="685800"/>
          </a:effectLst>
        </p:spPr>
      </p:pic>
    </p:spTree>
    <p:extLst>
      <p:ext uri="{BB962C8B-B14F-4D97-AF65-F5344CB8AC3E}">
        <p14:creationId xmlns:p14="http://schemas.microsoft.com/office/powerpoint/2010/main" val="277107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2">
                <a:lumMod val="89000"/>
                <a:alpha val="95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bsite&#10;&#10;Description automatically generated with low confidence">
            <a:extLst>
              <a:ext uri="{FF2B5EF4-FFF2-40B4-BE49-F238E27FC236}">
                <a16:creationId xmlns:a16="http://schemas.microsoft.com/office/drawing/2014/main" id="{E300DFE5-E2D0-43EF-A73D-000EDA1F2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4" r="7524" b="2"/>
          <a:stretch/>
        </p:blipFill>
        <p:spPr>
          <a:xfrm>
            <a:off x="7438030" y="1"/>
            <a:ext cx="4753969" cy="685799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4F6B-C44B-4461-B2E4-6F58BD290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09" y="1929384"/>
            <a:ext cx="6362624" cy="4251960"/>
          </a:xfrm>
        </p:spPr>
        <p:txBody>
          <a:bodyPr/>
          <a:lstStyle/>
          <a:p>
            <a:r>
              <a:rPr lang="en-ZA" sz="3200" kern="1200" dirty="0">
                <a:ea typeface="Tahoma" panose="020B0604030504040204" pitchFamily="34" charset="0"/>
                <a:cs typeface="Tahoma" panose="020B0604030504040204" pitchFamily="34" charset="0"/>
              </a:rPr>
              <a:t>The need for people of any age to be covered by some health insurance is becoming increasingly popular in today’s world. </a:t>
            </a:r>
            <a:endParaRPr lang="en-US" sz="3200" kern="12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ZA" sz="3200" kern="1200" dirty="0">
                <a:ea typeface="Tahoma" panose="020B0604030504040204" pitchFamily="34" charset="0"/>
                <a:cs typeface="Tahoma" panose="020B0604030504040204" pitchFamily="34" charset="0"/>
              </a:rPr>
              <a:t>Health insurance is a way of paying for one’s medical bills and health care costs.</a:t>
            </a:r>
            <a:endParaRPr lang="en-US" sz="3200" kern="12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Z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742B733-B4A9-415E-AFAF-A5BA931B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10" y="411093"/>
            <a:ext cx="10495128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  <a:cs typeface="Segoe UI" panose="020B0502040204020203" pitchFamily="34" charset="0"/>
              </a:rPr>
              <a:t>The Importance of Health Insurance</a:t>
            </a:r>
            <a:endParaRPr lang="en-ZA" dirty="0"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54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accent2">
                <a:lumMod val="89000"/>
                <a:alpha val="95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41E8-CDB9-4D2E-BB1E-7282A9CF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our Study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B82D-CEE2-4814-8C3F-B53CB171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/>
          </a:bodyPr>
          <a:lstStyle/>
          <a:p>
            <a:r>
              <a:rPr lang="en-ZA" kern="1200" dirty="0"/>
              <a:t>To estimate the average annual health insurance costs (excess charges) of a beneficiary residing in the US.</a:t>
            </a:r>
          </a:p>
          <a:p>
            <a:r>
              <a:rPr lang="en-ZA" dirty="0"/>
              <a:t>T</a:t>
            </a:r>
            <a:r>
              <a:rPr lang="en-ZA" kern="1200" dirty="0"/>
              <a:t>o estimate the proportion of beneficiaries whose health insurance costs amount to more than $10,000 in a particular year.</a:t>
            </a:r>
            <a:endParaRPr lang="en-US" kern="1200" dirty="0"/>
          </a:p>
          <a:p>
            <a:r>
              <a:rPr lang="en-ZA" dirty="0"/>
              <a:t>By drawing a sample from our population of interest, u</a:t>
            </a:r>
            <a:r>
              <a:rPr lang="en-ZA" kern="1200" dirty="0"/>
              <a:t>sing four different sampling techniques, namely: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dirty="0"/>
              <a:t> Simple Random Sampling Without Replacement (SRS)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dirty="0"/>
              <a:t> Simple Random Sampling With Replacement (SRS WR)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dirty="0"/>
              <a:t> Stratified Simple Random Sampling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kern="1200" dirty="0"/>
              <a:t> Cluster Simple Random Sampling</a:t>
            </a:r>
            <a:endParaRPr lang="en-US" kern="12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47344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E26B57A-82AC-4676-B992-2C4C6477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5" t="-36" r="596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2F0CEA-50FA-4AA2-8C25-89F58A65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30F3-9C27-43C8-B694-E5BCDBF4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kern="1200" dirty="0">
                <a:solidFill>
                  <a:schemeClr val="tx1"/>
                </a:solidFill>
              </a:rPr>
              <a:t>There are numerous factors that may influence the health insurance costs (charges) of US citizens, for example: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2800" dirty="0"/>
              <a:t> 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2800" dirty="0"/>
              <a:t> BMI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2800" kern="1200" dirty="0">
                <a:solidFill>
                  <a:schemeClr val="tx1"/>
                </a:solidFill>
              </a:rPr>
              <a:t> Number of dependents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2800" dirty="0"/>
              <a:t> Smoker/Non-smoker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ZA" sz="2800" kern="1200" dirty="0">
                <a:solidFill>
                  <a:schemeClr val="tx1"/>
                </a:solidFill>
              </a:rPr>
              <a:t> Region</a:t>
            </a:r>
          </a:p>
          <a:p>
            <a:r>
              <a:rPr lang="en-ZA" dirty="0">
                <a:solidFill>
                  <a:schemeClr val="tx1"/>
                </a:solidFill>
              </a:rPr>
              <a:t>A </a:t>
            </a:r>
            <a:r>
              <a:rPr lang="en-ZA" kern="1200" dirty="0">
                <a:solidFill>
                  <a:schemeClr val="tx1"/>
                </a:solidFill>
              </a:rPr>
              <a:t>total population size of 1337 healthcare insurance beneficiaries</a:t>
            </a:r>
            <a:r>
              <a:rPr lang="en-ZA" dirty="0"/>
              <a:t> </a:t>
            </a:r>
            <a:r>
              <a:rPr lang="en-ZA" kern="1200" dirty="0">
                <a:solidFill>
                  <a:schemeClr val="tx1"/>
                </a:solidFill>
              </a:rPr>
              <a:t>were to be used for our analysis.</a:t>
            </a:r>
            <a:endParaRPr lang="en-US" kern="1200" dirty="0">
              <a:solidFill>
                <a:schemeClr val="tx1"/>
              </a:solidFill>
            </a:endParaRPr>
          </a:p>
          <a:p>
            <a:endParaRPr lang="en-ZA" dirty="0"/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B9AA4B06-F498-4737-BF16-A3EF162B6517}"/>
              </a:ext>
            </a:extLst>
          </p:cNvPr>
          <p:cNvSpPr/>
          <p:nvPr/>
        </p:nvSpPr>
        <p:spPr>
          <a:xfrm>
            <a:off x="838200" y="5156854"/>
            <a:ext cx="105156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251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9D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C489-6148-400E-BC17-E73DCFC7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Variables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EACF-726F-40F0-A5F2-E5290995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16" y="2164614"/>
            <a:ext cx="8076571" cy="337202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ZA" dirty="0"/>
              <a:t>Charges	          represents the amount on medical costs (in US dollars) a beneficiary has to pay at a given year-end           Main variable of Interest</a:t>
            </a:r>
          </a:p>
          <a:p>
            <a:r>
              <a:rPr lang="en-ZA" dirty="0"/>
              <a:t>Smoker            indicates whether the beneficiary is a smoker or not           smoking leads to many health problems           smokers may have higher charges than non-smokers</a:t>
            </a:r>
          </a:p>
          <a:p>
            <a:pPr marL="0" indent="0">
              <a:buNone/>
            </a:pPr>
            <a:r>
              <a:rPr lang="en-ZA" dirty="0"/>
              <a:t>    Stratification variable</a:t>
            </a:r>
          </a:p>
          <a:p>
            <a:r>
              <a:rPr lang="en-ZA" dirty="0"/>
              <a:t>Region            represents the residential area of the beneficiary in the US           each area is likely to consists of individuals whose charges differ from one another           Cluster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8BFE7-A6FA-426A-966B-20129852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421" y="5079750"/>
            <a:ext cx="2924746" cy="2011456"/>
          </a:xfrm>
          <a:prstGeom prst="ellipse">
            <a:avLst/>
          </a:prstGeom>
          <a:ln>
            <a:noFill/>
          </a:ln>
          <a:effectLst>
            <a:softEdge rad="3429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F0BA5-19EF-4B86-8D89-5E422B1A83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249" y="3429000"/>
            <a:ext cx="2698015" cy="1819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EB0E4-D772-40C1-B6CC-9E15C45D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8887" y="1908862"/>
            <a:ext cx="2578043" cy="1406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5425556-CB8E-4EE6-BDAB-27E7866BF808}"/>
              </a:ext>
            </a:extLst>
          </p:cNvPr>
          <p:cNvSpPr/>
          <p:nvPr/>
        </p:nvSpPr>
        <p:spPr>
          <a:xfrm>
            <a:off x="1803747" y="2358757"/>
            <a:ext cx="576197" cy="1730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90491A-CD4F-42F5-A7C5-785965FA2288}"/>
              </a:ext>
            </a:extLst>
          </p:cNvPr>
          <p:cNvSpPr/>
          <p:nvPr/>
        </p:nvSpPr>
        <p:spPr>
          <a:xfrm>
            <a:off x="2543723" y="2735482"/>
            <a:ext cx="576197" cy="1534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8E224B-0261-4D9F-8337-7965FD87EDC0}"/>
              </a:ext>
            </a:extLst>
          </p:cNvPr>
          <p:cNvSpPr/>
          <p:nvPr/>
        </p:nvSpPr>
        <p:spPr>
          <a:xfrm>
            <a:off x="1803747" y="3276007"/>
            <a:ext cx="576197" cy="173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DEAF14-781F-4363-95E2-F7054F1313CA}"/>
              </a:ext>
            </a:extLst>
          </p:cNvPr>
          <p:cNvSpPr/>
          <p:nvPr/>
        </p:nvSpPr>
        <p:spPr>
          <a:xfrm>
            <a:off x="6593947" y="3276007"/>
            <a:ext cx="576197" cy="1529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F6C3FF-ADFF-4AA6-9073-2BC7C308E803}"/>
              </a:ext>
            </a:extLst>
          </p:cNvPr>
          <p:cNvSpPr/>
          <p:nvPr/>
        </p:nvSpPr>
        <p:spPr>
          <a:xfrm>
            <a:off x="1803746" y="4702461"/>
            <a:ext cx="576197" cy="1730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D4AA98D-C3A1-4CFA-865E-D25D5CC482E0}"/>
              </a:ext>
            </a:extLst>
          </p:cNvPr>
          <p:cNvSpPr/>
          <p:nvPr/>
        </p:nvSpPr>
        <p:spPr>
          <a:xfrm>
            <a:off x="7034528" y="4689595"/>
            <a:ext cx="576197" cy="1730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DE676B-3BB3-4ED8-81A4-B5933DBBBE90}"/>
              </a:ext>
            </a:extLst>
          </p:cNvPr>
          <p:cNvSpPr/>
          <p:nvPr/>
        </p:nvSpPr>
        <p:spPr>
          <a:xfrm>
            <a:off x="6593947" y="5097417"/>
            <a:ext cx="576197" cy="1730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5E292-245C-4754-958D-919EE064A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1539" y="3674306"/>
            <a:ext cx="597460" cy="153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EEF007-EBC5-4F8C-A706-46A5004DF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574" y="3674307"/>
            <a:ext cx="597460" cy="1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653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6311-800F-4709-A4A7-4D79E703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6777250" cy="49286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ZA" sz="2400" dirty="0">
                <a:cs typeface="Arial" panose="020B0604020202020204" pitchFamily="34" charset="0"/>
              </a:rPr>
              <a:t>We used the following probability sampling methods to obtain results for our estimates of the average charges and the proportion of individuals whose charges are higher than $10,000:</a:t>
            </a:r>
          </a:p>
          <a:p>
            <a:pPr>
              <a:lnSpc>
                <a:spcPct val="100000"/>
              </a:lnSpc>
            </a:pPr>
            <a:r>
              <a:rPr lang="en-ZA" sz="2400" b="1" u="sng" dirty="0">
                <a:cs typeface="Arial" panose="020B0604020202020204" pitchFamily="34" charset="0"/>
              </a:rPr>
              <a:t>Simple Random Sampling Without Replacement (SRS)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ZA" sz="2400" dirty="0">
                <a:solidFill>
                  <a:prstClr val="black"/>
                </a:solidFill>
                <a:cs typeface="Arial" panose="020B0604020202020204" pitchFamily="34" charset="0"/>
              </a:rPr>
              <a:t>For SRS, a sample of 225 individuals was randomly selected from the population of 1337 individuals without replacement.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dirty="0">
                <a:solidFill>
                  <a:prstClr val="black"/>
                </a:solidFill>
                <a:cs typeface="Arial" panose="020B0604020202020204" pitchFamily="34" charset="0"/>
              </a:rPr>
              <a:t>The sample size of 225 was calculated by specifying a margin of error of no more than $1,500 and then conducting SRS on a small (pilot) sample to obtain its variance. </a:t>
            </a:r>
            <a:endParaRPr lang="en-ZA" sz="2400" b="1" u="sng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ZA" sz="2400" b="1" u="sng" dirty="0">
                <a:cs typeface="Arial" panose="020B0604020202020204" pitchFamily="34" charset="0"/>
              </a:rPr>
              <a:t>Simple Random Sampling With Replacement (SRS WR)</a:t>
            </a:r>
            <a:endParaRPr lang="en-ZA" sz="24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ZA" sz="2400" dirty="0">
                <a:cs typeface="Arial" panose="020B0604020202020204" pitchFamily="34" charset="0"/>
              </a:rPr>
              <a:t>For SRS WR, a sample of 225 individuals was randomly selected from the population of 1337 individuals with replacement.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0ADE3870-89DC-428C-978F-B628A720F5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1693" r="15115" b="-1693"/>
          <a:stretch/>
        </p:blipFill>
        <p:spPr>
          <a:xfrm>
            <a:off x="7615450" y="0"/>
            <a:ext cx="4576549" cy="685800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39BAFCD-67DA-4E19-A040-E4F189E5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tx1">
                    <a:lumMod val="85000"/>
                  </a:schemeClr>
                </a:solidFill>
              </a:rPr>
              <a:t>SAMPLING TYPES</a:t>
            </a:r>
          </a:p>
        </p:txBody>
      </p:sp>
    </p:spTree>
    <p:extLst>
      <p:ext uri="{BB962C8B-B14F-4D97-AF65-F5344CB8AC3E}">
        <p14:creationId xmlns:p14="http://schemas.microsoft.com/office/powerpoint/2010/main" val="38132344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3C0C-2680-4594-9CA3-CFFBD766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4638" cy="1377950"/>
          </a:xfrm>
        </p:spPr>
        <p:txBody>
          <a:bodyPr>
            <a:normAutofit/>
          </a:bodyPr>
          <a:lstStyle/>
          <a:p>
            <a:r>
              <a:rPr lang="en-ZA">
                <a:solidFill>
                  <a:schemeClr val="bg1"/>
                </a:solidFill>
              </a:rPr>
              <a:t>SAMPLING TYPES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D273-02DF-4725-A8E8-8A7FBD5C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Autofit/>
          </a:bodyPr>
          <a:lstStyle/>
          <a:p>
            <a:r>
              <a:rPr lang="en-ZA" sz="2600" b="1" u="sng" dirty="0">
                <a:solidFill>
                  <a:schemeClr val="bg1"/>
                </a:solidFill>
              </a:rPr>
              <a:t>Stratified SRS: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ZA" sz="2600" dirty="0">
                <a:solidFill>
                  <a:schemeClr val="bg1"/>
                </a:solidFill>
              </a:rPr>
              <a:t>The variable smoker (categorised as either yes or no) was used as the stratification variable, thus </a:t>
            </a:r>
            <a:r>
              <a:rPr lang="en-US" sz="2600" dirty="0">
                <a:solidFill>
                  <a:schemeClr val="bg1"/>
                </a:solidFill>
              </a:rPr>
              <a:t>the population of 1337 was divided into two groups (strata), i.e., non-smoker (1063) and smoker (274)</a:t>
            </a:r>
            <a:endParaRPr lang="en-ZA" sz="2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ZA" sz="2600" dirty="0">
                <a:solidFill>
                  <a:schemeClr val="bg1"/>
                </a:solidFill>
              </a:rPr>
              <a:t>Thereafter, SRS was conducted independently within each stratum, giving us a total sample size of 225. </a:t>
            </a:r>
          </a:p>
          <a:p>
            <a:r>
              <a:rPr lang="en-ZA" sz="2600" b="1" u="sng" dirty="0">
                <a:solidFill>
                  <a:schemeClr val="bg1"/>
                </a:solidFill>
              </a:rPr>
              <a:t>Cluster SRS: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ZA" sz="2600" dirty="0">
                <a:solidFill>
                  <a:schemeClr val="bg1"/>
                </a:solidFill>
              </a:rPr>
              <a:t>The variable region (categorised as either northeast, southeast, southwest or northwest) was used as the cluster variable, thus</a:t>
            </a:r>
            <a:r>
              <a:rPr lang="en-US" sz="2600" dirty="0">
                <a:solidFill>
                  <a:schemeClr val="bg1"/>
                </a:solidFill>
              </a:rPr>
              <a:t> the population of 1337 was divided into four groups (clusters) </a:t>
            </a:r>
            <a:r>
              <a:rPr lang="en-ZA" sz="2600" dirty="0">
                <a:solidFill>
                  <a:schemeClr val="bg1"/>
                </a:solidFill>
              </a:rPr>
              <a:t>where each cluster was not of equal size.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ZA" sz="2600" dirty="0">
                <a:solidFill>
                  <a:schemeClr val="bg1"/>
                </a:solidFill>
              </a:rPr>
              <a:t>Thereafter, SRS was conducted and randomly selected 2 out of the 4 clusters to form the sample, giving us a total sample size of 688. </a:t>
            </a:r>
          </a:p>
        </p:txBody>
      </p:sp>
    </p:spTree>
    <p:extLst>
      <p:ext uri="{BB962C8B-B14F-4D97-AF65-F5344CB8AC3E}">
        <p14:creationId xmlns:p14="http://schemas.microsoft.com/office/powerpoint/2010/main" val="137132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7D13-D280-4ACE-9426-F569D0E9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Thought behind choice of Stratification variable and Cluster Variable</a:t>
            </a:r>
            <a:endParaRPr lang="en-ZA" sz="4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413C4-08C8-4778-B999-1044D690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00" y="2058645"/>
            <a:ext cx="5157787" cy="82391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dirty="0"/>
              <a:t>Stratum means differ a lot from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dirty="0"/>
              <a:t>Similarity within strata</a:t>
            </a:r>
            <a:endParaRPr lang="en-ZA" sz="2600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27066-6B93-444F-A265-481943065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706" y="2058645"/>
            <a:ext cx="5183188" cy="82391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dirty="0"/>
              <a:t>Cluster means are similar to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dirty="0"/>
              <a:t>Similarity between clusters</a:t>
            </a:r>
            <a:endParaRPr lang="en-ZA" sz="2600" b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BDA8E5-AB5B-498D-AA2A-9D2D9372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99065"/>
            <a:ext cx="5157786" cy="329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CCCB7B3E-C976-4699-8EC1-80B4551D2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883" y="3298195"/>
            <a:ext cx="9162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Z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$32,050.23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AF960F62-C8DD-49B9-8207-37E4970A1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321" y="5322924"/>
            <a:ext cx="9003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Z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$8,440.66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FC7C06D-3C7A-40ED-8B82-08BC793F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1" y="3199066"/>
            <a:ext cx="5183188" cy="329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63D1EBEF-CE56-457E-BAE0-BF7AB435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42" y="3651570"/>
            <a:ext cx="9162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0" dirty="0">
                <a:latin typeface="Avenir Next LT Pro" panose="020B0504020202020204" pitchFamily="34" charset="0"/>
              </a:rPr>
              <a:t>$13,406.38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FBB097F1-307A-4A45-B7E8-3458CA281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006" y="3801133"/>
            <a:ext cx="9162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Z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$12,450.84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F76535B5-4A62-40A3-A3A1-3163C9223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270" y="3389960"/>
            <a:ext cx="9162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Z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$14,735.41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4B836BF8-69F2-4886-87E6-A374AF350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4711" y="3786164"/>
            <a:ext cx="9162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ZA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$12,346.94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79590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0ABD-54F1-4F14-9A89-E48CDB70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56"/>
            <a:ext cx="12192000" cy="114641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Results</a:t>
            </a:r>
            <a:br>
              <a:rPr lang="en-US" dirty="0">
                <a:latin typeface="+mn-lt"/>
              </a:rPr>
            </a:br>
            <a:r>
              <a:rPr lang="en-US" sz="4400" dirty="0">
                <a:latin typeface="+mn-lt"/>
              </a:rPr>
              <a:t>(for estimating the annual charges of a typical health insurance beneficiary in the US)</a:t>
            </a:r>
            <a:endParaRPr lang="en-ZA" sz="4400" dirty="0">
              <a:latin typeface="+mn-lt"/>
            </a:endParaRPr>
          </a:p>
        </p:txBody>
      </p:sp>
      <p:pic>
        <p:nvPicPr>
          <p:cNvPr id="4" name="Content Placeholder 25">
            <a:extLst>
              <a:ext uri="{FF2B5EF4-FFF2-40B4-BE49-F238E27FC236}">
                <a16:creationId xmlns:a16="http://schemas.microsoft.com/office/drawing/2014/main" id="{050DC7B0-876C-49DB-B674-9D190C0108AA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8" t="33415" r="34840" b="36341"/>
          <a:stretch/>
        </p:blipFill>
        <p:spPr bwMode="auto">
          <a:xfrm>
            <a:off x="1066800" y="4223891"/>
            <a:ext cx="4351362" cy="2238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45591A5-E430-4D79-BBB5-E537E58B3A20}"/>
              </a:ext>
            </a:extLst>
          </p:cNvPr>
          <p:cNvSpPr/>
          <p:nvPr/>
        </p:nvSpPr>
        <p:spPr>
          <a:xfrm>
            <a:off x="1066800" y="1888419"/>
            <a:ext cx="4351362" cy="1989251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Simple Random Sampling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Without Replacement: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average charges is: $12,845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standard error of the average charges is: $706.73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95% confidence interval for the average charges is given by: ($11,452.49; $14,237.86)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30220CD-AA43-4DE9-B4C7-F31759AC6353}"/>
              </a:ext>
            </a:extLst>
          </p:cNvPr>
          <p:cNvSpPr/>
          <p:nvPr/>
        </p:nvSpPr>
        <p:spPr>
          <a:xfrm>
            <a:off x="6773838" y="1888419"/>
            <a:ext cx="4351362" cy="1989251"/>
          </a:xfrm>
          <a:prstGeom prst="wedgeRoundRect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Simple Random Sampling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With Replacement: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average charges is: $13,371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standard error of the average charges is: $785.78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cs typeface="Calibri" panose="020F0502020204030204" pitchFamily="34" charset="0"/>
              </a:rPr>
              <a:t>Estimated 95% confidence interval for the average charges is given by: ($11,822.08; $14,920.21)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7104560-255E-47C0-A8C4-39687355B19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7" t="40437" r="34799" b="29495"/>
          <a:stretch/>
        </p:blipFill>
        <p:spPr bwMode="auto">
          <a:xfrm>
            <a:off x="6770426" y="4223890"/>
            <a:ext cx="4351361" cy="2238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512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2B9A156C21E4F9DA76566D4E59619" ma:contentTypeVersion="9" ma:contentTypeDescription="Create a new document." ma:contentTypeScope="" ma:versionID="aec9aae3c82dce48e4f6f980d53e1500">
  <xsd:schema xmlns:xsd="http://www.w3.org/2001/XMLSchema" xmlns:xs="http://www.w3.org/2001/XMLSchema" xmlns:p="http://schemas.microsoft.com/office/2006/metadata/properties" xmlns:ns3="d2992314-e6a6-4a45-8603-77c874281935" xmlns:ns4="991d3d72-8af9-4911-85d7-1172ceafdf52" targetNamespace="http://schemas.microsoft.com/office/2006/metadata/properties" ma:root="true" ma:fieldsID="331935b55e487f455b2108b3ed96250a" ns3:_="" ns4:_="">
    <xsd:import namespace="d2992314-e6a6-4a45-8603-77c874281935"/>
    <xsd:import namespace="991d3d72-8af9-4911-85d7-1172ceafdf5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92314-e6a6-4a45-8603-77c8742819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d3d72-8af9-4911-85d7-1172ceafd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174275-4A4B-4C2A-9957-7D05E32319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92314-e6a6-4a45-8603-77c874281935"/>
    <ds:schemaRef ds:uri="991d3d72-8af9-4911-85d7-1172ceafd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5C93D3-7371-40BB-B9C2-1DE44234D7B3}">
  <ds:schemaRefs>
    <ds:schemaRef ds:uri="http://schemas.microsoft.com/office/2006/metadata/properties"/>
    <ds:schemaRef ds:uri="http://schemas.microsoft.com/office/2006/documentManagement/types"/>
    <ds:schemaRef ds:uri="d2992314-e6a6-4a45-8603-77c874281935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91d3d72-8af9-4911-85d7-1172ceafdf52"/>
  </ds:schemaRefs>
</ds:datastoreItem>
</file>

<file path=customXml/itemProps3.xml><?xml version="1.0" encoding="utf-8"?>
<ds:datastoreItem xmlns:ds="http://schemas.openxmlformats.org/officeDocument/2006/customXml" ds:itemID="{D2B88485-BA8C-4064-83AA-DF48B0C20E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1326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The Hand Bold</vt:lpstr>
      <vt:lpstr>The Serif Hand Black</vt:lpstr>
      <vt:lpstr>Verdana</vt:lpstr>
      <vt:lpstr>Wingdings</vt:lpstr>
      <vt:lpstr>SketchyVTI</vt:lpstr>
      <vt:lpstr>PowerPoint Presentation</vt:lpstr>
      <vt:lpstr>The Importance of Health Insurance</vt:lpstr>
      <vt:lpstr>Aim of our Study</vt:lpstr>
      <vt:lpstr>The dataset</vt:lpstr>
      <vt:lpstr>Variables of Interest</vt:lpstr>
      <vt:lpstr>SAMPLING TYPES</vt:lpstr>
      <vt:lpstr>SAMPLING TYPES</vt:lpstr>
      <vt:lpstr>Thought behind choice of Stratification variable and Cluster Variable</vt:lpstr>
      <vt:lpstr>Results (for estimating the annual charges of a typical health insurance beneficiary in the US)</vt:lpstr>
      <vt:lpstr>Results continued… (for estimating the annual charges of a typical health insurance beneficiary in the US)</vt:lpstr>
      <vt:lpstr>Results (for estimating the proportion of beneficiaries whose annual charges are more than $10,000)</vt:lpstr>
      <vt:lpstr>Results continued… (for estimating the proportion of beneficiaries whose annual charges are more than $10,000)</vt:lpstr>
      <vt:lpstr>Overall Comparison and Discussion of Results</vt:lpstr>
      <vt:lpstr>FINAL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Costs group 14</dc:title>
  <dc:creator>Ayanda Ndlovu</dc:creator>
  <cp:lastModifiedBy>Yasthika Ramgobin</cp:lastModifiedBy>
  <cp:revision>59</cp:revision>
  <dcterms:created xsi:type="dcterms:W3CDTF">2021-06-07T22:04:52Z</dcterms:created>
  <dcterms:modified xsi:type="dcterms:W3CDTF">2021-06-14T13:59:41Z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0x010100F232B9A156C21E4F9DA76566D4E59619</vt:lpwstr>
  </property>
</Properties>
</file>