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6858000" cy="990758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451"/>
    <p:restoredTop sz="94694"/>
  </p:normalViewPr>
  <p:slideViewPr>
    <p:cSldViewPr snapToGrid="0">
      <p:cViewPr>
        <p:scale>
          <a:sx n="135" d="100"/>
          <a:sy n="135" d="100"/>
        </p:scale>
        <p:origin x="-352"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304402-9783-254E-96A4-06620835AA06}" type="datetimeFigureOut">
              <a:rPr lang="en-US" smtClean="0"/>
              <a:t>11/14/24</a:t>
            </a:fld>
            <a:endParaRPr lang="en-US"/>
          </a:p>
        </p:txBody>
      </p:sp>
      <p:sp>
        <p:nvSpPr>
          <p:cNvPr id="4" name="Slide Image Placeholder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A8697C-FABF-B941-8825-4C0F7A782DC4}" type="slidenum">
              <a:rPr lang="en-US" smtClean="0"/>
              <a:t>‹#›</a:t>
            </a:fld>
            <a:endParaRPr lang="en-US"/>
          </a:p>
        </p:txBody>
      </p:sp>
    </p:spTree>
    <p:extLst>
      <p:ext uri="{BB962C8B-B14F-4D97-AF65-F5344CB8AC3E}">
        <p14:creationId xmlns:p14="http://schemas.microsoft.com/office/powerpoint/2010/main" val="3637883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4A8697C-FABF-B941-8825-4C0F7A782DC4}" type="slidenum">
              <a:rPr lang="en-US" smtClean="0"/>
              <a:t>2</a:t>
            </a:fld>
            <a:endParaRPr lang="en-US"/>
          </a:p>
        </p:txBody>
      </p:sp>
    </p:spTree>
    <p:extLst>
      <p:ext uri="{BB962C8B-B14F-4D97-AF65-F5344CB8AC3E}">
        <p14:creationId xmlns:p14="http://schemas.microsoft.com/office/powerpoint/2010/main" val="762059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F53163-0AAB-5955-6AB0-D39DF99501C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082BFE8-C765-AAC6-5ACB-E94BF44336C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03F4BF3-0F7C-A041-2D8F-D77BB0BECB0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E4C5545-6496-720D-C730-3156D8B56158}"/>
              </a:ext>
            </a:extLst>
          </p:cNvPr>
          <p:cNvSpPr>
            <a:spLocks noGrp="1"/>
          </p:cNvSpPr>
          <p:nvPr>
            <p:ph type="sldNum" sz="quarter" idx="5"/>
          </p:nvPr>
        </p:nvSpPr>
        <p:spPr/>
        <p:txBody>
          <a:bodyPr/>
          <a:lstStyle/>
          <a:p>
            <a:fld id="{F4A8697C-FABF-B941-8825-4C0F7A782DC4}" type="slidenum">
              <a:rPr lang="en-US" smtClean="0"/>
              <a:t>3</a:t>
            </a:fld>
            <a:endParaRPr lang="en-US"/>
          </a:p>
        </p:txBody>
      </p:sp>
    </p:spTree>
    <p:extLst>
      <p:ext uri="{BB962C8B-B14F-4D97-AF65-F5344CB8AC3E}">
        <p14:creationId xmlns:p14="http://schemas.microsoft.com/office/powerpoint/2010/main" val="39006602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D1FC3F-3069-7379-7420-F1B269017B4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3E54AFE-747E-B2BC-B050-4F1237B1CC2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5C9A2C4-DC64-0D56-8026-C52A2BCA699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C6E0C24-F210-559A-DBF7-8BAFA8CBE721}"/>
              </a:ext>
            </a:extLst>
          </p:cNvPr>
          <p:cNvSpPr>
            <a:spLocks noGrp="1"/>
          </p:cNvSpPr>
          <p:nvPr>
            <p:ph type="sldNum" sz="quarter" idx="5"/>
          </p:nvPr>
        </p:nvSpPr>
        <p:spPr/>
        <p:txBody>
          <a:bodyPr/>
          <a:lstStyle/>
          <a:p>
            <a:fld id="{F4A8697C-FABF-B941-8825-4C0F7A782DC4}" type="slidenum">
              <a:rPr lang="en-US" smtClean="0"/>
              <a:t>4</a:t>
            </a:fld>
            <a:endParaRPr lang="en-US"/>
          </a:p>
        </p:txBody>
      </p:sp>
    </p:spTree>
    <p:extLst>
      <p:ext uri="{BB962C8B-B14F-4D97-AF65-F5344CB8AC3E}">
        <p14:creationId xmlns:p14="http://schemas.microsoft.com/office/powerpoint/2010/main" val="4210173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FED17F-3706-065E-AB25-AEFCDF08AEF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69BECCA-9BD6-D4D2-9C41-01664F3266B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1A54313-8CD9-2FA9-89CB-15CB62DCE2C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F966717-BCBA-FCA5-F8A2-486C8CA199BF}"/>
              </a:ext>
            </a:extLst>
          </p:cNvPr>
          <p:cNvSpPr>
            <a:spLocks noGrp="1"/>
          </p:cNvSpPr>
          <p:nvPr>
            <p:ph type="sldNum" sz="quarter" idx="5"/>
          </p:nvPr>
        </p:nvSpPr>
        <p:spPr/>
        <p:txBody>
          <a:bodyPr/>
          <a:lstStyle/>
          <a:p>
            <a:fld id="{F4A8697C-FABF-B941-8825-4C0F7A782DC4}" type="slidenum">
              <a:rPr lang="en-US" smtClean="0"/>
              <a:t>5</a:t>
            </a:fld>
            <a:endParaRPr lang="en-US"/>
          </a:p>
        </p:txBody>
      </p:sp>
    </p:spTree>
    <p:extLst>
      <p:ext uri="{BB962C8B-B14F-4D97-AF65-F5344CB8AC3E}">
        <p14:creationId xmlns:p14="http://schemas.microsoft.com/office/powerpoint/2010/main" val="3730670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D14108-5094-B919-139D-D936B38A46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86A6A17-C3C6-C62F-D718-0B6AA9FBAB1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9B4046A-A587-EE90-E7FA-437C94E4BF2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23A181D-4ABF-A343-7B2D-27993DAFD14E}"/>
              </a:ext>
            </a:extLst>
          </p:cNvPr>
          <p:cNvSpPr>
            <a:spLocks noGrp="1"/>
          </p:cNvSpPr>
          <p:nvPr>
            <p:ph type="sldNum" sz="quarter" idx="5"/>
          </p:nvPr>
        </p:nvSpPr>
        <p:spPr/>
        <p:txBody>
          <a:bodyPr/>
          <a:lstStyle/>
          <a:p>
            <a:fld id="{F4A8697C-FABF-B941-8825-4C0F7A782DC4}" type="slidenum">
              <a:rPr lang="en-US" smtClean="0"/>
              <a:t>6</a:t>
            </a:fld>
            <a:endParaRPr lang="en-US"/>
          </a:p>
        </p:txBody>
      </p:sp>
    </p:spTree>
    <p:extLst>
      <p:ext uri="{BB962C8B-B14F-4D97-AF65-F5344CB8AC3E}">
        <p14:creationId xmlns:p14="http://schemas.microsoft.com/office/powerpoint/2010/main" val="29079489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554473-E917-1FDF-7CDD-43D3F2BCFB2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129DDFC-8ECD-A2A6-E250-67ECE5EC059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6D59485-1C31-2240-2821-C58B20AAC2D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496018F-FFA4-0D32-C749-DFD6DDFB2C0F}"/>
              </a:ext>
            </a:extLst>
          </p:cNvPr>
          <p:cNvSpPr>
            <a:spLocks noGrp="1"/>
          </p:cNvSpPr>
          <p:nvPr>
            <p:ph type="sldNum" sz="quarter" idx="5"/>
          </p:nvPr>
        </p:nvSpPr>
        <p:spPr/>
        <p:txBody>
          <a:bodyPr/>
          <a:lstStyle/>
          <a:p>
            <a:fld id="{F4A8697C-FABF-B941-8825-4C0F7A782DC4}" type="slidenum">
              <a:rPr lang="en-US" smtClean="0"/>
              <a:t>7</a:t>
            </a:fld>
            <a:endParaRPr lang="en-US"/>
          </a:p>
        </p:txBody>
      </p:sp>
    </p:spTree>
    <p:extLst>
      <p:ext uri="{BB962C8B-B14F-4D97-AF65-F5344CB8AC3E}">
        <p14:creationId xmlns:p14="http://schemas.microsoft.com/office/powerpoint/2010/main" val="28272848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4F0D78-1236-DB6B-5A52-8138B03C1D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40155A-1A55-9B04-D7A0-89084B79150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792EC47-93EC-E34B-2DEA-74EFD7A0B10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56894F1-C379-6240-42D0-1BFE499FE05E}"/>
              </a:ext>
            </a:extLst>
          </p:cNvPr>
          <p:cNvSpPr>
            <a:spLocks noGrp="1"/>
          </p:cNvSpPr>
          <p:nvPr>
            <p:ph type="sldNum" sz="quarter" idx="5"/>
          </p:nvPr>
        </p:nvSpPr>
        <p:spPr/>
        <p:txBody>
          <a:bodyPr/>
          <a:lstStyle/>
          <a:p>
            <a:fld id="{F4A8697C-FABF-B941-8825-4C0F7A782DC4}" type="slidenum">
              <a:rPr lang="en-US" smtClean="0"/>
              <a:t>8</a:t>
            </a:fld>
            <a:endParaRPr lang="en-US"/>
          </a:p>
        </p:txBody>
      </p:sp>
    </p:spTree>
    <p:extLst>
      <p:ext uri="{BB962C8B-B14F-4D97-AF65-F5344CB8AC3E}">
        <p14:creationId xmlns:p14="http://schemas.microsoft.com/office/powerpoint/2010/main" val="37826887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D2A40E-862D-889C-2A0A-84EFB5EF044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2AD41FD-ECA2-C8C5-C8AC-4AC9327B205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9D19127-2126-B223-915B-CD5AFE9D93C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58AD5DC-41AF-1C41-D822-534583354167}"/>
              </a:ext>
            </a:extLst>
          </p:cNvPr>
          <p:cNvSpPr>
            <a:spLocks noGrp="1"/>
          </p:cNvSpPr>
          <p:nvPr>
            <p:ph type="sldNum" sz="quarter" idx="5"/>
          </p:nvPr>
        </p:nvSpPr>
        <p:spPr/>
        <p:txBody>
          <a:bodyPr/>
          <a:lstStyle/>
          <a:p>
            <a:fld id="{F4A8697C-FABF-B941-8825-4C0F7A782DC4}" type="slidenum">
              <a:rPr lang="en-US" smtClean="0"/>
              <a:t>9</a:t>
            </a:fld>
            <a:endParaRPr lang="en-US"/>
          </a:p>
        </p:txBody>
      </p:sp>
    </p:spTree>
    <p:extLst>
      <p:ext uri="{BB962C8B-B14F-4D97-AF65-F5344CB8AC3E}">
        <p14:creationId xmlns:p14="http://schemas.microsoft.com/office/powerpoint/2010/main" val="5751301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E99D7AA-D52A-7189-8DB1-476291084949}"/>
              </a:ext>
            </a:extLst>
          </p:cNvPr>
          <p:cNvSpPr txBox="1"/>
          <p:nvPr userDrawn="1"/>
        </p:nvSpPr>
        <p:spPr>
          <a:xfrm>
            <a:off x="-1" y="243840"/>
            <a:ext cx="3093721" cy="830997"/>
          </a:xfrm>
          <a:prstGeom prst="rect">
            <a:avLst/>
          </a:prstGeom>
          <a:noFill/>
        </p:spPr>
        <p:txBody>
          <a:bodyPr wrap="square" rtlCol="0">
            <a:spAutoFit/>
          </a:bodyPr>
          <a:lstStyle/>
          <a:p>
            <a:r>
              <a:rPr lang="en-US" sz="1600" dirty="0"/>
              <a:t>DATE		____________________</a:t>
            </a:r>
          </a:p>
          <a:p>
            <a:r>
              <a:rPr lang="en-US" sz="1600" dirty="0"/>
              <a:t>PART NO.	____________________</a:t>
            </a:r>
          </a:p>
          <a:p>
            <a:r>
              <a:rPr lang="en-US" sz="1600" dirty="0"/>
              <a:t>PREPARED BY  ________________</a:t>
            </a:r>
          </a:p>
        </p:txBody>
      </p:sp>
      <p:sp>
        <p:nvSpPr>
          <p:cNvPr id="8" name="TextBox 7">
            <a:extLst>
              <a:ext uri="{FF2B5EF4-FFF2-40B4-BE49-F238E27FC236}">
                <a16:creationId xmlns:a16="http://schemas.microsoft.com/office/drawing/2014/main" id="{CDB87A62-E9B0-CFE5-133E-6BF02FC0FDB5}"/>
              </a:ext>
            </a:extLst>
          </p:cNvPr>
          <p:cNvSpPr txBox="1"/>
          <p:nvPr userDrawn="1"/>
        </p:nvSpPr>
        <p:spPr>
          <a:xfrm>
            <a:off x="3093721" y="243840"/>
            <a:ext cx="3559256" cy="830997"/>
          </a:xfrm>
          <a:prstGeom prst="rect">
            <a:avLst/>
          </a:prstGeom>
          <a:noFill/>
        </p:spPr>
        <p:txBody>
          <a:bodyPr wrap="square" rtlCol="0">
            <a:spAutoFit/>
          </a:bodyPr>
          <a:lstStyle/>
          <a:p>
            <a:r>
              <a:rPr lang="en-US" sz="1600" dirty="0"/>
              <a:t>CALC.NO. _________ SHEET NO.______</a:t>
            </a:r>
          </a:p>
          <a:p>
            <a:r>
              <a:rPr lang="en-US" sz="1600" dirty="0"/>
              <a:t>MODEL NO. 	_____________________</a:t>
            </a:r>
          </a:p>
          <a:p>
            <a:r>
              <a:rPr lang="en-US" sz="1600" dirty="0"/>
              <a:t>CHECKED BY 	_____________________</a:t>
            </a:r>
          </a:p>
        </p:txBody>
      </p:sp>
      <p:sp>
        <p:nvSpPr>
          <p:cNvPr id="9" name="Rectangle 8">
            <a:extLst>
              <a:ext uri="{FF2B5EF4-FFF2-40B4-BE49-F238E27FC236}">
                <a16:creationId xmlns:a16="http://schemas.microsoft.com/office/drawing/2014/main" id="{49FF9D9A-0593-7E95-F3AC-2408C618978F}"/>
              </a:ext>
            </a:extLst>
          </p:cNvPr>
          <p:cNvSpPr/>
          <p:nvPr userDrawn="1"/>
        </p:nvSpPr>
        <p:spPr>
          <a:xfrm>
            <a:off x="138545" y="1233055"/>
            <a:ext cx="6514432" cy="8007927"/>
          </a:xfrm>
          <a:prstGeom prst="rect">
            <a:avLst/>
          </a:prstGeom>
          <a:noFill/>
          <a:ln w="762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2626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B3F8671-7174-6441-9C91-D249B68C4666}"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D49C8B-4062-064B-AD46-78917D435E08}" type="slidenum">
              <a:rPr lang="en-US" smtClean="0"/>
              <a:t>‹#›</a:t>
            </a:fld>
            <a:endParaRPr lang="en-US"/>
          </a:p>
        </p:txBody>
      </p:sp>
    </p:spTree>
    <p:extLst>
      <p:ext uri="{BB962C8B-B14F-4D97-AF65-F5344CB8AC3E}">
        <p14:creationId xmlns:p14="http://schemas.microsoft.com/office/powerpoint/2010/main" val="3676646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87"/>
            <a:ext cx="1478756" cy="8396223"/>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471488" y="527487"/>
            <a:ext cx="4350544" cy="8396223"/>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B3F8671-7174-6441-9C91-D249B68C4666}"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D49C8B-4062-064B-AD46-78917D435E08}" type="slidenum">
              <a:rPr lang="en-US" smtClean="0"/>
              <a:t>‹#›</a:t>
            </a:fld>
            <a:endParaRPr lang="en-US"/>
          </a:p>
        </p:txBody>
      </p:sp>
    </p:spTree>
    <p:extLst>
      <p:ext uri="{BB962C8B-B14F-4D97-AF65-F5344CB8AC3E}">
        <p14:creationId xmlns:p14="http://schemas.microsoft.com/office/powerpoint/2010/main" val="25449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B3F8671-7174-6441-9C91-D249B68C4666}"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D49C8B-4062-064B-AD46-78917D435E08}" type="slidenum">
              <a:rPr lang="en-US" smtClean="0"/>
              <a:t>‹#›</a:t>
            </a:fld>
            <a:endParaRPr lang="en-US"/>
          </a:p>
        </p:txBody>
      </p:sp>
    </p:spTree>
    <p:extLst>
      <p:ext uri="{BB962C8B-B14F-4D97-AF65-F5344CB8AC3E}">
        <p14:creationId xmlns:p14="http://schemas.microsoft.com/office/powerpoint/2010/main" val="1787646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70019"/>
            <a:ext cx="5915025" cy="4121281"/>
          </a:xfrm>
        </p:spPr>
        <p:txBody>
          <a:bodyPr anchor="b"/>
          <a:lstStyle>
            <a:lvl1pPr>
              <a:defRPr sz="4500"/>
            </a:lvl1pPr>
          </a:lstStyle>
          <a:p>
            <a:r>
              <a:rPr lang="en-GB"/>
              <a:t>Click to edit Master title style</a:t>
            </a:r>
            <a:endParaRPr lang="en-US" dirty="0"/>
          </a:p>
        </p:txBody>
      </p:sp>
      <p:sp>
        <p:nvSpPr>
          <p:cNvPr id="3" name="Text Placeholder 2"/>
          <p:cNvSpPr>
            <a:spLocks noGrp="1"/>
          </p:cNvSpPr>
          <p:nvPr>
            <p:ph type="body" idx="1"/>
          </p:nvPr>
        </p:nvSpPr>
        <p:spPr>
          <a:xfrm>
            <a:off x="467916" y="6630289"/>
            <a:ext cx="5915025" cy="2167284"/>
          </a:xfrm>
        </p:spPr>
        <p:txBody>
          <a:bodyPr/>
          <a:lstStyle>
            <a:lvl1pPr marL="0" indent="0">
              <a:buNone/>
              <a:defRPr sz="1800">
                <a:solidFill>
                  <a:schemeClr val="tx1">
                    <a:tint val="82000"/>
                  </a:schemeClr>
                </a:solidFill>
              </a:defRPr>
            </a:lvl1pPr>
            <a:lvl2pPr marL="342900" indent="0">
              <a:buNone/>
              <a:defRPr sz="1500">
                <a:solidFill>
                  <a:schemeClr val="tx1">
                    <a:tint val="82000"/>
                  </a:schemeClr>
                </a:solidFill>
              </a:defRPr>
            </a:lvl2pPr>
            <a:lvl3pPr marL="685800" indent="0">
              <a:buNone/>
              <a:defRPr sz="1350">
                <a:solidFill>
                  <a:schemeClr val="tx1">
                    <a:tint val="82000"/>
                  </a:schemeClr>
                </a:solidFill>
              </a:defRPr>
            </a:lvl3pPr>
            <a:lvl4pPr marL="1028700" indent="0">
              <a:buNone/>
              <a:defRPr sz="1200">
                <a:solidFill>
                  <a:schemeClr val="tx1">
                    <a:tint val="82000"/>
                  </a:schemeClr>
                </a:solidFill>
              </a:defRPr>
            </a:lvl4pPr>
            <a:lvl5pPr marL="1371600" indent="0">
              <a:buNone/>
              <a:defRPr sz="1200">
                <a:solidFill>
                  <a:schemeClr val="tx1">
                    <a:tint val="82000"/>
                  </a:schemeClr>
                </a:solidFill>
              </a:defRPr>
            </a:lvl5pPr>
            <a:lvl6pPr marL="1714500" indent="0">
              <a:buNone/>
              <a:defRPr sz="1200">
                <a:solidFill>
                  <a:schemeClr val="tx1">
                    <a:tint val="82000"/>
                  </a:schemeClr>
                </a:solidFill>
              </a:defRPr>
            </a:lvl6pPr>
            <a:lvl7pPr marL="2057400" indent="0">
              <a:buNone/>
              <a:defRPr sz="1200">
                <a:solidFill>
                  <a:schemeClr val="tx1">
                    <a:tint val="82000"/>
                  </a:schemeClr>
                </a:solidFill>
              </a:defRPr>
            </a:lvl7pPr>
            <a:lvl8pPr marL="2400300" indent="0">
              <a:buNone/>
              <a:defRPr sz="1200">
                <a:solidFill>
                  <a:schemeClr val="tx1">
                    <a:tint val="82000"/>
                  </a:schemeClr>
                </a:solidFill>
              </a:defRPr>
            </a:lvl8pPr>
            <a:lvl9pPr marL="2743200" indent="0">
              <a:buNone/>
              <a:defRPr sz="12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B3F8671-7174-6441-9C91-D249B68C4666}"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D49C8B-4062-064B-AD46-78917D435E08}" type="slidenum">
              <a:rPr lang="en-US" smtClean="0"/>
              <a:t>‹#›</a:t>
            </a:fld>
            <a:endParaRPr lang="en-US"/>
          </a:p>
        </p:txBody>
      </p:sp>
    </p:spTree>
    <p:extLst>
      <p:ext uri="{BB962C8B-B14F-4D97-AF65-F5344CB8AC3E}">
        <p14:creationId xmlns:p14="http://schemas.microsoft.com/office/powerpoint/2010/main" val="1052951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471488" y="2637436"/>
            <a:ext cx="2914650" cy="628627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3471863" y="2637436"/>
            <a:ext cx="2914650" cy="628627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6B3F8671-7174-6441-9C91-D249B68C4666}"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D49C8B-4062-064B-AD46-78917D435E08}" type="slidenum">
              <a:rPr lang="en-US" smtClean="0"/>
              <a:t>‹#›</a:t>
            </a:fld>
            <a:endParaRPr lang="en-US"/>
          </a:p>
        </p:txBody>
      </p:sp>
    </p:spTree>
    <p:extLst>
      <p:ext uri="{BB962C8B-B14F-4D97-AF65-F5344CB8AC3E}">
        <p14:creationId xmlns:p14="http://schemas.microsoft.com/office/powerpoint/2010/main" val="1691713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90"/>
            <a:ext cx="5915025" cy="1915009"/>
          </a:xfrm>
        </p:spPr>
        <p:txBody>
          <a:bodyPr/>
          <a:lstStyle/>
          <a:p>
            <a:r>
              <a:rPr lang="en-GB"/>
              <a:t>Click to edit Master title style</a:t>
            </a:r>
            <a:endParaRPr lang="en-US" dirty="0"/>
          </a:p>
        </p:txBody>
      </p:sp>
      <p:sp>
        <p:nvSpPr>
          <p:cNvPr id="3" name="Text Placeholder 2"/>
          <p:cNvSpPr>
            <a:spLocks noGrp="1"/>
          </p:cNvSpPr>
          <p:nvPr>
            <p:ph type="body" idx="1"/>
          </p:nvPr>
        </p:nvSpPr>
        <p:spPr>
          <a:xfrm>
            <a:off x="472381" y="2428736"/>
            <a:ext cx="2901255" cy="1190286"/>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p:cNvSpPr>
            <a:spLocks noGrp="1"/>
          </p:cNvSpPr>
          <p:nvPr>
            <p:ph sz="half" idx="2"/>
          </p:nvPr>
        </p:nvSpPr>
        <p:spPr>
          <a:xfrm>
            <a:off x="472381" y="3619022"/>
            <a:ext cx="2901255" cy="532303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3471863" y="2428736"/>
            <a:ext cx="2915543" cy="1190286"/>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p:cNvSpPr>
            <a:spLocks noGrp="1"/>
          </p:cNvSpPr>
          <p:nvPr>
            <p:ph sz="quarter" idx="4"/>
          </p:nvPr>
        </p:nvSpPr>
        <p:spPr>
          <a:xfrm>
            <a:off x="3471863" y="3619022"/>
            <a:ext cx="2915543" cy="532303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6B3F8671-7174-6441-9C91-D249B68C4666}" type="datetimeFigureOut">
              <a:rPr lang="en-US" smtClean="0"/>
              <a:t>11/14/24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D49C8B-4062-064B-AD46-78917D435E08}" type="slidenum">
              <a:rPr lang="en-US" smtClean="0"/>
              <a:t>‹#›</a:t>
            </a:fld>
            <a:endParaRPr lang="en-US"/>
          </a:p>
        </p:txBody>
      </p:sp>
    </p:spTree>
    <p:extLst>
      <p:ext uri="{BB962C8B-B14F-4D97-AF65-F5344CB8AC3E}">
        <p14:creationId xmlns:p14="http://schemas.microsoft.com/office/powerpoint/2010/main" val="1465442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6B3F8671-7174-6441-9C91-D249B68C4666}" type="datetimeFigureOut">
              <a:rPr lang="en-US" smtClean="0"/>
              <a:t>11/14/24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D49C8B-4062-064B-AD46-78917D435E08}" type="slidenum">
              <a:rPr lang="en-US" smtClean="0"/>
              <a:t>‹#›</a:t>
            </a:fld>
            <a:endParaRPr lang="en-US"/>
          </a:p>
        </p:txBody>
      </p:sp>
    </p:spTree>
    <p:extLst>
      <p:ext uri="{BB962C8B-B14F-4D97-AF65-F5344CB8AC3E}">
        <p14:creationId xmlns:p14="http://schemas.microsoft.com/office/powerpoint/2010/main" val="2945555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3F8671-7174-6441-9C91-D249B68C4666}" type="datetimeFigureOut">
              <a:rPr lang="en-US" smtClean="0"/>
              <a:t>11/14/24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D49C8B-4062-064B-AD46-78917D435E08}" type="slidenum">
              <a:rPr lang="en-US" smtClean="0"/>
              <a:t>‹#›</a:t>
            </a:fld>
            <a:endParaRPr lang="en-US"/>
          </a:p>
        </p:txBody>
      </p:sp>
    </p:spTree>
    <p:extLst>
      <p:ext uri="{BB962C8B-B14F-4D97-AF65-F5344CB8AC3E}">
        <p14:creationId xmlns:p14="http://schemas.microsoft.com/office/powerpoint/2010/main" val="1559909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506"/>
            <a:ext cx="2211884" cy="2311771"/>
          </a:xfrm>
        </p:spPr>
        <p:txBody>
          <a:bodyPr anchor="b"/>
          <a:lstStyle>
            <a:lvl1pPr>
              <a:defRPr sz="2400"/>
            </a:lvl1pPr>
          </a:lstStyle>
          <a:p>
            <a:r>
              <a:rPr lang="en-GB"/>
              <a:t>Click to edit Master title style</a:t>
            </a:r>
            <a:endParaRPr lang="en-US" dirty="0"/>
          </a:p>
        </p:txBody>
      </p:sp>
      <p:sp>
        <p:nvSpPr>
          <p:cNvPr id="3" name="Content Placeholder 2"/>
          <p:cNvSpPr>
            <a:spLocks noGrp="1"/>
          </p:cNvSpPr>
          <p:nvPr>
            <p:ph idx="1"/>
          </p:nvPr>
        </p:nvSpPr>
        <p:spPr>
          <a:xfrm>
            <a:off x="2915543" y="1426511"/>
            <a:ext cx="3471863" cy="704080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472381" y="2972276"/>
            <a:ext cx="2211884" cy="5506510"/>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p:txBody>
          <a:bodyPr/>
          <a:lstStyle/>
          <a:p>
            <a:fld id="{6B3F8671-7174-6441-9C91-D249B68C4666}"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D49C8B-4062-064B-AD46-78917D435E08}" type="slidenum">
              <a:rPr lang="en-US" smtClean="0"/>
              <a:t>‹#›</a:t>
            </a:fld>
            <a:endParaRPr lang="en-US"/>
          </a:p>
        </p:txBody>
      </p:sp>
    </p:spTree>
    <p:extLst>
      <p:ext uri="{BB962C8B-B14F-4D97-AF65-F5344CB8AC3E}">
        <p14:creationId xmlns:p14="http://schemas.microsoft.com/office/powerpoint/2010/main" val="3141094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506"/>
            <a:ext cx="2211884" cy="2311771"/>
          </a:xfrm>
        </p:spPr>
        <p:txBody>
          <a:bodyPr anchor="b"/>
          <a:lstStyle>
            <a:lvl1pPr>
              <a:defRPr sz="2400"/>
            </a:lvl1pPr>
          </a:lstStyle>
          <a:p>
            <a:r>
              <a:rPr lang="en-GB"/>
              <a:t>Click to edit Master title style</a:t>
            </a:r>
            <a:endParaRPr lang="en-US" dirty="0"/>
          </a:p>
        </p:txBody>
      </p:sp>
      <p:sp>
        <p:nvSpPr>
          <p:cNvPr id="3" name="Picture Placeholder 2"/>
          <p:cNvSpPr>
            <a:spLocks noGrp="1" noChangeAspect="1"/>
          </p:cNvSpPr>
          <p:nvPr>
            <p:ph type="pic" idx="1"/>
          </p:nvPr>
        </p:nvSpPr>
        <p:spPr>
          <a:xfrm>
            <a:off x="2915543" y="1426511"/>
            <a:ext cx="3471863" cy="704080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GB"/>
              <a:t>Click icon to add picture</a:t>
            </a:r>
            <a:endParaRPr lang="en-US" dirty="0"/>
          </a:p>
        </p:txBody>
      </p:sp>
      <p:sp>
        <p:nvSpPr>
          <p:cNvPr id="4" name="Text Placeholder 3"/>
          <p:cNvSpPr>
            <a:spLocks noGrp="1"/>
          </p:cNvSpPr>
          <p:nvPr>
            <p:ph type="body" sz="half" idx="2"/>
          </p:nvPr>
        </p:nvSpPr>
        <p:spPr>
          <a:xfrm>
            <a:off x="472381" y="2972276"/>
            <a:ext cx="2211884" cy="5506510"/>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p:txBody>
          <a:bodyPr/>
          <a:lstStyle/>
          <a:p>
            <a:fld id="{6B3F8671-7174-6441-9C91-D249B68C4666}"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D49C8B-4062-064B-AD46-78917D435E08}" type="slidenum">
              <a:rPr lang="en-US" smtClean="0"/>
              <a:t>‹#›</a:t>
            </a:fld>
            <a:endParaRPr lang="en-US"/>
          </a:p>
        </p:txBody>
      </p:sp>
    </p:spTree>
    <p:extLst>
      <p:ext uri="{BB962C8B-B14F-4D97-AF65-F5344CB8AC3E}">
        <p14:creationId xmlns:p14="http://schemas.microsoft.com/office/powerpoint/2010/main" val="1621574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90"/>
            <a:ext cx="5915025" cy="1915009"/>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471488" y="2637436"/>
            <a:ext cx="5915025" cy="628627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471488" y="9182869"/>
            <a:ext cx="1543050" cy="527487"/>
          </a:xfrm>
          <a:prstGeom prst="rect">
            <a:avLst/>
          </a:prstGeom>
        </p:spPr>
        <p:txBody>
          <a:bodyPr vert="horz" lIns="91440" tIns="45720" rIns="91440" bIns="45720" rtlCol="0" anchor="ctr"/>
          <a:lstStyle>
            <a:lvl1pPr algn="l">
              <a:defRPr sz="900">
                <a:solidFill>
                  <a:schemeClr val="tx1">
                    <a:tint val="82000"/>
                  </a:schemeClr>
                </a:solidFill>
              </a:defRPr>
            </a:lvl1pPr>
          </a:lstStyle>
          <a:p>
            <a:fld id="{6B3F8671-7174-6441-9C91-D249B68C4666}" type="datetimeFigureOut">
              <a:rPr lang="en-US" smtClean="0"/>
              <a:t>11/14/24</a:t>
            </a:fld>
            <a:endParaRPr lang="en-US"/>
          </a:p>
        </p:txBody>
      </p:sp>
      <p:sp>
        <p:nvSpPr>
          <p:cNvPr id="5" name="Footer Placeholder 4"/>
          <p:cNvSpPr>
            <a:spLocks noGrp="1"/>
          </p:cNvSpPr>
          <p:nvPr>
            <p:ph type="ftr" sz="quarter" idx="3"/>
          </p:nvPr>
        </p:nvSpPr>
        <p:spPr>
          <a:xfrm>
            <a:off x="2271713" y="9182869"/>
            <a:ext cx="2314575" cy="527487"/>
          </a:xfrm>
          <a:prstGeom prst="rect">
            <a:avLst/>
          </a:prstGeom>
        </p:spPr>
        <p:txBody>
          <a:bodyPr vert="horz" lIns="91440" tIns="45720" rIns="91440" bIns="45720" rtlCol="0" anchor="ctr"/>
          <a:lstStyle>
            <a:lvl1pPr algn="ctr">
              <a:defRPr sz="9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4843463" y="9182869"/>
            <a:ext cx="1543050" cy="527487"/>
          </a:xfrm>
          <a:prstGeom prst="rect">
            <a:avLst/>
          </a:prstGeom>
        </p:spPr>
        <p:txBody>
          <a:bodyPr vert="horz" lIns="91440" tIns="45720" rIns="91440" bIns="45720" rtlCol="0" anchor="ctr"/>
          <a:lstStyle>
            <a:lvl1pPr algn="r">
              <a:defRPr sz="900">
                <a:solidFill>
                  <a:schemeClr val="tx1">
                    <a:tint val="82000"/>
                  </a:schemeClr>
                </a:solidFill>
              </a:defRPr>
            </a:lvl1pPr>
          </a:lstStyle>
          <a:p>
            <a:fld id="{CAD49C8B-4062-064B-AD46-78917D435E08}" type="slidenum">
              <a:rPr lang="en-US" smtClean="0"/>
              <a:t>‹#›</a:t>
            </a:fld>
            <a:endParaRPr lang="en-US"/>
          </a:p>
        </p:txBody>
      </p:sp>
    </p:spTree>
    <p:extLst>
      <p:ext uri="{BB962C8B-B14F-4D97-AF65-F5344CB8AC3E}">
        <p14:creationId xmlns:p14="http://schemas.microsoft.com/office/powerpoint/2010/main" val="405321660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76FFA61-9C46-7CE9-02FF-DF68519615AE}"/>
              </a:ext>
            </a:extLst>
          </p:cNvPr>
          <p:cNvSpPr txBox="1"/>
          <p:nvPr/>
        </p:nvSpPr>
        <p:spPr>
          <a:xfrm>
            <a:off x="221673" y="1246909"/>
            <a:ext cx="6336381" cy="8325356"/>
          </a:xfrm>
          <a:prstGeom prst="rect">
            <a:avLst/>
          </a:prstGeom>
          <a:noFill/>
        </p:spPr>
        <p:txBody>
          <a:bodyPr wrap="square" rtlCol="0">
            <a:spAutoFit/>
          </a:bodyPr>
          <a:lstStyle/>
          <a:p>
            <a:r>
              <a:rPr lang="en-US" dirty="0"/>
              <a:t>TO : PROGRAMMA CONSULTANTS		TORRANCE, CA</a:t>
            </a:r>
          </a:p>
          <a:p>
            <a:endParaRPr lang="en-US" sz="100" dirty="0"/>
          </a:p>
          <a:p>
            <a:endParaRPr lang="en-US" sz="400" dirty="0"/>
          </a:p>
          <a:p>
            <a:r>
              <a:rPr lang="en-US" sz="400" dirty="0"/>
              <a:t>	</a:t>
            </a:r>
            <a:r>
              <a:rPr lang="en-US" sz="1600" dirty="0"/>
              <a:t>DEAR MEL,</a:t>
            </a:r>
          </a:p>
          <a:p>
            <a:pPr algn="just"/>
            <a:r>
              <a:rPr lang="en-US" sz="1600" dirty="0"/>
              <a:t>	</a:t>
            </a:r>
          </a:p>
          <a:p>
            <a:pPr algn="just"/>
            <a:r>
              <a:rPr lang="en-US" sz="1600" dirty="0"/>
              <a:t>		HERE’S A REAL NICE PIECE OF  SOFTWARE CALLED MASTERMIND. IT DOES REQUIRE A BASIC, IT ONLY REQUIRES A SPHERE  W/KBD AT F000/1 (OLD ONE) AND V3D (V3N) PROMS. IT WILL RESIDE AT 0300 </a:t>
            </a:r>
            <a:r>
              <a:rPr lang="en-US" sz="1600" dirty="0">
                <a:sym typeface="Wingdings" pitchFamily="2" charset="2"/>
              </a:rPr>
              <a:t></a:t>
            </a:r>
            <a:r>
              <a:rPr lang="en-US" sz="1600" dirty="0"/>
              <a:t> 059E WITH THE PROGRAM BEGINNING AT 0400, AT THIS STAGE, THE PROGRAM IS FAST, AND MAY EVEN APPEAR TO BE RUNNING THROUGH BASIC DUE TO THE “FANCY” PROMPTING AND MESSAGES.</a:t>
            </a:r>
          </a:p>
          <a:p>
            <a:pPr algn="just"/>
            <a:endParaRPr lang="en-US" sz="1600" dirty="0"/>
          </a:p>
          <a:p>
            <a:pPr algn="just"/>
            <a:r>
              <a:rPr lang="en-US" sz="1600" dirty="0"/>
              <a:t>I IMAGINE THE PROGRAM COULD SELL FOR $5 -&gt; $10 DOLLARS – IT’S UP TO YOU GUYS I GUESS.</a:t>
            </a:r>
          </a:p>
          <a:p>
            <a:pPr algn="just"/>
            <a:endParaRPr lang="en-US" sz="1600" dirty="0"/>
          </a:p>
          <a:p>
            <a:pPr algn="just"/>
            <a:r>
              <a:rPr lang="en-US" sz="1600" dirty="0"/>
              <a:t>I REALLY DON’T WANT TO RECEIVE MONEY FOR MY EFFORT, AS I HAD A LOT OF FUN DOING IT, AND MY PHILOSPHY ABOUT SOFTWARE TENDS TO BE VERY LIBERAL; HOWEVER, I DIDN’T PUT IT IN THE NEWLETTER BECAUSE I SAW THIS AS AN OPPORTUNITY TO GET MORE SOFTWARE FOR MYSELF.</a:t>
            </a:r>
          </a:p>
          <a:p>
            <a:pPr algn="just"/>
            <a:endParaRPr lang="en-US" sz="1600" dirty="0"/>
          </a:p>
          <a:p>
            <a:pPr algn="just"/>
            <a:r>
              <a:rPr lang="en-US" sz="1600" dirty="0"/>
              <a:t>WHAT I WOULD LIKE TO DO IS HAVE YOU GO AHEAD AND SELL/DISTRIBUTE THIS PROGRAM, AND KEEP TRACK OF WHAT I “MAKE” AS FAR AS ROYALTIES. WHEN I ACCUMULATE ENOUGH MONEY ON THAT “ACCOUNT”, I’LL JUST BUY SOME SOFTWARE FROM YOU. I HOPE THIS IS AGREEABLE WITH YOU. IF YOU HAVE ANOTHER METHOD OR DON’T WANT TO DO IT THIS WAY THEN GO AHEAD AND WE’LL DO IT THE NORMAL WAY, I GET MY SOFTWARE EITHER WAY.					</a:t>
            </a:r>
          </a:p>
          <a:p>
            <a:pPr algn="just"/>
            <a:r>
              <a:rPr lang="en-US" sz="1600" dirty="0"/>
              <a:t>	706 W, 212</a:t>
            </a:r>
            <a:r>
              <a:rPr lang="en-US" sz="1600" baseline="30000" dirty="0"/>
              <a:t>TH</a:t>
            </a:r>
            <a:r>
              <a:rPr lang="en-US" sz="1600" dirty="0"/>
              <a:t> ST. 					THANKS,</a:t>
            </a:r>
          </a:p>
          <a:p>
            <a:pPr algn="just"/>
            <a:r>
              <a:rPr lang="en-US" sz="1600" dirty="0"/>
              <a:t>	TORRANCE, CA, 90502</a:t>
            </a:r>
          </a:p>
          <a:p>
            <a:pPr algn="just"/>
            <a:r>
              <a:rPr lang="en-US" sz="1600" dirty="0"/>
              <a:t>		(212) 320-2161</a:t>
            </a:r>
          </a:p>
          <a:p>
            <a:pPr algn="just"/>
            <a:r>
              <a:rPr lang="en-US" sz="1600" dirty="0"/>
              <a:t>			AFTER 7:00</a:t>
            </a:r>
          </a:p>
        </p:txBody>
      </p:sp>
      <p:pic>
        <p:nvPicPr>
          <p:cNvPr id="4" name="Picture 3">
            <a:extLst>
              <a:ext uri="{FF2B5EF4-FFF2-40B4-BE49-F238E27FC236}">
                <a16:creationId xmlns:a16="http://schemas.microsoft.com/office/drawing/2014/main" id="{E8D727A7-CB24-C5FC-023F-C3AB484520CA}"/>
              </a:ext>
            </a:extLst>
          </p:cNvPr>
          <p:cNvPicPr>
            <a:picLocks noChangeAspect="1"/>
          </p:cNvPicPr>
          <p:nvPr/>
        </p:nvPicPr>
        <p:blipFill>
          <a:blip r:embed="rId2"/>
          <a:stretch>
            <a:fillRect/>
          </a:stretch>
        </p:blipFill>
        <p:spPr>
          <a:xfrm>
            <a:off x="3572598" y="8471402"/>
            <a:ext cx="2985456" cy="662659"/>
          </a:xfrm>
          <a:prstGeom prst="rect">
            <a:avLst/>
          </a:prstGeom>
        </p:spPr>
      </p:pic>
      <p:sp>
        <p:nvSpPr>
          <p:cNvPr id="5" name="TextBox 4">
            <a:extLst>
              <a:ext uri="{FF2B5EF4-FFF2-40B4-BE49-F238E27FC236}">
                <a16:creationId xmlns:a16="http://schemas.microsoft.com/office/drawing/2014/main" id="{4FDC742C-7486-7455-0AFD-13F39B194785}"/>
              </a:ext>
            </a:extLst>
          </p:cNvPr>
          <p:cNvSpPr txBox="1"/>
          <p:nvPr/>
        </p:nvSpPr>
        <p:spPr>
          <a:xfrm>
            <a:off x="1100178" y="9342024"/>
            <a:ext cx="5676234" cy="861774"/>
          </a:xfrm>
          <a:prstGeom prst="rect">
            <a:avLst/>
          </a:prstGeom>
          <a:noFill/>
        </p:spPr>
        <p:txBody>
          <a:bodyPr wrap="none" rtlCol="0">
            <a:spAutoFit/>
          </a:bodyPr>
          <a:lstStyle/>
          <a:p>
            <a:r>
              <a:rPr lang="en-US" sz="1600" dirty="0"/>
              <a:t>P.S.	FLOWCHARTS AND PROGRAM ANALYSIS (DESCRIPTION)</a:t>
            </a:r>
          </a:p>
          <a:p>
            <a:r>
              <a:rPr lang="en-US" sz="1600" dirty="0"/>
              <a:t>	TO FOLLOW. (</a:t>
            </a:r>
            <a:r>
              <a:rPr lang="en-US" sz="1100" dirty="0"/>
              <a:t>APPROX. 1 mo.</a:t>
            </a:r>
            <a:r>
              <a:rPr lang="en-US" sz="1600" dirty="0"/>
              <a:t>)</a:t>
            </a:r>
          </a:p>
          <a:p>
            <a:endParaRPr lang="en-US" dirty="0"/>
          </a:p>
        </p:txBody>
      </p:sp>
    </p:spTree>
    <p:extLst>
      <p:ext uri="{BB962C8B-B14F-4D97-AF65-F5344CB8AC3E}">
        <p14:creationId xmlns:p14="http://schemas.microsoft.com/office/powerpoint/2010/main" val="3881808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D94D50-CE26-3280-99A7-477EF4A9515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A9444142-7990-CA92-F97A-1A3BDDFF8ABD}"/>
              </a:ext>
            </a:extLst>
          </p:cNvPr>
          <p:cNvSpPr txBox="1"/>
          <p:nvPr/>
        </p:nvSpPr>
        <p:spPr>
          <a:xfrm>
            <a:off x="918673" y="231135"/>
            <a:ext cx="2492990" cy="830997"/>
          </a:xfrm>
          <a:prstGeom prst="rect">
            <a:avLst/>
          </a:prstGeom>
          <a:noFill/>
        </p:spPr>
        <p:txBody>
          <a:bodyPr wrap="none" rtlCol="0">
            <a:spAutoFit/>
          </a:bodyPr>
          <a:lstStyle/>
          <a:p>
            <a:r>
              <a:rPr lang="en-US" sz="1600" dirty="0"/>
              <a:t>6/23/77</a:t>
            </a:r>
          </a:p>
          <a:p>
            <a:r>
              <a:rPr lang="en-US" sz="1600" dirty="0"/>
              <a:t>MASTERMIND </a:t>
            </a:r>
            <a:r>
              <a:rPr lang="en-US" sz="1000" dirty="0"/>
              <a:t>(V3D)(V3N)(V3A)	</a:t>
            </a:r>
          </a:p>
          <a:p>
            <a:r>
              <a:rPr lang="en-US" sz="1600" dirty="0"/>
              <a:t>          H. MARTINEZ</a:t>
            </a:r>
          </a:p>
        </p:txBody>
      </p:sp>
      <p:sp>
        <p:nvSpPr>
          <p:cNvPr id="6" name="TextBox 5">
            <a:extLst>
              <a:ext uri="{FF2B5EF4-FFF2-40B4-BE49-F238E27FC236}">
                <a16:creationId xmlns:a16="http://schemas.microsoft.com/office/drawing/2014/main" id="{4140B53D-CD65-B35B-9EAB-C0642F35BB27}"/>
              </a:ext>
            </a:extLst>
          </p:cNvPr>
          <p:cNvSpPr txBox="1"/>
          <p:nvPr/>
        </p:nvSpPr>
        <p:spPr>
          <a:xfrm>
            <a:off x="6063203" y="231135"/>
            <a:ext cx="293670" cy="338554"/>
          </a:xfrm>
          <a:prstGeom prst="rect">
            <a:avLst/>
          </a:prstGeom>
          <a:noFill/>
        </p:spPr>
        <p:txBody>
          <a:bodyPr wrap="none" rtlCol="0">
            <a:spAutoFit/>
          </a:bodyPr>
          <a:lstStyle/>
          <a:p>
            <a:r>
              <a:rPr lang="en-US" sz="1600" dirty="0"/>
              <a:t>1</a:t>
            </a:r>
          </a:p>
        </p:txBody>
      </p:sp>
      <p:sp>
        <p:nvSpPr>
          <p:cNvPr id="8" name="Rectangle 7">
            <a:extLst>
              <a:ext uri="{FF2B5EF4-FFF2-40B4-BE49-F238E27FC236}">
                <a16:creationId xmlns:a16="http://schemas.microsoft.com/office/drawing/2014/main" id="{5FE04252-29EB-531C-A7A1-C4180B8F3D3E}"/>
              </a:ext>
            </a:extLst>
          </p:cNvPr>
          <p:cNvSpPr/>
          <p:nvPr/>
        </p:nvSpPr>
        <p:spPr>
          <a:xfrm>
            <a:off x="854579" y="1922803"/>
            <a:ext cx="700755" cy="40165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dirty="0">
                <a:solidFill>
                  <a:sysClr val="windowText" lastClr="000000"/>
                </a:solidFill>
              </a:rPr>
              <a:t>INITIALIZE</a:t>
            </a:r>
          </a:p>
          <a:p>
            <a:pPr algn="ctr"/>
            <a:r>
              <a:rPr lang="en-US" sz="700" dirty="0">
                <a:solidFill>
                  <a:sysClr val="windowText" lastClr="000000"/>
                </a:solidFill>
              </a:rPr>
              <a:t>TEMPORARY</a:t>
            </a:r>
          </a:p>
          <a:p>
            <a:pPr algn="ctr"/>
            <a:r>
              <a:rPr lang="en-US" sz="700" dirty="0">
                <a:solidFill>
                  <a:sysClr val="windowText" lastClr="000000"/>
                </a:solidFill>
              </a:rPr>
              <a:t>REGISTERS</a:t>
            </a:r>
          </a:p>
        </p:txBody>
      </p:sp>
      <p:sp>
        <p:nvSpPr>
          <p:cNvPr id="9" name="Rectangle 8">
            <a:extLst>
              <a:ext uri="{FF2B5EF4-FFF2-40B4-BE49-F238E27FC236}">
                <a16:creationId xmlns:a16="http://schemas.microsoft.com/office/drawing/2014/main" id="{47EEF5ED-10DA-D3E4-67B6-F2AC562DD96C}"/>
              </a:ext>
            </a:extLst>
          </p:cNvPr>
          <p:cNvSpPr/>
          <p:nvPr/>
        </p:nvSpPr>
        <p:spPr>
          <a:xfrm>
            <a:off x="854579" y="2785929"/>
            <a:ext cx="700755" cy="40165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00" dirty="0">
                <a:solidFill>
                  <a:sysClr val="windowText" lastClr="000000"/>
                </a:solidFill>
              </a:rPr>
              <a:t>HOME CURSOR</a:t>
            </a:r>
          </a:p>
          <a:p>
            <a:pPr algn="ctr"/>
            <a:r>
              <a:rPr lang="en-US" sz="500" dirty="0">
                <a:solidFill>
                  <a:sysClr val="windowText" lastClr="000000"/>
                </a:solidFill>
              </a:rPr>
              <a:t>CLEAR SCREEN</a:t>
            </a:r>
          </a:p>
        </p:txBody>
      </p:sp>
      <p:sp>
        <p:nvSpPr>
          <p:cNvPr id="10" name="Rectangle 9">
            <a:extLst>
              <a:ext uri="{FF2B5EF4-FFF2-40B4-BE49-F238E27FC236}">
                <a16:creationId xmlns:a16="http://schemas.microsoft.com/office/drawing/2014/main" id="{28F7DC37-A24E-D0F1-4770-8B6AEA795984}"/>
              </a:ext>
            </a:extLst>
          </p:cNvPr>
          <p:cNvSpPr/>
          <p:nvPr/>
        </p:nvSpPr>
        <p:spPr>
          <a:xfrm>
            <a:off x="854579" y="3553626"/>
            <a:ext cx="700755" cy="40165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dirty="0">
                <a:solidFill>
                  <a:sysClr val="windowText" lastClr="000000"/>
                </a:solidFill>
              </a:rPr>
              <a:t>OUTPUT HEADING MESSAGE</a:t>
            </a:r>
          </a:p>
        </p:txBody>
      </p:sp>
      <p:sp>
        <p:nvSpPr>
          <p:cNvPr id="11" name="Rectangle 10">
            <a:extLst>
              <a:ext uri="{FF2B5EF4-FFF2-40B4-BE49-F238E27FC236}">
                <a16:creationId xmlns:a16="http://schemas.microsoft.com/office/drawing/2014/main" id="{1928B4DC-8E29-37CA-3CA8-A6DB9062E866}"/>
              </a:ext>
            </a:extLst>
          </p:cNvPr>
          <p:cNvSpPr/>
          <p:nvPr/>
        </p:nvSpPr>
        <p:spPr>
          <a:xfrm>
            <a:off x="854579" y="4321323"/>
            <a:ext cx="700755" cy="40165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dirty="0">
                <a:solidFill>
                  <a:sysClr val="windowText" lastClr="000000"/>
                </a:solidFill>
              </a:rPr>
              <a:t>GO TO PICK A NUMBER TO BE GUESSED</a:t>
            </a:r>
          </a:p>
        </p:txBody>
      </p:sp>
      <p:sp>
        <p:nvSpPr>
          <p:cNvPr id="12" name="Rectangle 11">
            <a:extLst>
              <a:ext uri="{FF2B5EF4-FFF2-40B4-BE49-F238E27FC236}">
                <a16:creationId xmlns:a16="http://schemas.microsoft.com/office/drawing/2014/main" id="{D8B3B7E2-3969-5E54-AD03-39D752B7FF2E}"/>
              </a:ext>
            </a:extLst>
          </p:cNvPr>
          <p:cNvSpPr/>
          <p:nvPr/>
        </p:nvSpPr>
        <p:spPr>
          <a:xfrm>
            <a:off x="854579" y="5089020"/>
            <a:ext cx="700755" cy="40165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dirty="0">
                <a:solidFill>
                  <a:sysClr val="windowText" lastClr="000000"/>
                </a:solidFill>
              </a:rPr>
              <a:t>PROMPT FOR GUESS</a:t>
            </a:r>
          </a:p>
        </p:txBody>
      </p:sp>
      <p:sp>
        <p:nvSpPr>
          <p:cNvPr id="13" name="Rectangle 12">
            <a:extLst>
              <a:ext uri="{FF2B5EF4-FFF2-40B4-BE49-F238E27FC236}">
                <a16:creationId xmlns:a16="http://schemas.microsoft.com/office/drawing/2014/main" id="{F6A4E64D-BC7C-ADA5-E712-7F6AE3B8D1F6}"/>
              </a:ext>
            </a:extLst>
          </p:cNvPr>
          <p:cNvSpPr/>
          <p:nvPr/>
        </p:nvSpPr>
        <p:spPr>
          <a:xfrm>
            <a:off x="854579" y="5952146"/>
            <a:ext cx="700755" cy="40165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dirty="0">
                <a:solidFill>
                  <a:sysClr val="windowText" lastClr="000000"/>
                </a:solidFill>
              </a:rPr>
              <a:t>INPUT THE GUESS</a:t>
            </a:r>
          </a:p>
        </p:txBody>
      </p:sp>
      <p:sp>
        <p:nvSpPr>
          <p:cNvPr id="14" name="Rectangle 13">
            <a:extLst>
              <a:ext uri="{FF2B5EF4-FFF2-40B4-BE49-F238E27FC236}">
                <a16:creationId xmlns:a16="http://schemas.microsoft.com/office/drawing/2014/main" id="{214160C2-527E-CAE8-185D-950148458265}"/>
              </a:ext>
            </a:extLst>
          </p:cNvPr>
          <p:cNvSpPr/>
          <p:nvPr/>
        </p:nvSpPr>
        <p:spPr>
          <a:xfrm>
            <a:off x="854579" y="6719843"/>
            <a:ext cx="700755" cy="40165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 dirty="0">
                <a:solidFill>
                  <a:sysClr val="windowText" lastClr="000000"/>
                </a:solidFill>
              </a:rPr>
              <a:t>TRANSFER THE GUESS FROM CRT RAM TO “GUESS” TMPS</a:t>
            </a:r>
          </a:p>
        </p:txBody>
      </p:sp>
      <p:sp>
        <p:nvSpPr>
          <p:cNvPr id="15" name="Rectangle 14">
            <a:extLst>
              <a:ext uri="{FF2B5EF4-FFF2-40B4-BE49-F238E27FC236}">
                <a16:creationId xmlns:a16="http://schemas.microsoft.com/office/drawing/2014/main" id="{B45E76C3-B345-1F3D-6644-BA5C4CC20965}"/>
              </a:ext>
            </a:extLst>
          </p:cNvPr>
          <p:cNvSpPr/>
          <p:nvPr/>
        </p:nvSpPr>
        <p:spPr>
          <a:xfrm>
            <a:off x="854579" y="7487540"/>
            <a:ext cx="700755" cy="40165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 dirty="0">
                <a:solidFill>
                  <a:sysClr val="windowText" lastClr="000000"/>
                </a:solidFill>
              </a:rPr>
              <a:t>TRANSFER THE DATA FROM ”VAULT” TO “CHECKBOX”</a:t>
            </a:r>
          </a:p>
        </p:txBody>
      </p:sp>
      <p:sp>
        <p:nvSpPr>
          <p:cNvPr id="16" name="Rectangle 15">
            <a:extLst>
              <a:ext uri="{FF2B5EF4-FFF2-40B4-BE49-F238E27FC236}">
                <a16:creationId xmlns:a16="http://schemas.microsoft.com/office/drawing/2014/main" id="{AC814279-A68E-4080-96D9-073CDAB948D4}"/>
              </a:ext>
            </a:extLst>
          </p:cNvPr>
          <p:cNvSpPr/>
          <p:nvPr/>
        </p:nvSpPr>
        <p:spPr>
          <a:xfrm>
            <a:off x="854579" y="8350666"/>
            <a:ext cx="700755" cy="40165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 dirty="0">
                <a:solidFill>
                  <a:sysClr val="windowText" lastClr="000000"/>
                </a:solidFill>
              </a:rPr>
              <a:t>COMPARE “GUESS” TO “CHECKBOX”</a:t>
            </a:r>
          </a:p>
        </p:txBody>
      </p:sp>
      <p:sp>
        <p:nvSpPr>
          <p:cNvPr id="18" name="Terminator 17">
            <a:extLst>
              <a:ext uri="{FF2B5EF4-FFF2-40B4-BE49-F238E27FC236}">
                <a16:creationId xmlns:a16="http://schemas.microsoft.com/office/drawing/2014/main" id="{0F515C3C-4823-3991-052F-8D21995F600C}"/>
              </a:ext>
            </a:extLst>
          </p:cNvPr>
          <p:cNvSpPr/>
          <p:nvPr/>
        </p:nvSpPr>
        <p:spPr>
          <a:xfrm>
            <a:off x="743780" y="1374621"/>
            <a:ext cx="922352" cy="317445"/>
          </a:xfrm>
          <a:prstGeom prst="flowChartTerminator">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ysClr val="windowText" lastClr="000000"/>
                </a:solidFill>
              </a:rPr>
              <a:t>START</a:t>
            </a:r>
          </a:p>
        </p:txBody>
      </p:sp>
      <p:cxnSp>
        <p:nvCxnSpPr>
          <p:cNvPr id="22" name="Straight Arrow Connector 21">
            <a:extLst>
              <a:ext uri="{FF2B5EF4-FFF2-40B4-BE49-F238E27FC236}">
                <a16:creationId xmlns:a16="http://schemas.microsoft.com/office/drawing/2014/main" id="{2FFDB584-898B-9A69-6689-77D6BEA4AAF1}"/>
              </a:ext>
            </a:extLst>
          </p:cNvPr>
          <p:cNvCxnSpPr>
            <a:cxnSpLocks/>
            <a:stCxn id="18" idx="2"/>
            <a:endCxn id="8" idx="0"/>
          </p:cNvCxnSpPr>
          <p:nvPr/>
        </p:nvCxnSpPr>
        <p:spPr>
          <a:xfrm>
            <a:off x="1204956" y="1692066"/>
            <a:ext cx="1" cy="23073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5" name="Straight Arrow Connector 24">
            <a:extLst>
              <a:ext uri="{FF2B5EF4-FFF2-40B4-BE49-F238E27FC236}">
                <a16:creationId xmlns:a16="http://schemas.microsoft.com/office/drawing/2014/main" id="{F9766DB1-7EC8-A9BC-922E-9951AC2E742B}"/>
              </a:ext>
            </a:extLst>
          </p:cNvPr>
          <p:cNvCxnSpPr>
            <a:cxnSpLocks/>
            <a:endCxn id="9" idx="0"/>
          </p:cNvCxnSpPr>
          <p:nvPr/>
        </p:nvCxnSpPr>
        <p:spPr>
          <a:xfrm>
            <a:off x="1204956" y="2324455"/>
            <a:ext cx="1" cy="46147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7" name="Straight Arrow Connector 26">
            <a:extLst>
              <a:ext uri="{FF2B5EF4-FFF2-40B4-BE49-F238E27FC236}">
                <a16:creationId xmlns:a16="http://schemas.microsoft.com/office/drawing/2014/main" id="{AEE707C7-1F56-C995-52A8-D75BAA69353D}"/>
              </a:ext>
            </a:extLst>
          </p:cNvPr>
          <p:cNvCxnSpPr>
            <a:cxnSpLocks/>
            <a:endCxn id="10" idx="0"/>
          </p:cNvCxnSpPr>
          <p:nvPr/>
        </p:nvCxnSpPr>
        <p:spPr>
          <a:xfrm>
            <a:off x="1204956" y="3187580"/>
            <a:ext cx="1" cy="36604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a:extLst>
              <a:ext uri="{FF2B5EF4-FFF2-40B4-BE49-F238E27FC236}">
                <a16:creationId xmlns:a16="http://schemas.microsoft.com/office/drawing/2014/main" id="{42AB2F88-391A-4F2B-249B-2A141E9B869D}"/>
              </a:ext>
            </a:extLst>
          </p:cNvPr>
          <p:cNvCxnSpPr>
            <a:cxnSpLocks/>
            <a:endCxn id="11" idx="0"/>
          </p:cNvCxnSpPr>
          <p:nvPr/>
        </p:nvCxnSpPr>
        <p:spPr>
          <a:xfrm>
            <a:off x="1204956" y="3955277"/>
            <a:ext cx="1" cy="36604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D2B8AACF-D743-4AC6-23ED-7DF29E401070}"/>
              </a:ext>
            </a:extLst>
          </p:cNvPr>
          <p:cNvCxnSpPr>
            <a:cxnSpLocks/>
            <a:endCxn id="12" idx="0"/>
          </p:cNvCxnSpPr>
          <p:nvPr/>
        </p:nvCxnSpPr>
        <p:spPr>
          <a:xfrm>
            <a:off x="1204956" y="4714987"/>
            <a:ext cx="1" cy="37403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3" name="Straight Arrow Connector 32">
            <a:extLst>
              <a:ext uri="{FF2B5EF4-FFF2-40B4-BE49-F238E27FC236}">
                <a16:creationId xmlns:a16="http://schemas.microsoft.com/office/drawing/2014/main" id="{A52686A3-2F69-09BB-89D2-5B1E46725878}"/>
              </a:ext>
            </a:extLst>
          </p:cNvPr>
          <p:cNvCxnSpPr>
            <a:cxnSpLocks/>
            <a:stCxn id="12" idx="2"/>
            <a:endCxn id="13" idx="0"/>
          </p:cNvCxnSpPr>
          <p:nvPr/>
        </p:nvCxnSpPr>
        <p:spPr>
          <a:xfrm>
            <a:off x="1204957" y="5490672"/>
            <a:ext cx="0" cy="46147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6" name="Straight Arrow Connector 35">
            <a:extLst>
              <a:ext uri="{FF2B5EF4-FFF2-40B4-BE49-F238E27FC236}">
                <a16:creationId xmlns:a16="http://schemas.microsoft.com/office/drawing/2014/main" id="{F88F7743-6474-538A-1F86-5B8C85DA05E3}"/>
              </a:ext>
            </a:extLst>
          </p:cNvPr>
          <p:cNvCxnSpPr>
            <a:cxnSpLocks/>
            <a:stCxn id="13" idx="2"/>
            <a:endCxn id="14" idx="0"/>
          </p:cNvCxnSpPr>
          <p:nvPr/>
        </p:nvCxnSpPr>
        <p:spPr>
          <a:xfrm>
            <a:off x="1204957" y="6353798"/>
            <a:ext cx="0" cy="36604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9" name="Straight Arrow Connector 38">
            <a:extLst>
              <a:ext uri="{FF2B5EF4-FFF2-40B4-BE49-F238E27FC236}">
                <a16:creationId xmlns:a16="http://schemas.microsoft.com/office/drawing/2014/main" id="{5A116E1B-4869-C3D3-D781-DC6490A1CD1E}"/>
              </a:ext>
            </a:extLst>
          </p:cNvPr>
          <p:cNvCxnSpPr>
            <a:cxnSpLocks/>
          </p:cNvCxnSpPr>
          <p:nvPr/>
        </p:nvCxnSpPr>
        <p:spPr>
          <a:xfrm>
            <a:off x="1204956" y="7121495"/>
            <a:ext cx="0" cy="36604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0" name="Straight Arrow Connector 39">
            <a:extLst>
              <a:ext uri="{FF2B5EF4-FFF2-40B4-BE49-F238E27FC236}">
                <a16:creationId xmlns:a16="http://schemas.microsoft.com/office/drawing/2014/main" id="{6DD29A77-046C-41A8-2889-6B45D94D4094}"/>
              </a:ext>
            </a:extLst>
          </p:cNvPr>
          <p:cNvCxnSpPr>
            <a:cxnSpLocks/>
            <a:endCxn id="16" idx="0"/>
          </p:cNvCxnSpPr>
          <p:nvPr/>
        </p:nvCxnSpPr>
        <p:spPr>
          <a:xfrm>
            <a:off x="1204956" y="7889192"/>
            <a:ext cx="1" cy="46147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2" name="TextBox 41">
            <a:extLst>
              <a:ext uri="{FF2B5EF4-FFF2-40B4-BE49-F238E27FC236}">
                <a16:creationId xmlns:a16="http://schemas.microsoft.com/office/drawing/2014/main" id="{508B87E4-96AD-AA2C-0138-21311FBB7B99}"/>
              </a:ext>
            </a:extLst>
          </p:cNvPr>
          <p:cNvSpPr txBox="1"/>
          <p:nvPr/>
        </p:nvSpPr>
        <p:spPr>
          <a:xfrm>
            <a:off x="3514360" y="1366631"/>
            <a:ext cx="1494961" cy="646331"/>
          </a:xfrm>
          <a:prstGeom prst="rect">
            <a:avLst/>
          </a:prstGeom>
          <a:noFill/>
        </p:spPr>
        <p:txBody>
          <a:bodyPr wrap="none" rtlCol="0">
            <a:spAutoFit/>
          </a:bodyPr>
          <a:lstStyle/>
          <a:p>
            <a:pPr algn="ctr"/>
            <a:r>
              <a:rPr lang="en-US" dirty="0"/>
              <a:t>GENERAL</a:t>
            </a:r>
          </a:p>
          <a:p>
            <a:pPr algn="ctr"/>
            <a:r>
              <a:rPr lang="en-US" dirty="0"/>
              <a:t>FLOWCHART</a:t>
            </a:r>
          </a:p>
        </p:txBody>
      </p:sp>
      <p:sp>
        <p:nvSpPr>
          <p:cNvPr id="43" name="Rectangle 42">
            <a:extLst>
              <a:ext uri="{FF2B5EF4-FFF2-40B4-BE49-F238E27FC236}">
                <a16:creationId xmlns:a16="http://schemas.microsoft.com/office/drawing/2014/main" id="{28D098F2-2049-B47D-8C6B-4F31FE677966}"/>
              </a:ext>
            </a:extLst>
          </p:cNvPr>
          <p:cNvSpPr/>
          <p:nvPr/>
        </p:nvSpPr>
        <p:spPr>
          <a:xfrm>
            <a:off x="2652986" y="1921336"/>
            <a:ext cx="700755" cy="40165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dirty="0">
                <a:solidFill>
                  <a:sysClr val="windowText" lastClr="000000"/>
                </a:solidFill>
              </a:rPr>
              <a:t>DISPLAY HITS AND EXTRAS ON CRT</a:t>
            </a:r>
          </a:p>
        </p:txBody>
      </p:sp>
      <p:sp>
        <p:nvSpPr>
          <p:cNvPr id="44" name="Decision 43">
            <a:extLst>
              <a:ext uri="{FF2B5EF4-FFF2-40B4-BE49-F238E27FC236}">
                <a16:creationId xmlns:a16="http://schemas.microsoft.com/office/drawing/2014/main" id="{F1E00C3B-ED71-6A54-FE72-9A020C25B416}"/>
              </a:ext>
            </a:extLst>
          </p:cNvPr>
          <p:cNvSpPr/>
          <p:nvPr/>
        </p:nvSpPr>
        <p:spPr>
          <a:xfrm>
            <a:off x="2411018" y="2644780"/>
            <a:ext cx="1184689" cy="546076"/>
          </a:xfrm>
          <a:prstGeom prst="flowChartDecision">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dirty="0">
                <a:solidFill>
                  <a:sysClr val="windowText" lastClr="000000"/>
                </a:solidFill>
              </a:rPr>
              <a:t>IS GUESS CORRECT ?</a:t>
            </a:r>
          </a:p>
        </p:txBody>
      </p:sp>
      <p:cxnSp>
        <p:nvCxnSpPr>
          <p:cNvPr id="46" name="Straight Arrow Connector 45">
            <a:extLst>
              <a:ext uri="{FF2B5EF4-FFF2-40B4-BE49-F238E27FC236}">
                <a16:creationId xmlns:a16="http://schemas.microsoft.com/office/drawing/2014/main" id="{B9A2D7B5-45EC-8117-F611-D9A063B265B6}"/>
              </a:ext>
            </a:extLst>
          </p:cNvPr>
          <p:cNvCxnSpPr>
            <a:cxnSpLocks/>
            <a:stCxn id="43" idx="2"/>
            <a:endCxn id="44" idx="0"/>
          </p:cNvCxnSpPr>
          <p:nvPr/>
        </p:nvCxnSpPr>
        <p:spPr>
          <a:xfrm flipH="1">
            <a:off x="3003363" y="2322988"/>
            <a:ext cx="1" cy="3217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1" name="Straight Arrow Connector 50">
            <a:extLst>
              <a:ext uri="{FF2B5EF4-FFF2-40B4-BE49-F238E27FC236}">
                <a16:creationId xmlns:a16="http://schemas.microsoft.com/office/drawing/2014/main" id="{62F9C41A-4C1F-C400-D951-E619D83490FD}"/>
              </a:ext>
            </a:extLst>
          </p:cNvPr>
          <p:cNvCxnSpPr>
            <a:cxnSpLocks/>
          </p:cNvCxnSpPr>
          <p:nvPr/>
        </p:nvCxnSpPr>
        <p:spPr>
          <a:xfrm rot="5400000" flipH="1" flipV="1">
            <a:off x="-1349684" y="4437624"/>
            <a:ext cx="6830982" cy="1798407"/>
          </a:xfrm>
          <a:prstGeom prst="bentConnector5">
            <a:avLst>
              <a:gd name="adj1" fmla="val -1326"/>
              <a:gd name="adj2" fmla="val 50000"/>
              <a:gd name="adj3" fmla="val 101663"/>
            </a:avLst>
          </a:prstGeom>
          <a:ln>
            <a:tailEnd type="triangle"/>
          </a:ln>
        </p:spPr>
        <p:style>
          <a:lnRef idx="2">
            <a:schemeClr val="dk1"/>
          </a:lnRef>
          <a:fillRef idx="0">
            <a:schemeClr val="dk1"/>
          </a:fillRef>
          <a:effectRef idx="1">
            <a:schemeClr val="dk1"/>
          </a:effectRef>
          <a:fontRef idx="minor">
            <a:schemeClr val="tx1"/>
          </a:fontRef>
        </p:style>
      </p:cxnSp>
      <p:sp>
        <p:nvSpPr>
          <p:cNvPr id="58" name="Rectangle 57">
            <a:extLst>
              <a:ext uri="{FF2B5EF4-FFF2-40B4-BE49-F238E27FC236}">
                <a16:creationId xmlns:a16="http://schemas.microsoft.com/office/drawing/2014/main" id="{7468E5E4-C798-EE34-D3ED-9A5425F286D1}"/>
              </a:ext>
            </a:extLst>
          </p:cNvPr>
          <p:cNvSpPr/>
          <p:nvPr/>
        </p:nvSpPr>
        <p:spPr>
          <a:xfrm>
            <a:off x="2652986" y="3552708"/>
            <a:ext cx="700755" cy="40165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dirty="0">
                <a:solidFill>
                  <a:sysClr val="windowText" lastClr="000000"/>
                </a:solidFill>
              </a:rPr>
              <a:t>INCREMENT THE GUESS</a:t>
            </a:r>
          </a:p>
          <a:p>
            <a:pPr algn="ctr"/>
            <a:r>
              <a:rPr lang="en-US" sz="700" dirty="0">
                <a:solidFill>
                  <a:sysClr val="windowText" lastClr="000000"/>
                </a:solidFill>
              </a:rPr>
              <a:t>COUNTER</a:t>
            </a:r>
          </a:p>
        </p:txBody>
      </p:sp>
      <p:sp>
        <p:nvSpPr>
          <p:cNvPr id="59" name="Decision 58">
            <a:extLst>
              <a:ext uri="{FF2B5EF4-FFF2-40B4-BE49-F238E27FC236}">
                <a16:creationId xmlns:a16="http://schemas.microsoft.com/office/drawing/2014/main" id="{CD1614A0-775D-27C3-6889-A3A10AB554DC}"/>
              </a:ext>
            </a:extLst>
          </p:cNvPr>
          <p:cNvSpPr/>
          <p:nvPr/>
        </p:nvSpPr>
        <p:spPr>
          <a:xfrm>
            <a:off x="2411018" y="4276152"/>
            <a:ext cx="1184689" cy="546076"/>
          </a:xfrm>
          <a:prstGeom prst="flowChartDecision">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dirty="0">
                <a:solidFill>
                  <a:sysClr val="windowText" lastClr="000000"/>
                </a:solidFill>
              </a:rPr>
              <a:t>IS GUESS COUNTER = 12 ?</a:t>
            </a:r>
          </a:p>
        </p:txBody>
      </p:sp>
      <p:cxnSp>
        <p:nvCxnSpPr>
          <p:cNvPr id="60" name="Straight Arrow Connector 59">
            <a:extLst>
              <a:ext uri="{FF2B5EF4-FFF2-40B4-BE49-F238E27FC236}">
                <a16:creationId xmlns:a16="http://schemas.microsoft.com/office/drawing/2014/main" id="{EBFBE009-E949-35C9-8902-66FA144BDD73}"/>
              </a:ext>
            </a:extLst>
          </p:cNvPr>
          <p:cNvCxnSpPr>
            <a:cxnSpLocks/>
            <a:stCxn id="58" idx="2"/>
            <a:endCxn id="59" idx="0"/>
          </p:cNvCxnSpPr>
          <p:nvPr/>
        </p:nvCxnSpPr>
        <p:spPr>
          <a:xfrm flipH="1">
            <a:off x="3003363" y="3954360"/>
            <a:ext cx="1" cy="3217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1" name="Straight Arrow Connector 60">
            <a:extLst>
              <a:ext uri="{FF2B5EF4-FFF2-40B4-BE49-F238E27FC236}">
                <a16:creationId xmlns:a16="http://schemas.microsoft.com/office/drawing/2014/main" id="{B43BED8F-BBE6-1A9F-581B-B5F2751675F3}"/>
              </a:ext>
            </a:extLst>
          </p:cNvPr>
          <p:cNvCxnSpPr>
            <a:cxnSpLocks/>
            <a:stCxn id="44" idx="2"/>
            <a:endCxn id="58" idx="0"/>
          </p:cNvCxnSpPr>
          <p:nvPr/>
        </p:nvCxnSpPr>
        <p:spPr>
          <a:xfrm>
            <a:off x="3003363" y="3190856"/>
            <a:ext cx="1" cy="36185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4" name="Straight Arrow Connector 50">
            <a:extLst>
              <a:ext uri="{FF2B5EF4-FFF2-40B4-BE49-F238E27FC236}">
                <a16:creationId xmlns:a16="http://schemas.microsoft.com/office/drawing/2014/main" id="{7BB2160E-02A1-F1B9-0E05-98821EF093C5}"/>
              </a:ext>
            </a:extLst>
          </p:cNvPr>
          <p:cNvCxnSpPr>
            <a:cxnSpLocks/>
            <a:stCxn id="59" idx="2"/>
            <a:endCxn id="13" idx="1"/>
          </p:cNvCxnSpPr>
          <p:nvPr/>
        </p:nvCxnSpPr>
        <p:spPr>
          <a:xfrm rot="5400000">
            <a:off x="1263599" y="4413208"/>
            <a:ext cx="1330744" cy="2148784"/>
          </a:xfrm>
          <a:prstGeom prst="bentConnector4">
            <a:avLst>
              <a:gd name="adj1" fmla="val 308232"/>
              <a:gd name="adj2" fmla="val 110639"/>
            </a:avLst>
          </a:prstGeom>
          <a:ln>
            <a:tailEnd type="triangle"/>
          </a:ln>
        </p:spPr>
        <p:style>
          <a:lnRef idx="2">
            <a:schemeClr val="dk1"/>
          </a:lnRef>
          <a:fillRef idx="0">
            <a:schemeClr val="dk1"/>
          </a:fillRef>
          <a:effectRef idx="1">
            <a:schemeClr val="dk1"/>
          </a:effectRef>
          <a:fontRef idx="minor">
            <a:schemeClr val="tx1"/>
          </a:fontRef>
        </p:style>
      </p:cxnSp>
      <p:sp>
        <p:nvSpPr>
          <p:cNvPr id="71" name="TextBox 70">
            <a:extLst>
              <a:ext uri="{FF2B5EF4-FFF2-40B4-BE49-F238E27FC236}">
                <a16:creationId xmlns:a16="http://schemas.microsoft.com/office/drawing/2014/main" id="{0C97F28F-B67E-5094-D0EF-C256DBA4CE53}"/>
              </a:ext>
            </a:extLst>
          </p:cNvPr>
          <p:cNvSpPr txBox="1"/>
          <p:nvPr/>
        </p:nvSpPr>
        <p:spPr>
          <a:xfrm>
            <a:off x="3003362" y="4778892"/>
            <a:ext cx="369012" cy="246221"/>
          </a:xfrm>
          <a:prstGeom prst="rect">
            <a:avLst/>
          </a:prstGeom>
          <a:noFill/>
        </p:spPr>
        <p:txBody>
          <a:bodyPr wrap="none" rtlCol="0">
            <a:spAutoFit/>
          </a:bodyPr>
          <a:lstStyle/>
          <a:p>
            <a:r>
              <a:rPr lang="en-US" sz="1000" dirty="0"/>
              <a:t>NO</a:t>
            </a:r>
            <a:endParaRPr lang="en-US" dirty="0"/>
          </a:p>
        </p:txBody>
      </p:sp>
      <p:sp>
        <p:nvSpPr>
          <p:cNvPr id="72" name="TextBox 71">
            <a:extLst>
              <a:ext uri="{FF2B5EF4-FFF2-40B4-BE49-F238E27FC236}">
                <a16:creationId xmlns:a16="http://schemas.microsoft.com/office/drawing/2014/main" id="{CD3DBB62-D35A-53C0-524D-C2C4E53A026F}"/>
              </a:ext>
            </a:extLst>
          </p:cNvPr>
          <p:cNvSpPr txBox="1"/>
          <p:nvPr/>
        </p:nvSpPr>
        <p:spPr>
          <a:xfrm>
            <a:off x="2999049" y="3165491"/>
            <a:ext cx="369012" cy="246221"/>
          </a:xfrm>
          <a:prstGeom prst="rect">
            <a:avLst/>
          </a:prstGeom>
          <a:noFill/>
        </p:spPr>
        <p:txBody>
          <a:bodyPr wrap="none" rtlCol="0">
            <a:spAutoFit/>
          </a:bodyPr>
          <a:lstStyle/>
          <a:p>
            <a:r>
              <a:rPr lang="en-US" sz="1000" dirty="0"/>
              <a:t>NO</a:t>
            </a:r>
            <a:endParaRPr lang="en-US" dirty="0"/>
          </a:p>
        </p:txBody>
      </p:sp>
      <p:sp>
        <p:nvSpPr>
          <p:cNvPr id="75" name="Rectangle 74">
            <a:extLst>
              <a:ext uri="{FF2B5EF4-FFF2-40B4-BE49-F238E27FC236}">
                <a16:creationId xmlns:a16="http://schemas.microsoft.com/office/drawing/2014/main" id="{0D9C4D7D-7309-F611-EE27-AB31BBDCE2B2}"/>
              </a:ext>
            </a:extLst>
          </p:cNvPr>
          <p:cNvSpPr/>
          <p:nvPr/>
        </p:nvSpPr>
        <p:spPr>
          <a:xfrm>
            <a:off x="5467518" y="2716992"/>
            <a:ext cx="700755" cy="40165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dirty="0">
                <a:solidFill>
                  <a:sysClr val="windowText" lastClr="000000"/>
                </a:solidFill>
              </a:rPr>
              <a:t>PRINT WINNING MESSAGE</a:t>
            </a:r>
          </a:p>
        </p:txBody>
      </p:sp>
      <p:sp>
        <p:nvSpPr>
          <p:cNvPr id="76" name="Rectangle 75">
            <a:extLst>
              <a:ext uri="{FF2B5EF4-FFF2-40B4-BE49-F238E27FC236}">
                <a16:creationId xmlns:a16="http://schemas.microsoft.com/office/drawing/2014/main" id="{4D405C25-61BC-D39E-C942-B932D0124644}"/>
              </a:ext>
            </a:extLst>
          </p:cNvPr>
          <p:cNvSpPr/>
          <p:nvPr/>
        </p:nvSpPr>
        <p:spPr>
          <a:xfrm>
            <a:off x="4397842" y="4348364"/>
            <a:ext cx="700755" cy="40165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dirty="0">
                <a:solidFill>
                  <a:sysClr val="windowText" lastClr="000000"/>
                </a:solidFill>
              </a:rPr>
              <a:t>PRINT LOSING MESSAGE</a:t>
            </a:r>
          </a:p>
        </p:txBody>
      </p:sp>
      <p:cxnSp>
        <p:nvCxnSpPr>
          <p:cNvPr id="77" name="Straight Arrow Connector 76">
            <a:extLst>
              <a:ext uri="{FF2B5EF4-FFF2-40B4-BE49-F238E27FC236}">
                <a16:creationId xmlns:a16="http://schemas.microsoft.com/office/drawing/2014/main" id="{AF826A9F-72A3-87EC-AB37-410C09E9F3CA}"/>
              </a:ext>
            </a:extLst>
          </p:cNvPr>
          <p:cNvCxnSpPr>
            <a:cxnSpLocks/>
            <a:stCxn id="44" idx="3"/>
            <a:endCxn id="75" idx="1"/>
          </p:cNvCxnSpPr>
          <p:nvPr/>
        </p:nvCxnSpPr>
        <p:spPr>
          <a:xfrm>
            <a:off x="3595707" y="2917818"/>
            <a:ext cx="187181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1" name="Straight Arrow Connector 80">
            <a:extLst>
              <a:ext uri="{FF2B5EF4-FFF2-40B4-BE49-F238E27FC236}">
                <a16:creationId xmlns:a16="http://schemas.microsoft.com/office/drawing/2014/main" id="{C211F30E-F28B-007E-45F1-064FC6DBE99A}"/>
              </a:ext>
            </a:extLst>
          </p:cNvPr>
          <p:cNvCxnSpPr>
            <a:cxnSpLocks/>
            <a:stCxn id="59" idx="3"/>
            <a:endCxn id="76" idx="1"/>
          </p:cNvCxnSpPr>
          <p:nvPr/>
        </p:nvCxnSpPr>
        <p:spPr>
          <a:xfrm>
            <a:off x="3595707" y="4549190"/>
            <a:ext cx="80213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5" name="TextBox 84">
            <a:extLst>
              <a:ext uri="{FF2B5EF4-FFF2-40B4-BE49-F238E27FC236}">
                <a16:creationId xmlns:a16="http://schemas.microsoft.com/office/drawing/2014/main" id="{A0F2B337-1EAA-B878-D7A8-23759BD659F8}"/>
              </a:ext>
            </a:extLst>
          </p:cNvPr>
          <p:cNvSpPr txBox="1"/>
          <p:nvPr/>
        </p:nvSpPr>
        <p:spPr>
          <a:xfrm>
            <a:off x="3527985" y="4302969"/>
            <a:ext cx="396262" cy="246221"/>
          </a:xfrm>
          <a:prstGeom prst="rect">
            <a:avLst/>
          </a:prstGeom>
          <a:noFill/>
        </p:spPr>
        <p:txBody>
          <a:bodyPr wrap="none" rtlCol="0">
            <a:spAutoFit/>
          </a:bodyPr>
          <a:lstStyle/>
          <a:p>
            <a:r>
              <a:rPr lang="en-US" sz="1000" dirty="0"/>
              <a:t>YES</a:t>
            </a:r>
            <a:endParaRPr lang="en-US" dirty="0"/>
          </a:p>
        </p:txBody>
      </p:sp>
      <p:sp>
        <p:nvSpPr>
          <p:cNvPr id="86" name="TextBox 85">
            <a:extLst>
              <a:ext uri="{FF2B5EF4-FFF2-40B4-BE49-F238E27FC236}">
                <a16:creationId xmlns:a16="http://schemas.microsoft.com/office/drawing/2014/main" id="{79D974B1-4E79-C77F-5FAC-3EAA96CD863E}"/>
              </a:ext>
            </a:extLst>
          </p:cNvPr>
          <p:cNvSpPr txBox="1"/>
          <p:nvPr/>
        </p:nvSpPr>
        <p:spPr>
          <a:xfrm>
            <a:off x="3514360" y="2695583"/>
            <a:ext cx="396262" cy="246221"/>
          </a:xfrm>
          <a:prstGeom prst="rect">
            <a:avLst/>
          </a:prstGeom>
          <a:noFill/>
        </p:spPr>
        <p:txBody>
          <a:bodyPr wrap="none" rtlCol="0">
            <a:spAutoFit/>
          </a:bodyPr>
          <a:lstStyle/>
          <a:p>
            <a:r>
              <a:rPr lang="en-US" sz="1000" dirty="0"/>
              <a:t>YES</a:t>
            </a:r>
            <a:endParaRPr lang="en-US" dirty="0"/>
          </a:p>
        </p:txBody>
      </p:sp>
      <p:sp>
        <p:nvSpPr>
          <p:cNvPr id="87" name="Rectangle 86">
            <a:extLst>
              <a:ext uri="{FF2B5EF4-FFF2-40B4-BE49-F238E27FC236}">
                <a16:creationId xmlns:a16="http://schemas.microsoft.com/office/drawing/2014/main" id="{E712D635-DCBB-765C-A103-F79CA097231C}"/>
              </a:ext>
            </a:extLst>
          </p:cNvPr>
          <p:cNvSpPr/>
          <p:nvPr/>
        </p:nvSpPr>
        <p:spPr>
          <a:xfrm>
            <a:off x="4397842" y="5952146"/>
            <a:ext cx="700755" cy="40165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dirty="0">
                <a:solidFill>
                  <a:sysClr val="windowText" lastClr="000000"/>
                </a:solidFill>
              </a:rPr>
              <a:t>ASK PLAYER IF HE WANTS TO PLAY AGAIN</a:t>
            </a:r>
          </a:p>
        </p:txBody>
      </p:sp>
      <p:sp>
        <p:nvSpPr>
          <p:cNvPr id="88" name="Decision 87">
            <a:extLst>
              <a:ext uri="{FF2B5EF4-FFF2-40B4-BE49-F238E27FC236}">
                <a16:creationId xmlns:a16="http://schemas.microsoft.com/office/drawing/2014/main" id="{3EEA12E3-17E3-0720-DF6C-0B7C21D24E17}"/>
              </a:ext>
            </a:extLst>
          </p:cNvPr>
          <p:cNvSpPr/>
          <p:nvPr/>
        </p:nvSpPr>
        <p:spPr>
          <a:xfrm>
            <a:off x="4155874" y="6675590"/>
            <a:ext cx="1184689" cy="546076"/>
          </a:xfrm>
          <a:prstGeom prst="flowChartDecision">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dirty="0">
                <a:solidFill>
                  <a:sysClr val="windowText" lastClr="000000"/>
                </a:solidFill>
              </a:rPr>
              <a:t>PLAY AGAIN ?</a:t>
            </a:r>
          </a:p>
        </p:txBody>
      </p:sp>
      <p:cxnSp>
        <p:nvCxnSpPr>
          <p:cNvPr id="89" name="Straight Arrow Connector 88">
            <a:extLst>
              <a:ext uri="{FF2B5EF4-FFF2-40B4-BE49-F238E27FC236}">
                <a16:creationId xmlns:a16="http://schemas.microsoft.com/office/drawing/2014/main" id="{87989D1F-F217-6661-4C62-14B893605AFC}"/>
              </a:ext>
            </a:extLst>
          </p:cNvPr>
          <p:cNvCxnSpPr>
            <a:cxnSpLocks/>
            <a:stCxn id="87" idx="2"/>
            <a:endCxn id="88" idx="0"/>
          </p:cNvCxnSpPr>
          <p:nvPr/>
        </p:nvCxnSpPr>
        <p:spPr>
          <a:xfrm flipH="1">
            <a:off x="4748219" y="6353798"/>
            <a:ext cx="1" cy="3217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91" name="Straight Arrow Connector 50">
            <a:extLst>
              <a:ext uri="{FF2B5EF4-FFF2-40B4-BE49-F238E27FC236}">
                <a16:creationId xmlns:a16="http://schemas.microsoft.com/office/drawing/2014/main" id="{FC7DEE62-F806-1AB7-7181-41069165AC63}"/>
              </a:ext>
            </a:extLst>
          </p:cNvPr>
          <p:cNvCxnSpPr>
            <a:cxnSpLocks/>
            <a:stCxn id="88" idx="2"/>
            <a:endCxn id="8" idx="1"/>
          </p:cNvCxnSpPr>
          <p:nvPr/>
        </p:nvCxnSpPr>
        <p:spPr>
          <a:xfrm rot="5400000" flipH="1">
            <a:off x="252380" y="2725828"/>
            <a:ext cx="5098037" cy="3893640"/>
          </a:xfrm>
          <a:prstGeom prst="bentConnector4">
            <a:avLst>
              <a:gd name="adj1" fmla="val -35280"/>
              <a:gd name="adj2" fmla="val 110745"/>
            </a:avLst>
          </a:prstGeom>
          <a:ln>
            <a:tailEnd type="triangle"/>
          </a:ln>
        </p:spPr>
        <p:style>
          <a:lnRef idx="2">
            <a:schemeClr val="dk1"/>
          </a:lnRef>
          <a:fillRef idx="0">
            <a:schemeClr val="dk1"/>
          </a:fillRef>
          <a:effectRef idx="1">
            <a:schemeClr val="dk1"/>
          </a:effectRef>
          <a:fontRef idx="minor">
            <a:schemeClr val="tx1"/>
          </a:fontRef>
        </p:style>
      </p:cxnSp>
      <p:cxnSp>
        <p:nvCxnSpPr>
          <p:cNvPr id="95" name="Straight Arrow Connector 94">
            <a:extLst>
              <a:ext uri="{FF2B5EF4-FFF2-40B4-BE49-F238E27FC236}">
                <a16:creationId xmlns:a16="http://schemas.microsoft.com/office/drawing/2014/main" id="{30CED093-DB8A-79B2-1A76-F49F79DFD54F}"/>
              </a:ext>
            </a:extLst>
          </p:cNvPr>
          <p:cNvCxnSpPr>
            <a:cxnSpLocks/>
            <a:stCxn id="76" idx="2"/>
            <a:endCxn id="87" idx="0"/>
          </p:cNvCxnSpPr>
          <p:nvPr/>
        </p:nvCxnSpPr>
        <p:spPr>
          <a:xfrm>
            <a:off x="4748220" y="4750016"/>
            <a:ext cx="0" cy="12021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0" name="Straight Arrow Connector 99">
            <a:extLst>
              <a:ext uri="{FF2B5EF4-FFF2-40B4-BE49-F238E27FC236}">
                <a16:creationId xmlns:a16="http://schemas.microsoft.com/office/drawing/2014/main" id="{1A9A733A-2B18-F0B7-5C1B-6499C0AC09F8}"/>
              </a:ext>
            </a:extLst>
          </p:cNvPr>
          <p:cNvCxnSpPr>
            <a:cxnSpLocks/>
            <a:stCxn id="88" idx="3"/>
            <a:endCxn id="103" idx="1"/>
          </p:cNvCxnSpPr>
          <p:nvPr/>
        </p:nvCxnSpPr>
        <p:spPr>
          <a:xfrm flipV="1">
            <a:off x="5340563" y="6947668"/>
            <a:ext cx="291430" cy="96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01" name="TextBox 100">
            <a:extLst>
              <a:ext uri="{FF2B5EF4-FFF2-40B4-BE49-F238E27FC236}">
                <a16:creationId xmlns:a16="http://schemas.microsoft.com/office/drawing/2014/main" id="{36C56FAB-C812-E4BA-7F29-B28A53ACFFCA}"/>
              </a:ext>
            </a:extLst>
          </p:cNvPr>
          <p:cNvSpPr txBox="1"/>
          <p:nvPr/>
        </p:nvSpPr>
        <p:spPr>
          <a:xfrm>
            <a:off x="5262981" y="6719843"/>
            <a:ext cx="369012" cy="246221"/>
          </a:xfrm>
          <a:prstGeom prst="rect">
            <a:avLst/>
          </a:prstGeom>
          <a:noFill/>
        </p:spPr>
        <p:txBody>
          <a:bodyPr wrap="none" rtlCol="0">
            <a:spAutoFit/>
          </a:bodyPr>
          <a:lstStyle/>
          <a:p>
            <a:r>
              <a:rPr lang="en-US" sz="1000" dirty="0"/>
              <a:t>NO</a:t>
            </a:r>
            <a:endParaRPr lang="en-US" dirty="0"/>
          </a:p>
        </p:txBody>
      </p:sp>
      <p:sp>
        <p:nvSpPr>
          <p:cNvPr id="103" name="Terminator 102">
            <a:extLst>
              <a:ext uri="{FF2B5EF4-FFF2-40B4-BE49-F238E27FC236}">
                <a16:creationId xmlns:a16="http://schemas.microsoft.com/office/drawing/2014/main" id="{0CC5C99B-10CD-AFB3-428B-A400BCB6E54C}"/>
              </a:ext>
            </a:extLst>
          </p:cNvPr>
          <p:cNvSpPr/>
          <p:nvPr/>
        </p:nvSpPr>
        <p:spPr>
          <a:xfrm>
            <a:off x="5631993" y="6788945"/>
            <a:ext cx="922352" cy="317445"/>
          </a:xfrm>
          <a:prstGeom prst="flowChartTerminator">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ysClr val="windowText" lastClr="000000"/>
                </a:solidFill>
              </a:rPr>
              <a:t>GO TO DEBUG</a:t>
            </a:r>
          </a:p>
        </p:txBody>
      </p:sp>
      <p:sp>
        <p:nvSpPr>
          <p:cNvPr id="110" name="TextBox 109">
            <a:extLst>
              <a:ext uri="{FF2B5EF4-FFF2-40B4-BE49-F238E27FC236}">
                <a16:creationId xmlns:a16="http://schemas.microsoft.com/office/drawing/2014/main" id="{BB38345A-46B0-B3DD-E217-0798F44FC439}"/>
              </a:ext>
            </a:extLst>
          </p:cNvPr>
          <p:cNvSpPr txBox="1"/>
          <p:nvPr/>
        </p:nvSpPr>
        <p:spPr>
          <a:xfrm>
            <a:off x="4748218" y="7221666"/>
            <a:ext cx="396262" cy="246221"/>
          </a:xfrm>
          <a:prstGeom prst="rect">
            <a:avLst/>
          </a:prstGeom>
          <a:noFill/>
        </p:spPr>
        <p:txBody>
          <a:bodyPr wrap="none" rtlCol="0">
            <a:spAutoFit/>
          </a:bodyPr>
          <a:lstStyle/>
          <a:p>
            <a:r>
              <a:rPr lang="en-US" sz="1000" dirty="0"/>
              <a:t>YES</a:t>
            </a:r>
            <a:endParaRPr lang="en-US" dirty="0"/>
          </a:p>
        </p:txBody>
      </p:sp>
      <p:cxnSp>
        <p:nvCxnSpPr>
          <p:cNvPr id="111" name="Straight Arrow Connector 50">
            <a:extLst>
              <a:ext uri="{FF2B5EF4-FFF2-40B4-BE49-F238E27FC236}">
                <a16:creationId xmlns:a16="http://schemas.microsoft.com/office/drawing/2014/main" id="{71BF7B69-533A-0BC8-548D-7B60F5C1A5EC}"/>
              </a:ext>
            </a:extLst>
          </p:cNvPr>
          <p:cNvCxnSpPr>
            <a:cxnSpLocks/>
            <a:stCxn id="75" idx="2"/>
            <a:endCxn id="87" idx="0"/>
          </p:cNvCxnSpPr>
          <p:nvPr/>
        </p:nvCxnSpPr>
        <p:spPr>
          <a:xfrm rot="5400000">
            <a:off x="3866307" y="4000557"/>
            <a:ext cx="2833502" cy="1069676"/>
          </a:xfrm>
          <a:prstGeom prst="bentConnector3">
            <a:avLst>
              <a:gd name="adj1" fmla="val 76994"/>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262183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19B9FB-1075-3AC1-1B36-55DA1CBC70F1}"/>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03ACF9B-D802-D2E8-A013-26E06CD0C965}"/>
              </a:ext>
            </a:extLst>
          </p:cNvPr>
          <p:cNvSpPr txBox="1"/>
          <p:nvPr/>
        </p:nvSpPr>
        <p:spPr>
          <a:xfrm>
            <a:off x="918673" y="231135"/>
            <a:ext cx="2190215" cy="830997"/>
          </a:xfrm>
          <a:prstGeom prst="rect">
            <a:avLst/>
          </a:prstGeom>
          <a:noFill/>
        </p:spPr>
        <p:txBody>
          <a:bodyPr wrap="none" rtlCol="0">
            <a:spAutoFit/>
          </a:bodyPr>
          <a:lstStyle/>
          <a:p>
            <a:r>
              <a:rPr lang="en-US" sz="1600" dirty="0"/>
              <a:t>6/23/77</a:t>
            </a:r>
          </a:p>
          <a:p>
            <a:r>
              <a:rPr lang="en-US" sz="1600" dirty="0"/>
              <a:t>MASTERMIND  V3N</a:t>
            </a:r>
          </a:p>
          <a:p>
            <a:r>
              <a:rPr lang="en-US" sz="1600" dirty="0"/>
              <a:t>         HENRY MARTINEZ</a:t>
            </a:r>
          </a:p>
        </p:txBody>
      </p:sp>
      <p:sp>
        <p:nvSpPr>
          <p:cNvPr id="6" name="TextBox 5">
            <a:extLst>
              <a:ext uri="{FF2B5EF4-FFF2-40B4-BE49-F238E27FC236}">
                <a16:creationId xmlns:a16="http://schemas.microsoft.com/office/drawing/2014/main" id="{288700D5-1FBC-0A02-E685-C7913B52EBD4}"/>
              </a:ext>
            </a:extLst>
          </p:cNvPr>
          <p:cNvSpPr txBox="1"/>
          <p:nvPr/>
        </p:nvSpPr>
        <p:spPr>
          <a:xfrm>
            <a:off x="5939327" y="240328"/>
            <a:ext cx="662361" cy="338554"/>
          </a:xfrm>
          <a:prstGeom prst="rect">
            <a:avLst/>
          </a:prstGeom>
          <a:noFill/>
        </p:spPr>
        <p:txBody>
          <a:bodyPr wrap="none" rtlCol="0">
            <a:spAutoFit/>
          </a:bodyPr>
          <a:lstStyle/>
          <a:p>
            <a:r>
              <a:rPr lang="en-US" sz="1600" dirty="0"/>
              <a:t>1 of 9</a:t>
            </a:r>
          </a:p>
        </p:txBody>
      </p:sp>
      <p:sp>
        <p:nvSpPr>
          <p:cNvPr id="4" name="TextBox 3">
            <a:extLst>
              <a:ext uri="{FF2B5EF4-FFF2-40B4-BE49-F238E27FC236}">
                <a16:creationId xmlns:a16="http://schemas.microsoft.com/office/drawing/2014/main" id="{1E73AAB8-6A75-F25A-5C6B-13524B314FF1}"/>
              </a:ext>
            </a:extLst>
          </p:cNvPr>
          <p:cNvSpPr txBox="1"/>
          <p:nvPr/>
        </p:nvSpPr>
        <p:spPr>
          <a:xfrm>
            <a:off x="163994" y="1240088"/>
            <a:ext cx="6346135" cy="7694414"/>
          </a:xfrm>
          <a:prstGeom prst="rect">
            <a:avLst/>
          </a:prstGeom>
          <a:noFill/>
        </p:spPr>
        <p:txBody>
          <a:bodyPr wrap="square">
            <a:spAutoFit/>
          </a:bodyPr>
          <a:lstStyle/>
          <a:p>
            <a:pPr algn="just"/>
            <a:r>
              <a:rPr lang="en-US" sz="1400" dirty="0"/>
              <a:t>THIS MASTERMIND IS SIMILAR TO MILTON-BRADLEY’S MASTERMIND GAME *, AND TO THE BAGEL GAME THAT’S USUALLY FOUND IN BASIC.</a:t>
            </a:r>
          </a:p>
          <a:p>
            <a:pPr algn="just"/>
            <a:endParaRPr lang="en-US" sz="1400" dirty="0"/>
          </a:p>
          <a:p>
            <a:pPr algn="just"/>
            <a:r>
              <a:rPr lang="en-US" sz="1400" dirty="0"/>
              <a:t>IN THIS GAME, THE COMPUTER PICKS A 5 DIGIT NUMBER, WHEREIN THE DIGITS GO FROM 0  </a:t>
            </a:r>
            <a:r>
              <a:rPr lang="en-US" sz="1400" dirty="0">
                <a:sym typeface="Wingdings" pitchFamily="2" charset="2"/>
              </a:rPr>
              <a:t></a:t>
            </a:r>
            <a:r>
              <a:rPr lang="en-US" sz="1400" dirty="0"/>
              <a:t> 6.</a:t>
            </a:r>
          </a:p>
          <a:p>
            <a:pPr algn="just"/>
            <a:r>
              <a:rPr lang="en-US" sz="1400" dirty="0"/>
              <a:t>THE OBJECT IS TO GUESS THE NUMBER IN 12 GUESSES</a:t>
            </a:r>
          </a:p>
          <a:p>
            <a:pPr algn="just"/>
            <a:endParaRPr lang="en-US" sz="1400" dirty="0"/>
          </a:p>
          <a:p>
            <a:pPr algn="just"/>
            <a:r>
              <a:rPr lang="en-US" sz="1400" dirty="0"/>
              <a:t>AFTER EACH GUESS, THE COMPUTER RESPONDS WITH THE NUMBER OF ‘HITS’ AND ‘EXTRAS’ YOU HAD.</a:t>
            </a:r>
          </a:p>
          <a:p>
            <a:pPr algn="just"/>
            <a:endParaRPr lang="en-US" sz="1400" u="sng" dirty="0"/>
          </a:p>
          <a:p>
            <a:pPr algn="just"/>
            <a:r>
              <a:rPr lang="en-US" sz="1400" u="sng" dirty="0"/>
              <a:t>HITS</a:t>
            </a:r>
            <a:r>
              <a:rPr lang="en-US" sz="1400" dirty="0"/>
              <a:t> ARE THE NUMBER OF DIGITS IN YOUR GUESS THAT CORRESPOND EXACTLY TO THE NUMBER THE COMPUTER PICKED.</a:t>
            </a:r>
          </a:p>
          <a:p>
            <a:pPr algn="just"/>
            <a:endParaRPr lang="en-US" sz="1400" dirty="0"/>
          </a:p>
          <a:p>
            <a:pPr algn="just"/>
            <a:r>
              <a:rPr lang="en-US" sz="1400" u="sng" dirty="0"/>
              <a:t>EXTRAS</a:t>
            </a:r>
            <a:r>
              <a:rPr lang="en-US" sz="1400" dirty="0"/>
              <a:t> ARE THE NUMBER IN THE GUESS WHICH ARE IN THE COMPUTER’S “PICKED” NUMBER, BUT IN THE WRONG POSITION.</a:t>
            </a:r>
          </a:p>
          <a:p>
            <a:pPr algn="just"/>
            <a:endParaRPr lang="en-US" sz="1400" dirty="0"/>
          </a:p>
          <a:p>
            <a:pPr algn="just"/>
            <a:r>
              <a:rPr lang="en-US" sz="1400" dirty="0"/>
              <a:t>			 </a:t>
            </a:r>
            <a:r>
              <a:rPr lang="en-US" sz="1400" dirty="0" err="1"/>
              <a:t>i.e</a:t>
            </a:r>
            <a:endParaRPr lang="en-US" sz="1400" dirty="0"/>
          </a:p>
          <a:p>
            <a:pPr algn="just"/>
            <a:r>
              <a:rPr lang="en-US" sz="1400" dirty="0"/>
              <a:t>	      GUESS 	</a:t>
            </a:r>
            <a:r>
              <a:rPr lang="en-US" sz="1400" dirty="0">
                <a:sym typeface="Wingdings" pitchFamily="2" charset="2"/>
              </a:rPr>
              <a:t> 	3  4  0  6  1		         HITS		EXTRA</a:t>
            </a:r>
          </a:p>
          <a:p>
            <a:pPr algn="just"/>
            <a:r>
              <a:rPr lang="en-US" sz="1400" dirty="0">
                <a:sym typeface="Wingdings" pitchFamily="2" charset="2"/>
              </a:rPr>
              <a:t>								1		     1</a:t>
            </a:r>
          </a:p>
          <a:p>
            <a:pPr algn="just"/>
            <a:r>
              <a:rPr lang="en-US" sz="1400" dirty="0"/>
              <a:t>COMPUTER’s # 	</a:t>
            </a:r>
            <a:r>
              <a:rPr lang="en-US" sz="1400" dirty="0">
                <a:sym typeface="Wingdings" pitchFamily="2" charset="2"/>
              </a:rPr>
              <a:t>	4  4  5  2  3</a:t>
            </a:r>
            <a:endParaRPr lang="en-US" sz="1400" dirty="0"/>
          </a:p>
          <a:p>
            <a:pPr algn="just"/>
            <a:endParaRPr lang="en-US" sz="1400" dirty="0"/>
          </a:p>
          <a:p>
            <a:pPr algn="just"/>
            <a:r>
              <a:rPr lang="en-US" sz="1400" dirty="0"/>
              <a:t>THE 4’S ARE A HIT, THE 3’S ARE EXTRAS</a:t>
            </a:r>
          </a:p>
          <a:p>
            <a:pPr algn="just"/>
            <a:endParaRPr lang="en-US" sz="1600" dirty="0"/>
          </a:p>
          <a:p>
            <a:pPr algn="just"/>
            <a:r>
              <a:rPr lang="en-US" sz="1600" dirty="0"/>
              <a:t>	</a:t>
            </a:r>
            <a:r>
              <a:rPr lang="en-US" sz="1400" dirty="0"/>
              <a:t>HOW TO PLAY:</a:t>
            </a:r>
          </a:p>
          <a:p>
            <a:pPr algn="just"/>
            <a:endParaRPr lang="en-US" sz="1400" dirty="0"/>
          </a:p>
          <a:p>
            <a:pPr algn="just"/>
            <a:r>
              <a:rPr lang="en-US" sz="1400" dirty="0"/>
              <a:t>I)	LOAD CASSETTE NAME “MM” [4D, 4D]</a:t>
            </a:r>
          </a:p>
          <a:p>
            <a:pPr algn="just"/>
            <a:r>
              <a:rPr lang="en-US" sz="1400" dirty="0"/>
              <a:t>	@ 0300 </a:t>
            </a:r>
            <a:r>
              <a:rPr lang="en-US" sz="1400" dirty="0">
                <a:sym typeface="Wingdings" pitchFamily="2" charset="2"/>
              </a:rPr>
              <a:t> 59E</a:t>
            </a:r>
          </a:p>
          <a:p>
            <a:pPr algn="just"/>
            <a:r>
              <a:rPr lang="en-US" sz="1400" dirty="0">
                <a:sym typeface="Wingdings" pitchFamily="2" charset="2"/>
              </a:rPr>
              <a:t>2)	RUN AT LOCATION 0400.</a:t>
            </a:r>
          </a:p>
          <a:p>
            <a:pPr algn="just"/>
            <a:endParaRPr lang="en-US" sz="1400" dirty="0">
              <a:sym typeface="Wingdings" pitchFamily="2" charset="2"/>
            </a:endParaRPr>
          </a:p>
          <a:p>
            <a:pPr algn="just"/>
            <a:r>
              <a:rPr lang="en-US" sz="1400" dirty="0">
                <a:sym typeface="Wingdings" pitchFamily="2" charset="2"/>
              </a:rPr>
              <a:t>3)	THE COMPUTER WILL PUT A HEADING ON THE CRT AND TYPE:</a:t>
            </a:r>
          </a:p>
          <a:p>
            <a:pPr algn="just"/>
            <a:r>
              <a:rPr lang="en-US" sz="1400" dirty="0">
                <a:sym typeface="Wingdings" pitchFamily="2" charset="2"/>
              </a:rPr>
              <a:t>	ENTER GUESS &gt;</a:t>
            </a:r>
          </a:p>
          <a:p>
            <a:pPr algn="just"/>
            <a:endParaRPr lang="en-US" sz="1400" dirty="0">
              <a:sym typeface="Wingdings" pitchFamily="2" charset="2"/>
            </a:endParaRPr>
          </a:p>
          <a:p>
            <a:pPr marL="342900" indent="-342900" algn="just">
              <a:buAutoNum type="arabicParenR" startAt="4"/>
            </a:pPr>
            <a:r>
              <a:rPr lang="en-US" sz="1400" dirty="0">
                <a:sym typeface="Wingdings" pitchFamily="2" charset="2"/>
              </a:rPr>
              <a:t>YOU ARE REQUIRED TO INPUT A 5 DIGIT NUMBER FOLLOWED BY A “&lt;“.</a:t>
            </a:r>
          </a:p>
          <a:p>
            <a:pPr algn="just"/>
            <a:r>
              <a:rPr lang="en-US" sz="1400" dirty="0"/>
              <a:t>							</a:t>
            </a:r>
          </a:p>
          <a:p>
            <a:pPr algn="just"/>
            <a:r>
              <a:rPr lang="en-US" sz="1400" dirty="0"/>
              <a:t>					(next page)		* (OR IS IT PARKER BROS. ?)</a:t>
            </a:r>
          </a:p>
        </p:txBody>
      </p:sp>
      <p:cxnSp>
        <p:nvCxnSpPr>
          <p:cNvPr id="7" name="Straight Arrow Connector 6">
            <a:extLst>
              <a:ext uri="{FF2B5EF4-FFF2-40B4-BE49-F238E27FC236}">
                <a16:creationId xmlns:a16="http://schemas.microsoft.com/office/drawing/2014/main" id="{AE8BFEA7-FBF7-117A-8A32-CB2A68374DF4}"/>
              </a:ext>
            </a:extLst>
          </p:cNvPr>
          <p:cNvCxnSpPr>
            <a:cxnSpLocks/>
          </p:cNvCxnSpPr>
          <p:nvPr/>
        </p:nvCxnSpPr>
        <p:spPr>
          <a:xfrm>
            <a:off x="2302307" y="5087295"/>
            <a:ext cx="0" cy="27734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9" name="Straight Arrow Connector 8">
            <a:extLst>
              <a:ext uri="{FF2B5EF4-FFF2-40B4-BE49-F238E27FC236}">
                <a16:creationId xmlns:a16="http://schemas.microsoft.com/office/drawing/2014/main" id="{B7CACB0C-72CC-581C-FDC7-6D8BEC31FC9E}"/>
              </a:ext>
            </a:extLst>
          </p:cNvPr>
          <p:cNvCxnSpPr>
            <a:cxnSpLocks/>
          </p:cNvCxnSpPr>
          <p:nvPr/>
        </p:nvCxnSpPr>
        <p:spPr>
          <a:xfrm>
            <a:off x="2403722" y="5225966"/>
            <a:ext cx="399708" cy="138672"/>
          </a:xfrm>
          <a:prstGeom prst="curvedConnector3">
            <a:avLst>
              <a:gd name="adj1" fmla="val 92466"/>
            </a:avLst>
          </a:prstGeom>
          <a:ln>
            <a:headEnd type="none"/>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8">
            <a:extLst>
              <a:ext uri="{FF2B5EF4-FFF2-40B4-BE49-F238E27FC236}">
                <a16:creationId xmlns:a16="http://schemas.microsoft.com/office/drawing/2014/main" id="{4A74052E-BCD7-F67A-495B-7685F91D3DC0}"/>
              </a:ext>
            </a:extLst>
          </p:cNvPr>
          <p:cNvCxnSpPr>
            <a:cxnSpLocks/>
          </p:cNvCxnSpPr>
          <p:nvPr/>
        </p:nvCxnSpPr>
        <p:spPr>
          <a:xfrm rot="10800000">
            <a:off x="2129950" y="5087296"/>
            <a:ext cx="273774" cy="138673"/>
          </a:xfrm>
          <a:prstGeom prst="curvedConnector3">
            <a:avLst>
              <a:gd name="adj1" fmla="val 100000"/>
            </a:avLst>
          </a:prstGeom>
          <a:ln>
            <a:headEnd type="none"/>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047061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B18AB3-78A8-7BB5-596E-701273A0AA5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5F6E6A4-8F38-BEAA-6EA9-9BBB1F1CA61A}"/>
              </a:ext>
            </a:extLst>
          </p:cNvPr>
          <p:cNvSpPr txBox="1"/>
          <p:nvPr/>
        </p:nvSpPr>
        <p:spPr>
          <a:xfrm>
            <a:off x="918673" y="231135"/>
            <a:ext cx="2190215" cy="830997"/>
          </a:xfrm>
          <a:prstGeom prst="rect">
            <a:avLst/>
          </a:prstGeom>
          <a:noFill/>
        </p:spPr>
        <p:txBody>
          <a:bodyPr wrap="none" rtlCol="0">
            <a:spAutoFit/>
          </a:bodyPr>
          <a:lstStyle/>
          <a:p>
            <a:r>
              <a:rPr lang="en-US" sz="1600" dirty="0"/>
              <a:t>6/23/77</a:t>
            </a:r>
          </a:p>
          <a:p>
            <a:r>
              <a:rPr lang="en-US" sz="1600" dirty="0"/>
              <a:t>MASTERMIND  V3N</a:t>
            </a:r>
          </a:p>
          <a:p>
            <a:r>
              <a:rPr lang="en-US" sz="1600" dirty="0"/>
              <a:t>         HENRY MARTINEZ</a:t>
            </a:r>
          </a:p>
        </p:txBody>
      </p:sp>
      <p:sp>
        <p:nvSpPr>
          <p:cNvPr id="6" name="TextBox 5">
            <a:extLst>
              <a:ext uri="{FF2B5EF4-FFF2-40B4-BE49-F238E27FC236}">
                <a16:creationId xmlns:a16="http://schemas.microsoft.com/office/drawing/2014/main" id="{ABEAF017-79CB-84DB-086E-64994C7ED22D}"/>
              </a:ext>
            </a:extLst>
          </p:cNvPr>
          <p:cNvSpPr txBox="1"/>
          <p:nvPr/>
        </p:nvSpPr>
        <p:spPr>
          <a:xfrm>
            <a:off x="5939327" y="240328"/>
            <a:ext cx="662361" cy="338554"/>
          </a:xfrm>
          <a:prstGeom prst="rect">
            <a:avLst/>
          </a:prstGeom>
          <a:noFill/>
        </p:spPr>
        <p:txBody>
          <a:bodyPr wrap="none" rtlCol="0">
            <a:spAutoFit/>
          </a:bodyPr>
          <a:lstStyle/>
          <a:p>
            <a:r>
              <a:rPr lang="en-US" sz="1600" dirty="0"/>
              <a:t>2 of 9</a:t>
            </a:r>
          </a:p>
        </p:txBody>
      </p:sp>
      <p:sp>
        <p:nvSpPr>
          <p:cNvPr id="4" name="TextBox 3">
            <a:extLst>
              <a:ext uri="{FF2B5EF4-FFF2-40B4-BE49-F238E27FC236}">
                <a16:creationId xmlns:a16="http://schemas.microsoft.com/office/drawing/2014/main" id="{82F5ACFF-3F5F-60D7-8FF7-3B4F33387B73}"/>
              </a:ext>
            </a:extLst>
          </p:cNvPr>
          <p:cNvSpPr txBox="1"/>
          <p:nvPr/>
        </p:nvSpPr>
        <p:spPr>
          <a:xfrm>
            <a:off x="163994" y="1240088"/>
            <a:ext cx="6346135" cy="4862870"/>
          </a:xfrm>
          <a:prstGeom prst="rect">
            <a:avLst/>
          </a:prstGeom>
          <a:noFill/>
        </p:spPr>
        <p:txBody>
          <a:bodyPr wrap="square">
            <a:spAutoFit/>
          </a:bodyPr>
          <a:lstStyle/>
          <a:p>
            <a:pPr algn="just"/>
            <a:endParaRPr lang="en-US" sz="1600" dirty="0"/>
          </a:p>
          <a:p>
            <a:pPr algn="just"/>
            <a:endParaRPr lang="en-US" sz="1400" dirty="0"/>
          </a:p>
          <a:p>
            <a:pPr marL="342900" indent="-342900" algn="just">
              <a:buAutoNum type="arabicParenR" startAt="5"/>
            </a:pPr>
            <a:r>
              <a:rPr lang="en-US" sz="1400" dirty="0"/>
              <a:t>UPON TYPING THE LESS THAN SIGN, THE COMPUTER WILL TYPE THE NUMBER OF HITS AND EXTRAS THAT WERE IN YOUR GUESS, </a:t>
            </a:r>
          </a:p>
          <a:p>
            <a:pPr algn="just"/>
            <a:r>
              <a:rPr lang="en-US" sz="1400" dirty="0"/>
              <a:t>          AND PROMPTS FOR NEXT GUESS.</a:t>
            </a:r>
          </a:p>
          <a:p>
            <a:pPr marL="342900" indent="-342900" algn="just">
              <a:buAutoNum type="arabicParenR" startAt="5"/>
            </a:pPr>
            <a:endParaRPr lang="en-US" sz="1400" dirty="0">
              <a:sym typeface="Wingdings" pitchFamily="2" charset="2"/>
            </a:endParaRPr>
          </a:p>
          <a:p>
            <a:pPr lvl="1" algn="just"/>
            <a:r>
              <a:rPr lang="en-US" sz="1400" dirty="0">
                <a:sym typeface="Wingdings" pitchFamily="2" charset="2"/>
              </a:rPr>
              <a:t>		      &gt;GUESS&lt;			HITS		EXTRA </a:t>
            </a:r>
          </a:p>
          <a:p>
            <a:pPr lvl="1" algn="just"/>
            <a:endParaRPr lang="en-US" sz="1400" dirty="0">
              <a:sym typeface="Wingdings" pitchFamily="2" charset="2"/>
            </a:endParaRPr>
          </a:p>
          <a:p>
            <a:pPr lvl="1" algn="just"/>
            <a:r>
              <a:rPr lang="en-US" sz="1400" dirty="0">
                <a:sym typeface="Wingdings" pitchFamily="2" charset="2"/>
              </a:rPr>
              <a:t>ENTER GUESS &gt;XXXXX&lt;				    X		    X</a:t>
            </a:r>
          </a:p>
          <a:p>
            <a:pPr lvl="1" algn="just"/>
            <a:r>
              <a:rPr lang="en-US" sz="1400" dirty="0">
                <a:sym typeface="Wingdings" pitchFamily="2" charset="2"/>
              </a:rPr>
              <a:t>ENTER GUESS &gt;</a:t>
            </a:r>
          </a:p>
          <a:p>
            <a:pPr marL="342900" indent="-342900" algn="just">
              <a:buAutoNum type="arabicParenR" startAt="5"/>
            </a:pPr>
            <a:endParaRPr lang="en-US" sz="1400" dirty="0">
              <a:sym typeface="Wingdings" pitchFamily="2" charset="2"/>
            </a:endParaRPr>
          </a:p>
          <a:p>
            <a:pPr algn="just"/>
            <a:r>
              <a:rPr lang="en-US" sz="1400" dirty="0">
                <a:sym typeface="Wingdings" pitchFamily="2" charset="2"/>
              </a:rPr>
              <a:t>6)	YOU HAVE 12 CHANCES IN WHICH TO GUESS THE NUMBER.</a:t>
            </a:r>
          </a:p>
          <a:p>
            <a:pPr marL="800100" lvl="1" indent="-342900" algn="just">
              <a:buAutoNum type="alphaUcParenR"/>
            </a:pPr>
            <a:endParaRPr lang="en-US" sz="1400" dirty="0">
              <a:sym typeface="Wingdings" pitchFamily="2" charset="2"/>
            </a:endParaRPr>
          </a:p>
          <a:p>
            <a:pPr marL="800100" lvl="1" indent="-342900" algn="just">
              <a:buAutoNum type="alphaUcParenR"/>
            </a:pPr>
            <a:r>
              <a:rPr lang="en-US" sz="1400" dirty="0">
                <a:sym typeface="Wingdings" pitchFamily="2" charset="2"/>
              </a:rPr>
              <a:t>IF YOUR GUESS IS CORRECT, THE COMPUTER WILL SAY SO AND TELL YOU HOW MANY GUESSES IT TOOK.</a:t>
            </a:r>
          </a:p>
          <a:p>
            <a:pPr marL="800100" lvl="1" indent="-342900" algn="just">
              <a:buAutoNum type="alphaUcParenR"/>
            </a:pPr>
            <a:endParaRPr lang="en-US" sz="1400" dirty="0">
              <a:sym typeface="Wingdings" pitchFamily="2" charset="2"/>
            </a:endParaRPr>
          </a:p>
          <a:p>
            <a:pPr marL="800100" lvl="1" indent="-342900" algn="just">
              <a:buAutoNum type="alphaUcParenR"/>
            </a:pPr>
            <a:r>
              <a:rPr lang="en-US" sz="1400" dirty="0">
                <a:sym typeface="Wingdings" pitchFamily="2" charset="2"/>
              </a:rPr>
              <a:t>IF YOU’RE NOT ABLE TO GUESS THE NUMBER IN 12 TRIES, YOU WILL BE TOLD WHAT THE NUMBER WAS.</a:t>
            </a:r>
          </a:p>
          <a:p>
            <a:pPr marL="800100" lvl="1" indent="-342900" algn="just">
              <a:buAutoNum type="alphaUcParenR"/>
            </a:pPr>
            <a:endParaRPr lang="en-US" sz="1400" dirty="0">
              <a:sym typeface="Wingdings" pitchFamily="2" charset="2"/>
            </a:endParaRPr>
          </a:p>
          <a:p>
            <a:pPr algn="just"/>
            <a:r>
              <a:rPr lang="en-US" sz="1400" dirty="0">
                <a:sym typeface="Wingdings" pitchFamily="2" charset="2"/>
              </a:rPr>
              <a:t>7)	AFTER THE GAME IS OVER YOU WILL BE ASKED IF YOU WANT TO PLAY 	AGAIN… IF SO, TYPE ANYTHING BESIDES AN “N” AND PLAY SOME MORE. 	TYPING N PUTS YOU INTO DEBUG.</a:t>
            </a:r>
          </a:p>
        </p:txBody>
      </p:sp>
      <p:cxnSp>
        <p:nvCxnSpPr>
          <p:cNvPr id="5" name="Straight Arrow Connector 8">
            <a:extLst>
              <a:ext uri="{FF2B5EF4-FFF2-40B4-BE49-F238E27FC236}">
                <a16:creationId xmlns:a16="http://schemas.microsoft.com/office/drawing/2014/main" id="{ED7CF474-F7A1-75D0-16FB-A06CB6FE3D9F}"/>
              </a:ext>
            </a:extLst>
          </p:cNvPr>
          <p:cNvCxnSpPr>
            <a:cxnSpLocks/>
          </p:cNvCxnSpPr>
          <p:nvPr/>
        </p:nvCxnSpPr>
        <p:spPr>
          <a:xfrm flipV="1">
            <a:off x="1430215" y="2264574"/>
            <a:ext cx="1807235" cy="314503"/>
          </a:xfrm>
          <a:prstGeom prst="curvedConnector3">
            <a:avLst>
              <a:gd name="adj1" fmla="val 132141"/>
            </a:avLst>
          </a:prstGeom>
          <a:ln>
            <a:headEnd type="none"/>
            <a:tailEnd type="none"/>
          </a:ln>
        </p:spPr>
        <p:style>
          <a:lnRef idx="2">
            <a:schemeClr val="dk1"/>
          </a:lnRef>
          <a:fillRef idx="0">
            <a:schemeClr val="dk1"/>
          </a:fillRef>
          <a:effectRef idx="1">
            <a:schemeClr val="dk1"/>
          </a:effectRef>
          <a:fontRef idx="minor">
            <a:schemeClr val="tx1"/>
          </a:fontRef>
        </p:style>
      </p:cxnSp>
      <p:cxnSp>
        <p:nvCxnSpPr>
          <p:cNvPr id="21" name="Straight Arrow Connector 8">
            <a:extLst>
              <a:ext uri="{FF2B5EF4-FFF2-40B4-BE49-F238E27FC236}">
                <a16:creationId xmlns:a16="http://schemas.microsoft.com/office/drawing/2014/main" id="{6548C5F7-B541-6DBF-FBD1-266F81B1B032}"/>
              </a:ext>
            </a:extLst>
          </p:cNvPr>
          <p:cNvCxnSpPr>
            <a:cxnSpLocks/>
          </p:cNvCxnSpPr>
          <p:nvPr/>
        </p:nvCxnSpPr>
        <p:spPr>
          <a:xfrm flipV="1">
            <a:off x="637735" y="2579077"/>
            <a:ext cx="792480" cy="759655"/>
          </a:xfrm>
          <a:prstGeom prst="curvedConnector3">
            <a:avLst>
              <a:gd name="adj1" fmla="val -39349"/>
            </a:avLst>
          </a:prstGeom>
          <a:ln>
            <a:headEnd type="triangle"/>
            <a:tailEnd type="none"/>
          </a:ln>
        </p:spPr>
        <p:style>
          <a:lnRef idx="2">
            <a:schemeClr val="dk1"/>
          </a:lnRef>
          <a:fillRef idx="0">
            <a:schemeClr val="dk1"/>
          </a:fillRef>
          <a:effectRef idx="1">
            <a:schemeClr val="dk1"/>
          </a:effectRef>
          <a:fontRef idx="minor">
            <a:schemeClr val="tx1"/>
          </a:fontRef>
        </p:style>
      </p:cxnSp>
      <p:cxnSp>
        <p:nvCxnSpPr>
          <p:cNvPr id="28" name="Straight Arrow Connector 8">
            <a:extLst>
              <a:ext uri="{FF2B5EF4-FFF2-40B4-BE49-F238E27FC236}">
                <a16:creationId xmlns:a16="http://schemas.microsoft.com/office/drawing/2014/main" id="{45E2C77D-4B51-ABD9-E9DC-A826698BC67B}"/>
              </a:ext>
            </a:extLst>
          </p:cNvPr>
          <p:cNvCxnSpPr>
            <a:cxnSpLocks/>
          </p:cNvCxnSpPr>
          <p:nvPr/>
        </p:nvCxnSpPr>
        <p:spPr>
          <a:xfrm flipV="1">
            <a:off x="4730694" y="2055729"/>
            <a:ext cx="565457" cy="283596"/>
          </a:xfrm>
          <a:prstGeom prst="curvedConnector3">
            <a:avLst>
              <a:gd name="adj1" fmla="val 164794"/>
            </a:avLst>
          </a:prstGeom>
          <a:ln>
            <a:headEnd type="none"/>
            <a:tailEnd type="none"/>
          </a:ln>
        </p:spPr>
        <p:style>
          <a:lnRef idx="2">
            <a:schemeClr val="dk1"/>
          </a:lnRef>
          <a:fillRef idx="0">
            <a:schemeClr val="dk1"/>
          </a:fillRef>
          <a:effectRef idx="1">
            <a:schemeClr val="dk1"/>
          </a:effectRef>
          <a:fontRef idx="minor">
            <a:schemeClr val="tx1"/>
          </a:fontRef>
        </p:style>
      </p:cxnSp>
      <p:cxnSp>
        <p:nvCxnSpPr>
          <p:cNvPr id="29" name="Straight Arrow Connector 8">
            <a:extLst>
              <a:ext uri="{FF2B5EF4-FFF2-40B4-BE49-F238E27FC236}">
                <a16:creationId xmlns:a16="http://schemas.microsoft.com/office/drawing/2014/main" id="{3FDC7161-9758-91A2-6745-21CF3B942EF6}"/>
              </a:ext>
            </a:extLst>
          </p:cNvPr>
          <p:cNvCxnSpPr>
            <a:cxnSpLocks/>
          </p:cNvCxnSpPr>
          <p:nvPr/>
        </p:nvCxnSpPr>
        <p:spPr>
          <a:xfrm flipV="1">
            <a:off x="3938214" y="2339325"/>
            <a:ext cx="792480" cy="759655"/>
          </a:xfrm>
          <a:prstGeom prst="curvedConnector3">
            <a:avLst>
              <a:gd name="adj1" fmla="val -39349"/>
            </a:avLst>
          </a:prstGeom>
          <a:ln>
            <a:headEnd type="triangle"/>
            <a:tailEnd type="none"/>
          </a:ln>
        </p:spPr>
        <p:style>
          <a:lnRef idx="2">
            <a:schemeClr val="dk1"/>
          </a:lnRef>
          <a:fillRef idx="0">
            <a:schemeClr val="dk1"/>
          </a:fillRef>
          <a:effectRef idx="1">
            <a:schemeClr val="dk1"/>
          </a:effectRef>
          <a:fontRef idx="minor">
            <a:schemeClr val="tx1"/>
          </a:fontRef>
        </p:style>
      </p:cxnSp>
      <p:cxnSp>
        <p:nvCxnSpPr>
          <p:cNvPr id="34" name="Straight Arrow Connector 8">
            <a:extLst>
              <a:ext uri="{FF2B5EF4-FFF2-40B4-BE49-F238E27FC236}">
                <a16:creationId xmlns:a16="http://schemas.microsoft.com/office/drawing/2014/main" id="{32B0FF12-94C5-B375-CF25-02C66AA7D446}"/>
              </a:ext>
            </a:extLst>
          </p:cNvPr>
          <p:cNvCxnSpPr>
            <a:cxnSpLocks/>
          </p:cNvCxnSpPr>
          <p:nvPr/>
        </p:nvCxnSpPr>
        <p:spPr>
          <a:xfrm rot="10800000">
            <a:off x="3712248" y="2579079"/>
            <a:ext cx="970075" cy="444634"/>
          </a:xfrm>
          <a:prstGeom prst="curvedConnector3">
            <a:avLst>
              <a:gd name="adj1" fmla="val 108960"/>
            </a:avLst>
          </a:prstGeom>
          <a:ln>
            <a:headEnd type="triangle"/>
            <a:tailEnd type="non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865855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D19657-8D93-0BD8-B843-D032C925437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9117390-E3A4-2DE9-058C-FC3193642529}"/>
              </a:ext>
            </a:extLst>
          </p:cNvPr>
          <p:cNvSpPr txBox="1"/>
          <p:nvPr/>
        </p:nvSpPr>
        <p:spPr>
          <a:xfrm>
            <a:off x="918673" y="231135"/>
            <a:ext cx="2154564" cy="830997"/>
          </a:xfrm>
          <a:prstGeom prst="rect">
            <a:avLst/>
          </a:prstGeom>
          <a:noFill/>
        </p:spPr>
        <p:txBody>
          <a:bodyPr wrap="none" rtlCol="0">
            <a:spAutoFit/>
          </a:bodyPr>
          <a:lstStyle/>
          <a:p>
            <a:endParaRPr lang="en-US" sz="1600" dirty="0"/>
          </a:p>
          <a:p>
            <a:r>
              <a:rPr lang="en-US" sz="1600" dirty="0"/>
              <a:t>MASTERMIND  V3N</a:t>
            </a:r>
          </a:p>
          <a:p>
            <a:r>
              <a:rPr lang="en-US" sz="1600" dirty="0"/>
              <a:t>         HENRY MARTINEZ</a:t>
            </a:r>
          </a:p>
        </p:txBody>
      </p:sp>
      <p:sp>
        <p:nvSpPr>
          <p:cNvPr id="6" name="TextBox 5">
            <a:extLst>
              <a:ext uri="{FF2B5EF4-FFF2-40B4-BE49-F238E27FC236}">
                <a16:creationId xmlns:a16="http://schemas.microsoft.com/office/drawing/2014/main" id="{18FA47F6-A707-317B-51F7-1FC285A98357}"/>
              </a:ext>
            </a:extLst>
          </p:cNvPr>
          <p:cNvSpPr txBox="1"/>
          <p:nvPr/>
        </p:nvSpPr>
        <p:spPr>
          <a:xfrm>
            <a:off x="5939327" y="240328"/>
            <a:ext cx="662361" cy="338554"/>
          </a:xfrm>
          <a:prstGeom prst="rect">
            <a:avLst/>
          </a:prstGeom>
          <a:noFill/>
        </p:spPr>
        <p:txBody>
          <a:bodyPr wrap="none" rtlCol="0">
            <a:spAutoFit/>
          </a:bodyPr>
          <a:lstStyle/>
          <a:p>
            <a:r>
              <a:rPr lang="en-US" sz="1600" dirty="0"/>
              <a:t>3 of 9</a:t>
            </a:r>
          </a:p>
        </p:txBody>
      </p:sp>
      <p:sp>
        <p:nvSpPr>
          <p:cNvPr id="4" name="TextBox 3">
            <a:extLst>
              <a:ext uri="{FF2B5EF4-FFF2-40B4-BE49-F238E27FC236}">
                <a16:creationId xmlns:a16="http://schemas.microsoft.com/office/drawing/2014/main" id="{48B4AFEF-A768-C5E2-C54B-7CD3BE542485}"/>
              </a:ext>
            </a:extLst>
          </p:cNvPr>
          <p:cNvSpPr txBox="1"/>
          <p:nvPr/>
        </p:nvSpPr>
        <p:spPr>
          <a:xfrm>
            <a:off x="163994" y="1240088"/>
            <a:ext cx="6346135" cy="8217634"/>
          </a:xfrm>
          <a:prstGeom prst="rect">
            <a:avLst/>
          </a:prstGeom>
          <a:noFill/>
        </p:spPr>
        <p:txBody>
          <a:bodyPr wrap="square">
            <a:spAutoFit/>
          </a:bodyPr>
          <a:lstStyle/>
          <a:p>
            <a:pPr algn="just"/>
            <a:r>
              <a:rPr lang="en-US" sz="1600" dirty="0"/>
              <a:t>		TEXT FOR PROMPTING, I/O REQUESTS 	320 </a:t>
            </a:r>
            <a:r>
              <a:rPr lang="en-US" sz="1600" dirty="0">
                <a:sym typeface="Wingdings" pitchFamily="2" charset="2"/>
              </a:rPr>
              <a:t>300</a:t>
            </a:r>
          </a:p>
          <a:p>
            <a:pPr algn="just"/>
            <a:endParaRPr lang="en-US" sz="1600" dirty="0">
              <a:sym typeface="Wingdings" pitchFamily="2" charset="2"/>
            </a:endParaRPr>
          </a:p>
          <a:p>
            <a:pPr algn="just"/>
            <a:r>
              <a:rPr lang="en-US" sz="1600" dirty="0">
                <a:sym typeface="Wingdings" pitchFamily="2" charset="2"/>
              </a:rPr>
              <a:t>		TEMPORARY LOCATIONS:</a:t>
            </a:r>
          </a:p>
          <a:p>
            <a:pPr algn="just"/>
            <a:r>
              <a:rPr lang="en-US" sz="1400" dirty="0">
                <a:sym typeface="Wingdings" pitchFamily="2" charset="2"/>
              </a:rPr>
              <a:t>			       ADDRESS	DATA</a:t>
            </a:r>
          </a:p>
          <a:p>
            <a:pPr algn="just"/>
            <a:r>
              <a:rPr lang="en-US" sz="1400" dirty="0">
                <a:sym typeface="Wingdings" pitchFamily="2" charset="2"/>
              </a:rPr>
              <a:t>				0300		SPARE</a:t>
            </a:r>
          </a:p>
          <a:p>
            <a:pPr algn="just"/>
            <a:r>
              <a:rPr lang="en-US" sz="1400" dirty="0">
                <a:sym typeface="Wingdings" pitchFamily="2" charset="2"/>
              </a:rPr>
              <a:t>				   301		1</a:t>
            </a:r>
            <a:r>
              <a:rPr lang="en-US" sz="1400" baseline="30000" dirty="0">
                <a:sym typeface="Wingdings" pitchFamily="2" charset="2"/>
              </a:rPr>
              <a:t>st</a:t>
            </a:r>
            <a:r>
              <a:rPr lang="en-US" sz="1400" dirty="0">
                <a:sym typeface="Wingdings" pitchFamily="2" charset="2"/>
              </a:rPr>
              <a:t> DIGIT</a:t>
            </a:r>
          </a:p>
          <a:p>
            <a:pPr algn="just"/>
            <a:r>
              <a:rPr lang="en-US" sz="1400" dirty="0">
                <a:sym typeface="Wingdings" pitchFamily="2" charset="2"/>
              </a:rPr>
              <a:t>				   302		2</a:t>
            </a:r>
            <a:r>
              <a:rPr lang="en-US" sz="1400" baseline="30000" dirty="0">
                <a:sym typeface="Wingdings" pitchFamily="2" charset="2"/>
              </a:rPr>
              <a:t>nd</a:t>
            </a:r>
            <a:r>
              <a:rPr lang="en-US" sz="1400" dirty="0">
                <a:sym typeface="Wingdings" pitchFamily="2" charset="2"/>
              </a:rPr>
              <a:t>  DIGIT</a:t>
            </a:r>
          </a:p>
          <a:p>
            <a:pPr algn="just"/>
            <a:r>
              <a:rPr lang="en-US" sz="1400" dirty="0">
                <a:sym typeface="Wingdings" pitchFamily="2" charset="2"/>
              </a:rPr>
              <a:t>				   303		3</a:t>
            </a:r>
            <a:r>
              <a:rPr lang="en-US" sz="1400" baseline="30000" dirty="0">
                <a:sym typeface="Wingdings" pitchFamily="2" charset="2"/>
              </a:rPr>
              <a:t>rd</a:t>
            </a:r>
            <a:r>
              <a:rPr lang="en-US" sz="1400" dirty="0">
                <a:sym typeface="Wingdings" pitchFamily="2" charset="2"/>
              </a:rPr>
              <a:t>  DIGIT</a:t>
            </a:r>
          </a:p>
          <a:p>
            <a:pPr algn="just"/>
            <a:r>
              <a:rPr lang="en-US" sz="1400" dirty="0">
                <a:sym typeface="Wingdings" pitchFamily="2" charset="2"/>
              </a:rPr>
              <a:t>				   304		4</a:t>
            </a:r>
            <a:r>
              <a:rPr lang="en-US" sz="1400" baseline="30000" dirty="0">
                <a:sym typeface="Wingdings" pitchFamily="2" charset="2"/>
              </a:rPr>
              <a:t>th</a:t>
            </a:r>
            <a:r>
              <a:rPr lang="en-US" sz="1400" dirty="0">
                <a:sym typeface="Wingdings" pitchFamily="2" charset="2"/>
              </a:rPr>
              <a:t>  DIGIT</a:t>
            </a:r>
          </a:p>
          <a:p>
            <a:pPr algn="just"/>
            <a:r>
              <a:rPr lang="en-US" sz="1400" dirty="0">
                <a:sym typeface="Wingdings" pitchFamily="2" charset="2"/>
              </a:rPr>
              <a:t>				   305		5</a:t>
            </a:r>
            <a:r>
              <a:rPr lang="en-US" sz="1400" baseline="30000" dirty="0">
                <a:sym typeface="Wingdings" pitchFamily="2" charset="2"/>
              </a:rPr>
              <a:t>th</a:t>
            </a:r>
            <a:r>
              <a:rPr lang="en-US" sz="1400" dirty="0">
                <a:sym typeface="Wingdings" pitchFamily="2" charset="2"/>
              </a:rPr>
              <a:t> DIGIT</a:t>
            </a:r>
          </a:p>
          <a:p>
            <a:pPr algn="just"/>
            <a:r>
              <a:rPr lang="en-US" sz="1400" dirty="0">
                <a:sym typeface="Wingdings" pitchFamily="2" charset="2"/>
              </a:rPr>
              <a:t>				   306		1</a:t>
            </a:r>
            <a:r>
              <a:rPr lang="en-US" sz="1400" baseline="30000" dirty="0">
                <a:sym typeface="Wingdings" pitchFamily="2" charset="2"/>
              </a:rPr>
              <a:t>st</a:t>
            </a:r>
            <a:r>
              <a:rPr lang="en-US" sz="1400" dirty="0">
                <a:sym typeface="Wingdings" pitchFamily="2" charset="2"/>
              </a:rPr>
              <a:t> DIGIT</a:t>
            </a:r>
          </a:p>
          <a:p>
            <a:pPr algn="just"/>
            <a:r>
              <a:rPr lang="en-US" sz="1400" dirty="0">
                <a:sym typeface="Wingdings" pitchFamily="2" charset="2"/>
              </a:rPr>
              <a:t>				   307		2</a:t>
            </a:r>
            <a:r>
              <a:rPr lang="en-US" sz="1400" baseline="30000" dirty="0">
                <a:sym typeface="Wingdings" pitchFamily="2" charset="2"/>
              </a:rPr>
              <a:t>nd</a:t>
            </a:r>
            <a:r>
              <a:rPr lang="en-US" sz="1400" dirty="0">
                <a:sym typeface="Wingdings" pitchFamily="2" charset="2"/>
              </a:rPr>
              <a:t>  DIGIT</a:t>
            </a:r>
          </a:p>
          <a:p>
            <a:pPr algn="just"/>
            <a:r>
              <a:rPr lang="en-US" sz="1400" dirty="0">
                <a:sym typeface="Wingdings" pitchFamily="2" charset="2"/>
              </a:rPr>
              <a:t>				   308		3</a:t>
            </a:r>
            <a:r>
              <a:rPr lang="en-US" sz="1400" baseline="30000" dirty="0">
                <a:sym typeface="Wingdings" pitchFamily="2" charset="2"/>
              </a:rPr>
              <a:t>rd</a:t>
            </a:r>
            <a:r>
              <a:rPr lang="en-US" sz="1400" dirty="0">
                <a:sym typeface="Wingdings" pitchFamily="2" charset="2"/>
              </a:rPr>
              <a:t>  DIGIT</a:t>
            </a:r>
          </a:p>
          <a:p>
            <a:pPr algn="just"/>
            <a:r>
              <a:rPr lang="en-US" sz="1400" dirty="0">
                <a:sym typeface="Wingdings" pitchFamily="2" charset="2"/>
              </a:rPr>
              <a:t>				   309		4</a:t>
            </a:r>
            <a:r>
              <a:rPr lang="en-US" sz="1400" baseline="30000" dirty="0">
                <a:sym typeface="Wingdings" pitchFamily="2" charset="2"/>
              </a:rPr>
              <a:t>th</a:t>
            </a:r>
            <a:r>
              <a:rPr lang="en-US" sz="1400" dirty="0">
                <a:sym typeface="Wingdings" pitchFamily="2" charset="2"/>
              </a:rPr>
              <a:t>  DIGIT</a:t>
            </a:r>
          </a:p>
          <a:p>
            <a:pPr algn="just"/>
            <a:r>
              <a:rPr lang="en-US" sz="1400" dirty="0">
                <a:sym typeface="Wingdings" pitchFamily="2" charset="2"/>
              </a:rPr>
              <a:t>				   30A		5</a:t>
            </a:r>
            <a:r>
              <a:rPr lang="en-US" sz="1400" baseline="30000" dirty="0">
                <a:sym typeface="Wingdings" pitchFamily="2" charset="2"/>
              </a:rPr>
              <a:t>th</a:t>
            </a:r>
            <a:r>
              <a:rPr lang="en-US" sz="1400" dirty="0">
                <a:sym typeface="Wingdings" pitchFamily="2" charset="2"/>
              </a:rPr>
              <a:t> DIGIT</a:t>
            </a:r>
          </a:p>
          <a:p>
            <a:pPr algn="just"/>
            <a:r>
              <a:rPr lang="en-US" sz="1400" dirty="0">
                <a:sym typeface="Wingdings" pitchFamily="2" charset="2"/>
              </a:rPr>
              <a:t>				   30B		1</a:t>
            </a:r>
            <a:r>
              <a:rPr lang="en-US" sz="1400" baseline="30000" dirty="0">
                <a:sym typeface="Wingdings" pitchFamily="2" charset="2"/>
              </a:rPr>
              <a:t>st</a:t>
            </a:r>
            <a:r>
              <a:rPr lang="en-US" sz="1400" dirty="0">
                <a:sym typeface="Wingdings" pitchFamily="2" charset="2"/>
              </a:rPr>
              <a:t> DIGIT</a:t>
            </a:r>
          </a:p>
          <a:p>
            <a:pPr algn="just"/>
            <a:r>
              <a:rPr lang="en-US" sz="1400" dirty="0">
                <a:sym typeface="Wingdings" pitchFamily="2" charset="2"/>
              </a:rPr>
              <a:t>				   30C		2</a:t>
            </a:r>
            <a:r>
              <a:rPr lang="en-US" sz="1400" baseline="30000" dirty="0">
                <a:sym typeface="Wingdings" pitchFamily="2" charset="2"/>
              </a:rPr>
              <a:t>nd</a:t>
            </a:r>
            <a:r>
              <a:rPr lang="en-US" sz="1400" dirty="0">
                <a:sym typeface="Wingdings" pitchFamily="2" charset="2"/>
              </a:rPr>
              <a:t>  DIGIT</a:t>
            </a:r>
          </a:p>
          <a:p>
            <a:pPr algn="just"/>
            <a:r>
              <a:rPr lang="en-US" sz="1400" dirty="0">
                <a:sym typeface="Wingdings" pitchFamily="2" charset="2"/>
              </a:rPr>
              <a:t>				   30D		3</a:t>
            </a:r>
            <a:r>
              <a:rPr lang="en-US" sz="1400" baseline="30000" dirty="0">
                <a:sym typeface="Wingdings" pitchFamily="2" charset="2"/>
              </a:rPr>
              <a:t>rd</a:t>
            </a:r>
            <a:r>
              <a:rPr lang="en-US" sz="1400" dirty="0">
                <a:sym typeface="Wingdings" pitchFamily="2" charset="2"/>
              </a:rPr>
              <a:t>  DIGIT</a:t>
            </a:r>
          </a:p>
          <a:p>
            <a:pPr algn="just"/>
            <a:r>
              <a:rPr lang="en-US" sz="1400" dirty="0">
                <a:sym typeface="Wingdings" pitchFamily="2" charset="2"/>
              </a:rPr>
              <a:t>				   30E		4</a:t>
            </a:r>
            <a:r>
              <a:rPr lang="en-US" sz="1400" baseline="30000" dirty="0">
                <a:sym typeface="Wingdings" pitchFamily="2" charset="2"/>
              </a:rPr>
              <a:t>th</a:t>
            </a:r>
            <a:r>
              <a:rPr lang="en-US" sz="1400" dirty="0">
                <a:sym typeface="Wingdings" pitchFamily="2" charset="2"/>
              </a:rPr>
              <a:t>  DIGIT</a:t>
            </a:r>
          </a:p>
          <a:p>
            <a:pPr algn="just"/>
            <a:r>
              <a:rPr lang="en-US" sz="1400" dirty="0">
                <a:sym typeface="Wingdings" pitchFamily="2" charset="2"/>
              </a:rPr>
              <a:t>				   30F		5</a:t>
            </a:r>
            <a:r>
              <a:rPr lang="en-US" sz="1400" baseline="30000" dirty="0">
                <a:sym typeface="Wingdings" pitchFamily="2" charset="2"/>
              </a:rPr>
              <a:t>th</a:t>
            </a:r>
            <a:r>
              <a:rPr lang="en-US" sz="1400" dirty="0">
                <a:sym typeface="Wingdings" pitchFamily="2" charset="2"/>
              </a:rPr>
              <a:t> DIGIT</a:t>
            </a:r>
          </a:p>
          <a:p>
            <a:pPr algn="just"/>
            <a:r>
              <a:rPr lang="en-US" sz="1400" dirty="0">
                <a:sym typeface="Wingdings" pitchFamily="2" charset="2"/>
              </a:rPr>
              <a:t>				   310		HITCOUNTER</a:t>
            </a:r>
          </a:p>
          <a:p>
            <a:pPr algn="just"/>
            <a:r>
              <a:rPr lang="en-US" sz="1400" dirty="0">
                <a:sym typeface="Wingdings" pitchFamily="2" charset="2"/>
              </a:rPr>
              <a:t>				   311		EXTRACOUNTER</a:t>
            </a:r>
          </a:p>
          <a:p>
            <a:pPr algn="just"/>
            <a:r>
              <a:rPr lang="en-US" sz="1400" dirty="0">
                <a:sym typeface="Wingdings" pitchFamily="2" charset="2"/>
              </a:rPr>
              <a:t>				   312		GUESSCOUNTER</a:t>
            </a:r>
          </a:p>
          <a:p>
            <a:pPr algn="just"/>
            <a:r>
              <a:rPr lang="en-US" sz="1400" dirty="0">
                <a:sym typeface="Wingdings" pitchFamily="2" charset="2"/>
              </a:rPr>
              <a:t>				   313		CURSOR POINTER TEMP.</a:t>
            </a:r>
          </a:p>
          <a:p>
            <a:pPr algn="just"/>
            <a:r>
              <a:rPr lang="en-US" sz="1400" dirty="0">
                <a:sym typeface="Wingdings" pitchFamily="2" charset="2"/>
              </a:rPr>
              <a:t>				   314		 CURSOR POINTER TEMP. 							   315		INDEX REGISTER TEMP.</a:t>
            </a:r>
          </a:p>
          <a:p>
            <a:pPr algn="just"/>
            <a:r>
              <a:rPr lang="en-US" sz="1400" dirty="0">
                <a:sym typeface="Wingdings" pitchFamily="2" charset="2"/>
              </a:rPr>
              <a:t>				   316		 INDEX REGISTER TEMP.</a:t>
            </a:r>
          </a:p>
          <a:p>
            <a:pPr algn="just"/>
            <a:r>
              <a:rPr lang="en-US" sz="1400" dirty="0">
                <a:sym typeface="Wingdings" pitchFamily="2" charset="2"/>
              </a:rPr>
              <a:t>				   317		 INDEX REGISTER TEMP.</a:t>
            </a:r>
          </a:p>
          <a:p>
            <a:pPr algn="just"/>
            <a:r>
              <a:rPr lang="en-US" sz="1400" dirty="0">
                <a:sym typeface="Wingdings" pitchFamily="2" charset="2"/>
              </a:rPr>
              <a:t>				   318		 INDEX REGISTER TEMP.</a:t>
            </a:r>
          </a:p>
          <a:p>
            <a:pPr algn="just"/>
            <a:endParaRPr lang="en-US" sz="1400" dirty="0">
              <a:sym typeface="Wingdings" pitchFamily="2" charset="2"/>
            </a:endParaRPr>
          </a:p>
          <a:p>
            <a:pPr algn="just"/>
            <a:r>
              <a:rPr lang="en-US" sz="1400" dirty="0">
                <a:sym typeface="Wingdings" pitchFamily="2" charset="2"/>
              </a:rPr>
              <a:t>		</a:t>
            </a:r>
            <a:r>
              <a:rPr lang="en-US" sz="1200" dirty="0">
                <a:sym typeface="Wingdings" pitchFamily="2" charset="2"/>
              </a:rPr>
              <a:t>PROGRAM BEGINS AT: 	0400</a:t>
            </a:r>
          </a:p>
          <a:p>
            <a:pPr algn="just"/>
            <a:r>
              <a:rPr lang="en-US" sz="1200" dirty="0">
                <a:sym typeface="Wingdings" pitchFamily="2" charset="2"/>
              </a:rPr>
              <a:t>		PROGRAM ENDS AT:	059E</a:t>
            </a:r>
          </a:p>
          <a:p>
            <a:pPr algn="just"/>
            <a:r>
              <a:rPr lang="en-US" sz="1200" dirty="0">
                <a:sym typeface="Wingdings" pitchFamily="2" charset="2"/>
              </a:rPr>
              <a:t>		BACKSPACE CHAR. AT:	047F</a:t>
            </a:r>
          </a:p>
          <a:p>
            <a:pPr algn="just"/>
            <a:r>
              <a:rPr lang="en-US" sz="1200" dirty="0">
                <a:sym typeface="Wingdings" pitchFamily="2" charset="2"/>
              </a:rPr>
              <a:t>		NUMBER PICKER SUBROUTINE PARAMETERS*:</a:t>
            </a:r>
          </a:p>
          <a:p>
            <a:pPr algn="just"/>
            <a:r>
              <a:rPr lang="en-US" sz="1200" dirty="0">
                <a:sym typeface="Wingdings" pitchFamily="2" charset="2"/>
              </a:rPr>
              <a:t>				1) LOWER BOUNDS:	042D</a:t>
            </a:r>
          </a:p>
          <a:p>
            <a:pPr algn="just"/>
            <a:r>
              <a:rPr lang="en-US" sz="1200" dirty="0">
                <a:sym typeface="Wingdings" pitchFamily="2" charset="2"/>
              </a:rPr>
              <a:t>				2) UPPER BOUNDS:	0453</a:t>
            </a:r>
          </a:p>
          <a:p>
            <a:pPr algn="just"/>
            <a:r>
              <a:rPr lang="en-US" sz="1200" dirty="0">
                <a:sym typeface="Wingdings" pitchFamily="2" charset="2"/>
              </a:rPr>
              <a:t>	* SEE TEXT		3) OFFSET	          : 	0438, 0439</a:t>
            </a:r>
            <a:r>
              <a:rPr lang="en-US" sz="1400" b="1" dirty="0">
                <a:sym typeface="Wingdings" pitchFamily="2" charset="2"/>
              </a:rPr>
              <a:t>			</a:t>
            </a:r>
          </a:p>
        </p:txBody>
      </p:sp>
      <p:cxnSp>
        <p:nvCxnSpPr>
          <p:cNvPr id="7" name="Straight Connector 6">
            <a:extLst>
              <a:ext uri="{FF2B5EF4-FFF2-40B4-BE49-F238E27FC236}">
                <a16:creationId xmlns:a16="http://schemas.microsoft.com/office/drawing/2014/main" id="{C61329AD-C91D-CD0E-6D65-F4C8320D7BC0}"/>
              </a:ext>
            </a:extLst>
          </p:cNvPr>
          <p:cNvCxnSpPr>
            <a:cxnSpLocks/>
          </p:cNvCxnSpPr>
          <p:nvPr/>
        </p:nvCxnSpPr>
        <p:spPr>
          <a:xfrm>
            <a:off x="1540239" y="2224216"/>
            <a:ext cx="2413417" cy="0"/>
          </a:xfrm>
          <a:prstGeom prst="line">
            <a:avLst/>
          </a:prstGeom>
        </p:spPr>
        <p:style>
          <a:lnRef idx="2">
            <a:schemeClr val="dk1"/>
          </a:lnRef>
          <a:fillRef idx="0">
            <a:schemeClr val="dk1"/>
          </a:fillRef>
          <a:effectRef idx="1">
            <a:schemeClr val="dk1"/>
          </a:effectRef>
          <a:fontRef idx="minor">
            <a:schemeClr val="tx1"/>
          </a:fontRef>
        </p:style>
      </p:cxnSp>
      <p:cxnSp>
        <p:nvCxnSpPr>
          <p:cNvPr id="8" name="Straight Connector 7">
            <a:extLst>
              <a:ext uri="{FF2B5EF4-FFF2-40B4-BE49-F238E27FC236}">
                <a16:creationId xmlns:a16="http://schemas.microsoft.com/office/drawing/2014/main" id="{EBC838FB-0134-0C5B-DE74-75B09F2B736A}"/>
              </a:ext>
            </a:extLst>
          </p:cNvPr>
          <p:cNvCxnSpPr>
            <a:cxnSpLocks/>
          </p:cNvCxnSpPr>
          <p:nvPr/>
        </p:nvCxnSpPr>
        <p:spPr>
          <a:xfrm>
            <a:off x="2767914" y="2075935"/>
            <a:ext cx="0" cy="5436973"/>
          </a:xfrm>
          <a:prstGeom prst="line">
            <a:avLst/>
          </a:prstGeom>
        </p:spPr>
        <p:style>
          <a:lnRef idx="2">
            <a:schemeClr val="dk1"/>
          </a:lnRef>
          <a:fillRef idx="0">
            <a:schemeClr val="dk1"/>
          </a:fillRef>
          <a:effectRef idx="1">
            <a:schemeClr val="dk1"/>
          </a:effectRef>
          <a:fontRef idx="minor">
            <a:schemeClr val="tx1"/>
          </a:fontRef>
        </p:style>
      </p:cxnSp>
      <p:cxnSp>
        <p:nvCxnSpPr>
          <p:cNvPr id="12" name="Straight Connector 11">
            <a:extLst>
              <a:ext uri="{FF2B5EF4-FFF2-40B4-BE49-F238E27FC236}">
                <a16:creationId xmlns:a16="http://schemas.microsoft.com/office/drawing/2014/main" id="{95EBE742-3403-6743-2FEF-79A7D912980D}"/>
              </a:ext>
            </a:extLst>
          </p:cNvPr>
          <p:cNvCxnSpPr>
            <a:cxnSpLocks/>
          </p:cNvCxnSpPr>
          <p:nvPr/>
        </p:nvCxnSpPr>
        <p:spPr>
          <a:xfrm>
            <a:off x="1540239" y="2442519"/>
            <a:ext cx="2413417" cy="0"/>
          </a:xfrm>
          <a:prstGeom prst="line">
            <a:avLst/>
          </a:prstGeom>
          <a:ln>
            <a:solidFill>
              <a:schemeClr val="bg1">
                <a:lumMod val="75000"/>
              </a:schemeClr>
            </a:solidFill>
            <a:prstDash val="sysDash"/>
          </a:ln>
        </p:spPr>
        <p:style>
          <a:lnRef idx="2">
            <a:schemeClr val="dk1"/>
          </a:lnRef>
          <a:fillRef idx="0">
            <a:schemeClr val="dk1"/>
          </a:fillRef>
          <a:effectRef idx="1">
            <a:schemeClr val="dk1"/>
          </a:effectRef>
          <a:fontRef idx="minor">
            <a:schemeClr val="tx1"/>
          </a:fontRef>
        </p:style>
      </p:cxnSp>
      <p:cxnSp>
        <p:nvCxnSpPr>
          <p:cNvPr id="13" name="Straight Connector 12">
            <a:extLst>
              <a:ext uri="{FF2B5EF4-FFF2-40B4-BE49-F238E27FC236}">
                <a16:creationId xmlns:a16="http://schemas.microsoft.com/office/drawing/2014/main" id="{E5EAFE03-66FE-6564-14A0-0B32E041B78C}"/>
              </a:ext>
            </a:extLst>
          </p:cNvPr>
          <p:cNvCxnSpPr>
            <a:cxnSpLocks/>
          </p:cNvCxnSpPr>
          <p:nvPr/>
        </p:nvCxnSpPr>
        <p:spPr>
          <a:xfrm>
            <a:off x="1540239" y="3501081"/>
            <a:ext cx="2383436" cy="0"/>
          </a:xfrm>
          <a:prstGeom prst="line">
            <a:avLst/>
          </a:prstGeom>
          <a:ln>
            <a:solidFill>
              <a:schemeClr val="bg1">
                <a:lumMod val="75000"/>
              </a:schemeClr>
            </a:solidFill>
            <a:prstDash val="sysDash"/>
          </a:ln>
        </p:spPr>
        <p:style>
          <a:lnRef idx="2">
            <a:schemeClr val="dk1"/>
          </a:lnRef>
          <a:fillRef idx="0">
            <a:schemeClr val="dk1"/>
          </a:fillRef>
          <a:effectRef idx="1">
            <a:schemeClr val="dk1"/>
          </a:effectRef>
          <a:fontRef idx="minor">
            <a:schemeClr val="tx1"/>
          </a:fontRef>
        </p:style>
      </p:cxnSp>
      <p:cxnSp>
        <p:nvCxnSpPr>
          <p:cNvPr id="14" name="Straight Connector 13">
            <a:extLst>
              <a:ext uri="{FF2B5EF4-FFF2-40B4-BE49-F238E27FC236}">
                <a16:creationId xmlns:a16="http://schemas.microsoft.com/office/drawing/2014/main" id="{DD392379-96B7-A0F0-8A9A-DA43D5F36E20}"/>
              </a:ext>
            </a:extLst>
          </p:cNvPr>
          <p:cNvCxnSpPr>
            <a:cxnSpLocks/>
          </p:cNvCxnSpPr>
          <p:nvPr/>
        </p:nvCxnSpPr>
        <p:spPr>
          <a:xfrm>
            <a:off x="1540239" y="4596713"/>
            <a:ext cx="2353456" cy="0"/>
          </a:xfrm>
          <a:prstGeom prst="line">
            <a:avLst/>
          </a:prstGeom>
          <a:ln>
            <a:solidFill>
              <a:schemeClr val="bg1">
                <a:lumMod val="75000"/>
              </a:schemeClr>
            </a:solidFill>
            <a:prstDash val="sysDash"/>
          </a:ln>
        </p:spPr>
        <p:style>
          <a:lnRef idx="2">
            <a:schemeClr val="dk1"/>
          </a:lnRef>
          <a:fillRef idx="0">
            <a:schemeClr val="dk1"/>
          </a:fillRef>
          <a:effectRef idx="1">
            <a:schemeClr val="dk1"/>
          </a:effectRef>
          <a:fontRef idx="minor">
            <a:schemeClr val="tx1"/>
          </a:fontRef>
        </p:style>
      </p:cxnSp>
      <p:cxnSp>
        <p:nvCxnSpPr>
          <p:cNvPr id="15" name="Straight Connector 14">
            <a:extLst>
              <a:ext uri="{FF2B5EF4-FFF2-40B4-BE49-F238E27FC236}">
                <a16:creationId xmlns:a16="http://schemas.microsoft.com/office/drawing/2014/main" id="{20F9707A-4DDD-1122-140F-3DE3F2332179}"/>
              </a:ext>
            </a:extLst>
          </p:cNvPr>
          <p:cNvCxnSpPr>
            <a:cxnSpLocks/>
          </p:cNvCxnSpPr>
          <p:nvPr/>
        </p:nvCxnSpPr>
        <p:spPr>
          <a:xfrm>
            <a:off x="1392196" y="5601730"/>
            <a:ext cx="2531479" cy="0"/>
          </a:xfrm>
          <a:prstGeom prst="line">
            <a:avLst/>
          </a:prstGeom>
          <a:ln>
            <a:solidFill>
              <a:schemeClr val="bg1">
                <a:lumMod val="75000"/>
              </a:schemeClr>
            </a:solidFill>
            <a:prstDash val="sysDash"/>
          </a:ln>
        </p:spPr>
        <p:style>
          <a:lnRef idx="2">
            <a:schemeClr val="dk1"/>
          </a:lnRef>
          <a:fillRef idx="0">
            <a:schemeClr val="dk1"/>
          </a:fillRef>
          <a:effectRef idx="1">
            <a:schemeClr val="dk1"/>
          </a:effectRef>
          <a:fontRef idx="minor">
            <a:schemeClr val="tx1"/>
          </a:fontRef>
        </p:style>
      </p:cxnSp>
      <p:sp>
        <p:nvSpPr>
          <p:cNvPr id="16" name="Right Brace 15">
            <a:extLst>
              <a:ext uri="{FF2B5EF4-FFF2-40B4-BE49-F238E27FC236}">
                <a16:creationId xmlns:a16="http://schemas.microsoft.com/office/drawing/2014/main" id="{50D8F820-D696-BD02-E0DA-A5340C3D7EE0}"/>
              </a:ext>
            </a:extLst>
          </p:cNvPr>
          <p:cNvSpPr/>
          <p:nvPr/>
        </p:nvSpPr>
        <p:spPr>
          <a:xfrm>
            <a:off x="3981423" y="2442519"/>
            <a:ext cx="247127" cy="1058562"/>
          </a:xfrm>
          <a:prstGeom prst="righ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 name="Right Brace 16">
            <a:extLst>
              <a:ext uri="{FF2B5EF4-FFF2-40B4-BE49-F238E27FC236}">
                <a16:creationId xmlns:a16="http://schemas.microsoft.com/office/drawing/2014/main" id="{7842311C-5BDF-E248-B0D0-15D0514427BF}"/>
              </a:ext>
            </a:extLst>
          </p:cNvPr>
          <p:cNvSpPr/>
          <p:nvPr/>
        </p:nvSpPr>
        <p:spPr>
          <a:xfrm>
            <a:off x="3981423" y="3501081"/>
            <a:ext cx="247127" cy="1058562"/>
          </a:xfrm>
          <a:prstGeom prst="righ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 name="Right Brace 17">
            <a:extLst>
              <a:ext uri="{FF2B5EF4-FFF2-40B4-BE49-F238E27FC236}">
                <a16:creationId xmlns:a16="http://schemas.microsoft.com/office/drawing/2014/main" id="{1B2870AC-0F59-ECE8-7477-2AAB72F1C02D}"/>
              </a:ext>
            </a:extLst>
          </p:cNvPr>
          <p:cNvSpPr/>
          <p:nvPr/>
        </p:nvSpPr>
        <p:spPr>
          <a:xfrm>
            <a:off x="3981423" y="4559642"/>
            <a:ext cx="247127" cy="1058562"/>
          </a:xfrm>
          <a:prstGeom prst="righ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 name="TextBox 18">
            <a:extLst>
              <a:ext uri="{FF2B5EF4-FFF2-40B4-BE49-F238E27FC236}">
                <a16:creationId xmlns:a16="http://schemas.microsoft.com/office/drawing/2014/main" id="{A4335677-0C11-FE04-20A7-60C297052A37}"/>
              </a:ext>
            </a:extLst>
          </p:cNvPr>
          <p:cNvSpPr txBox="1"/>
          <p:nvPr/>
        </p:nvSpPr>
        <p:spPr>
          <a:xfrm>
            <a:off x="4228550" y="2787134"/>
            <a:ext cx="893193" cy="369332"/>
          </a:xfrm>
          <a:prstGeom prst="rect">
            <a:avLst/>
          </a:prstGeom>
          <a:noFill/>
        </p:spPr>
        <p:txBody>
          <a:bodyPr wrap="none" rtlCol="0">
            <a:spAutoFit/>
          </a:bodyPr>
          <a:lstStyle/>
          <a:p>
            <a:r>
              <a:rPr lang="en-US" dirty="0"/>
              <a:t>GUESS</a:t>
            </a:r>
          </a:p>
        </p:txBody>
      </p:sp>
      <p:sp>
        <p:nvSpPr>
          <p:cNvPr id="20" name="TextBox 19">
            <a:extLst>
              <a:ext uri="{FF2B5EF4-FFF2-40B4-BE49-F238E27FC236}">
                <a16:creationId xmlns:a16="http://schemas.microsoft.com/office/drawing/2014/main" id="{4B7E4792-C9A4-0909-0AF8-4CF70B3BB6C3}"/>
              </a:ext>
            </a:extLst>
          </p:cNvPr>
          <p:cNvSpPr txBox="1"/>
          <p:nvPr/>
        </p:nvSpPr>
        <p:spPr>
          <a:xfrm>
            <a:off x="4141437" y="3845696"/>
            <a:ext cx="1357359" cy="369332"/>
          </a:xfrm>
          <a:prstGeom prst="rect">
            <a:avLst/>
          </a:prstGeom>
          <a:noFill/>
        </p:spPr>
        <p:txBody>
          <a:bodyPr wrap="none" rtlCol="0">
            <a:spAutoFit/>
          </a:bodyPr>
          <a:lstStyle/>
          <a:p>
            <a:r>
              <a:rPr lang="en-US" dirty="0"/>
              <a:t>CHECKBOX</a:t>
            </a:r>
          </a:p>
        </p:txBody>
      </p:sp>
      <p:sp>
        <p:nvSpPr>
          <p:cNvPr id="22" name="TextBox 21">
            <a:extLst>
              <a:ext uri="{FF2B5EF4-FFF2-40B4-BE49-F238E27FC236}">
                <a16:creationId xmlns:a16="http://schemas.microsoft.com/office/drawing/2014/main" id="{35982F71-AC0F-1A10-0972-F87A4FD3BD46}"/>
              </a:ext>
            </a:extLst>
          </p:cNvPr>
          <p:cNvSpPr txBox="1"/>
          <p:nvPr/>
        </p:nvSpPr>
        <p:spPr>
          <a:xfrm>
            <a:off x="4141437" y="4909061"/>
            <a:ext cx="812210" cy="369332"/>
          </a:xfrm>
          <a:prstGeom prst="rect">
            <a:avLst/>
          </a:prstGeom>
          <a:noFill/>
        </p:spPr>
        <p:txBody>
          <a:bodyPr wrap="none" rtlCol="0">
            <a:spAutoFit/>
          </a:bodyPr>
          <a:lstStyle/>
          <a:p>
            <a:r>
              <a:rPr lang="en-US" dirty="0"/>
              <a:t>VAULT</a:t>
            </a:r>
          </a:p>
        </p:txBody>
      </p:sp>
      <p:sp>
        <p:nvSpPr>
          <p:cNvPr id="23" name="TextBox 22">
            <a:extLst>
              <a:ext uri="{FF2B5EF4-FFF2-40B4-BE49-F238E27FC236}">
                <a16:creationId xmlns:a16="http://schemas.microsoft.com/office/drawing/2014/main" id="{20801263-3716-B36D-BBED-B8EFA007FF6A}"/>
              </a:ext>
            </a:extLst>
          </p:cNvPr>
          <p:cNvSpPr txBox="1"/>
          <p:nvPr/>
        </p:nvSpPr>
        <p:spPr>
          <a:xfrm>
            <a:off x="4371597" y="4440522"/>
            <a:ext cx="2270173" cy="1492716"/>
          </a:xfrm>
          <a:prstGeom prst="rect">
            <a:avLst/>
          </a:prstGeom>
          <a:noFill/>
        </p:spPr>
        <p:txBody>
          <a:bodyPr wrap="none" rtlCol="0">
            <a:spAutoFit/>
          </a:bodyPr>
          <a:lstStyle/>
          <a:p>
            <a:pPr lvl="1"/>
            <a:r>
              <a:rPr lang="en-US" sz="1000" dirty="0"/>
              <a:t>     THE NUMBER THE</a:t>
            </a:r>
          </a:p>
          <a:p>
            <a:pPr lvl="1"/>
            <a:r>
              <a:rPr lang="en-US" sz="1000" dirty="0"/>
              <a:t>     COMPUTER PICKS IS </a:t>
            </a:r>
          </a:p>
          <a:p>
            <a:pPr lvl="1"/>
            <a:r>
              <a:rPr lang="en-US" sz="1000" dirty="0"/>
              <a:t>     PLACED HERE FOR</a:t>
            </a:r>
          </a:p>
          <a:p>
            <a:pPr lvl="1"/>
            <a:r>
              <a:rPr lang="en-US" sz="1000" dirty="0"/>
              <a:t>     THE COMPARE, IT IS</a:t>
            </a:r>
          </a:p>
          <a:p>
            <a:pPr lvl="1"/>
            <a:r>
              <a:rPr lang="en-US" sz="1000" dirty="0"/>
              <a:t>     TRANSFERRED TO THE</a:t>
            </a:r>
          </a:p>
          <a:p>
            <a:pPr lvl="1"/>
            <a:r>
              <a:rPr lang="en-US" sz="1000" dirty="0"/>
              <a:t>BECAUSE THE COMPARISON</a:t>
            </a:r>
          </a:p>
          <a:p>
            <a:r>
              <a:rPr lang="en-US" sz="1000" dirty="0"/>
              <a:t>BETWEEN GUESS AND  CHECKBOX IS</a:t>
            </a:r>
          </a:p>
          <a:p>
            <a:r>
              <a:rPr lang="en-US" sz="1000" dirty="0"/>
              <a:t>        DESTRUCTIVE</a:t>
            </a:r>
          </a:p>
          <a:p>
            <a:endParaRPr lang="en-US" sz="1100" dirty="0"/>
          </a:p>
        </p:txBody>
      </p:sp>
      <p:cxnSp>
        <p:nvCxnSpPr>
          <p:cNvPr id="24" name="Straight Connector 23">
            <a:extLst>
              <a:ext uri="{FF2B5EF4-FFF2-40B4-BE49-F238E27FC236}">
                <a16:creationId xmlns:a16="http://schemas.microsoft.com/office/drawing/2014/main" id="{E4194205-297C-51B1-4A3E-71133F95B5B3}"/>
              </a:ext>
            </a:extLst>
          </p:cNvPr>
          <p:cNvCxnSpPr>
            <a:cxnSpLocks/>
          </p:cNvCxnSpPr>
          <p:nvPr/>
        </p:nvCxnSpPr>
        <p:spPr>
          <a:xfrm>
            <a:off x="5010171" y="4440522"/>
            <a:ext cx="22530" cy="815884"/>
          </a:xfrm>
          <a:prstGeom prst="line">
            <a:avLst/>
          </a:prstGeom>
        </p:spPr>
        <p:style>
          <a:lnRef idx="2">
            <a:schemeClr val="dk1"/>
          </a:lnRef>
          <a:fillRef idx="0">
            <a:schemeClr val="dk1"/>
          </a:fillRef>
          <a:effectRef idx="1">
            <a:schemeClr val="dk1"/>
          </a:effectRef>
          <a:fontRef idx="minor">
            <a:schemeClr val="tx1"/>
          </a:fontRef>
        </p:style>
      </p:cxnSp>
      <p:cxnSp>
        <p:nvCxnSpPr>
          <p:cNvPr id="31" name="Straight Connector 30">
            <a:extLst>
              <a:ext uri="{FF2B5EF4-FFF2-40B4-BE49-F238E27FC236}">
                <a16:creationId xmlns:a16="http://schemas.microsoft.com/office/drawing/2014/main" id="{00545CC4-6D08-ADB3-5DB6-3D5E36F4B025}"/>
              </a:ext>
            </a:extLst>
          </p:cNvPr>
          <p:cNvCxnSpPr>
            <a:cxnSpLocks/>
          </p:cNvCxnSpPr>
          <p:nvPr/>
        </p:nvCxnSpPr>
        <p:spPr>
          <a:xfrm flipH="1">
            <a:off x="4425030" y="5256406"/>
            <a:ext cx="607671" cy="29882"/>
          </a:xfrm>
          <a:prstGeom prst="line">
            <a:avLst/>
          </a:prstGeom>
        </p:spPr>
        <p:style>
          <a:lnRef idx="2">
            <a:schemeClr val="dk1"/>
          </a:lnRef>
          <a:fillRef idx="0">
            <a:schemeClr val="dk1"/>
          </a:fillRef>
          <a:effectRef idx="1">
            <a:schemeClr val="dk1"/>
          </a:effectRef>
          <a:fontRef idx="minor">
            <a:schemeClr val="tx1"/>
          </a:fontRef>
        </p:style>
      </p:cxnSp>
      <p:cxnSp>
        <p:nvCxnSpPr>
          <p:cNvPr id="35" name="Straight Connector 34">
            <a:extLst>
              <a:ext uri="{FF2B5EF4-FFF2-40B4-BE49-F238E27FC236}">
                <a16:creationId xmlns:a16="http://schemas.microsoft.com/office/drawing/2014/main" id="{87BFA167-5642-5453-2DB7-CD5AD9DEFF1B}"/>
              </a:ext>
            </a:extLst>
          </p:cNvPr>
          <p:cNvCxnSpPr>
            <a:cxnSpLocks/>
          </p:cNvCxnSpPr>
          <p:nvPr/>
        </p:nvCxnSpPr>
        <p:spPr>
          <a:xfrm>
            <a:off x="4429345" y="5277131"/>
            <a:ext cx="11328" cy="418071"/>
          </a:xfrm>
          <a:prstGeom prst="line">
            <a:avLst/>
          </a:prstGeom>
        </p:spPr>
        <p:style>
          <a:lnRef idx="2">
            <a:schemeClr val="dk1"/>
          </a:lnRef>
          <a:fillRef idx="0">
            <a:schemeClr val="dk1"/>
          </a:fillRef>
          <a:effectRef idx="1">
            <a:schemeClr val="dk1"/>
          </a:effectRef>
          <a:fontRef idx="minor">
            <a:schemeClr val="tx1"/>
          </a:fontRef>
        </p:style>
      </p:cxnSp>
      <p:cxnSp>
        <p:nvCxnSpPr>
          <p:cNvPr id="37" name="Straight Connector 36">
            <a:extLst>
              <a:ext uri="{FF2B5EF4-FFF2-40B4-BE49-F238E27FC236}">
                <a16:creationId xmlns:a16="http://schemas.microsoft.com/office/drawing/2014/main" id="{FAF93692-445C-977B-C5FE-70477A4AC642}"/>
              </a:ext>
            </a:extLst>
          </p:cNvPr>
          <p:cNvCxnSpPr>
            <a:cxnSpLocks/>
          </p:cNvCxnSpPr>
          <p:nvPr/>
        </p:nvCxnSpPr>
        <p:spPr>
          <a:xfrm flipH="1">
            <a:off x="4440673" y="5665742"/>
            <a:ext cx="2050262" cy="26819"/>
          </a:xfrm>
          <a:prstGeom prst="line">
            <a:avLst/>
          </a:prstGeom>
        </p:spPr>
        <p:style>
          <a:lnRef idx="2">
            <a:schemeClr val="dk1"/>
          </a:lnRef>
          <a:fillRef idx="0">
            <a:schemeClr val="dk1"/>
          </a:fillRef>
          <a:effectRef idx="1">
            <a:schemeClr val="dk1"/>
          </a:effectRef>
          <a:fontRef idx="minor">
            <a:schemeClr val="tx1"/>
          </a:fontRef>
        </p:style>
      </p:cxnSp>
      <p:cxnSp>
        <p:nvCxnSpPr>
          <p:cNvPr id="40" name="Straight Connector 39">
            <a:extLst>
              <a:ext uri="{FF2B5EF4-FFF2-40B4-BE49-F238E27FC236}">
                <a16:creationId xmlns:a16="http://schemas.microsoft.com/office/drawing/2014/main" id="{B5162CDD-F87D-4331-F937-9BA64ADFB4F5}"/>
              </a:ext>
            </a:extLst>
          </p:cNvPr>
          <p:cNvCxnSpPr>
            <a:cxnSpLocks/>
          </p:cNvCxnSpPr>
          <p:nvPr/>
        </p:nvCxnSpPr>
        <p:spPr>
          <a:xfrm flipH="1">
            <a:off x="5018048" y="4408452"/>
            <a:ext cx="1003300" cy="42838"/>
          </a:xfrm>
          <a:prstGeom prst="line">
            <a:avLst/>
          </a:prstGeom>
        </p:spPr>
        <p:style>
          <a:lnRef idx="2">
            <a:schemeClr val="dk1"/>
          </a:lnRef>
          <a:fillRef idx="0">
            <a:schemeClr val="dk1"/>
          </a:fillRef>
          <a:effectRef idx="1">
            <a:schemeClr val="dk1"/>
          </a:effectRef>
          <a:fontRef idx="minor">
            <a:schemeClr val="tx1"/>
          </a:fontRef>
        </p:style>
      </p:cxnSp>
      <p:cxnSp>
        <p:nvCxnSpPr>
          <p:cNvPr id="51" name="Straight Arrow Connector 8">
            <a:extLst>
              <a:ext uri="{FF2B5EF4-FFF2-40B4-BE49-F238E27FC236}">
                <a16:creationId xmlns:a16="http://schemas.microsoft.com/office/drawing/2014/main" id="{F046CEAF-A1AD-2BED-44FC-430A5D8077C0}"/>
              </a:ext>
            </a:extLst>
          </p:cNvPr>
          <p:cNvCxnSpPr>
            <a:cxnSpLocks/>
            <a:stCxn id="20" idx="3"/>
          </p:cNvCxnSpPr>
          <p:nvPr/>
        </p:nvCxnSpPr>
        <p:spPr>
          <a:xfrm>
            <a:off x="5498796" y="4030362"/>
            <a:ext cx="891737" cy="1156518"/>
          </a:xfrm>
          <a:prstGeom prst="curvedConnector2">
            <a:avLst/>
          </a:prstGeom>
          <a:ln>
            <a:headEnd type="triangle"/>
            <a:tailEnd type="non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203535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E0CCAD-857D-88F7-ECB1-ACD5FF92D4E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75A4168-C691-C73E-62F5-A3CE5289AE28}"/>
              </a:ext>
            </a:extLst>
          </p:cNvPr>
          <p:cNvSpPr txBox="1"/>
          <p:nvPr/>
        </p:nvSpPr>
        <p:spPr>
          <a:xfrm>
            <a:off x="918673" y="231135"/>
            <a:ext cx="2154564" cy="830997"/>
          </a:xfrm>
          <a:prstGeom prst="rect">
            <a:avLst/>
          </a:prstGeom>
          <a:noFill/>
        </p:spPr>
        <p:txBody>
          <a:bodyPr wrap="none" rtlCol="0">
            <a:spAutoFit/>
          </a:bodyPr>
          <a:lstStyle/>
          <a:p>
            <a:r>
              <a:rPr lang="en-US" sz="1600" dirty="0"/>
              <a:t>6/23/77</a:t>
            </a:r>
          </a:p>
          <a:p>
            <a:r>
              <a:rPr lang="en-US" sz="1600" dirty="0"/>
              <a:t>MASTERMIND  (V3N)</a:t>
            </a:r>
          </a:p>
          <a:p>
            <a:r>
              <a:rPr lang="en-US" sz="1600" dirty="0"/>
              <a:t>         HENRY MARTINEZ</a:t>
            </a:r>
          </a:p>
        </p:txBody>
      </p:sp>
      <p:sp>
        <p:nvSpPr>
          <p:cNvPr id="6" name="TextBox 5">
            <a:extLst>
              <a:ext uri="{FF2B5EF4-FFF2-40B4-BE49-F238E27FC236}">
                <a16:creationId xmlns:a16="http://schemas.microsoft.com/office/drawing/2014/main" id="{266E9C6B-55F1-EF6C-481C-26D9E84B9DA9}"/>
              </a:ext>
            </a:extLst>
          </p:cNvPr>
          <p:cNvSpPr txBox="1"/>
          <p:nvPr/>
        </p:nvSpPr>
        <p:spPr>
          <a:xfrm>
            <a:off x="5939327" y="240328"/>
            <a:ext cx="662361" cy="338554"/>
          </a:xfrm>
          <a:prstGeom prst="rect">
            <a:avLst/>
          </a:prstGeom>
          <a:noFill/>
        </p:spPr>
        <p:txBody>
          <a:bodyPr wrap="none" rtlCol="0">
            <a:spAutoFit/>
          </a:bodyPr>
          <a:lstStyle/>
          <a:p>
            <a:r>
              <a:rPr lang="en-US" sz="1600" dirty="0"/>
              <a:t>4 of 9</a:t>
            </a:r>
          </a:p>
        </p:txBody>
      </p:sp>
      <p:sp>
        <p:nvSpPr>
          <p:cNvPr id="4" name="TextBox 3">
            <a:extLst>
              <a:ext uri="{FF2B5EF4-FFF2-40B4-BE49-F238E27FC236}">
                <a16:creationId xmlns:a16="http://schemas.microsoft.com/office/drawing/2014/main" id="{3A3EC244-A8F1-8AE7-0E58-A3BBB3395EA7}"/>
              </a:ext>
            </a:extLst>
          </p:cNvPr>
          <p:cNvSpPr txBox="1"/>
          <p:nvPr/>
        </p:nvSpPr>
        <p:spPr>
          <a:xfrm>
            <a:off x="163994" y="1240088"/>
            <a:ext cx="6346135" cy="7571303"/>
          </a:xfrm>
          <a:prstGeom prst="rect">
            <a:avLst/>
          </a:prstGeom>
          <a:noFill/>
        </p:spPr>
        <p:txBody>
          <a:bodyPr wrap="square">
            <a:spAutoFit/>
          </a:bodyPr>
          <a:lstStyle/>
          <a:p>
            <a:pPr algn="just"/>
            <a:r>
              <a:rPr lang="en-US" sz="1600" dirty="0"/>
              <a:t>				PROGRAM SPECIFICS:</a:t>
            </a:r>
          </a:p>
          <a:p>
            <a:pPr algn="just"/>
            <a:endParaRPr lang="en-US" sz="1400" dirty="0">
              <a:sym typeface="Wingdings" pitchFamily="2" charset="2"/>
            </a:endParaRPr>
          </a:p>
          <a:p>
            <a:pPr algn="just"/>
            <a:r>
              <a:rPr lang="en-US" sz="1400" dirty="0">
                <a:sym typeface="Wingdings" pitchFamily="2" charset="2"/>
              </a:rPr>
              <a:t>I	THE INPUT FROM KEYBOARD DOES </a:t>
            </a:r>
            <a:r>
              <a:rPr lang="en-US" sz="1400" u="sng" dirty="0">
                <a:sym typeface="Wingdings" pitchFamily="2" charset="2"/>
              </a:rPr>
              <a:t>NOT</a:t>
            </a:r>
            <a:r>
              <a:rPr lang="en-US" sz="1400" dirty="0">
                <a:sym typeface="Wingdings" pitchFamily="2" charset="2"/>
              </a:rPr>
              <a:t> USE THE SPHERE 	EDITOR, 	THEREFORE YOU CANNOT USE ANY OF THE CURSOR 	CONTROLS 	EXCEPT FOR THE BACKSPACE  KEY ON THE 	CURSOR PAD.</a:t>
            </a:r>
          </a:p>
          <a:p>
            <a:pPr algn="just"/>
            <a:endParaRPr lang="en-US" sz="1400" dirty="0">
              <a:sym typeface="Wingdings" pitchFamily="2" charset="2"/>
            </a:endParaRPr>
          </a:p>
          <a:p>
            <a:pPr algn="just"/>
            <a:r>
              <a:rPr lang="en-US" sz="1400" dirty="0">
                <a:sym typeface="Wingdings" pitchFamily="2" charset="2"/>
              </a:rPr>
              <a:t>		TO CHANGE A GUESS BEFORE HITTING “&lt;“, SIMPLY BACKSPACE TO</a:t>
            </a:r>
          </a:p>
          <a:p>
            <a:pPr algn="just"/>
            <a:r>
              <a:rPr lang="en-US" sz="1400" dirty="0">
                <a:sym typeface="Wingdings" pitchFamily="2" charset="2"/>
              </a:rPr>
              <a:t>	 THE DIGIT TO BE CORRECTED RE-TYPE IT AND TYPE IN THE REST OF THE</a:t>
            </a:r>
          </a:p>
          <a:p>
            <a:pPr algn="just"/>
            <a:r>
              <a:rPr lang="en-US" sz="1400" dirty="0">
                <a:sym typeface="Wingdings" pitchFamily="2" charset="2"/>
              </a:rPr>
              <a:t> 	 NUMBER IN THE GUESS AGAIN UNTIL DONE (THIS’LL BECOME CLEARER 	AFTER LOADING THE PROGRAM AND RUNNING IT A FEW TIMES.</a:t>
            </a:r>
          </a:p>
          <a:p>
            <a:pPr algn="just"/>
            <a:endParaRPr lang="en-US" sz="1400" dirty="0">
              <a:sym typeface="Wingdings" pitchFamily="2" charset="2"/>
            </a:endParaRPr>
          </a:p>
          <a:p>
            <a:pPr algn="just"/>
            <a:r>
              <a:rPr lang="en-US" sz="1400" dirty="0">
                <a:sym typeface="Wingdings" pitchFamily="2" charset="2"/>
              </a:rPr>
              <a:t>II	MAKE SURE YOUR GUESS IS 5 DIGITS ONLY OTHERWISE THE HIT 	COUNTS AND EXTRA COUNTS WILL BE INCORRECT FOR THAT 	PARTICULAR GUESS.</a:t>
            </a:r>
          </a:p>
          <a:p>
            <a:pPr algn="just"/>
            <a:endParaRPr lang="en-US" sz="1400" dirty="0">
              <a:sym typeface="Wingdings" pitchFamily="2" charset="2"/>
            </a:endParaRPr>
          </a:p>
          <a:p>
            <a:pPr algn="just"/>
            <a:r>
              <a:rPr lang="en-US" sz="1400" dirty="0">
                <a:sym typeface="Wingdings" pitchFamily="2" charset="2"/>
              </a:rPr>
              <a:t>III	THE PICK A NUMBER ROUTINE FOR THE COMPUTER IS RATHER CLEVER I 	THINK, BUT SEEMS TO BEHAVE DIFFERENTLY IN DIFFERENT SYSTEMS 	(SOMETIMES THE RANDOM NUMBERS AREN’T VERY RANDOM). SO I’LL 	EXPLAIN HOW I GENERATE THE NUMBERS AND HOW TO “FIX” THE 	SUBROUTINE IF IT’S MISBEHAVING.</a:t>
            </a:r>
          </a:p>
          <a:p>
            <a:pPr algn="just"/>
            <a:endParaRPr lang="en-US" sz="1400" dirty="0">
              <a:sym typeface="Wingdings" pitchFamily="2" charset="2"/>
            </a:endParaRPr>
          </a:p>
          <a:p>
            <a:pPr algn="just"/>
            <a:r>
              <a:rPr lang="en-US" sz="1400" dirty="0">
                <a:sym typeface="Wingdings" pitchFamily="2" charset="2"/>
              </a:rPr>
              <a:t>	THE RANDOM NUMBER GENERATOR LOOKS AT THE KBD PIA FOR 	GARBAGE AT LOCATION F000. IT PUTS IT IN THE ACC A AND CHECKS TO 	SEE IF IT IS WITHIN A SPECIFIC RANGE (NOW SET TO 08 &lt; # &lt; 12). WHEN IT 	IS BETWEEN THOSE TWO LIMITS, THE PROGRAM ADDS 24</a:t>
            </a:r>
            <a:r>
              <a:rPr lang="en-US" sz="1400" baseline="-25000" dirty="0">
                <a:sym typeface="Wingdings" pitchFamily="2" charset="2"/>
              </a:rPr>
              <a:t>16</a:t>
            </a:r>
            <a:r>
              <a:rPr lang="en-US" sz="1400" dirty="0">
                <a:sym typeface="Wingdings" pitchFamily="2" charset="2"/>
              </a:rPr>
              <a:t> TO BRING 	THE NUMBER INTO THE ASCII RANGE OF 30 36 (0-6).</a:t>
            </a:r>
          </a:p>
          <a:p>
            <a:pPr algn="just"/>
            <a:r>
              <a:rPr lang="en-US" sz="1400" dirty="0">
                <a:sym typeface="Wingdings" pitchFamily="2" charset="2"/>
              </a:rPr>
              <a:t>	WHEN THE NUMBER ISN’T WITHIN THE LIMITS, THE PROGRAM SIMPLY 	GOES AND FETCHES ANOTHER NUMBER AND CONTINUES UNTIL ITS 	FILLED 5 MEMORY LOCATIONS I CALL THE ‘VAULT’ WITH ASCII 	CHARACTERS. </a:t>
            </a:r>
          </a:p>
          <a:p>
            <a:pPr algn="just"/>
            <a:r>
              <a:rPr lang="en-US" sz="1600" dirty="0"/>
              <a:t>	</a:t>
            </a:r>
          </a:p>
          <a:p>
            <a:pPr algn="just"/>
            <a:endParaRPr lang="en-US" sz="1600" dirty="0"/>
          </a:p>
          <a:p>
            <a:pPr algn="just"/>
            <a:endParaRPr lang="en-US" sz="1600" dirty="0"/>
          </a:p>
          <a:p>
            <a:pPr algn="just"/>
            <a:r>
              <a:rPr lang="en-US" sz="1600" dirty="0"/>
              <a:t>				(next page)	</a:t>
            </a:r>
            <a:endParaRPr lang="en-US" sz="1600" dirty="0">
              <a:sym typeface="Wingdings" pitchFamily="2" charset="2"/>
            </a:endParaRPr>
          </a:p>
        </p:txBody>
      </p:sp>
    </p:spTree>
    <p:extLst>
      <p:ext uri="{BB962C8B-B14F-4D97-AF65-F5344CB8AC3E}">
        <p14:creationId xmlns:p14="http://schemas.microsoft.com/office/powerpoint/2010/main" val="4129052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5D1AC-F706-AFA9-11E4-C518B3A361C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A1940B76-07CE-D7BC-41A8-2D25D2339B2A}"/>
              </a:ext>
            </a:extLst>
          </p:cNvPr>
          <p:cNvSpPr txBox="1"/>
          <p:nvPr/>
        </p:nvSpPr>
        <p:spPr>
          <a:xfrm>
            <a:off x="918673" y="231135"/>
            <a:ext cx="2154564" cy="830997"/>
          </a:xfrm>
          <a:prstGeom prst="rect">
            <a:avLst/>
          </a:prstGeom>
          <a:noFill/>
        </p:spPr>
        <p:txBody>
          <a:bodyPr wrap="none" rtlCol="0">
            <a:spAutoFit/>
          </a:bodyPr>
          <a:lstStyle/>
          <a:p>
            <a:r>
              <a:rPr lang="en-US" sz="1600" dirty="0"/>
              <a:t>6/23/77</a:t>
            </a:r>
          </a:p>
          <a:p>
            <a:r>
              <a:rPr lang="en-US" sz="1600" dirty="0"/>
              <a:t>MASTERMIND  (V3N)</a:t>
            </a:r>
          </a:p>
          <a:p>
            <a:r>
              <a:rPr lang="en-US" sz="1600" dirty="0"/>
              <a:t>         HENRY MARTINEZ</a:t>
            </a:r>
          </a:p>
        </p:txBody>
      </p:sp>
      <p:sp>
        <p:nvSpPr>
          <p:cNvPr id="6" name="TextBox 5">
            <a:extLst>
              <a:ext uri="{FF2B5EF4-FFF2-40B4-BE49-F238E27FC236}">
                <a16:creationId xmlns:a16="http://schemas.microsoft.com/office/drawing/2014/main" id="{BD6B64EC-855B-FB83-61C6-2D6E94588BC6}"/>
              </a:ext>
            </a:extLst>
          </p:cNvPr>
          <p:cNvSpPr txBox="1"/>
          <p:nvPr/>
        </p:nvSpPr>
        <p:spPr>
          <a:xfrm>
            <a:off x="5939327" y="240328"/>
            <a:ext cx="662361" cy="338554"/>
          </a:xfrm>
          <a:prstGeom prst="rect">
            <a:avLst/>
          </a:prstGeom>
          <a:noFill/>
        </p:spPr>
        <p:txBody>
          <a:bodyPr wrap="none" rtlCol="0">
            <a:spAutoFit/>
          </a:bodyPr>
          <a:lstStyle/>
          <a:p>
            <a:r>
              <a:rPr lang="en-US" sz="1600" dirty="0"/>
              <a:t>5 of 9</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8FFE5EDE-F04E-3B3B-898A-6C0C3567510D}"/>
                  </a:ext>
                </a:extLst>
              </p:cNvPr>
              <p:cNvSpPr txBox="1"/>
              <p:nvPr/>
            </p:nvSpPr>
            <p:spPr>
              <a:xfrm>
                <a:off x="163994" y="1240088"/>
                <a:ext cx="6346135" cy="7725192"/>
              </a:xfrm>
              <a:prstGeom prst="rect">
                <a:avLst/>
              </a:prstGeom>
              <a:noFill/>
            </p:spPr>
            <p:txBody>
              <a:bodyPr wrap="square">
                <a:spAutoFit/>
              </a:bodyPr>
              <a:lstStyle/>
              <a:p>
                <a:pPr algn="just"/>
                <a:endParaRPr lang="en-US" sz="1400" dirty="0">
                  <a:sym typeface="Wingdings" pitchFamily="2" charset="2"/>
                </a:endParaRPr>
              </a:p>
              <a:p>
                <a:pPr algn="just"/>
                <a:r>
                  <a:rPr lang="en-US" sz="1400" dirty="0">
                    <a:sym typeface="Wingdings" pitchFamily="2" charset="2"/>
                  </a:rPr>
                  <a:t>III (cont’d)</a:t>
                </a:r>
              </a:p>
              <a:p>
                <a:pPr algn="just"/>
                <a:r>
                  <a:rPr lang="en-US" sz="1400" dirty="0">
                    <a:sym typeface="Wingdings" pitchFamily="2" charset="2"/>
                  </a:rPr>
                  <a:t>	  BECAUSE THE counters on the KBD which FEED THE PIA, AND 	ULTIMATELY THE MASTERMIND PROGRAM ARE RUNNING AT SLIGHTLY 	DIFFERENT FREQUENCIES ON DIFFERENT SPHERES, YOU MAY NOT GET 	RANDOM NUMBERS IN THE RANGE WHERE I DID.</a:t>
                </a:r>
              </a:p>
              <a:p>
                <a:pPr algn="just"/>
                <a:endParaRPr lang="en-US" sz="1400" dirty="0">
                  <a:sym typeface="Wingdings" pitchFamily="2" charset="2"/>
                </a:endParaRPr>
              </a:p>
              <a:p>
                <a:pPr algn="just"/>
                <a:r>
                  <a:rPr lang="en-US" sz="1400" dirty="0">
                    <a:sym typeface="Wingdings" pitchFamily="2" charset="2"/>
                  </a:rPr>
                  <a:t>		THE REMEDY IS SIMPLE, INCREMENT OR DECREMENT THE UPPER 	AND LOWER BOUNDS </a:t>
                </a:r>
                <a:r>
                  <a:rPr lang="en-US" sz="1400" u="sng" dirty="0">
                    <a:sym typeface="Wingdings" pitchFamily="2" charset="2"/>
                  </a:rPr>
                  <a:t>BY</a:t>
                </a:r>
                <a:r>
                  <a:rPr lang="en-US" sz="1400" dirty="0">
                    <a:sym typeface="Wingdings" pitchFamily="2" charset="2"/>
                  </a:rPr>
                  <a:t> </a:t>
                </a:r>
                <a:r>
                  <a:rPr lang="en-US" sz="1400" u="sng" dirty="0">
                    <a:sym typeface="Wingdings" pitchFamily="2" charset="2"/>
                  </a:rPr>
                  <a:t>THE</a:t>
                </a:r>
                <a:r>
                  <a:rPr lang="en-US" sz="1400" dirty="0">
                    <a:sym typeface="Wingdings" pitchFamily="2" charset="2"/>
                  </a:rPr>
                  <a:t> </a:t>
                </a:r>
                <a:r>
                  <a:rPr lang="en-US" sz="1400" u="sng" dirty="0">
                    <a:sym typeface="Wingdings" pitchFamily="2" charset="2"/>
                  </a:rPr>
                  <a:t>SAME</a:t>
                </a:r>
                <a:r>
                  <a:rPr lang="en-US" sz="1400" dirty="0">
                    <a:sym typeface="Wingdings" pitchFamily="2" charset="2"/>
                  </a:rPr>
                  <a:t> </a:t>
                </a:r>
                <a:r>
                  <a:rPr lang="en-US" sz="1400" u="sng" dirty="0">
                    <a:sym typeface="Wingdings" pitchFamily="2" charset="2"/>
                  </a:rPr>
                  <a:t>AMOUNT</a:t>
                </a:r>
                <a:r>
                  <a:rPr lang="en-US" sz="1400" dirty="0">
                    <a:sym typeface="Wingdings" pitchFamily="2" charset="2"/>
                  </a:rPr>
                  <a:t>, and change the offset add 	location at 438, 439 accordingly. The add can be changed to a subtract if 	the range that you find is suitable is above 30 – 36.</a:t>
                </a:r>
              </a:p>
              <a:p>
                <a:pPr algn="just"/>
                <a:endParaRPr lang="en-US" sz="1400" dirty="0">
                  <a:sym typeface="Wingdings" pitchFamily="2" charset="2"/>
                </a:endParaRPr>
              </a:p>
              <a:p>
                <a:pPr algn="just"/>
                <a:r>
                  <a:rPr lang="en-US" sz="1400" dirty="0">
                    <a:sym typeface="Wingdings" pitchFamily="2" charset="2"/>
                  </a:rPr>
                  <a:t>		i.e.</a:t>
                </a:r>
              </a:p>
              <a:p>
                <a:pPr algn="just"/>
                <a:endParaRPr lang="en-US" sz="1400" dirty="0">
                  <a:sym typeface="Wingdings" pitchFamily="2" charset="2"/>
                </a:endParaRPr>
              </a:p>
              <a:p>
                <a:pPr algn="just"/>
                <a:r>
                  <a:rPr lang="en-US" sz="1400" dirty="0">
                    <a:sym typeface="Wingdings" pitchFamily="2" charset="2"/>
                  </a:rPr>
                  <a:t>	MEM LOCATION 		NOW		LATER</a:t>
                </a:r>
              </a:p>
              <a:p>
                <a:pPr algn="just"/>
                <a:r>
                  <a:rPr lang="en-US" sz="1400" dirty="0">
                    <a:sym typeface="Wingdings" pitchFamily="2" charset="2"/>
                  </a:rPr>
                  <a:t>		42D			    0D	</a:t>
                </a:r>
                <a:r>
                  <a:rPr lang="en-US" sz="1400" dirty="0"/>
                  <a:t> </a:t>
                </a:r>
                <a:r>
                  <a:rPr lang="en-US" sz="1400" dirty="0">
                    <a:sym typeface="Wingdings" pitchFamily="2" charset="2"/>
                  </a:rPr>
                  <a:t>	</a:t>
                </a:r>
                <a:r>
                  <a:rPr lang="en-US" sz="1400" dirty="0"/>
                  <a:t> </a:t>
                </a:r>
                <a14:m>
                  <m:oMath xmlns:m="http://schemas.openxmlformats.org/officeDocument/2006/math">
                    <m:r>
                      <a:rPr lang="en-US" sz="1400" i="1" smtClean="0">
                        <a:latin typeface="Cambria Math" panose="02040503050406030204" pitchFamily="18" charset="0"/>
                      </a:rPr>
                      <m:t>± </m:t>
                    </m:r>
                  </m:oMath>
                </a14:m>
                <a:r>
                  <a:rPr lang="en-US" sz="1400" dirty="0">
                    <a:sym typeface="Wingdings" pitchFamily="2" charset="2"/>
                  </a:rPr>
                  <a:t>X</a:t>
                </a:r>
              </a:p>
              <a:p>
                <a:pPr algn="just"/>
                <a:r>
                  <a:rPr lang="en-US" sz="1400" dirty="0">
                    <a:sym typeface="Wingdings" pitchFamily="2" charset="2"/>
                  </a:rPr>
                  <a:t>		433			    12		</a:t>
                </a:r>
                <a:r>
                  <a:rPr lang="en-US" sz="1400" dirty="0"/>
                  <a:t> </a:t>
                </a:r>
                <a14:m>
                  <m:oMath xmlns:m="http://schemas.openxmlformats.org/officeDocument/2006/math">
                    <m:r>
                      <a:rPr lang="en-US" sz="1400" i="1" smtClean="0">
                        <a:latin typeface="Cambria Math" panose="02040503050406030204" pitchFamily="18" charset="0"/>
                      </a:rPr>
                      <m:t>± </m:t>
                    </m:r>
                  </m:oMath>
                </a14:m>
                <a:r>
                  <a:rPr lang="en-US" sz="1400" dirty="0">
                    <a:sym typeface="Wingdings" pitchFamily="2" charset="2"/>
                  </a:rPr>
                  <a:t>X</a:t>
                </a:r>
              </a:p>
              <a:p>
                <a:pPr algn="just"/>
                <a:r>
                  <a:rPr lang="en-US" sz="1400" dirty="0">
                    <a:sym typeface="Wingdings" pitchFamily="2" charset="2"/>
                  </a:rPr>
                  <a:t>		438			    8B * 	80</a:t>
                </a:r>
              </a:p>
              <a:p>
                <a:pPr algn="just"/>
                <a:r>
                  <a:rPr lang="en-US" sz="1400" dirty="0">
                    <a:sym typeface="Wingdings" pitchFamily="2" charset="2"/>
                  </a:rPr>
                  <a:t>		439			    24		</a:t>
                </a:r>
                <a:r>
                  <a:rPr lang="en-US" sz="1400" dirty="0"/>
                  <a:t> </a:t>
                </a:r>
                <a14:m>
                  <m:oMath xmlns:m="http://schemas.openxmlformats.org/officeDocument/2006/math">
                    <m:r>
                      <a:rPr lang="en-US" sz="1400" i="1" smtClean="0">
                        <a:latin typeface="Cambria Math" panose="02040503050406030204" pitchFamily="18" charset="0"/>
                      </a:rPr>
                      <m:t>± </m:t>
                    </m:r>
                  </m:oMath>
                </a14:m>
                <a:r>
                  <a:rPr lang="en-US" sz="1400" dirty="0">
                    <a:sym typeface="Wingdings" pitchFamily="2" charset="2"/>
                  </a:rPr>
                  <a:t>X</a:t>
                </a:r>
              </a:p>
              <a:p>
                <a:pPr algn="just"/>
                <a:endParaRPr lang="en-US" sz="1400" dirty="0"/>
              </a:p>
              <a:p>
                <a:pPr algn="just"/>
                <a:r>
                  <a:rPr lang="en-US" sz="1400" u="dbl" dirty="0"/>
                  <a:t>NOTE</a:t>
                </a:r>
                <a:r>
                  <a:rPr lang="en-US" sz="1400" dirty="0"/>
                  <a:t>:	LOCATION 42A, 42B SHOULD BE CHANGED IF YOU‘VE GOT A NEW 		KBD (PRESENTLY SET TO F000)</a:t>
                </a:r>
              </a:p>
              <a:p>
                <a:pPr algn="just"/>
                <a:endParaRPr lang="en-US" sz="1400" dirty="0"/>
              </a:p>
              <a:p>
                <a:pPr algn="just"/>
                <a:r>
                  <a:rPr lang="en-US" sz="1400" dirty="0"/>
                  <a:t>CONCLUSIONS</a:t>
                </a:r>
              </a:p>
              <a:p>
                <a:pPr algn="just"/>
                <a:endParaRPr lang="en-US" sz="1400" dirty="0"/>
              </a:p>
              <a:p>
                <a:pPr algn="just"/>
                <a:r>
                  <a:rPr lang="en-US" sz="1400" dirty="0"/>
                  <a:t>I FEEL THE PROGRAM WILL PROVIDE A GOOD DEAL OF ENTERTAINMENT AND WILL MAKE A GOOD DEMONSTRATION PROGRAM WHEN SOME HEATHEN ASKS YOU, “WELL, WHAT DOES A COMPUTER DO ?”.</a:t>
                </a:r>
              </a:p>
              <a:p>
                <a:pPr algn="just"/>
                <a:r>
                  <a:rPr lang="en-US" sz="1400" dirty="0"/>
                  <a:t>AND WHO SAYS YOU NEED A BASIC INTERPRETER TO PLAY MASTERMIND!, THIS PROGRAM DOES IT IN LESS THAN 300</a:t>
                </a:r>
                <a:r>
                  <a:rPr lang="en-US" sz="1400" baseline="-25000" dirty="0"/>
                  <a:t>16</a:t>
                </a:r>
                <a:r>
                  <a:rPr lang="en-US" sz="1400" dirty="0"/>
                  <a:t> BYTES [67</a:t>
                </a:r>
                <a:r>
                  <a:rPr lang="en-US" sz="1400" baseline="-25000" dirty="0"/>
                  <a:t>10</a:t>
                </a:r>
                <a:r>
                  <a:rPr lang="en-US" sz="1400" dirty="0"/>
                  <a:t> BYTES </a:t>
                </a:r>
                <a:r>
                  <a:rPr lang="en-GB" sz="1400" b="0" i="0" u="none" strike="noStrike" dirty="0">
                    <a:solidFill>
                      <a:srgbClr val="000000"/>
                    </a:solidFill>
                    <a:effectLst/>
                    <a:latin typeface="Arial" panose="020B0604020202020204" pitchFamily="34" charset="0"/>
                  </a:rPr>
                  <a:t>≈</a:t>
                </a:r>
                <a:r>
                  <a:rPr lang="en-US" sz="1400" dirty="0"/>
                  <a:t> </a:t>
                </a:r>
                <a:r>
                  <a:rPr lang="en-US" sz="1400" baseline="30000" dirty="0"/>
                  <a:t>2</a:t>
                </a:r>
                <a:r>
                  <a:rPr lang="en-US" sz="1400" dirty="0"/>
                  <a:t>/</a:t>
                </a:r>
                <a:r>
                  <a:rPr lang="en-US" sz="1400" baseline="-25000" dirty="0"/>
                  <a:t>3</a:t>
                </a:r>
                <a:r>
                  <a:rPr lang="en-US" sz="1400" dirty="0"/>
                  <a:t>K ]</a:t>
                </a:r>
              </a:p>
              <a:p>
                <a:pPr algn="just"/>
                <a:endParaRPr lang="en-US" sz="1400" dirty="0"/>
              </a:p>
              <a:p>
                <a:pPr algn="just"/>
                <a:r>
                  <a:rPr lang="en-US" sz="1400" dirty="0"/>
                  <a:t>IF THERE ARE ANY QUESTIONS OR PROBLEMS WITH THE INNARDS OF THE PROGRAM, CALL OR WRITE ME, I’LL BE GLAD TO HELP. HOME: </a:t>
                </a:r>
                <a:r>
                  <a:rPr lang="en-US" sz="1600" dirty="0"/>
                  <a:t>(212) 320-2161</a:t>
                </a:r>
              </a:p>
              <a:p>
                <a:pPr algn="just"/>
                <a:r>
                  <a:rPr lang="en-US" sz="1400" dirty="0">
                    <a:sym typeface="Wingdings" pitchFamily="2" charset="2"/>
                  </a:rPr>
                  <a:t>ADDRESS:	706, W. 212</a:t>
                </a:r>
                <a:r>
                  <a:rPr lang="en-US" sz="1400" baseline="30000" dirty="0">
                    <a:sym typeface="Wingdings" pitchFamily="2" charset="2"/>
                  </a:rPr>
                  <a:t>TH</a:t>
                </a:r>
                <a:r>
                  <a:rPr lang="en-US" sz="1400" dirty="0">
                    <a:sym typeface="Wingdings" pitchFamily="2" charset="2"/>
                  </a:rPr>
                  <a:t> ST.</a:t>
                </a:r>
              </a:p>
              <a:p>
                <a:pPr algn="just"/>
                <a:r>
                  <a:rPr lang="en-US" sz="1400" dirty="0">
                    <a:sym typeface="Wingdings" pitchFamily="2" charset="2"/>
                  </a:rPr>
                  <a:t>		TORRANCE, CALIF.	90502</a:t>
                </a:r>
              </a:p>
            </p:txBody>
          </p:sp>
        </mc:Choice>
        <mc:Fallback>
          <p:sp>
            <p:nvSpPr>
              <p:cNvPr id="4" name="TextBox 3">
                <a:extLst>
                  <a:ext uri="{FF2B5EF4-FFF2-40B4-BE49-F238E27FC236}">
                    <a16:creationId xmlns:a16="http://schemas.microsoft.com/office/drawing/2014/main" id="{8FFE5EDE-F04E-3B3B-898A-6C0C3567510D}"/>
                  </a:ext>
                </a:extLst>
              </p:cNvPr>
              <p:cNvSpPr txBox="1">
                <a:spLocks noRot="1" noChangeAspect="1" noMove="1" noResize="1" noEditPoints="1" noAdjustHandles="1" noChangeArrowheads="1" noChangeShapeType="1" noTextEdit="1"/>
              </p:cNvSpPr>
              <p:nvPr/>
            </p:nvSpPr>
            <p:spPr>
              <a:xfrm>
                <a:off x="163994" y="1240088"/>
                <a:ext cx="6346135" cy="7725192"/>
              </a:xfrm>
              <a:prstGeom prst="rect">
                <a:avLst/>
              </a:prstGeom>
              <a:blipFill>
                <a:blip r:embed="rId3"/>
                <a:stretch>
                  <a:fillRect l="-200" r="-399"/>
                </a:stretch>
              </a:blipFill>
            </p:spPr>
            <p:txBody>
              <a:bodyPr/>
              <a:lstStyle/>
              <a:p>
                <a:r>
                  <a:rPr lang="en-US">
                    <a:noFill/>
                  </a:rPr>
                  <a:t> </a:t>
                </a:r>
              </a:p>
            </p:txBody>
          </p:sp>
        </mc:Fallback>
      </mc:AlternateContent>
    </p:spTree>
    <p:extLst>
      <p:ext uri="{BB962C8B-B14F-4D97-AF65-F5344CB8AC3E}">
        <p14:creationId xmlns:p14="http://schemas.microsoft.com/office/powerpoint/2010/main" val="1112069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2B33F4-0415-F374-7E3D-A19FC4A49F8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D4DDB29-F098-53F9-1D81-D894C610F403}"/>
              </a:ext>
            </a:extLst>
          </p:cNvPr>
          <p:cNvSpPr txBox="1"/>
          <p:nvPr/>
        </p:nvSpPr>
        <p:spPr>
          <a:xfrm>
            <a:off x="918673" y="231135"/>
            <a:ext cx="1921423" cy="830997"/>
          </a:xfrm>
          <a:prstGeom prst="rect">
            <a:avLst/>
          </a:prstGeom>
          <a:noFill/>
        </p:spPr>
        <p:txBody>
          <a:bodyPr wrap="none" rtlCol="0">
            <a:spAutoFit/>
          </a:bodyPr>
          <a:lstStyle/>
          <a:p>
            <a:r>
              <a:rPr lang="en-US" sz="1600" dirty="0"/>
              <a:t>6/23/77</a:t>
            </a:r>
          </a:p>
          <a:p>
            <a:r>
              <a:rPr lang="en-US" sz="1600" dirty="0"/>
              <a:t>MASTERMIND  TEXT</a:t>
            </a:r>
          </a:p>
          <a:p>
            <a:r>
              <a:rPr lang="en-US" sz="1600" dirty="0"/>
              <a:t>         H. MARTINEZ</a:t>
            </a:r>
          </a:p>
        </p:txBody>
      </p:sp>
      <p:sp>
        <p:nvSpPr>
          <p:cNvPr id="6" name="TextBox 5">
            <a:extLst>
              <a:ext uri="{FF2B5EF4-FFF2-40B4-BE49-F238E27FC236}">
                <a16:creationId xmlns:a16="http://schemas.microsoft.com/office/drawing/2014/main" id="{71FACEF1-3E2B-0339-8C97-B60A8F63384E}"/>
              </a:ext>
            </a:extLst>
          </p:cNvPr>
          <p:cNvSpPr txBox="1"/>
          <p:nvPr/>
        </p:nvSpPr>
        <p:spPr>
          <a:xfrm>
            <a:off x="5939327" y="240328"/>
            <a:ext cx="758541" cy="338554"/>
          </a:xfrm>
          <a:prstGeom prst="rect">
            <a:avLst/>
          </a:prstGeom>
          <a:noFill/>
        </p:spPr>
        <p:txBody>
          <a:bodyPr wrap="none" rtlCol="0">
            <a:spAutoFit/>
          </a:bodyPr>
          <a:lstStyle/>
          <a:p>
            <a:r>
              <a:rPr lang="en-US" sz="1600" dirty="0"/>
              <a:t>TEXT 1</a:t>
            </a:r>
          </a:p>
        </p:txBody>
      </p:sp>
      <p:sp>
        <p:nvSpPr>
          <p:cNvPr id="5" name="TextBox 4">
            <a:extLst>
              <a:ext uri="{FF2B5EF4-FFF2-40B4-BE49-F238E27FC236}">
                <a16:creationId xmlns:a16="http://schemas.microsoft.com/office/drawing/2014/main" id="{042D3A36-CF87-F30F-1B5E-6C48DCFAB516}"/>
              </a:ext>
            </a:extLst>
          </p:cNvPr>
          <p:cNvSpPr txBox="1"/>
          <p:nvPr/>
        </p:nvSpPr>
        <p:spPr>
          <a:xfrm rot="21021783">
            <a:off x="5859610" y="18000"/>
            <a:ext cx="662361" cy="338554"/>
          </a:xfrm>
          <a:prstGeom prst="rect">
            <a:avLst/>
          </a:prstGeom>
          <a:noFill/>
        </p:spPr>
        <p:txBody>
          <a:bodyPr wrap="none" rtlCol="0">
            <a:spAutoFit/>
          </a:bodyPr>
          <a:lstStyle/>
          <a:p>
            <a:r>
              <a:rPr lang="en-US" sz="1600" dirty="0"/>
              <a:t>6 of 9</a:t>
            </a:r>
          </a:p>
        </p:txBody>
      </p:sp>
      <p:sp>
        <p:nvSpPr>
          <p:cNvPr id="7" name="TextBox 6">
            <a:extLst>
              <a:ext uri="{FF2B5EF4-FFF2-40B4-BE49-F238E27FC236}">
                <a16:creationId xmlns:a16="http://schemas.microsoft.com/office/drawing/2014/main" id="{1866FD50-CAD5-3C8C-07AF-5AAA2FB0F74D}"/>
              </a:ext>
            </a:extLst>
          </p:cNvPr>
          <p:cNvSpPr txBox="1"/>
          <p:nvPr/>
        </p:nvSpPr>
        <p:spPr>
          <a:xfrm>
            <a:off x="2711496" y="1321972"/>
            <a:ext cx="1435008" cy="7848302"/>
          </a:xfrm>
          <a:prstGeom prst="rect">
            <a:avLst/>
          </a:prstGeom>
          <a:noFill/>
        </p:spPr>
        <p:txBody>
          <a:bodyPr wrap="none" rtlCol="0">
            <a:spAutoFit/>
          </a:bodyPr>
          <a:lstStyle/>
          <a:p>
            <a:r>
              <a:rPr lang="en-US" sz="1200" dirty="0"/>
              <a:t> =    		0320</a:t>
            </a:r>
          </a:p>
          <a:p>
            <a:r>
              <a:rPr lang="en-US" sz="1200" dirty="0"/>
              <a:t>	53 E 50 48</a:t>
            </a:r>
          </a:p>
          <a:p>
            <a:r>
              <a:rPr lang="en-US" sz="1200" dirty="0"/>
              <a:t>	45 E 52 45</a:t>
            </a:r>
          </a:p>
          <a:p>
            <a:r>
              <a:rPr lang="en-US" sz="1200" dirty="0"/>
              <a:t>	20 E 4D 41</a:t>
            </a:r>
          </a:p>
          <a:p>
            <a:r>
              <a:rPr lang="en-US" sz="1200" dirty="0"/>
              <a:t>	53 E 54 45</a:t>
            </a:r>
          </a:p>
          <a:p>
            <a:r>
              <a:rPr lang="en-US" sz="1200" dirty="0"/>
              <a:t>	52 E 4D 49</a:t>
            </a:r>
          </a:p>
          <a:p>
            <a:r>
              <a:rPr lang="en-US" sz="1200" dirty="0"/>
              <a:t>	4E E 44 20</a:t>
            </a:r>
          </a:p>
          <a:p>
            <a:r>
              <a:rPr lang="en-US" sz="1200" dirty="0"/>
              <a:t>	47 E 41 4D</a:t>
            </a:r>
          </a:p>
          <a:p>
            <a:r>
              <a:rPr lang="en-US" sz="1200" dirty="0"/>
              <a:t>	45 E 20 20</a:t>
            </a:r>
          </a:p>
          <a:p>
            <a:r>
              <a:rPr lang="en-US" sz="1200" dirty="0"/>
              <a:t>	28 E 56 33</a:t>
            </a:r>
          </a:p>
          <a:p>
            <a:r>
              <a:rPr lang="en-US" sz="1200" dirty="0"/>
              <a:t>	41 E 29 0D</a:t>
            </a:r>
          </a:p>
          <a:p>
            <a:r>
              <a:rPr lang="en-US" sz="1200" dirty="0"/>
              <a:t>	20 E 20 20</a:t>
            </a:r>
          </a:p>
          <a:p>
            <a:r>
              <a:rPr lang="en-US" sz="1200" dirty="0"/>
              <a:t>	20 E 20 20</a:t>
            </a:r>
          </a:p>
          <a:p>
            <a:r>
              <a:rPr lang="en-US" sz="1200" dirty="0"/>
              <a:t>	20 E 20 20</a:t>
            </a:r>
          </a:p>
          <a:p>
            <a:r>
              <a:rPr lang="en-US" sz="1200" dirty="0"/>
              <a:t>	20 E 20 20</a:t>
            </a:r>
          </a:p>
          <a:p>
            <a:r>
              <a:rPr lang="en-US" sz="1200" dirty="0"/>
              <a:t>	3E E 47 55</a:t>
            </a:r>
          </a:p>
          <a:p>
            <a:r>
              <a:rPr lang="en-US" sz="1200" dirty="0"/>
              <a:t>	45 E 53 53</a:t>
            </a:r>
          </a:p>
          <a:p>
            <a:r>
              <a:rPr lang="en-US" sz="1200" dirty="0"/>
              <a:t>	3C E 20 48</a:t>
            </a:r>
          </a:p>
          <a:p>
            <a:r>
              <a:rPr lang="en-US" sz="1200" dirty="0"/>
              <a:t>	49 E 54 53</a:t>
            </a:r>
          </a:p>
          <a:p>
            <a:r>
              <a:rPr lang="en-US" sz="1200" dirty="0"/>
              <a:t>	20 E 20 45</a:t>
            </a:r>
          </a:p>
          <a:p>
            <a:r>
              <a:rPr lang="en-US" sz="1200" dirty="0"/>
              <a:t>	58 E 54 52</a:t>
            </a:r>
          </a:p>
          <a:p>
            <a:r>
              <a:rPr lang="en-US" sz="1200" dirty="0"/>
              <a:t>	41 D 0D</a:t>
            </a:r>
          </a:p>
          <a:p>
            <a:r>
              <a:rPr lang="en-US" sz="1200" dirty="0"/>
              <a:t>=    		0360</a:t>
            </a:r>
          </a:p>
          <a:p>
            <a:r>
              <a:rPr lang="en-US" sz="1200" dirty="0"/>
              <a:t>	45 E 4E 54</a:t>
            </a:r>
          </a:p>
          <a:p>
            <a:r>
              <a:rPr lang="en-US" sz="1200" dirty="0"/>
              <a:t>	45 E 52 20</a:t>
            </a:r>
          </a:p>
          <a:p>
            <a:r>
              <a:rPr lang="en-US" sz="1200" dirty="0"/>
              <a:t>	47 E 55 45</a:t>
            </a:r>
          </a:p>
          <a:p>
            <a:r>
              <a:rPr lang="en-US" sz="1200" dirty="0"/>
              <a:t>	53 E 53 20</a:t>
            </a:r>
          </a:p>
          <a:p>
            <a:r>
              <a:rPr lang="en-US" sz="1200" dirty="0"/>
              <a:t>	3E</a:t>
            </a:r>
          </a:p>
          <a:p>
            <a:r>
              <a:rPr lang="en-US" sz="1200" dirty="0"/>
              <a:t>=    		0370</a:t>
            </a:r>
          </a:p>
          <a:p>
            <a:r>
              <a:rPr lang="en-US" sz="1200" dirty="0"/>
              <a:t>	20 E 4C 4F</a:t>
            </a:r>
          </a:p>
          <a:p>
            <a:r>
              <a:rPr lang="en-US" sz="1200" dirty="0"/>
              <a:t>	53 E 45 2C</a:t>
            </a:r>
          </a:p>
          <a:p>
            <a:r>
              <a:rPr lang="en-US" sz="1200" dirty="0"/>
              <a:t>	20 E 4E 55</a:t>
            </a:r>
          </a:p>
          <a:p>
            <a:r>
              <a:rPr lang="en-US" sz="1200" dirty="0"/>
              <a:t>	4D E 42.45</a:t>
            </a:r>
          </a:p>
          <a:p>
            <a:r>
              <a:rPr lang="en-US" sz="1200" dirty="0"/>
              <a:t>	2 E 20 57 </a:t>
            </a:r>
          </a:p>
          <a:p>
            <a:r>
              <a:rPr lang="en-US" sz="1200" dirty="0"/>
              <a:t>	41 E 53 3A</a:t>
            </a:r>
          </a:p>
          <a:p>
            <a:r>
              <a:rPr lang="en-US" sz="1200" dirty="0"/>
              <a:t>	20</a:t>
            </a:r>
          </a:p>
          <a:p>
            <a:r>
              <a:rPr lang="en-US" sz="1200" dirty="0"/>
              <a:t>=    		0390</a:t>
            </a:r>
          </a:p>
          <a:p>
            <a:r>
              <a:rPr lang="en-US" sz="1200" dirty="0"/>
              <a:t>	59 E 4F 55</a:t>
            </a:r>
          </a:p>
          <a:p>
            <a:r>
              <a:rPr lang="en-US" sz="1200" dirty="0"/>
              <a:t>	20 E 57 49</a:t>
            </a:r>
          </a:p>
          <a:p>
            <a:r>
              <a:rPr lang="en-US" sz="1200" dirty="0"/>
              <a:t>	4E E 21 21</a:t>
            </a:r>
          </a:p>
          <a:p>
            <a:r>
              <a:rPr lang="en-US" sz="1200" dirty="0"/>
              <a:t>	20 E 49 4E</a:t>
            </a:r>
          </a:p>
          <a:p>
            <a:r>
              <a:rPr lang="en-US" sz="1200" dirty="0"/>
              <a:t>	20 E 20 47</a:t>
            </a:r>
          </a:p>
        </p:txBody>
      </p:sp>
    </p:spTree>
    <p:extLst>
      <p:ext uri="{BB962C8B-B14F-4D97-AF65-F5344CB8AC3E}">
        <p14:creationId xmlns:p14="http://schemas.microsoft.com/office/powerpoint/2010/main" val="151118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1DD981-98DB-9BC0-45D3-70A4D6FDC2B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E9393ED-120D-5671-71BE-F9B969D92B0C}"/>
              </a:ext>
            </a:extLst>
          </p:cNvPr>
          <p:cNvSpPr txBox="1"/>
          <p:nvPr/>
        </p:nvSpPr>
        <p:spPr>
          <a:xfrm>
            <a:off x="918673" y="231135"/>
            <a:ext cx="1921423" cy="830997"/>
          </a:xfrm>
          <a:prstGeom prst="rect">
            <a:avLst/>
          </a:prstGeom>
          <a:noFill/>
        </p:spPr>
        <p:txBody>
          <a:bodyPr wrap="none" rtlCol="0">
            <a:spAutoFit/>
          </a:bodyPr>
          <a:lstStyle/>
          <a:p>
            <a:r>
              <a:rPr lang="en-US" sz="1600" dirty="0"/>
              <a:t>6/23/77</a:t>
            </a:r>
          </a:p>
          <a:p>
            <a:r>
              <a:rPr lang="en-US" sz="1600" dirty="0"/>
              <a:t>MASTERMIND  TEXT</a:t>
            </a:r>
          </a:p>
          <a:p>
            <a:r>
              <a:rPr lang="en-US" sz="1600" dirty="0"/>
              <a:t>         H. MARTINEZ</a:t>
            </a:r>
          </a:p>
        </p:txBody>
      </p:sp>
      <p:sp>
        <p:nvSpPr>
          <p:cNvPr id="6" name="TextBox 5">
            <a:extLst>
              <a:ext uri="{FF2B5EF4-FFF2-40B4-BE49-F238E27FC236}">
                <a16:creationId xmlns:a16="http://schemas.microsoft.com/office/drawing/2014/main" id="{71AA41A9-6464-9C02-C6D8-E836D349D2E0}"/>
              </a:ext>
            </a:extLst>
          </p:cNvPr>
          <p:cNvSpPr txBox="1"/>
          <p:nvPr/>
        </p:nvSpPr>
        <p:spPr>
          <a:xfrm>
            <a:off x="5939327" y="240328"/>
            <a:ext cx="758541" cy="338554"/>
          </a:xfrm>
          <a:prstGeom prst="rect">
            <a:avLst/>
          </a:prstGeom>
          <a:noFill/>
        </p:spPr>
        <p:txBody>
          <a:bodyPr wrap="none" rtlCol="0">
            <a:spAutoFit/>
          </a:bodyPr>
          <a:lstStyle/>
          <a:p>
            <a:r>
              <a:rPr lang="en-US" sz="1600" dirty="0"/>
              <a:t>TEXT 2</a:t>
            </a:r>
          </a:p>
        </p:txBody>
      </p:sp>
      <p:sp>
        <p:nvSpPr>
          <p:cNvPr id="5" name="TextBox 4">
            <a:extLst>
              <a:ext uri="{FF2B5EF4-FFF2-40B4-BE49-F238E27FC236}">
                <a16:creationId xmlns:a16="http://schemas.microsoft.com/office/drawing/2014/main" id="{5849A47D-D8B3-1B32-B734-7DC800EFAD37}"/>
              </a:ext>
            </a:extLst>
          </p:cNvPr>
          <p:cNvSpPr txBox="1"/>
          <p:nvPr/>
        </p:nvSpPr>
        <p:spPr>
          <a:xfrm rot="21021783">
            <a:off x="5859610" y="18000"/>
            <a:ext cx="662361" cy="338554"/>
          </a:xfrm>
          <a:prstGeom prst="rect">
            <a:avLst/>
          </a:prstGeom>
          <a:noFill/>
        </p:spPr>
        <p:txBody>
          <a:bodyPr wrap="none" rtlCol="0">
            <a:spAutoFit/>
          </a:bodyPr>
          <a:lstStyle/>
          <a:p>
            <a:r>
              <a:rPr lang="en-US" sz="1600" dirty="0"/>
              <a:t>7 of 9</a:t>
            </a:r>
          </a:p>
        </p:txBody>
      </p:sp>
      <p:sp>
        <p:nvSpPr>
          <p:cNvPr id="7" name="TextBox 6">
            <a:extLst>
              <a:ext uri="{FF2B5EF4-FFF2-40B4-BE49-F238E27FC236}">
                <a16:creationId xmlns:a16="http://schemas.microsoft.com/office/drawing/2014/main" id="{B7B00D85-DF46-5ACB-D077-55C15F868442}"/>
              </a:ext>
            </a:extLst>
          </p:cNvPr>
          <p:cNvSpPr txBox="1"/>
          <p:nvPr/>
        </p:nvSpPr>
        <p:spPr>
          <a:xfrm>
            <a:off x="2711496" y="1321972"/>
            <a:ext cx="1446230" cy="2862322"/>
          </a:xfrm>
          <a:prstGeom prst="rect">
            <a:avLst/>
          </a:prstGeom>
          <a:noFill/>
        </p:spPr>
        <p:txBody>
          <a:bodyPr wrap="none" rtlCol="0">
            <a:spAutoFit/>
          </a:bodyPr>
          <a:lstStyle/>
          <a:p>
            <a:r>
              <a:rPr lang="en-US" sz="1200" dirty="0"/>
              <a:t>	55 E 45 53</a:t>
            </a:r>
          </a:p>
          <a:p>
            <a:r>
              <a:rPr lang="en-US" sz="1200" dirty="0"/>
              <a:t>	53 E 45 53</a:t>
            </a:r>
          </a:p>
          <a:p>
            <a:r>
              <a:rPr lang="en-US" sz="1200" dirty="0"/>
              <a:t>=    		03B0</a:t>
            </a:r>
          </a:p>
          <a:p>
            <a:r>
              <a:rPr lang="en-US" sz="1200" dirty="0"/>
              <a:t>	54 E 4F 20</a:t>
            </a:r>
          </a:p>
          <a:p>
            <a:r>
              <a:rPr lang="en-US" sz="1200" dirty="0"/>
              <a:t>	50 E 4C 41</a:t>
            </a:r>
          </a:p>
          <a:p>
            <a:r>
              <a:rPr lang="en-US" sz="1200" dirty="0"/>
              <a:t>	59 E 20 41</a:t>
            </a:r>
          </a:p>
          <a:p>
            <a:r>
              <a:rPr lang="en-US" sz="1200" dirty="0"/>
              <a:t>	47 E 41 49</a:t>
            </a:r>
          </a:p>
          <a:p>
            <a:r>
              <a:rPr lang="en-US" sz="1200" dirty="0"/>
              <a:t>	4E E 20 54</a:t>
            </a:r>
          </a:p>
          <a:p>
            <a:r>
              <a:rPr lang="en-US" sz="1200" dirty="0"/>
              <a:t>	59 E 50 45</a:t>
            </a:r>
          </a:p>
          <a:p>
            <a:r>
              <a:rPr lang="en-US" sz="1200" dirty="0"/>
              <a:t>	20 E 59 20</a:t>
            </a:r>
          </a:p>
          <a:p>
            <a:r>
              <a:rPr lang="en-US" sz="1200" dirty="0"/>
              <a:t>	45 E 4C 53</a:t>
            </a:r>
          </a:p>
          <a:p>
            <a:r>
              <a:rPr lang="en-US" sz="1200" dirty="0"/>
              <a:t>	45 E 20 54</a:t>
            </a:r>
          </a:p>
          <a:p>
            <a:r>
              <a:rPr lang="en-US" sz="1200" dirty="0"/>
              <a:t>	59 E 5 45</a:t>
            </a:r>
          </a:p>
          <a:p>
            <a:r>
              <a:rPr lang="en-US" sz="1200" dirty="0"/>
              <a:t>	20 D 4E</a:t>
            </a:r>
          </a:p>
          <a:p>
            <a:endParaRPr lang="en-US" sz="1200" dirty="0"/>
          </a:p>
        </p:txBody>
      </p:sp>
      <p:sp>
        <p:nvSpPr>
          <p:cNvPr id="3" name="TextBox 2">
            <a:extLst>
              <a:ext uri="{FF2B5EF4-FFF2-40B4-BE49-F238E27FC236}">
                <a16:creationId xmlns:a16="http://schemas.microsoft.com/office/drawing/2014/main" id="{BDB345CC-8CA2-2BEC-546A-00B15AF1BA35}"/>
              </a:ext>
            </a:extLst>
          </p:cNvPr>
          <p:cNvSpPr txBox="1"/>
          <p:nvPr/>
        </p:nvSpPr>
        <p:spPr>
          <a:xfrm rot="21021783">
            <a:off x="2636185" y="892854"/>
            <a:ext cx="607859" cy="338554"/>
          </a:xfrm>
          <a:prstGeom prst="rect">
            <a:avLst/>
          </a:prstGeom>
          <a:noFill/>
        </p:spPr>
        <p:txBody>
          <a:bodyPr wrap="none" rtlCol="0">
            <a:spAutoFit/>
          </a:bodyPr>
          <a:lstStyle/>
          <a:p>
            <a:r>
              <a:rPr lang="en-US" sz="1600" dirty="0"/>
              <a:t>TEXT</a:t>
            </a:r>
          </a:p>
        </p:txBody>
      </p:sp>
    </p:spTree>
    <p:extLst>
      <p:ext uri="{BB962C8B-B14F-4D97-AF65-F5344CB8AC3E}">
        <p14:creationId xmlns:p14="http://schemas.microsoft.com/office/powerpoint/2010/main" val="410849523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22622</TotalTime>
  <Words>2218</Words>
  <Application>Microsoft Macintosh PowerPoint</Application>
  <PresentationFormat>Custom</PresentationFormat>
  <Paragraphs>284</Paragraphs>
  <Slides>9</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Aptos</vt:lpstr>
      <vt:lpstr>Aptos Display</vt:lpstr>
      <vt:lpstr>Arial</vt:lpstr>
      <vt:lpstr>Cambria Math</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Microsoft Office User</dc:creator>
  <cp:lastModifiedBy>Microsoft Office User</cp:lastModifiedBy>
  <cp:revision>35</cp:revision>
  <dcterms:created xsi:type="dcterms:W3CDTF">2024-11-13T20:53:30Z</dcterms:created>
  <dcterms:modified xsi:type="dcterms:W3CDTF">2024-11-29T22:46:04Z</dcterms:modified>
</cp:coreProperties>
</file>