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40" r:id="rId3"/>
    <p:sldId id="338" r:id="rId4"/>
    <p:sldId id="342" r:id="rId5"/>
    <p:sldId id="260" r:id="rId6"/>
    <p:sldId id="263" r:id="rId7"/>
    <p:sldId id="272" r:id="rId8"/>
    <p:sldId id="273" r:id="rId9"/>
    <p:sldId id="275" r:id="rId10"/>
    <p:sldId id="279" r:id="rId11"/>
    <p:sldId id="276" r:id="rId12"/>
    <p:sldId id="287" r:id="rId13"/>
    <p:sldId id="288" r:id="rId14"/>
    <p:sldId id="294" r:id="rId15"/>
    <p:sldId id="278" r:id="rId16"/>
    <p:sldId id="290" r:id="rId17"/>
    <p:sldId id="295" r:id="rId18"/>
    <p:sldId id="296" r:id="rId19"/>
    <p:sldId id="280" r:id="rId20"/>
    <p:sldId id="291" r:id="rId21"/>
    <p:sldId id="281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87" autoAdjust="0"/>
  </p:normalViewPr>
  <p:slideViewPr>
    <p:cSldViewPr snapToGrid="0" snapToObjects="1">
      <p:cViewPr>
        <p:scale>
          <a:sx n="85" d="100"/>
          <a:sy n="85" d="100"/>
        </p:scale>
        <p:origin x="-176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D7630-C2F0-7B42-84DC-8396180A1FB6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BEDF0-1E25-174F-BAA4-4D0522FF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overview of synaptic transmission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4410-C705-4941-8F26-BD947C2E33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5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1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1D99-A89E-2843-9DD1-AEF986A522D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FF66-66B4-C443-B8F8-E7F68947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 Q project: are </a:t>
            </a:r>
            <a:r>
              <a:rPr lang="en-US" dirty="0"/>
              <a:t>g</a:t>
            </a:r>
            <a:r>
              <a:rPr lang="en-US" dirty="0" smtClean="0"/>
              <a:t>lutamate rich protein regions </a:t>
            </a:r>
            <a:r>
              <a:rPr lang="en-US" dirty="0" smtClean="0"/>
              <a:t>enriched in </a:t>
            </a:r>
            <a:r>
              <a:rPr lang="en-US" dirty="0" smtClean="0"/>
              <a:t>synaptic proteins, and if so, do they have a biological role </a:t>
            </a:r>
            <a:r>
              <a:rPr lang="en-US" dirty="0" smtClean="0"/>
              <a:t>at synapses?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77226"/>
            <a:ext cx="6672105" cy="4719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Often unstructured</a:t>
            </a:r>
          </a:p>
          <a:p>
            <a:r>
              <a:rPr lang="en-US" dirty="0" smtClean="0"/>
              <a:t>Interact with each other (H-bonds)</a:t>
            </a:r>
          </a:p>
          <a:p>
            <a:pPr lvl="1"/>
            <a:r>
              <a:rPr lang="en-US" dirty="0" smtClean="0"/>
              <a:t>protein protein interactions</a:t>
            </a:r>
          </a:p>
          <a:p>
            <a:pPr lvl="1"/>
            <a:r>
              <a:rPr lang="en-US" dirty="0" smtClean="0"/>
              <a:t>Large insoluble aggregates (Inclusion bodies) </a:t>
            </a:r>
            <a:r>
              <a:rPr lang="en-US" dirty="0" smtClean="0">
                <a:sym typeface="Wingdings"/>
              </a:rPr>
              <a:t> disease</a:t>
            </a:r>
            <a:endParaRPr lang="en-US" dirty="0" smtClean="0"/>
          </a:p>
          <a:p>
            <a:r>
              <a:rPr lang="en-US" dirty="0" smtClean="0"/>
              <a:t>Longer </a:t>
            </a:r>
            <a:r>
              <a:rPr lang="en-US" dirty="0" err="1" smtClean="0"/>
              <a:t>polyQ</a:t>
            </a:r>
            <a:r>
              <a:rPr lang="en-US" dirty="0" smtClean="0"/>
              <a:t> tracts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increase transactivation potential (DNA-binding </a:t>
            </a:r>
          </a:p>
          <a:p>
            <a:r>
              <a:rPr lang="en-US" dirty="0"/>
              <a:t>P</a:t>
            </a:r>
            <a:r>
              <a:rPr lang="en-US" dirty="0" smtClean="0"/>
              <a:t>olar zippers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1" y="115465"/>
            <a:ext cx="8971224" cy="1257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33" y="1581650"/>
            <a:ext cx="2598848" cy="51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1" y="274638"/>
            <a:ext cx="870655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Analysis of Q-</a:t>
            </a:r>
            <a:r>
              <a:rPr lang="en-US" dirty="0"/>
              <a:t>R</a:t>
            </a:r>
            <a:r>
              <a:rPr lang="en-US" dirty="0" smtClean="0"/>
              <a:t>ich Regions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53091" y="3054250"/>
            <a:ext cx="2250830" cy="996651"/>
          </a:xfrm>
          <a:prstGeom prst="round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Annotate Sequences Using Hidden Markov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3091" y="4411649"/>
            <a:ext cx="2250830" cy="7954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Out Nuclear Proteins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53091" y="1787363"/>
            <a:ext cx="2250830" cy="7954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Randomly Choose 1000 </a:t>
            </a:r>
            <a:r>
              <a:rPr lang="en-US" i="1" dirty="0" smtClean="0">
                <a:solidFill>
                  <a:schemeClr val="tx1"/>
                </a:solidFill>
              </a:rPr>
              <a:t>Drosophila</a:t>
            </a:r>
            <a:r>
              <a:rPr lang="en-US" dirty="0" smtClean="0">
                <a:solidFill>
                  <a:schemeClr val="tx1"/>
                </a:solidFill>
              </a:rPr>
              <a:t> Proteins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53091" y="5592849"/>
            <a:ext cx="2250830" cy="7954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See if “Hits” are Synaptic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3" idx="0"/>
          </p:cNvCxnSpPr>
          <p:nvPr/>
        </p:nvCxnSpPr>
        <p:spPr>
          <a:xfrm>
            <a:off x="4678506" y="2582764"/>
            <a:ext cx="0" cy="471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5" idx="0"/>
          </p:cNvCxnSpPr>
          <p:nvPr/>
        </p:nvCxnSpPr>
        <p:spPr>
          <a:xfrm>
            <a:off x="4678506" y="4050901"/>
            <a:ext cx="0" cy="360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>
            <a:off x="4678506" y="5207050"/>
            <a:ext cx="0" cy="38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7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0014"/>
            <a:ext cx="8229600" cy="1143000"/>
          </a:xfrm>
        </p:spPr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7749" y="4004638"/>
            <a:ext cx="5459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Sequence Annotation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1304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6523" y="2547873"/>
            <a:ext cx="1868581" cy="1781109"/>
          </a:xfrm>
          <a:prstGeom prst="ellipse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STATE #1: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Q-Rich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99037" y="2547873"/>
            <a:ext cx="1868581" cy="17811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STATE #2: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Normal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Curved Connector 7"/>
          <p:cNvCxnSpPr>
            <a:stCxn id="4" idx="0"/>
            <a:endCxn id="6" idx="0"/>
          </p:cNvCxnSpPr>
          <p:nvPr/>
        </p:nvCxnSpPr>
        <p:spPr>
          <a:xfrm rot="5400000" flipH="1" flipV="1">
            <a:off x="4587071" y="1201616"/>
            <a:ext cx="12700" cy="2692514"/>
          </a:xfrm>
          <a:prstGeom prst="curvedConnector3">
            <a:avLst>
              <a:gd name="adj1" fmla="val 5593512"/>
            </a:avLst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7"/>
            <a:endCxn id="6" idx="5"/>
          </p:cNvCxnSpPr>
          <p:nvPr/>
        </p:nvCxnSpPr>
        <p:spPr>
          <a:xfrm rot="16200000" flipH="1">
            <a:off x="5964253" y="3438427"/>
            <a:ext cx="1259435" cy="12700"/>
          </a:xfrm>
          <a:prstGeom prst="curvedConnector5">
            <a:avLst>
              <a:gd name="adj1" fmla="val -18151"/>
              <a:gd name="adj2" fmla="val 6657079"/>
              <a:gd name="adj3" fmla="val 118151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1926933" y="3438535"/>
            <a:ext cx="1259435" cy="12700"/>
          </a:xfrm>
          <a:prstGeom prst="curvedConnector5">
            <a:avLst>
              <a:gd name="adj1" fmla="val -18151"/>
              <a:gd name="adj2" fmla="val 7806520"/>
              <a:gd name="adj3" fmla="val 118151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8833" y="1451669"/>
            <a:ext cx="351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leaving a Q-tract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99740" y="5041261"/>
            <a:ext cx="32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entering a Q-tract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 rot="5400000">
            <a:off x="4587071" y="2976375"/>
            <a:ext cx="12700" cy="2692514"/>
          </a:xfrm>
          <a:prstGeom prst="curvedConnector3">
            <a:avLst>
              <a:gd name="adj1" fmla="val 5593512"/>
            </a:avLst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30843" y="2931851"/>
            <a:ext cx="159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staying in normal sequence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08858" y="2931851"/>
            <a:ext cx="1741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staying in a </a:t>
            </a:r>
          </a:p>
          <a:p>
            <a:pPr algn="ctr"/>
            <a:r>
              <a:rPr lang="en-US" dirty="0" smtClean="0"/>
              <a:t>Q-tract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48065" y="4316282"/>
            <a:ext cx="339555" cy="133502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63001" y="4316282"/>
            <a:ext cx="400452" cy="133502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03132" y="5591263"/>
            <a:ext cx="12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P(Q)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49259" y="5616917"/>
            <a:ext cx="12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P(Q)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127002" y="204387"/>
            <a:ext cx="9361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Given an amino acid sequence, how do we annotate Q-stretches?</a:t>
            </a:r>
            <a:endParaRPr lang="en-US" sz="2600" b="1" dirty="0"/>
          </a:p>
        </p:txBody>
      </p:sp>
      <p:sp>
        <p:nvSpPr>
          <p:cNvPr id="59" name="Rectangle 58"/>
          <p:cNvSpPr/>
          <p:nvPr/>
        </p:nvSpPr>
        <p:spPr>
          <a:xfrm>
            <a:off x="2087555" y="2233686"/>
            <a:ext cx="4978014" cy="22920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64738" y="2359902"/>
            <a:ext cx="108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HIDDEN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995" y="672755"/>
            <a:ext cx="901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QMSGQMPGQMMGPRGPLNQQQQQQQQMQQGQMMPGQQAGQQQAQPGQPGQPGQMPGA</a:t>
            </a:r>
          </a:p>
          <a:p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4817" y="682709"/>
            <a:ext cx="90126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QMSGQMPGQMMGPRGPLN</a:t>
            </a:r>
            <a:r>
              <a:rPr lang="en-US" b="1" dirty="0" smtClean="0">
                <a:solidFill>
                  <a:srgbClr val="0000FF"/>
                </a:solidFill>
              </a:rPr>
              <a:t>QQQQQQQQMQQGQMMPGQQAGQQQAQ</a:t>
            </a:r>
            <a:r>
              <a:rPr lang="en-US" b="1" dirty="0" smtClean="0"/>
              <a:t>PGQPGQPGQMPGA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84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3" grpId="0"/>
      <p:bldP spid="24" grpId="0"/>
      <p:bldP spid="35" grpId="0"/>
      <p:bldP spid="36" grpId="0"/>
      <p:bldP spid="42" grpId="0"/>
      <p:bldP spid="43" grpId="0"/>
      <p:bldP spid="59" grpId="0" animBg="1"/>
      <p:bldP spid="59" grpId="1" animBg="1"/>
      <p:bldP spid="60" grpId="0"/>
      <p:bldP spid="60" grpId="1"/>
      <p:bldP spid="61" grpId="0"/>
      <p:bldP spid="62" grpId="0" animBg="1"/>
      <p:bldP spid="6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6523" y="2547873"/>
            <a:ext cx="1868581" cy="1781109"/>
          </a:xfrm>
          <a:prstGeom prst="ellipse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STATE #1: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Q-tract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99037" y="2547873"/>
            <a:ext cx="1868581" cy="17811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STATE #2: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Normal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Curved Connector 7"/>
          <p:cNvCxnSpPr>
            <a:stCxn id="4" idx="0"/>
            <a:endCxn id="6" idx="0"/>
          </p:cNvCxnSpPr>
          <p:nvPr/>
        </p:nvCxnSpPr>
        <p:spPr>
          <a:xfrm rot="5400000" flipH="1" flipV="1">
            <a:off x="4587071" y="1201616"/>
            <a:ext cx="12700" cy="2692514"/>
          </a:xfrm>
          <a:prstGeom prst="curvedConnector3">
            <a:avLst>
              <a:gd name="adj1" fmla="val 5593512"/>
            </a:avLst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7"/>
            <a:endCxn id="6" idx="5"/>
          </p:cNvCxnSpPr>
          <p:nvPr/>
        </p:nvCxnSpPr>
        <p:spPr>
          <a:xfrm rot="16200000" flipH="1">
            <a:off x="5964253" y="3438427"/>
            <a:ext cx="1259435" cy="12700"/>
          </a:xfrm>
          <a:prstGeom prst="curvedConnector5">
            <a:avLst>
              <a:gd name="adj1" fmla="val -18151"/>
              <a:gd name="adj2" fmla="val 6657079"/>
              <a:gd name="adj3" fmla="val 118151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1926933" y="3438535"/>
            <a:ext cx="1259435" cy="12700"/>
          </a:xfrm>
          <a:prstGeom prst="curvedConnector5">
            <a:avLst>
              <a:gd name="adj1" fmla="val -18151"/>
              <a:gd name="adj2" fmla="val 7806520"/>
              <a:gd name="adj3" fmla="val 118151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9794" y="1490978"/>
            <a:ext cx="20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P(transition) = 0.13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57962" y="5004975"/>
            <a:ext cx="2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P(transition) = 0.05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 rot="5400000">
            <a:off x="4587071" y="2976375"/>
            <a:ext cx="12700" cy="2692514"/>
          </a:xfrm>
          <a:prstGeom prst="curvedConnector3">
            <a:avLst>
              <a:gd name="adj1" fmla="val 5593512"/>
            </a:avLst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45662" y="3225313"/>
            <a:ext cx="18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P(stay) = 0.95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426" y="3219347"/>
            <a:ext cx="144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P(stay) = 0.87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48065" y="4316282"/>
            <a:ext cx="339555" cy="133502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63001" y="4316282"/>
            <a:ext cx="400452" cy="133502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99136" y="5573120"/>
            <a:ext cx="269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P(Q) = 0.05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28716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HMM for </a:t>
            </a:r>
            <a:r>
              <a:rPr lang="en-US" sz="2600" b="1" dirty="0" err="1" smtClean="0"/>
              <a:t>PolyQ</a:t>
            </a:r>
            <a:r>
              <a:rPr lang="en-US" sz="2600" b="1" dirty="0" smtClean="0"/>
              <a:t> with Informally Estimated Parameters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39564" y="5599275"/>
            <a:ext cx="269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P(Q) 0.26</a:t>
            </a:r>
          </a:p>
        </p:txBody>
      </p:sp>
    </p:spTree>
    <p:extLst>
      <p:ext uri="{BB962C8B-B14F-4D97-AF65-F5344CB8AC3E}">
        <p14:creationId xmlns:p14="http://schemas.microsoft.com/office/powerpoint/2010/main" val="105181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9"/>
            <a:ext cx="8229600" cy="1143000"/>
          </a:xfrm>
        </p:spPr>
        <p:txBody>
          <a:bodyPr/>
          <a:lstStyle/>
          <a:p>
            <a:r>
              <a:rPr lang="en-US" dirty="0" smtClean="0"/>
              <a:t>HMM Annotates proteins (BRP)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6" y="1417638"/>
            <a:ext cx="5283200" cy="532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3418" y="1547875"/>
            <a:ext cx="294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Blue:</a:t>
            </a:r>
            <a:r>
              <a:rPr lang="en-US" dirty="0" smtClean="0"/>
              <a:t> HMM detected Q-tract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50445" y="2617968"/>
            <a:ext cx="3163689" cy="10932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1890" y="3358444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Questionable regions:  I current HMM parameters have a tendency towards false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5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444" y="-66852"/>
            <a:ext cx="9440585" cy="765888"/>
          </a:xfrm>
        </p:spPr>
        <p:txBody>
          <a:bodyPr>
            <a:noAutofit/>
          </a:bodyPr>
          <a:lstStyle/>
          <a:p>
            <a:r>
              <a:rPr lang="en-US" sz="2000" dirty="0" smtClean="0"/>
              <a:t>1000 random proteins: grey = nuclear, mitochondrial, not neuronally expressed, or CG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01" y="550842"/>
            <a:ext cx="9457293" cy="6315854"/>
          </a:xfrm>
        </p:spPr>
        <p:txBody>
          <a:bodyPr numCol="3">
            <a:noAutofit/>
          </a:bodyPr>
          <a:lstStyle/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Bruno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Little </a:t>
            </a:r>
            <a:r>
              <a:rPr lang="en-US" sz="1050" dirty="0" err="1" smtClean="0">
                <a:solidFill>
                  <a:srgbClr val="D9D9D9"/>
                </a:solidFill>
              </a:rPr>
              <a:t>imaginal</a:t>
            </a:r>
            <a:r>
              <a:rPr lang="en-US" sz="1050" dirty="0" smtClean="0">
                <a:solidFill>
                  <a:srgbClr val="D9D9D9"/>
                </a:solidFill>
              </a:rPr>
              <a:t> discs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Gawky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Absent, small, or homeotic discs 1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Rhinoceros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Lilliputian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Timeless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Hormone receptor 3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Pre-mod(mdg4)-V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Rab3 GDP-GTP exchange factor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Bazooka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Shaker isoform T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Tiny </a:t>
            </a: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tim</a:t>
            </a: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 50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Tau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Rim binding protein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Octopamine</a:t>
            </a:r>
            <a:r>
              <a:rPr lang="en-US" sz="1050" dirty="0" smtClean="0">
                <a:solidFill>
                  <a:srgbClr val="0000FF"/>
                </a:solidFill>
              </a:rPr>
              <a:t> beta2 receptor 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Molecule interacting with </a:t>
            </a:r>
            <a:r>
              <a:rPr lang="en-US" sz="1050" dirty="0" err="1" smtClean="0">
                <a:solidFill>
                  <a:srgbClr val="0000FF"/>
                </a:solidFill>
              </a:rPr>
              <a:t>CasL</a:t>
            </a:r>
            <a:endParaRPr lang="en-US" sz="1050" dirty="0" smtClean="0">
              <a:solidFill>
                <a:srgbClr val="0000FF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Canoe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Piezo</a:t>
            </a:r>
            <a:r>
              <a:rPr lang="en-US" sz="1050" dirty="0" smtClean="0">
                <a:solidFill>
                  <a:srgbClr val="0000FF"/>
                </a:solidFill>
              </a:rPr>
              <a:t>-like, partial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Myosin 81F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Abdominal B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Fork head, isoform E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NK7.1 isoform D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FMR1, isoforms K,J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Phosphopantothenoylcysteine</a:t>
            </a:r>
            <a:r>
              <a:rPr lang="en-US" sz="1050" dirty="0" smtClean="0">
                <a:solidFill>
                  <a:srgbClr val="0000FF"/>
                </a:solidFill>
              </a:rPr>
              <a:t> </a:t>
            </a:r>
            <a:r>
              <a:rPr lang="en-US" sz="1050" dirty="0" err="1" smtClean="0">
                <a:solidFill>
                  <a:srgbClr val="0000FF"/>
                </a:solidFill>
              </a:rPr>
              <a:t>synthetase</a:t>
            </a:r>
            <a:endParaRPr lang="en-US" sz="1050" dirty="0" smtClean="0">
              <a:solidFill>
                <a:srgbClr val="0000FF"/>
              </a:solidFill>
            </a:endParaRPr>
          </a:p>
          <a:p>
            <a:r>
              <a:rPr lang="en-US" sz="1050" dirty="0" err="1" smtClean="0">
                <a:solidFill>
                  <a:srgbClr val="0000FF"/>
                </a:solidFill>
              </a:rPr>
              <a:t>Octopamine</a:t>
            </a:r>
            <a:r>
              <a:rPr lang="en-US" sz="1050" dirty="0" smtClean="0">
                <a:solidFill>
                  <a:srgbClr val="0000FF"/>
                </a:solidFill>
              </a:rPr>
              <a:t> receptor in mushroom bodies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Melanization</a:t>
            </a:r>
            <a:r>
              <a:rPr lang="en-US" sz="1050" dirty="0" smtClean="0">
                <a:solidFill>
                  <a:srgbClr val="0000FF"/>
                </a:solidFill>
              </a:rPr>
              <a:t> protease 1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Glutamate receptor 1B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Down syndrome cell adhesion molecule 2</a:t>
            </a:r>
            <a:endParaRPr lang="en-US" sz="1050" dirty="0">
              <a:solidFill>
                <a:srgbClr val="0000FF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Capricious, E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Ventral veins lacking</a:t>
            </a:r>
          </a:p>
          <a:p>
            <a:r>
              <a:rPr lang="en-US" sz="1050" dirty="0" err="1" smtClean="0">
                <a:solidFill>
                  <a:srgbClr val="D9D9D9"/>
                </a:solidFill>
              </a:rPr>
              <a:t>Ecdysone</a:t>
            </a:r>
            <a:r>
              <a:rPr lang="en-US" sz="1050" dirty="0" smtClean="0">
                <a:solidFill>
                  <a:srgbClr val="D9D9D9"/>
                </a:solidFill>
              </a:rPr>
              <a:t>-induced protein 75B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Mushroom-body expressed</a:t>
            </a:r>
          </a:p>
          <a:p>
            <a:r>
              <a:rPr lang="en-US" sz="1050" dirty="0" err="1" smtClean="0">
                <a:solidFill>
                  <a:srgbClr val="D9D9D9"/>
                </a:solidFill>
              </a:rPr>
              <a:t>Knirps</a:t>
            </a:r>
            <a:r>
              <a:rPr lang="en-US" sz="1050" dirty="0" smtClean="0">
                <a:solidFill>
                  <a:srgbClr val="D9D9D9"/>
                </a:solidFill>
              </a:rPr>
              <a:t>-like</a:t>
            </a:r>
          </a:p>
          <a:p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Ftz</a:t>
            </a: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 TF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Wnk</a:t>
            </a:r>
            <a:r>
              <a:rPr lang="en-US" sz="1050" dirty="0" smtClean="0">
                <a:solidFill>
                  <a:srgbClr val="0000FF"/>
                </a:solidFill>
              </a:rPr>
              <a:t> kinase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Transmembrane channel-like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Multiple C2 domain and transmembrane region protein</a:t>
            </a:r>
          </a:p>
          <a:p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Combgap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50" dirty="0" smtClean="0">
                <a:solidFill>
                  <a:srgbClr val="D9D9D9"/>
                </a:solidFill>
              </a:rPr>
              <a:t>Sin3A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Pipsqueak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Pre-</a:t>
            </a:r>
            <a:r>
              <a:rPr lang="en-US" sz="1050" dirty="0" err="1" smtClean="0">
                <a:solidFill>
                  <a:srgbClr val="D9D9D9"/>
                </a:solidFill>
              </a:rPr>
              <a:t>lola</a:t>
            </a:r>
            <a:r>
              <a:rPr lang="en-US" sz="1050" dirty="0" smtClean="0">
                <a:solidFill>
                  <a:srgbClr val="D9D9D9"/>
                </a:solidFill>
              </a:rPr>
              <a:t>-G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Ran-binding protein M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Protein kinase N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Lingerer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DAG kinase</a:t>
            </a:r>
          </a:p>
          <a:p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Bicoid</a:t>
            </a: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-interacting protein 3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Nipped-A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Myosin heavy chain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Yuri </a:t>
            </a: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gagarin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Kekkon-1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Embargoed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Piezo</a:t>
            </a:r>
            <a:endParaRPr lang="en-US" sz="1050" dirty="0" smtClean="0">
              <a:solidFill>
                <a:srgbClr val="0000FF"/>
              </a:solidFill>
            </a:endParaRP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Smt3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Turtle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Earmuff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Rab26</a:t>
            </a:r>
          </a:p>
          <a:p>
            <a:r>
              <a:rPr lang="en-US" sz="1050" dirty="0" err="1" smtClean="0">
                <a:solidFill>
                  <a:srgbClr val="D9D9D9"/>
                </a:solidFill>
              </a:rPr>
              <a:t>Knirps</a:t>
            </a:r>
            <a:endParaRPr lang="en-US" sz="1050" dirty="0" smtClean="0">
              <a:solidFill>
                <a:srgbClr val="D9D9D9"/>
              </a:solidFill>
            </a:endParaRPr>
          </a:p>
          <a:p>
            <a:r>
              <a:rPr lang="en-US" sz="1050" dirty="0" err="1" smtClean="0">
                <a:solidFill>
                  <a:srgbClr val="0000FF"/>
                </a:solidFill>
              </a:rPr>
              <a:t>Kugelei</a:t>
            </a:r>
            <a:endParaRPr lang="en-US" sz="1050" dirty="0" smtClean="0">
              <a:solidFill>
                <a:srgbClr val="0000FF"/>
              </a:solidFill>
            </a:endParaRP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Su(</a:t>
            </a: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Tpl</a:t>
            </a: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Caprin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Mediator complex subunit 19</a:t>
            </a:r>
          </a:p>
          <a:p>
            <a:r>
              <a:rPr lang="en-US" sz="1050" dirty="0" err="1" smtClean="0">
                <a:solidFill>
                  <a:srgbClr val="D9D9D9"/>
                </a:solidFill>
              </a:rPr>
              <a:t>Chromator</a:t>
            </a:r>
            <a:endParaRPr lang="en-US" sz="1050" dirty="0" smtClean="0">
              <a:solidFill>
                <a:srgbClr val="D9D9D9"/>
              </a:solidFill>
            </a:endParaRP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CREB-regulated T-</a:t>
            </a: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coact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Bloated tubules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Abl</a:t>
            </a:r>
            <a:r>
              <a:rPr lang="en-US" sz="1050" dirty="0" smtClean="0">
                <a:solidFill>
                  <a:srgbClr val="0000FF"/>
                </a:solidFill>
              </a:rPr>
              <a:t> tyrosine kinase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Short spindle 2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Spt20</a:t>
            </a:r>
          </a:p>
          <a:p>
            <a:r>
              <a:rPr lang="en-US" sz="1050" dirty="0" err="1" smtClean="0">
                <a:solidFill>
                  <a:srgbClr val="D9D9D9"/>
                </a:solidFill>
              </a:rPr>
              <a:t>Eyegone</a:t>
            </a:r>
            <a:endParaRPr lang="en-US" sz="1050" dirty="0" smtClean="0">
              <a:solidFill>
                <a:srgbClr val="D9D9D9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IRSp53</a:t>
            </a:r>
          </a:p>
          <a:p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Klumpfuss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Metal response element-binding TF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Nervous wreck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Tequila</a:t>
            </a:r>
          </a:p>
          <a:p>
            <a:r>
              <a:rPr lang="en-US" sz="1050" dirty="0" smtClean="0">
                <a:solidFill>
                  <a:srgbClr val="D9D9D9"/>
                </a:solidFill>
              </a:rPr>
              <a:t>Upstream of N-</a:t>
            </a:r>
            <a:r>
              <a:rPr lang="en-US" sz="1050" dirty="0" err="1" smtClean="0">
                <a:solidFill>
                  <a:srgbClr val="D9D9D9"/>
                </a:solidFill>
              </a:rPr>
              <a:t>ras</a:t>
            </a:r>
            <a:endParaRPr lang="en-US" sz="1050" dirty="0" smtClean="0">
              <a:solidFill>
                <a:srgbClr val="D9D9D9"/>
              </a:solidFill>
            </a:endParaRPr>
          </a:p>
          <a:p>
            <a:r>
              <a:rPr lang="en-US" sz="1050" dirty="0" err="1" smtClean="0">
                <a:solidFill>
                  <a:srgbClr val="0000FF"/>
                </a:solidFill>
              </a:rPr>
              <a:t>Ankyrin</a:t>
            </a:r>
            <a:r>
              <a:rPr lang="en-US" sz="1050" dirty="0" smtClean="0">
                <a:solidFill>
                  <a:srgbClr val="0000FF"/>
                </a:solidFill>
              </a:rPr>
              <a:t> 2</a:t>
            </a:r>
          </a:p>
          <a:p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Claspin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50" dirty="0" smtClean="0">
                <a:solidFill>
                  <a:srgbClr val="D9D9D9"/>
                </a:solidFill>
              </a:rPr>
              <a:t>Blimp-1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Veloren</a:t>
            </a:r>
            <a:r>
              <a:rPr lang="en-US" sz="105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Still life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Spinophilin</a:t>
            </a:r>
            <a:endParaRPr lang="en-US" sz="1050" dirty="0" smtClean="0">
              <a:solidFill>
                <a:srgbClr val="0000FF"/>
              </a:solidFill>
            </a:endParaRPr>
          </a:p>
          <a:p>
            <a:r>
              <a:rPr lang="en-US" sz="1050" dirty="0" err="1" smtClean="0">
                <a:solidFill>
                  <a:srgbClr val="D9D9D9"/>
                </a:solidFill>
              </a:rPr>
              <a:t>Myocardin</a:t>
            </a:r>
            <a:r>
              <a:rPr lang="en-US" sz="1050" dirty="0" smtClean="0">
                <a:solidFill>
                  <a:srgbClr val="D9D9D9"/>
                </a:solidFill>
              </a:rPr>
              <a:t>-related TF</a:t>
            </a:r>
          </a:p>
          <a:p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Mediator complex subunit 14</a:t>
            </a:r>
          </a:p>
          <a:p>
            <a:r>
              <a:rPr lang="en-US" sz="1050" dirty="0" err="1" smtClean="0">
                <a:solidFill>
                  <a:srgbClr val="0000FF"/>
                </a:solidFill>
              </a:rPr>
              <a:t>Klarsicht</a:t>
            </a:r>
            <a:endParaRPr lang="en-US" sz="1050" dirty="0" smtClean="0">
              <a:solidFill>
                <a:srgbClr val="0000FF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No long nerve cord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No mechanoreceptor potential B</a:t>
            </a:r>
          </a:p>
          <a:p>
            <a:pPr marL="0" indent="0">
              <a:buNone/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06979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66852"/>
            <a:ext cx="9440585" cy="765888"/>
          </a:xfrm>
        </p:spPr>
        <p:txBody>
          <a:bodyPr>
            <a:noAutofit/>
          </a:bodyPr>
          <a:lstStyle/>
          <a:p>
            <a:r>
              <a:rPr lang="en-US" sz="1600" dirty="0" smtClean="0"/>
              <a:t>Orange: Annotated Q-tracts are weak by eye (blinded)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01" y="550842"/>
            <a:ext cx="9457293" cy="6315854"/>
          </a:xfrm>
        </p:spPr>
        <p:txBody>
          <a:bodyPr numCol="2">
            <a:no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Rab3 GEF (some isoforms)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Bazooka (all)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Shaker (some isoforms)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Tau (some isoforms)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Rim binding protein (all)</a:t>
            </a:r>
          </a:p>
          <a:p>
            <a:r>
              <a:rPr lang="en-US" sz="1600" dirty="0" err="1" smtClean="0">
                <a:solidFill>
                  <a:srgbClr val="FF6600"/>
                </a:solidFill>
              </a:rPr>
              <a:t>Octopamine</a:t>
            </a:r>
            <a:r>
              <a:rPr lang="en-US" sz="1600" dirty="0" smtClean="0">
                <a:solidFill>
                  <a:srgbClr val="FF6600"/>
                </a:solidFill>
              </a:rPr>
              <a:t> beta2 receptor 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Molecule interacting with </a:t>
            </a:r>
            <a:r>
              <a:rPr lang="en-US" sz="1600" dirty="0" err="1" smtClean="0">
                <a:solidFill>
                  <a:srgbClr val="0000FF"/>
                </a:solidFill>
              </a:rPr>
              <a:t>CasL</a:t>
            </a:r>
            <a:r>
              <a:rPr lang="en-US" sz="1600" dirty="0" smtClean="0">
                <a:solidFill>
                  <a:srgbClr val="0000FF"/>
                </a:solidFill>
              </a:rPr>
              <a:t> (all)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Canoe (some isoforms)</a:t>
            </a:r>
          </a:p>
          <a:p>
            <a:r>
              <a:rPr lang="en-US" sz="1600" dirty="0" err="1" smtClean="0">
                <a:solidFill>
                  <a:srgbClr val="FF6600"/>
                </a:solidFill>
              </a:rPr>
              <a:t>Piezo</a:t>
            </a:r>
            <a:r>
              <a:rPr lang="en-US" sz="1600" dirty="0" smtClean="0">
                <a:solidFill>
                  <a:srgbClr val="FF6600"/>
                </a:solidFill>
              </a:rPr>
              <a:t>-like, partial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Myosin 81F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FMR1, isoforms K,J (some isoforms)</a:t>
            </a:r>
          </a:p>
          <a:p>
            <a:r>
              <a:rPr lang="en-US" sz="1600" dirty="0" err="1" smtClean="0">
                <a:solidFill>
                  <a:srgbClr val="FF6600"/>
                </a:solidFill>
              </a:rPr>
              <a:t>Phosphopantothenoylcysteine</a:t>
            </a:r>
            <a:r>
              <a:rPr lang="en-US" sz="1600" dirty="0" smtClean="0">
                <a:solidFill>
                  <a:srgbClr val="FF6600"/>
                </a:solidFill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</a:rPr>
              <a:t>synthetase</a:t>
            </a:r>
            <a:endParaRPr lang="en-US" sz="1600" dirty="0" smtClean="0">
              <a:solidFill>
                <a:srgbClr val="FF6600"/>
              </a:solidFill>
            </a:endParaRPr>
          </a:p>
          <a:p>
            <a:r>
              <a:rPr lang="en-US" sz="1600" dirty="0" err="1" smtClean="0">
                <a:solidFill>
                  <a:srgbClr val="FF6600"/>
                </a:solidFill>
              </a:rPr>
              <a:t>Octopamine</a:t>
            </a:r>
            <a:r>
              <a:rPr lang="en-US" sz="1600" dirty="0" smtClean="0">
                <a:solidFill>
                  <a:srgbClr val="FF6600"/>
                </a:solidFill>
              </a:rPr>
              <a:t> receptor in mushroom bodies</a:t>
            </a:r>
          </a:p>
          <a:p>
            <a:r>
              <a:rPr lang="en-US" sz="1600" dirty="0" err="1" smtClean="0">
                <a:solidFill>
                  <a:srgbClr val="FF6600"/>
                </a:solidFill>
              </a:rPr>
              <a:t>Melanization</a:t>
            </a:r>
            <a:r>
              <a:rPr lang="en-US" sz="1600" dirty="0" smtClean="0">
                <a:solidFill>
                  <a:srgbClr val="FF6600"/>
                </a:solidFill>
              </a:rPr>
              <a:t> protease 1</a:t>
            </a:r>
          </a:p>
          <a:p>
            <a:r>
              <a:rPr lang="en-US" sz="1600" dirty="0" err="1" smtClean="0">
                <a:solidFill>
                  <a:srgbClr val="0000FF"/>
                </a:solidFill>
              </a:rPr>
              <a:t>Dscam</a:t>
            </a:r>
            <a:r>
              <a:rPr lang="en-US" sz="1600" dirty="0" smtClean="0">
                <a:solidFill>
                  <a:srgbClr val="0000FF"/>
                </a:solidFill>
              </a:rPr>
              <a:t> 2 (some isoforms)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Capricious (some isoforms)</a:t>
            </a:r>
          </a:p>
          <a:p>
            <a:r>
              <a:rPr lang="en-US" sz="1600" dirty="0" err="1" smtClean="0">
                <a:solidFill>
                  <a:srgbClr val="0000FF"/>
                </a:solidFill>
              </a:rPr>
              <a:t>Wnk</a:t>
            </a:r>
            <a:r>
              <a:rPr lang="en-US" sz="1600" dirty="0" smtClean="0">
                <a:solidFill>
                  <a:srgbClr val="0000FF"/>
                </a:solidFill>
              </a:rPr>
              <a:t> kinase (all)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Transmembrane channel-like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Multiple C2 domain and transmembrane region protein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Ran-binding protein M (all)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Protein kinase N (all)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DAG kinase (all)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Myosin heavy chain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Kekkon-1</a:t>
            </a:r>
          </a:p>
          <a:p>
            <a:r>
              <a:rPr lang="en-US" sz="1600" dirty="0" err="1" smtClean="0">
                <a:solidFill>
                  <a:srgbClr val="FF6600"/>
                </a:solidFill>
              </a:rPr>
              <a:t>Piezo</a:t>
            </a:r>
            <a:endParaRPr lang="en-US" sz="1600" dirty="0" smtClean="0">
              <a:solidFill>
                <a:srgbClr val="FF6600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Turtle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Rab26</a:t>
            </a:r>
          </a:p>
          <a:p>
            <a:r>
              <a:rPr lang="en-US" sz="1600" dirty="0" err="1" smtClean="0">
                <a:solidFill>
                  <a:srgbClr val="FF6600"/>
                </a:solidFill>
              </a:rPr>
              <a:t>Kugelei</a:t>
            </a:r>
            <a:endParaRPr lang="en-US" sz="1600" dirty="0" smtClean="0">
              <a:solidFill>
                <a:srgbClr val="FF6600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Bloated tubules</a:t>
            </a:r>
          </a:p>
          <a:p>
            <a:r>
              <a:rPr lang="en-US" sz="1600" dirty="0" err="1" smtClean="0">
                <a:solidFill>
                  <a:srgbClr val="0000FF"/>
                </a:solidFill>
              </a:rPr>
              <a:t>Abl</a:t>
            </a:r>
            <a:r>
              <a:rPr lang="en-US" sz="1600" dirty="0" smtClean="0">
                <a:solidFill>
                  <a:srgbClr val="0000FF"/>
                </a:solidFill>
              </a:rPr>
              <a:t> tyrosine kinase (some isoforms)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IRSp53 (some isoforms)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Nervous wreck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Tequila</a:t>
            </a:r>
          </a:p>
          <a:p>
            <a:r>
              <a:rPr lang="en-US" sz="1600" dirty="0" err="1" smtClean="0">
                <a:solidFill>
                  <a:srgbClr val="FF6600"/>
                </a:solidFill>
              </a:rPr>
              <a:t>Ankyrin</a:t>
            </a:r>
            <a:r>
              <a:rPr lang="en-US" sz="1600" dirty="0" smtClean="0">
                <a:solidFill>
                  <a:srgbClr val="FF6600"/>
                </a:solidFill>
              </a:rPr>
              <a:t> 2</a:t>
            </a:r>
          </a:p>
          <a:p>
            <a:r>
              <a:rPr lang="en-US" sz="1600" dirty="0" err="1" smtClean="0">
                <a:solidFill>
                  <a:srgbClr val="0000FF"/>
                </a:solidFill>
              </a:rPr>
              <a:t>Veloren</a:t>
            </a:r>
            <a:r>
              <a:rPr lang="en-US" sz="1600" dirty="0" smtClean="0">
                <a:solidFill>
                  <a:srgbClr val="0000FF"/>
                </a:solidFill>
              </a:rPr>
              <a:t> (some isoforms)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Still life (all)</a:t>
            </a:r>
          </a:p>
          <a:p>
            <a:r>
              <a:rPr lang="en-US" sz="1600" dirty="0" err="1" smtClean="0">
                <a:solidFill>
                  <a:srgbClr val="0000FF"/>
                </a:solidFill>
              </a:rPr>
              <a:t>Spinophilin</a:t>
            </a:r>
            <a:r>
              <a:rPr lang="en-US" sz="1600" dirty="0" smtClean="0">
                <a:solidFill>
                  <a:srgbClr val="0000FF"/>
                </a:solidFill>
              </a:rPr>
              <a:t> (all)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No long nerve cord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No mechanoreceptor potential B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839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3602"/>
            <a:ext cx="9440585" cy="765888"/>
          </a:xfrm>
        </p:spPr>
        <p:txBody>
          <a:bodyPr>
            <a:noAutofit/>
          </a:bodyPr>
          <a:lstStyle/>
          <a:p>
            <a:r>
              <a:rPr lang="en-US" sz="2400" dirty="0" smtClean="0"/>
              <a:t>Final set: 22 “Hits” out of 1000 random Drosophila proteins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174"/>
            <a:ext cx="9327444" cy="631585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500" b="1" dirty="0" smtClean="0"/>
              <a:t>Rab3 GEF (some isoforms): 					AT THE ACTIVE ZONE							***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Bazooka (all):							SYNAPSE ASSEMBLY 							***</a:t>
            </a:r>
          </a:p>
          <a:p>
            <a:pPr marL="0" indent="0">
              <a:buNone/>
            </a:pPr>
            <a:r>
              <a:rPr lang="en-US" sz="1500" b="1" dirty="0" smtClean="0"/>
              <a:t>Shaker (some isoforms):					REGULATION OF SYNAPTIC ACTIVITY				***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Tau (some isoforms): 						MICROTUBULE-ASSOCIATED</a:t>
            </a:r>
          </a:p>
          <a:p>
            <a:pPr marL="0" indent="0">
              <a:buNone/>
            </a:pPr>
            <a:r>
              <a:rPr lang="en-US" sz="1500" b="1" dirty="0" smtClean="0"/>
              <a:t>Rim binding protein (all): 					AT THE ACTIVE ZONE							***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Molecule interacting with </a:t>
            </a:r>
            <a:r>
              <a:rPr lang="en-US" sz="1500" b="1" dirty="0" err="1" smtClean="0">
                <a:solidFill>
                  <a:srgbClr val="000090"/>
                </a:solidFill>
              </a:rPr>
              <a:t>CasL</a:t>
            </a:r>
            <a:r>
              <a:rPr lang="en-US" sz="1500" b="1" dirty="0" smtClean="0">
                <a:solidFill>
                  <a:srgbClr val="000090"/>
                </a:solidFill>
              </a:rPr>
              <a:t> (all): 			SYNAPSE ASSEMBLY							***</a:t>
            </a:r>
          </a:p>
          <a:p>
            <a:pPr marL="0" indent="0">
              <a:buNone/>
            </a:pPr>
            <a:r>
              <a:rPr lang="en-US" sz="1500" b="1" dirty="0" smtClean="0"/>
              <a:t>Canoe (some isoforms): 					SCAFFOLD PROTEIN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FMR1, isoforms K,J (some isoforms): 			SYNAPTIC RNA LOCALIZATION					***</a:t>
            </a:r>
          </a:p>
          <a:p>
            <a:pPr marL="0" indent="0">
              <a:buNone/>
            </a:pPr>
            <a:r>
              <a:rPr lang="en-US" sz="1500" b="1" dirty="0" err="1" smtClean="0"/>
              <a:t>Dscam</a:t>
            </a:r>
            <a:r>
              <a:rPr lang="en-US" sz="1500" b="1" dirty="0" smtClean="0"/>
              <a:t> 2 (some isoforms): 					TRANSMEMBRANE, SYNAPSE FORMATION 			***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Capricious (some isoforms):					SYNAPSE ASSEMBLY, AXON GUIDANCE				***</a:t>
            </a:r>
          </a:p>
          <a:p>
            <a:pPr marL="0" indent="0">
              <a:buNone/>
            </a:pPr>
            <a:r>
              <a:rPr lang="en-US" sz="1500" b="1" dirty="0" err="1" smtClean="0"/>
              <a:t>Wnk</a:t>
            </a:r>
            <a:r>
              <a:rPr lang="en-US" sz="1500" b="1" dirty="0" smtClean="0"/>
              <a:t> kinase (all):							AXON GUIDANCE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Multiple C2 domain and transmembrane region:	DENDRITE MORPHOGENESIS						***</a:t>
            </a:r>
          </a:p>
          <a:p>
            <a:pPr marL="0" indent="0">
              <a:buNone/>
            </a:pPr>
            <a:r>
              <a:rPr lang="en-US" sz="1500" b="1" dirty="0" smtClean="0"/>
              <a:t>Ran-binding protein M (all): 					CELL ADHESION, CYTOSKELETON 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Protein kinase N (all):						ACTIN, MORPHOGENESIS </a:t>
            </a:r>
          </a:p>
          <a:p>
            <a:pPr marL="0" indent="0">
              <a:buNone/>
            </a:pPr>
            <a:r>
              <a:rPr lang="en-US" sz="1500" b="1" dirty="0" smtClean="0"/>
              <a:t>DAG kinase (all):							PHOTOTRANSDUCTION						***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90"/>
                </a:solidFill>
              </a:rPr>
              <a:t>Turtle:								SYNAPTIC TARGET RECOGNITION					***</a:t>
            </a:r>
          </a:p>
          <a:p>
            <a:pPr marL="0" indent="0">
              <a:buNone/>
            </a:pPr>
            <a:r>
              <a:rPr lang="en-US" sz="1500" b="1" dirty="0" smtClean="0"/>
              <a:t>Bloated tubules:							NEUROTRANSMITTER/SODIUM SYMPORTER			***</a:t>
            </a:r>
          </a:p>
          <a:p>
            <a:pPr marL="0" indent="0">
              <a:buNone/>
            </a:pPr>
            <a:r>
              <a:rPr lang="en-US" sz="1500" b="1" dirty="0" err="1" smtClean="0">
                <a:solidFill>
                  <a:srgbClr val="000090"/>
                </a:solidFill>
              </a:rPr>
              <a:t>Abl</a:t>
            </a:r>
            <a:r>
              <a:rPr lang="en-US" sz="1500" b="1" dirty="0" smtClean="0">
                <a:solidFill>
                  <a:srgbClr val="000090"/>
                </a:solidFill>
              </a:rPr>
              <a:t> tyrosine kinase (some isoforms):			AXON GUIDANCE, DENDRITE MORPHOGENESIS		***</a:t>
            </a:r>
          </a:p>
          <a:p>
            <a:pPr marL="0" indent="0">
              <a:buNone/>
            </a:pPr>
            <a:r>
              <a:rPr lang="en-US" sz="1500" b="1" dirty="0" smtClean="0"/>
              <a:t>IRSp53 (some isoforms):					FILOPODIUM ASSEMBLY, MEMBRANE ORGANIZATION</a:t>
            </a:r>
          </a:p>
          <a:p>
            <a:pPr marL="0" indent="0">
              <a:buNone/>
            </a:pPr>
            <a:r>
              <a:rPr lang="en-US" sz="1500" b="1" dirty="0" err="1" smtClean="0">
                <a:solidFill>
                  <a:srgbClr val="000090"/>
                </a:solidFill>
              </a:rPr>
              <a:t>Veloren</a:t>
            </a:r>
            <a:r>
              <a:rPr lang="en-US" sz="1500" b="1" dirty="0" smtClean="0">
                <a:solidFill>
                  <a:srgbClr val="000090"/>
                </a:solidFill>
              </a:rPr>
              <a:t> (some isoforms):					AXON GUIDANCE, DENDRITE MORPHOGENESIS		***</a:t>
            </a:r>
          </a:p>
          <a:p>
            <a:pPr marL="0" indent="0">
              <a:buNone/>
            </a:pPr>
            <a:r>
              <a:rPr lang="en-US" sz="1500" b="1" dirty="0" smtClean="0"/>
              <a:t>Still life (all):							LOCALIZED TO PRESYNAPTIC TERMINALS			***</a:t>
            </a:r>
          </a:p>
          <a:p>
            <a:pPr marL="0" indent="0">
              <a:buNone/>
            </a:pPr>
            <a:r>
              <a:rPr lang="en-US" sz="1500" b="1" dirty="0" err="1" smtClean="0">
                <a:solidFill>
                  <a:srgbClr val="000090"/>
                </a:solidFill>
              </a:rPr>
              <a:t>Spinophilin</a:t>
            </a:r>
            <a:r>
              <a:rPr lang="en-US" sz="1500" b="1" dirty="0" smtClean="0">
                <a:solidFill>
                  <a:srgbClr val="000090"/>
                </a:solidFill>
              </a:rPr>
              <a:t> (all):							ACTIVE ZONE ASSEMBLY						***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9030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Models for what Q-tracts could be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Protein-protein interactions between AZ proteins </a:t>
            </a:r>
            <a:r>
              <a:rPr lang="en-US" dirty="0" smtClean="0">
                <a:sym typeface="Wingdings"/>
              </a:rPr>
              <a:t> help AZ proteins cluster?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ind to lipids?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Part of a known protein domain?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21416280">
            <a:off x="1693169" y="858100"/>
            <a:ext cx="4373645" cy="4149338"/>
          </a:xfrm>
          <a:custGeom>
            <a:avLst/>
            <a:gdLst>
              <a:gd name="connsiteX0" fmla="*/ 1383059 w 4373645"/>
              <a:gd name="connsiteY0" fmla="*/ 242568 h 4149338"/>
              <a:gd name="connsiteX1" fmla="*/ 1383059 w 4373645"/>
              <a:gd name="connsiteY1" fmla="*/ 2274568 h 4149338"/>
              <a:gd name="connsiteX2" fmla="*/ 170 w 4373645"/>
              <a:gd name="connsiteY2" fmla="*/ 3728013 h 4149338"/>
              <a:gd name="connsiteX3" fmla="*/ 1312503 w 4373645"/>
              <a:gd name="connsiteY3" fmla="*/ 4066680 h 4149338"/>
              <a:gd name="connsiteX4" fmla="*/ 4346392 w 4373645"/>
              <a:gd name="connsiteY4" fmla="*/ 3982013 h 4149338"/>
              <a:gd name="connsiteX5" fmla="*/ 2751837 w 4373645"/>
              <a:gd name="connsiteY5" fmla="*/ 2345124 h 4149338"/>
              <a:gd name="connsiteX6" fmla="*/ 1806392 w 4373645"/>
              <a:gd name="connsiteY6" fmla="*/ 242568 h 4149338"/>
              <a:gd name="connsiteX7" fmla="*/ 1721725 w 4373645"/>
              <a:gd name="connsiteY7" fmla="*/ 45013 h 414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3645" h="4149338">
                <a:moveTo>
                  <a:pt x="1383059" y="242568"/>
                </a:moveTo>
                <a:cubicBezTo>
                  <a:pt x="1498300" y="968114"/>
                  <a:pt x="1613541" y="1693661"/>
                  <a:pt x="1383059" y="2274568"/>
                </a:cubicBezTo>
                <a:cubicBezTo>
                  <a:pt x="1152577" y="2855476"/>
                  <a:pt x="11929" y="3429328"/>
                  <a:pt x="170" y="3728013"/>
                </a:cubicBezTo>
                <a:cubicBezTo>
                  <a:pt x="-11589" y="4026698"/>
                  <a:pt x="588133" y="4024347"/>
                  <a:pt x="1312503" y="4066680"/>
                </a:cubicBezTo>
                <a:cubicBezTo>
                  <a:pt x="2036873" y="4109013"/>
                  <a:pt x="4106503" y="4268939"/>
                  <a:pt x="4346392" y="3982013"/>
                </a:cubicBezTo>
                <a:cubicBezTo>
                  <a:pt x="4586281" y="3695087"/>
                  <a:pt x="3175170" y="2968365"/>
                  <a:pt x="2751837" y="2345124"/>
                </a:cubicBezTo>
                <a:cubicBezTo>
                  <a:pt x="2328504" y="1721883"/>
                  <a:pt x="1978077" y="625920"/>
                  <a:pt x="1806392" y="242568"/>
                </a:cubicBezTo>
                <a:cubicBezTo>
                  <a:pt x="1634707" y="-140784"/>
                  <a:pt x="1721725" y="45013"/>
                  <a:pt x="1721725" y="45013"/>
                </a:cubicBez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55159" y="5691697"/>
            <a:ext cx="7562450" cy="1180414"/>
          </a:xfrm>
          <a:custGeom>
            <a:avLst/>
            <a:gdLst>
              <a:gd name="connsiteX0" fmla="*/ 7428981 w 7562450"/>
              <a:gd name="connsiteY0" fmla="*/ 1166303 h 1180414"/>
              <a:gd name="connsiteX1" fmla="*/ 6638759 w 7562450"/>
              <a:gd name="connsiteY1" fmla="*/ 178525 h 1180414"/>
              <a:gd name="connsiteX2" fmla="*/ 514537 w 7562450"/>
              <a:gd name="connsiteY2" fmla="*/ 93859 h 1180414"/>
              <a:gd name="connsiteX3" fmla="*/ 345203 w 7562450"/>
              <a:gd name="connsiteY3" fmla="*/ 1180414 h 1180414"/>
              <a:gd name="connsiteX4" fmla="*/ 345203 w 7562450"/>
              <a:gd name="connsiteY4" fmla="*/ 1180414 h 118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450" h="1180414">
                <a:moveTo>
                  <a:pt x="7428981" y="1166303"/>
                </a:moveTo>
                <a:cubicBezTo>
                  <a:pt x="7610073" y="761784"/>
                  <a:pt x="7791166" y="357266"/>
                  <a:pt x="6638759" y="178525"/>
                </a:cubicBezTo>
                <a:cubicBezTo>
                  <a:pt x="5486352" y="-216"/>
                  <a:pt x="1563463" y="-73122"/>
                  <a:pt x="514537" y="93859"/>
                </a:cubicBezTo>
                <a:cubicBezTo>
                  <a:pt x="-534389" y="260840"/>
                  <a:pt x="345203" y="1180414"/>
                  <a:pt x="345203" y="1180414"/>
                </a:cubicBezTo>
                <a:lnTo>
                  <a:pt x="345203" y="1180414"/>
                </a:lnTo>
              </a:path>
            </a:pathLst>
          </a:custGeom>
          <a:ln w="7620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05" y="274639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Chemical Synaptic Transmission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32495" y="1417638"/>
            <a:ext cx="26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 POTENTIAL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86637" y="3638455"/>
            <a:ext cx="232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PRESYNAPTIC CALCIUM INFLUX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09752" y="4092577"/>
            <a:ext cx="150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SYNAPTIC VESICLE FUSION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3236816" y="5121289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375105" y="5273689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27505" y="5228535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38795" y="539504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80753" y="5448669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222711" y="5347071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10356" y="5812258"/>
            <a:ext cx="304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NEUROTRANSMITTERS ACTIVATE RECEPTORS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795614" y="5214424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948014" y="516927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959304" y="5335781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01262" y="5389404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643220" y="528780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948014" y="5380935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00414" y="5335781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11704" y="5502292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953662" y="5555915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95620" y="5454317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85080" y="518056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337480" y="513540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348770" y="5301917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90728" y="535554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32686" y="5253942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337480" y="533296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89880" y="528780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01170" y="5454317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343128" y="550794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185086" y="5406342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486112" y="5132579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624401" y="5284979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776801" y="5239825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788091" y="540633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630049" y="5459959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472007" y="5358361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044910" y="5225714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197310" y="518056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208600" y="5347071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050558" y="5400694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892516" y="529909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197310" y="5392225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349710" y="5347071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44916" y="5465607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434376" y="519185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586776" y="514669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598066" y="5313207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440024" y="536683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281982" y="5265232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586776" y="5344250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739176" y="5299096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750466" y="5465607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434382" y="5417632"/>
            <a:ext cx="45719" cy="5644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66745" y="1786970"/>
            <a:ext cx="0" cy="59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>
            <a:grpSpLocks noChangeAspect="1"/>
          </p:cNvGrpSpPr>
          <p:nvPr/>
        </p:nvGrpSpPr>
        <p:grpSpPr>
          <a:xfrm rot="360006">
            <a:off x="1936281" y="4231807"/>
            <a:ext cx="1295862" cy="744318"/>
            <a:chOff x="1758309" y="2045359"/>
            <a:chExt cx="5692762" cy="3331406"/>
          </a:xfrm>
        </p:grpSpPr>
        <p:sp>
          <p:nvSpPr>
            <p:cNvPr id="100" name="Oval 99"/>
            <p:cNvSpPr/>
            <p:nvPr/>
          </p:nvSpPr>
          <p:spPr>
            <a:xfrm>
              <a:off x="3981915" y="2045359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758309" y="5276496"/>
              <a:ext cx="5692762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3735845" y="5165911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971799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4207753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443707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4668954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853899" y="3060258"/>
              <a:ext cx="1279955" cy="2097298"/>
            </a:xfrm>
            <a:custGeom>
              <a:avLst/>
              <a:gdLst>
                <a:gd name="connsiteX0" fmla="*/ 9926 w 1279955"/>
                <a:gd name="connsiteY0" fmla="*/ 2097298 h 2097298"/>
                <a:gd name="connsiteX1" fmla="*/ 18282 w 1279955"/>
                <a:gd name="connsiteY1" fmla="*/ 1086250 h 2097298"/>
                <a:gd name="connsiteX2" fmla="*/ 177035 w 1279955"/>
                <a:gd name="connsiteY2" fmla="*/ 434500 h 2097298"/>
                <a:gd name="connsiteX3" fmla="*/ 636585 w 1279955"/>
                <a:gd name="connsiteY3" fmla="*/ 100269 h 2097298"/>
                <a:gd name="connsiteX4" fmla="*/ 1279955 w 1279955"/>
                <a:gd name="connsiteY4" fmla="*/ 0 h 2097298"/>
                <a:gd name="connsiteX5" fmla="*/ 1279955 w 1279955"/>
                <a:gd name="connsiteY5" fmla="*/ 0 h 209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955" h="2097298">
                  <a:moveTo>
                    <a:pt x="9926" y="2097298"/>
                  </a:moveTo>
                  <a:cubicBezTo>
                    <a:pt x="178" y="1730340"/>
                    <a:pt x="-9569" y="1363383"/>
                    <a:pt x="18282" y="1086250"/>
                  </a:cubicBezTo>
                  <a:cubicBezTo>
                    <a:pt x="46133" y="809117"/>
                    <a:pt x="73985" y="598830"/>
                    <a:pt x="177035" y="434500"/>
                  </a:cubicBezTo>
                  <a:cubicBezTo>
                    <a:pt x="280086" y="270170"/>
                    <a:pt x="452765" y="172686"/>
                    <a:pt x="636585" y="100269"/>
                  </a:cubicBezTo>
                  <a:cubicBezTo>
                    <a:pt x="820405" y="27852"/>
                    <a:pt x="1279955" y="0"/>
                    <a:pt x="1279955" y="0"/>
                  </a:cubicBezTo>
                  <a:lnTo>
                    <a:pt x="1279955" y="0"/>
                  </a:ln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 flipH="1">
              <a:off x="2441998" y="3035190"/>
              <a:ext cx="1279955" cy="2097298"/>
            </a:xfrm>
            <a:custGeom>
              <a:avLst/>
              <a:gdLst>
                <a:gd name="connsiteX0" fmla="*/ 9926 w 1279955"/>
                <a:gd name="connsiteY0" fmla="*/ 2097298 h 2097298"/>
                <a:gd name="connsiteX1" fmla="*/ 18282 w 1279955"/>
                <a:gd name="connsiteY1" fmla="*/ 1086250 h 2097298"/>
                <a:gd name="connsiteX2" fmla="*/ 177035 w 1279955"/>
                <a:gd name="connsiteY2" fmla="*/ 434500 h 2097298"/>
                <a:gd name="connsiteX3" fmla="*/ 636585 w 1279955"/>
                <a:gd name="connsiteY3" fmla="*/ 100269 h 2097298"/>
                <a:gd name="connsiteX4" fmla="*/ 1279955 w 1279955"/>
                <a:gd name="connsiteY4" fmla="*/ 0 h 2097298"/>
                <a:gd name="connsiteX5" fmla="*/ 1279955 w 1279955"/>
                <a:gd name="connsiteY5" fmla="*/ 0 h 209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955" h="2097298">
                  <a:moveTo>
                    <a:pt x="9926" y="2097298"/>
                  </a:moveTo>
                  <a:cubicBezTo>
                    <a:pt x="178" y="1730340"/>
                    <a:pt x="-9569" y="1363383"/>
                    <a:pt x="18282" y="1086250"/>
                  </a:cubicBezTo>
                  <a:cubicBezTo>
                    <a:pt x="46133" y="809117"/>
                    <a:pt x="73985" y="598830"/>
                    <a:pt x="177035" y="434500"/>
                  </a:cubicBezTo>
                  <a:cubicBezTo>
                    <a:pt x="280086" y="270170"/>
                    <a:pt x="452765" y="172686"/>
                    <a:pt x="636585" y="100269"/>
                  </a:cubicBezTo>
                  <a:cubicBezTo>
                    <a:pt x="820405" y="27852"/>
                    <a:pt x="1279955" y="0"/>
                    <a:pt x="1279955" y="0"/>
                  </a:cubicBezTo>
                  <a:lnTo>
                    <a:pt x="1279955" y="0"/>
                  </a:ln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rot="21386204" flipH="1">
              <a:off x="3337419" y="2831770"/>
              <a:ext cx="615796" cy="2314549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155877">
              <a:off x="4632821" y="2819935"/>
              <a:ext cx="615796" cy="2314549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rot="21449770" flipH="1">
              <a:off x="3677868" y="2579944"/>
              <a:ext cx="542742" cy="2546983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150230">
              <a:off x="4386101" y="2574866"/>
              <a:ext cx="542742" cy="2546983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840906" y="4567315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821846" y="3138262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018154" y="3138262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2528899" y="2303029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4925707" y="3940313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747969" y="2358860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>
            <a:grpSpLocks noChangeAspect="1"/>
          </p:cNvGrpSpPr>
          <p:nvPr/>
        </p:nvGrpSpPr>
        <p:grpSpPr>
          <a:xfrm rot="21352827">
            <a:off x="4221817" y="4217204"/>
            <a:ext cx="1319335" cy="757800"/>
            <a:chOff x="1758309" y="2045359"/>
            <a:chExt cx="5692762" cy="3331406"/>
          </a:xfrm>
        </p:grpSpPr>
        <p:sp>
          <p:nvSpPr>
            <p:cNvPr id="140" name="Oval 139"/>
            <p:cNvSpPr/>
            <p:nvPr/>
          </p:nvSpPr>
          <p:spPr>
            <a:xfrm>
              <a:off x="3981915" y="2045359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1758309" y="5276496"/>
              <a:ext cx="5692762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ounded Rectangle 141"/>
            <p:cNvSpPr/>
            <p:nvPr/>
          </p:nvSpPr>
          <p:spPr>
            <a:xfrm>
              <a:off x="3735845" y="5165911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971799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207753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4443707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4668954" y="5176227"/>
              <a:ext cx="167109" cy="2005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853899" y="3060258"/>
              <a:ext cx="1279955" cy="2097298"/>
            </a:xfrm>
            <a:custGeom>
              <a:avLst/>
              <a:gdLst>
                <a:gd name="connsiteX0" fmla="*/ 9926 w 1279955"/>
                <a:gd name="connsiteY0" fmla="*/ 2097298 h 2097298"/>
                <a:gd name="connsiteX1" fmla="*/ 18282 w 1279955"/>
                <a:gd name="connsiteY1" fmla="*/ 1086250 h 2097298"/>
                <a:gd name="connsiteX2" fmla="*/ 177035 w 1279955"/>
                <a:gd name="connsiteY2" fmla="*/ 434500 h 2097298"/>
                <a:gd name="connsiteX3" fmla="*/ 636585 w 1279955"/>
                <a:gd name="connsiteY3" fmla="*/ 100269 h 2097298"/>
                <a:gd name="connsiteX4" fmla="*/ 1279955 w 1279955"/>
                <a:gd name="connsiteY4" fmla="*/ 0 h 2097298"/>
                <a:gd name="connsiteX5" fmla="*/ 1279955 w 1279955"/>
                <a:gd name="connsiteY5" fmla="*/ 0 h 209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955" h="2097298">
                  <a:moveTo>
                    <a:pt x="9926" y="2097298"/>
                  </a:moveTo>
                  <a:cubicBezTo>
                    <a:pt x="178" y="1730340"/>
                    <a:pt x="-9569" y="1363383"/>
                    <a:pt x="18282" y="1086250"/>
                  </a:cubicBezTo>
                  <a:cubicBezTo>
                    <a:pt x="46133" y="809117"/>
                    <a:pt x="73985" y="598830"/>
                    <a:pt x="177035" y="434500"/>
                  </a:cubicBezTo>
                  <a:cubicBezTo>
                    <a:pt x="280086" y="270170"/>
                    <a:pt x="452765" y="172686"/>
                    <a:pt x="636585" y="100269"/>
                  </a:cubicBezTo>
                  <a:cubicBezTo>
                    <a:pt x="820405" y="27852"/>
                    <a:pt x="1279955" y="0"/>
                    <a:pt x="1279955" y="0"/>
                  </a:cubicBezTo>
                  <a:lnTo>
                    <a:pt x="1279955" y="0"/>
                  </a:ln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2441998" y="3035190"/>
              <a:ext cx="1279955" cy="2097298"/>
            </a:xfrm>
            <a:custGeom>
              <a:avLst/>
              <a:gdLst>
                <a:gd name="connsiteX0" fmla="*/ 9926 w 1279955"/>
                <a:gd name="connsiteY0" fmla="*/ 2097298 h 2097298"/>
                <a:gd name="connsiteX1" fmla="*/ 18282 w 1279955"/>
                <a:gd name="connsiteY1" fmla="*/ 1086250 h 2097298"/>
                <a:gd name="connsiteX2" fmla="*/ 177035 w 1279955"/>
                <a:gd name="connsiteY2" fmla="*/ 434500 h 2097298"/>
                <a:gd name="connsiteX3" fmla="*/ 636585 w 1279955"/>
                <a:gd name="connsiteY3" fmla="*/ 100269 h 2097298"/>
                <a:gd name="connsiteX4" fmla="*/ 1279955 w 1279955"/>
                <a:gd name="connsiteY4" fmla="*/ 0 h 2097298"/>
                <a:gd name="connsiteX5" fmla="*/ 1279955 w 1279955"/>
                <a:gd name="connsiteY5" fmla="*/ 0 h 209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955" h="2097298">
                  <a:moveTo>
                    <a:pt x="9926" y="2097298"/>
                  </a:moveTo>
                  <a:cubicBezTo>
                    <a:pt x="178" y="1730340"/>
                    <a:pt x="-9569" y="1363383"/>
                    <a:pt x="18282" y="1086250"/>
                  </a:cubicBezTo>
                  <a:cubicBezTo>
                    <a:pt x="46133" y="809117"/>
                    <a:pt x="73985" y="598830"/>
                    <a:pt x="177035" y="434500"/>
                  </a:cubicBezTo>
                  <a:cubicBezTo>
                    <a:pt x="280086" y="270170"/>
                    <a:pt x="452765" y="172686"/>
                    <a:pt x="636585" y="100269"/>
                  </a:cubicBezTo>
                  <a:cubicBezTo>
                    <a:pt x="820405" y="27852"/>
                    <a:pt x="1279955" y="0"/>
                    <a:pt x="1279955" y="0"/>
                  </a:cubicBezTo>
                  <a:lnTo>
                    <a:pt x="1279955" y="0"/>
                  </a:ln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21386204" flipH="1">
              <a:off x="3337419" y="2831770"/>
              <a:ext cx="615796" cy="2314549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55877">
              <a:off x="4632821" y="2819935"/>
              <a:ext cx="615796" cy="2314549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 rot="21449770" flipH="1">
              <a:off x="3677868" y="2579944"/>
              <a:ext cx="542742" cy="2546983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 rot="150230">
              <a:off x="4386101" y="2574866"/>
              <a:ext cx="542742" cy="2546983"/>
            </a:xfrm>
            <a:custGeom>
              <a:avLst/>
              <a:gdLst>
                <a:gd name="connsiteX0" fmla="*/ 48328 w 482812"/>
                <a:gd name="connsiteY0" fmla="*/ 2314549 h 2314549"/>
                <a:gd name="connsiteX1" fmla="*/ 39973 w 482812"/>
                <a:gd name="connsiteY1" fmla="*/ 626683 h 2314549"/>
                <a:gd name="connsiteX2" fmla="*/ 482812 w 482812"/>
                <a:gd name="connsiteY2" fmla="*/ 0 h 231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812" h="2314549">
                  <a:moveTo>
                    <a:pt x="48328" y="2314549"/>
                  </a:moveTo>
                  <a:cubicBezTo>
                    <a:pt x="7943" y="1663495"/>
                    <a:pt x="-32441" y="1012441"/>
                    <a:pt x="39973" y="626683"/>
                  </a:cubicBezTo>
                  <a:cubicBezTo>
                    <a:pt x="112387" y="240925"/>
                    <a:pt x="482812" y="0"/>
                    <a:pt x="482812" y="0"/>
                  </a:cubicBezTo>
                </a:path>
              </a:pathLst>
            </a:custGeom>
            <a:ln w="3175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840906" y="4567315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821846" y="3138262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018154" y="3138262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528899" y="2303029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925707" y="3940313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47969" y="2358860"/>
              <a:ext cx="624015" cy="627002"/>
            </a:xfrm>
            <a:prstGeom prst="ellipse">
              <a:avLst/>
            </a:prstGeom>
            <a:gradFill flip="none" rotWithShape="1">
              <a:gsLst>
                <a:gs pos="74000">
                  <a:schemeClr val="accent6"/>
                </a:gs>
                <a:gs pos="8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08421" y="4569313"/>
            <a:ext cx="6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endParaRPr lang="en-US" baseline="30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77388" y="4529472"/>
            <a:ext cx="6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endParaRPr lang="en-US" baseline="30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044877" y="5196269"/>
            <a:ext cx="28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NEUROTRANSMITTER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2024" y="558607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941030" y="559008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249745" y="559008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538795" y="558607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837947" y="559423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111571" y="559741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4390649" y="559824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669316" y="559423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917592" y="5598247"/>
            <a:ext cx="146752" cy="22618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3922956" y="5502292"/>
            <a:ext cx="0" cy="59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4189683" y="5520208"/>
            <a:ext cx="0" cy="59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467745" y="5525095"/>
            <a:ext cx="0" cy="59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743445" y="5541876"/>
            <a:ext cx="0" cy="59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994485" y="5546328"/>
            <a:ext cx="0" cy="59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137120" y="6101880"/>
            <a:ext cx="7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137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7" grpId="0"/>
      <p:bldP spid="159" grpId="0"/>
      <p:bldP spid="160" grpId="0"/>
      <p:bldP spid="178" grpId="0"/>
      <p:bldP spid="17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directions – computational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42" y="1600200"/>
            <a:ext cx="7806560" cy="5135228"/>
          </a:xfrm>
        </p:spPr>
        <p:txBody>
          <a:bodyPr>
            <a:normAutofit/>
          </a:bodyPr>
          <a:lstStyle/>
          <a:p>
            <a:r>
              <a:rPr lang="en-US" dirty="0" smtClean="0"/>
              <a:t>Train HMM with Baum-Welch</a:t>
            </a:r>
          </a:p>
          <a:p>
            <a:r>
              <a:rPr lang="en-US" dirty="0" smtClean="0">
                <a:sym typeface="Wingdings"/>
              </a:rPr>
              <a:t>Automate nuclear filtering step</a:t>
            </a:r>
          </a:p>
          <a:p>
            <a:r>
              <a:rPr lang="en-US" dirty="0" smtClean="0">
                <a:sym typeface="Wingdings"/>
              </a:rPr>
              <a:t>Entire neuronal </a:t>
            </a:r>
            <a:r>
              <a:rPr lang="en-US" dirty="0" err="1" smtClean="0">
                <a:sym typeface="Wingdings"/>
              </a:rPr>
              <a:t>transcriptome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Entire human genome</a:t>
            </a:r>
          </a:p>
          <a:p>
            <a:r>
              <a:rPr lang="en-US" dirty="0" smtClean="0">
                <a:sym typeface="Wingdings"/>
              </a:rPr>
              <a:t>Do we pull out more synaptic proteins with </a:t>
            </a:r>
            <a:r>
              <a:rPr lang="en-US" dirty="0" err="1" smtClean="0">
                <a:sym typeface="Wingdings"/>
              </a:rPr>
              <a:t>PolyQ</a:t>
            </a:r>
            <a:r>
              <a:rPr lang="en-US" dirty="0" smtClean="0">
                <a:sym typeface="Wingdings"/>
              </a:rPr>
              <a:t> than without?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Look at CG proteins</a:t>
            </a:r>
          </a:p>
          <a:p>
            <a:r>
              <a:rPr lang="en-US" dirty="0" smtClean="0">
                <a:sym typeface="Wingdings"/>
              </a:rPr>
              <a:t>Look at isoform expression data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71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 -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760950"/>
            <a:ext cx="8562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GFP-</a:t>
            </a:r>
            <a:r>
              <a:rPr lang="en-US" dirty="0" err="1" smtClean="0"/>
              <a:t>PolyQ</a:t>
            </a:r>
            <a:r>
              <a:rPr lang="en-US" dirty="0" smtClean="0"/>
              <a:t>-NES</a:t>
            </a:r>
          </a:p>
          <a:p>
            <a:r>
              <a:rPr lang="en-US" dirty="0" err="1" smtClean="0"/>
              <a:t>Cpx-PolyQ</a:t>
            </a:r>
            <a:endParaRPr lang="en-US" dirty="0" smtClean="0"/>
          </a:p>
          <a:p>
            <a:r>
              <a:rPr lang="en-US" dirty="0" smtClean="0"/>
              <a:t>G </a:t>
            </a:r>
            <a:r>
              <a:rPr lang="en-US" dirty="0" smtClean="0">
                <a:sym typeface="Wingdings"/>
              </a:rPr>
              <a:t> D mutations (and/or truncations) in AZ proteins with good antibodies</a:t>
            </a:r>
          </a:p>
          <a:p>
            <a:r>
              <a:rPr lang="en-US" dirty="0" smtClean="0">
                <a:sym typeface="Wingdings"/>
              </a:rPr>
              <a:t>Tagged Q-specific isoforms</a:t>
            </a:r>
          </a:p>
          <a:p>
            <a:r>
              <a:rPr lang="en-US" dirty="0" smtClean="0">
                <a:sym typeface="Wingdings"/>
              </a:rPr>
              <a:t>RNA isolation / </a:t>
            </a:r>
            <a:r>
              <a:rPr lang="en-US" dirty="0" err="1" smtClean="0">
                <a:sym typeface="Wingdings"/>
              </a:rPr>
              <a:t>qPCR</a:t>
            </a:r>
            <a:r>
              <a:rPr lang="en-US" dirty="0" smtClean="0">
                <a:sym typeface="Wingdings"/>
              </a:rPr>
              <a:t>  isoform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4255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1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9" y="1568046"/>
            <a:ext cx="7300623" cy="5172398"/>
          </a:xfrm>
          <a:prstGeom prst="rect">
            <a:avLst/>
          </a:prstGeom>
        </p:spPr>
      </p:pic>
      <p:sp>
        <p:nvSpPr>
          <p:cNvPr id="2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Fly Neuromuscular Junction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19917" y="5959431"/>
            <a:ext cx="895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Sigrist 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0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Zone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973" t="12141" r="2536" b="15983"/>
          <a:stretch/>
        </p:blipFill>
        <p:spPr>
          <a:xfrm>
            <a:off x="3031733" y="1644872"/>
            <a:ext cx="5907582" cy="4881827"/>
          </a:xfrm>
          <a:prstGeom prst="rect">
            <a:avLst/>
          </a:prstGeom>
        </p:spPr>
      </p:pic>
      <p:pic>
        <p:nvPicPr>
          <p:cNvPr id="7" name="t-bar-filtered.png" descr="t-bar-filtered.png"/>
          <p:cNvPicPr>
            <a:picLocks noChangeAspect="1"/>
          </p:cNvPicPr>
          <p:nvPr/>
        </p:nvPicPr>
        <p:blipFill>
          <a:blip r:embed="rId3">
            <a:extLst/>
          </a:blip>
          <a:srcRect l="6280" t="16530" r="2866" b="16530"/>
          <a:stretch>
            <a:fillRect/>
          </a:stretch>
        </p:blipFill>
        <p:spPr>
          <a:xfrm>
            <a:off x="273849" y="4674299"/>
            <a:ext cx="3477514" cy="16177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898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39" y="3773733"/>
            <a:ext cx="8229600" cy="1143000"/>
          </a:xfrm>
        </p:spPr>
        <p:txBody>
          <a:bodyPr/>
          <a:lstStyle/>
          <a:p>
            <a:r>
              <a:rPr lang="en-US" dirty="0" smtClean="0"/>
              <a:t>Glutamine at the Active Zone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50" y="2237033"/>
            <a:ext cx="3378200" cy="1536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9225" y="2108433"/>
            <a:ext cx="2057905" cy="14467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2" y="183923"/>
            <a:ext cx="89807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Rim Binding Protein  has a lot of glutamines…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2" y="1703618"/>
            <a:ext cx="8779852" cy="47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2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351"/>
            <a:ext cx="8229600" cy="1143000"/>
          </a:xfrm>
        </p:spPr>
        <p:txBody>
          <a:bodyPr/>
          <a:lstStyle/>
          <a:p>
            <a:r>
              <a:rPr lang="en-US" dirty="0" smtClean="0"/>
              <a:t>RIM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8" y="1204685"/>
            <a:ext cx="8993660" cy="53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852"/>
            <a:ext cx="8229600" cy="1143000"/>
          </a:xfrm>
        </p:spPr>
        <p:txBody>
          <a:bodyPr/>
          <a:lstStyle/>
          <a:p>
            <a:r>
              <a:rPr lang="en-US" dirty="0" smtClean="0"/>
              <a:t>BRP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1" y="1231899"/>
            <a:ext cx="8864652" cy="48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8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737"/>
            <a:ext cx="9144000" cy="585702"/>
          </a:xfrm>
        </p:spPr>
        <p:txBody>
          <a:bodyPr>
            <a:noAutofit/>
          </a:bodyPr>
          <a:lstStyle/>
          <a:p>
            <a:r>
              <a:rPr lang="en-US" sz="3600" dirty="0" smtClean="0"/>
              <a:t>Normally proteins look more like this (</a:t>
            </a:r>
            <a:r>
              <a:rPr lang="en-US" sz="3600" dirty="0" err="1" smtClean="0"/>
              <a:t>titin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52" y="1038864"/>
            <a:ext cx="6977575" cy="5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869</Words>
  <Application>Microsoft Macintosh PowerPoint</Application>
  <PresentationFormat>On-screen Show (4:3)</PresentationFormat>
  <Paragraphs>234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Poly Q project: are glutamate rich protein regions enriched in synaptic proteins, and if so, do they have a biological role at synapses?</vt:lpstr>
      <vt:lpstr>Chemical Synaptic Transmission</vt:lpstr>
      <vt:lpstr>Fly Neuromuscular Junction</vt:lpstr>
      <vt:lpstr>Active Zone </vt:lpstr>
      <vt:lpstr>Glutamine at the Active Zone</vt:lpstr>
      <vt:lpstr>Rim Binding Protein  has a lot of glutamines…</vt:lpstr>
      <vt:lpstr>RIM</vt:lpstr>
      <vt:lpstr>BRP</vt:lpstr>
      <vt:lpstr>Normally proteins look more like this (titin)</vt:lpstr>
      <vt:lpstr>PowerPoint Presentation</vt:lpstr>
      <vt:lpstr>Preliminary Analysis of Q-Rich Regions</vt:lpstr>
      <vt:lpstr>Hidden Markov Model</vt:lpstr>
      <vt:lpstr>PowerPoint Presentation</vt:lpstr>
      <vt:lpstr>PowerPoint Presentation</vt:lpstr>
      <vt:lpstr>HMM Annotates proteins (BRP)</vt:lpstr>
      <vt:lpstr>1000 random proteins: grey = nuclear, mitochondrial, not neuronally expressed, or CG</vt:lpstr>
      <vt:lpstr>Orange: Annotated Q-tracts are weak by eye (blinded)</vt:lpstr>
      <vt:lpstr>Final set: 22 “Hits” out of 1000 random Drosophila proteins</vt:lpstr>
      <vt:lpstr>Models for what Q-tracts could be doing</vt:lpstr>
      <vt:lpstr>Future directions – computational</vt:lpstr>
      <vt:lpstr>Future directions - experimental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</dc:creator>
  <cp:lastModifiedBy>Karen</cp:lastModifiedBy>
  <cp:revision>150</cp:revision>
  <dcterms:created xsi:type="dcterms:W3CDTF">2017-03-04T15:49:47Z</dcterms:created>
  <dcterms:modified xsi:type="dcterms:W3CDTF">2018-09-01T18:28:34Z</dcterms:modified>
</cp:coreProperties>
</file>