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61" r:id="rId3"/>
    <p:sldId id="257" r:id="rId4"/>
    <p:sldId id="258" r:id="rId5"/>
    <p:sldId id="262" r:id="rId6"/>
    <p:sldId id="264" r:id="rId7"/>
    <p:sldId id="265" r:id="rId8"/>
    <p:sldId id="266" r:id="rId9"/>
    <p:sldId id="268" r:id="rId10"/>
    <p:sldId id="267"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91" r:id="rId24"/>
    <p:sldId id="259" r:id="rId25"/>
    <p:sldId id="260" r:id="rId26"/>
    <p:sldId id="263" r:id="rId27"/>
    <p:sldId id="281" r:id="rId28"/>
    <p:sldId id="282" r:id="rId29"/>
    <p:sldId id="283" r:id="rId30"/>
    <p:sldId id="284" r:id="rId31"/>
    <p:sldId id="285" r:id="rId32"/>
    <p:sldId id="286" r:id="rId33"/>
    <p:sldId id="287" r:id="rId34"/>
    <p:sldId id="288" r:id="rId35"/>
    <p:sldId id="289" r:id="rId36"/>
    <p:sldId id="290"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380" autoAdjust="0"/>
  </p:normalViewPr>
  <p:slideViewPr>
    <p:cSldViewPr snapToGrid="0" snapToObjects="1">
      <p:cViewPr varScale="1">
        <p:scale>
          <a:sx n="71" d="100"/>
          <a:sy n="71" d="100"/>
        </p:scale>
        <p:origin x="267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8C96CD-15CC-4769-B8F0-F1B8ACD2D5A2}" type="datetimeFigureOut">
              <a:rPr lang="en-US" smtClean="0"/>
              <a:t>2/7/2019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61E624-4709-477D-B1C8-6BC67C6DF817}" type="slidenum">
              <a:rPr lang="en-US" smtClean="0"/>
              <a:t>‹#›</a:t>
            </a:fld>
            <a:endParaRPr lang="en-US"/>
          </a:p>
        </p:txBody>
      </p:sp>
    </p:spTree>
    <p:extLst>
      <p:ext uri="{BB962C8B-B14F-4D97-AF65-F5344CB8AC3E}">
        <p14:creationId xmlns:p14="http://schemas.microsoft.com/office/powerpoint/2010/main" val="2474115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localhost:8888/"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61E624-4709-477D-B1C8-6BC67C6DF817}" type="slidenum">
              <a:rPr lang="en-US" smtClean="0"/>
              <a:t>5</a:t>
            </a:fld>
            <a:endParaRPr lang="en-US"/>
          </a:p>
        </p:txBody>
      </p:sp>
    </p:spTree>
    <p:extLst>
      <p:ext uri="{BB962C8B-B14F-4D97-AF65-F5344CB8AC3E}">
        <p14:creationId xmlns:p14="http://schemas.microsoft.com/office/powerpoint/2010/main" val="1492228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2061E624-4709-477D-B1C8-6BC67C6DF817}" type="slidenum">
              <a:rPr lang="en-US" smtClean="0"/>
              <a:t>31</a:t>
            </a:fld>
            <a:endParaRPr lang="en-US"/>
          </a:p>
        </p:txBody>
      </p:sp>
    </p:spTree>
    <p:extLst>
      <p:ext uri="{BB962C8B-B14F-4D97-AF65-F5344CB8AC3E}">
        <p14:creationId xmlns:p14="http://schemas.microsoft.com/office/powerpoint/2010/main" val="295727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2061E624-4709-477D-B1C8-6BC67C6DF817}" type="slidenum">
              <a:rPr lang="en-US" smtClean="0"/>
              <a:t>32</a:t>
            </a:fld>
            <a:endParaRPr lang="en-US"/>
          </a:p>
        </p:txBody>
      </p:sp>
    </p:spTree>
    <p:extLst>
      <p:ext uri="{BB962C8B-B14F-4D97-AF65-F5344CB8AC3E}">
        <p14:creationId xmlns:p14="http://schemas.microsoft.com/office/powerpoint/2010/main" val="753202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2061E624-4709-477D-B1C8-6BC67C6DF817}" type="slidenum">
              <a:rPr lang="en-US" smtClean="0"/>
              <a:t>33</a:t>
            </a:fld>
            <a:endParaRPr lang="en-US"/>
          </a:p>
        </p:txBody>
      </p:sp>
    </p:spTree>
    <p:extLst>
      <p:ext uri="{BB962C8B-B14F-4D97-AF65-F5344CB8AC3E}">
        <p14:creationId xmlns:p14="http://schemas.microsoft.com/office/powerpoint/2010/main" val="3775983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2061E624-4709-477D-B1C8-6BC67C6DF817}" type="slidenum">
              <a:rPr lang="en-US" smtClean="0"/>
              <a:t>34</a:t>
            </a:fld>
            <a:endParaRPr lang="en-US"/>
          </a:p>
        </p:txBody>
      </p:sp>
    </p:spTree>
    <p:extLst>
      <p:ext uri="{BB962C8B-B14F-4D97-AF65-F5344CB8AC3E}">
        <p14:creationId xmlns:p14="http://schemas.microsoft.com/office/powerpoint/2010/main" val="2674189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2061E624-4709-477D-B1C8-6BC67C6DF817}" type="slidenum">
              <a:rPr lang="en-US" smtClean="0"/>
              <a:t>35</a:t>
            </a:fld>
            <a:endParaRPr lang="en-US"/>
          </a:p>
        </p:txBody>
      </p:sp>
    </p:spTree>
    <p:extLst>
      <p:ext uri="{BB962C8B-B14F-4D97-AF65-F5344CB8AC3E}">
        <p14:creationId xmlns:p14="http://schemas.microsoft.com/office/powerpoint/2010/main" val="2473707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err="1"/>
              <a:t>Supervised</a:t>
            </a:r>
            <a:r>
              <a:rPr lang="pt-PT" dirty="0"/>
              <a:t> </a:t>
            </a:r>
            <a:r>
              <a:rPr lang="pt-PT" dirty="0" err="1"/>
              <a:t>learning</a:t>
            </a:r>
            <a:r>
              <a:rPr lang="pt-PT" dirty="0"/>
              <a:t>: </a:t>
            </a:r>
            <a:r>
              <a:rPr lang="pt-PT" dirty="0" err="1"/>
              <a:t>probability</a:t>
            </a:r>
            <a:r>
              <a:rPr lang="pt-PT" dirty="0"/>
              <a:t> </a:t>
            </a:r>
            <a:r>
              <a:rPr lang="pt-PT" dirty="0" err="1"/>
              <a:t>that</a:t>
            </a:r>
            <a:r>
              <a:rPr lang="pt-PT" dirty="0"/>
              <a:t> </a:t>
            </a:r>
            <a:r>
              <a:rPr lang="pt-PT" dirty="0" err="1"/>
              <a:t>the</a:t>
            </a:r>
            <a:r>
              <a:rPr lang="pt-PT" dirty="0"/>
              <a:t> </a:t>
            </a:r>
            <a:r>
              <a:rPr lang="pt-PT" dirty="0" err="1"/>
              <a:t>customer</a:t>
            </a:r>
            <a:r>
              <a:rPr lang="pt-PT" dirty="0"/>
              <a:t> </a:t>
            </a:r>
            <a:r>
              <a:rPr lang="pt-PT" dirty="0" err="1"/>
              <a:t>buys</a:t>
            </a:r>
            <a:r>
              <a:rPr lang="pt-PT" dirty="0"/>
              <a:t> </a:t>
            </a:r>
            <a:r>
              <a:rPr lang="pt-PT" dirty="0" err="1"/>
              <a:t>the</a:t>
            </a:r>
            <a:r>
              <a:rPr lang="pt-PT" dirty="0"/>
              <a:t> </a:t>
            </a:r>
            <a:r>
              <a:rPr lang="pt-PT" dirty="0" err="1"/>
              <a:t>product</a:t>
            </a:r>
            <a:r>
              <a:rPr lang="pt-PT" dirty="0"/>
              <a:t> </a:t>
            </a:r>
            <a:r>
              <a:rPr lang="pt-PT" dirty="0" err="1"/>
              <a:t>that</a:t>
            </a:r>
            <a:r>
              <a:rPr lang="pt-PT" dirty="0"/>
              <a:t> </a:t>
            </a:r>
            <a:r>
              <a:rPr lang="pt-PT" dirty="0" err="1"/>
              <a:t>is</a:t>
            </a:r>
            <a:r>
              <a:rPr lang="pt-PT" dirty="0"/>
              <a:t> </a:t>
            </a:r>
            <a:r>
              <a:rPr lang="pt-PT" dirty="0" err="1"/>
              <a:t>being</a:t>
            </a:r>
            <a:r>
              <a:rPr lang="pt-PT" dirty="0"/>
              <a:t> </a:t>
            </a:r>
            <a:r>
              <a:rPr lang="pt-PT" dirty="0" err="1"/>
              <a:t>offered</a:t>
            </a:r>
            <a:r>
              <a:rPr lang="pt-PT" dirty="0"/>
              <a:t>.</a:t>
            </a:r>
            <a:endParaRPr lang="en-US" dirty="0"/>
          </a:p>
        </p:txBody>
      </p:sp>
      <p:sp>
        <p:nvSpPr>
          <p:cNvPr id="4" name="Slide Number Placeholder 3"/>
          <p:cNvSpPr>
            <a:spLocks noGrp="1"/>
          </p:cNvSpPr>
          <p:nvPr>
            <p:ph type="sldNum" sz="quarter" idx="10"/>
          </p:nvPr>
        </p:nvSpPr>
        <p:spPr/>
        <p:txBody>
          <a:bodyPr/>
          <a:lstStyle/>
          <a:p>
            <a:fld id="{2061E624-4709-477D-B1C8-6BC67C6DF817}" type="slidenum">
              <a:rPr lang="en-US" smtClean="0"/>
              <a:t>18</a:t>
            </a:fld>
            <a:endParaRPr lang="en-US"/>
          </a:p>
        </p:txBody>
      </p:sp>
    </p:spTree>
    <p:extLst>
      <p:ext uri="{BB962C8B-B14F-4D97-AF65-F5344CB8AC3E}">
        <p14:creationId xmlns:p14="http://schemas.microsoft.com/office/powerpoint/2010/main" val="679033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err="1"/>
              <a:t>Unsupervised</a:t>
            </a:r>
            <a:r>
              <a:rPr lang="pt-PT" dirty="0"/>
              <a:t> </a:t>
            </a:r>
            <a:r>
              <a:rPr lang="pt-PT" dirty="0" err="1"/>
              <a:t>learning</a:t>
            </a:r>
            <a:r>
              <a:rPr lang="pt-PT" dirty="0"/>
              <a:t>: clusters of </a:t>
            </a:r>
            <a:r>
              <a:rPr lang="pt-PT" dirty="0" err="1"/>
              <a:t>distinct</a:t>
            </a:r>
            <a:r>
              <a:rPr lang="pt-PT" dirty="0"/>
              <a:t> </a:t>
            </a:r>
            <a:r>
              <a:rPr lang="pt-PT" dirty="0" err="1"/>
              <a:t>categories</a:t>
            </a:r>
            <a:r>
              <a:rPr lang="pt-PT" dirty="0"/>
              <a:t> of </a:t>
            </a:r>
            <a:r>
              <a:rPr lang="pt-PT" dirty="0" err="1"/>
              <a:t>incidents</a:t>
            </a:r>
            <a:endParaRPr lang="en-US" dirty="0"/>
          </a:p>
        </p:txBody>
      </p:sp>
      <p:sp>
        <p:nvSpPr>
          <p:cNvPr id="4" name="Slide Number Placeholder 3"/>
          <p:cNvSpPr>
            <a:spLocks noGrp="1"/>
          </p:cNvSpPr>
          <p:nvPr>
            <p:ph type="sldNum" sz="quarter" idx="10"/>
          </p:nvPr>
        </p:nvSpPr>
        <p:spPr/>
        <p:txBody>
          <a:bodyPr/>
          <a:lstStyle/>
          <a:p>
            <a:fld id="{2061E624-4709-477D-B1C8-6BC67C6DF817}" type="slidenum">
              <a:rPr lang="en-US" smtClean="0"/>
              <a:t>22</a:t>
            </a:fld>
            <a:endParaRPr lang="en-US"/>
          </a:p>
        </p:txBody>
      </p:sp>
    </p:spTree>
    <p:extLst>
      <p:ext uri="{BB962C8B-B14F-4D97-AF65-F5344CB8AC3E}">
        <p14:creationId xmlns:p14="http://schemas.microsoft.com/office/powerpoint/2010/main" val="3558949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2061E624-4709-477D-B1C8-6BC67C6DF817}" type="slidenum">
              <a:rPr lang="en-US" smtClean="0"/>
              <a:t>25</a:t>
            </a:fld>
            <a:endParaRPr lang="en-US"/>
          </a:p>
        </p:txBody>
      </p:sp>
    </p:spTree>
    <p:extLst>
      <p:ext uri="{BB962C8B-B14F-4D97-AF65-F5344CB8AC3E}">
        <p14:creationId xmlns:p14="http://schemas.microsoft.com/office/powerpoint/2010/main" val="291488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What is IPython?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IPython (short for </a:t>
            </a:r>
            <a:r>
              <a:rPr lang="en-US" sz="1200" b="0" i="1" kern="1200" dirty="0">
                <a:solidFill>
                  <a:schemeClr val="tx1"/>
                </a:solidFill>
                <a:effectLst/>
                <a:latin typeface="+mn-lt"/>
                <a:ea typeface="+mn-ea"/>
                <a:cs typeface="+mn-cs"/>
              </a:rPr>
              <a:t>Interactive Python</a:t>
            </a:r>
            <a:r>
              <a:rPr lang="en-US" sz="1200" b="0" i="0" kern="1200" dirty="0">
                <a:solidFill>
                  <a:schemeClr val="tx1"/>
                </a:solidFill>
                <a:effectLst/>
                <a:latin typeface="+mn-lt"/>
                <a:ea typeface="+mn-ea"/>
                <a:cs typeface="+mn-cs"/>
              </a:rPr>
              <a:t>) was started in 2001 by Fernando Perez as an enhanced Python interpreter, and has since grown into a project aiming to provide tools for the entire life cycle of research computing. If Python is the engine of our data science task, you might think of IPython as the interactive control panel. As well as being a useful interactive interface to Python, IPython also provides a number of useful syntactic additions to the language; we'll cover the most useful of these additions here. IPython is about using Python effectively for interactive scientific and data-intensive computing. This module will start by stepping through some of the IPython features that are useful to the practice of data science, focusing especially on the syntax it offers beyond the standard features of Python. Next, we will go into a bit more depth on some of the more useful "magic commands" that can speed-up common tasks in creating and using data science code. Finally, we will touch on some of the features of the notebook that make it useful in understanding data and sharing results.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Ties with Jupyter project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addition, IPython is closely tied with the </a:t>
            </a:r>
            <a:r>
              <a:rPr lang="en-US" sz="1200" b="0" i="0" u="none" kern="1200" dirty="0">
                <a:solidFill>
                  <a:schemeClr val="tx1"/>
                </a:solidFill>
                <a:effectLst/>
                <a:latin typeface="+mn-lt"/>
                <a:ea typeface="+mn-ea"/>
                <a:cs typeface="+mn-cs"/>
              </a:rPr>
              <a:t>Jupyter project</a:t>
            </a:r>
            <a:r>
              <a:rPr lang="en-US" sz="1200" b="0" i="0" kern="1200" dirty="0">
                <a:solidFill>
                  <a:schemeClr val="tx1"/>
                </a:solidFill>
                <a:effectLst/>
                <a:latin typeface="+mn-lt"/>
                <a:ea typeface="+mn-ea"/>
                <a:cs typeface="+mn-cs"/>
              </a:rPr>
              <a:t>, which provides a browser-based notebook that is useful for development, collaboration, sharing, and even publication of data science results. The IPython notebook is actually a special case of the broader Jupyter notebook structure, which encompasses notebooks for Julia, R, and other programming languages.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Shell or Notebook?</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two primary means of using IPython: Shell and Notebook. The bulk of the material in this module will be ran on Jupyter Notebook. So, and before we start, I will show you what is Jupyter Notebook and how to launch it.</a:t>
            </a:r>
          </a:p>
          <a:p>
            <a:endParaRPr lang="pt-PT" dirty="0"/>
          </a:p>
        </p:txBody>
      </p:sp>
      <p:sp>
        <p:nvSpPr>
          <p:cNvPr id="4" name="Slide Number Placeholder 3"/>
          <p:cNvSpPr>
            <a:spLocks noGrp="1"/>
          </p:cNvSpPr>
          <p:nvPr>
            <p:ph type="sldNum" sz="quarter" idx="5"/>
          </p:nvPr>
        </p:nvSpPr>
        <p:spPr/>
        <p:txBody>
          <a:bodyPr/>
          <a:lstStyle/>
          <a:p>
            <a:fld id="{2061E624-4709-477D-B1C8-6BC67C6DF817}" type="slidenum">
              <a:rPr lang="en-US" smtClean="0"/>
              <a:t>26</a:t>
            </a:fld>
            <a:endParaRPr lang="en-US"/>
          </a:p>
        </p:txBody>
      </p:sp>
    </p:spTree>
    <p:extLst>
      <p:ext uri="{BB962C8B-B14F-4D97-AF65-F5344CB8AC3E}">
        <p14:creationId xmlns:p14="http://schemas.microsoft.com/office/powerpoint/2010/main" val="1852445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Jupyter Notebook</a:t>
            </a:r>
          </a:p>
          <a:p>
            <a:r>
              <a:rPr lang="en-US" sz="1200" b="0" i="0" kern="1200" dirty="0">
                <a:solidFill>
                  <a:schemeClr val="tx1"/>
                </a:solidFill>
                <a:effectLst/>
                <a:latin typeface="+mn-lt"/>
                <a:ea typeface="+mn-ea"/>
                <a:cs typeface="+mn-cs"/>
              </a:rPr>
              <a:t>The Jupyter notebook is a browser-based graphical interface to the IPython shell, and builds on it a rich set of dynamic display capabilities. As well as executing Python/IPython statements, the notebook allows the user to include formatted text, static and dynamic visualizations, mathematical equations, JavaScript widgets, and much more. Furthermore, these documents can be saved in a way that lets other people open them and execute the code on their own systems.</a:t>
            </a:r>
          </a:p>
          <a:p>
            <a:r>
              <a:rPr lang="en-US" sz="1200" b="0" i="0" kern="1200" dirty="0">
                <a:solidFill>
                  <a:schemeClr val="tx1"/>
                </a:solidFill>
                <a:effectLst/>
                <a:latin typeface="+mn-lt"/>
                <a:ea typeface="+mn-ea"/>
                <a:cs typeface="+mn-cs"/>
              </a:rPr>
              <a:t>Though the IPython notebook is viewed and edited through your web browser window, it must connect to a running Python process in order to execute code. This process (known as a "kernel") can be started by running the following command in your system shell.</a:t>
            </a:r>
          </a:p>
        </p:txBody>
      </p:sp>
      <p:sp>
        <p:nvSpPr>
          <p:cNvPr id="4" name="Slide Number Placeholder 3"/>
          <p:cNvSpPr>
            <a:spLocks noGrp="1"/>
          </p:cNvSpPr>
          <p:nvPr>
            <p:ph type="sldNum" sz="quarter" idx="5"/>
          </p:nvPr>
        </p:nvSpPr>
        <p:spPr/>
        <p:txBody>
          <a:bodyPr/>
          <a:lstStyle/>
          <a:p>
            <a:fld id="{2061E624-4709-477D-B1C8-6BC67C6DF817}" type="slidenum">
              <a:rPr lang="en-US" smtClean="0"/>
              <a:t>27</a:t>
            </a:fld>
            <a:endParaRPr lang="en-US"/>
          </a:p>
        </p:txBody>
      </p:sp>
    </p:spTree>
    <p:extLst>
      <p:ext uri="{BB962C8B-B14F-4D97-AF65-F5344CB8AC3E}">
        <p14:creationId xmlns:p14="http://schemas.microsoft.com/office/powerpoint/2010/main" val="3438225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Launch Jupyter Notebook</a:t>
            </a:r>
          </a:p>
          <a:p>
            <a:r>
              <a:rPr lang="en-US" sz="1200" b="0" i="0" kern="1200" dirty="0">
                <a:solidFill>
                  <a:schemeClr val="tx1"/>
                </a:solidFill>
                <a:effectLst/>
                <a:latin typeface="+mn-lt"/>
                <a:ea typeface="+mn-ea"/>
                <a:cs typeface="+mn-cs"/>
              </a:rPr>
              <a:t>This command will launch a local web server that will be visible to your browser. It immediately spits out a log showing what it is doing; that log will look something like this:</a:t>
            </a:r>
          </a:p>
          <a:p>
            <a:r>
              <a:rPr lang="en-US" dirty="0"/>
              <a:t>Use Control-C to stop this server and shut down all kernels (twice to skip confirmation). </a:t>
            </a:r>
            <a:r>
              <a:rPr lang="en-US" sz="1200" b="0" i="0" kern="1200" dirty="0">
                <a:solidFill>
                  <a:schemeClr val="tx1"/>
                </a:solidFill>
                <a:effectLst/>
                <a:latin typeface="+mn-lt"/>
                <a:ea typeface="+mn-ea"/>
                <a:cs typeface="+mn-cs"/>
              </a:rPr>
              <a:t>Upon issuing the command, your default browser should automatically open and navigate to the listed local URL; the exact address will depend on your system. If the browser does not open automatically, you can open a window and manually open this address (</a:t>
            </a:r>
            <a:r>
              <a:rPr lang="en-US" sz="1200" b="0" i="1" u="sng" kern="1200" dirty="0">
                <a:solidFill>
                  <a:schemeClr val="tx1"/>
                </a:solidFill>
                <a:effectLst/>
                <a:latin typeface="+mn-lt"/>
                <a:ea typeface="+mn-ea"/>
                <a:cs typeface="+mn-cs"/>
                <a:hlinkClick r:id="rId3"/>
              </a:rPr>
              <a:t>http://localhost:8888/</a:t>
            </a:r>
            <a:r>
              <a:rPr lang="en-US" sz="1200" b="0" i="0" kern="1200" dirty="0">
                <a:solidFill>
                  <a:schemeClr val="tx1"/>
                </a:solidFill>
                <a:effectLst/>
                <a:latin typeface="+mn-lt"/>
                <a:ea typeface="+mn-ea"/>
                <a:cs typeface="+mn-cs"/>
              </a:rPr>
              <a:t> in this example).</a:t>
            </a:r>
          </a:p>
          <a:p>
            <a:endParaRPr lang="pt-PT" b="1" dirty="0"/>
          </a:p>
        </p:txBody>
      </p:sp>
      <p:sp>
        <p:nvSpPr>
          <p:cNvPr id="4" name="Slide Number Placeholder 3"/>
          <p:cNvSpPr>
            <a:spLocks noGrp="1"/>
          </p:cNvSpPr>
          <p:nvPr>
            <p:ph type="sldNum" sz="quarter" idx="5"/>
          </p:nvPr>
        </p:nvSpPr>
        <p:spPr/>
        <p:txBody>
          <a:bodyPr/>
          <a:lstStyle/>
          <a:p>
            <a:fld id="{2061E624-4709-477D-B1C8-6BC67C6DF817}" type="slidenum">
              <a:rPr lang="en-US" smtClean="0"/>
              <a:t>28</a:t>
            </a:fld>
            <a:endParaRPr lang="en-US"/>
          </a:p>
        </p:txBody>
      </p:sp>
    </p:spTree>
    <p:extLst>
      <p:ext uri="{BB962C8B-B14F-4D97-AF65-F5344CB8AC3E}">
        <p14:creationId xmlns:p14="http://schemas.microsoft.com/office/powerpoint/2010/main" val="562202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What is IPython?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IPython (short for </a:t>
            </a:r>
            <a:r>
              <a:rPr lang="en-US" sz="1200" b="0" i="1" kern="1200" dirty="0">
                <a:solidFill>
                  <a:schemeClr val="tx1"/>
                </a:solidFill>
                <a:effectLst/>
                <a:latin typeface="+mn-lt"/>
                <a:ea typeface="+mn-ea"/>
                <a:cs typeface="+mn-cs"/>
              </a:rPr>
              <a:t>Interactive Python</a:t>
            </a:r>
            <a:r>
              <a:rPr lang="en-US" sz="1200" b="0" i="0" kern="1200" dirty="0">
                <a:solidFill>
                  <a:schemeClr val="tx1"/>
                </a:solidFill>
                <a:effectLst/>
                <a:latin typeface="+mn-lt"/>
                <a:ea typeface="+mn-ea"/>
                <a:cs typeface="+mn-cs"/>
              </a:rPr>
              <a:t>) was started in 2001 by Fernando Perez as an enhanced Python interpreter, and has since grown into a project aiming to provide tools for the entire life cycle of research computing. If Python is the engine of our data science task, you might think of IPython as the interactive control panel. As well as being a useful interactive interface to Python, IPython also provides a number of useful syntactic additions to the language; we'll cover the most useful of these additions here. IPython is about using Python effectively for interactive scientific and data-intensive computing. This module will start by stepping through some of the IPython features that are useful to the practice of data science, focusing especially on the syntax it offers beyond the standard features of Python. Next, we will go into a bit more depth on some of the more useful "magic commands" that can speed-up common tasks in creating and using data science code. Finally, we will touch on some of the features of the notebook that make it useful in understanding data and sharing results.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Ties with Jupyter project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addition, IPython is closely tied with the </a:t>
            </a:r>
            <a:r>
              <a:rPr lang="en-US" sz="1200" b="0" i="0" u="none" kern="1200" dirty="0">
                <a:solidFill>
                  <a:schemeClr val="tx1"/>
                </a:solidFill>
                <a:effectLst/>
                <a:latin typeface="+mn-lt"/>
                <a:ea typeface="+mn-ea"/>
                <a:cs typeface="+mn-cs"/>
              </a:rPr>
              <a:t>Jupyter project</a:t>
            </a:r>
            <a:r>
              <a:rPr lang="en-US" sz="1200" b="0" i="0" kern="1200" dirty="0">
                <a:solidFill>
                  <a:schemeClr val="tx1"/>
                </a:solidFill>
                <a:effectLst/>
                <a:latin typeface="+mn-lt"/>
                <a:ea typeface="+mn-ea"/>
                <a:cs typeface="+mn-cs"/>
              </a:rPr>
              <a:t>, which provides a browser-based notebook that is useful for development, collaboration, sharing, and even publication of data science results. The IPython notebook is actually a special case of the broader Jupyter notebook structure, which encompasses notebooks for Julia, R, and other programming languages.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Shell or Notebook?</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two primary means of using IPython: Shell and Notebook. The bulk of the material in this module will be ran on Jupyter Notebook. So, and before we start, I will show you what is Jupyter Notebook and how to launch it.</a:t>
            </a:r>
          </a:p>
          <a:p>
            <a:endParaRPr lang="pt-PT" dirty="0"/>
          </a:p>
        </p:txBody>
      </p:sp>
      <p:sp>
        <p:nvSpPr>
          <p:cNvPr id="4" name="Slide Number Placeholder 3"/>
          <p:cNvSpPr>
            <a:spLocks noGrp="1"/>
          </p:cNvSpPr>
          <p:nvPr>
            <p:ph type="sldNum" sz="quarter" idx="5"/>
          </p:nvPr>
        </p:nvSpPr>
        <p:spPr/>
        <p:txBody>
          <a:bodyPr/>
          <a:lstStyle/>
          <a:p>
            <a:fld id="{2061E624-4709-477D-B1C8-6BC67C6DF817}" type="slidenum">
              <a:rPr lang="en-US" smtClean="0"/>
              <a:t>29</a:t>
            </a:fld>
            <a:endParaRPr lang="en-US"/>
          </a:p>
        </p:txBody>
      </p:sp>
    </p:spTree>
    <p:extLst>
      <p:ext uri="{BB962C8B-B14F-4D97-AF65-F5344CB8AC3E}">
        <p14:creationId xmlns:p14="http://schemas.microsoft.com/office/powerpoint/2010/main" val="3626409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2061E624-4709-477D-B1C8-6BC67C6DF817}" type="slidenum">
              <a:rPr lang="en-US" smtClean="0"/>
              <a:t>30</a:t>
            </a:fld>
            <a:endParaRPr lang="en-US"/>
          </a:p>
        </p:txBody>
      </p:sp>
    </p:spTree>
    <p:extLst>
      <p:ext uri="{BB962C8B-B14F-4D97-AF65-F5344CB8AC3E}">
        <p14:creationId xmlns:p14="http://schemas.microsoft.com/office/powerpoint/2010/main" val="3810799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pt-PT"/>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Click to edit Master subtitle style</a:t>
            </a:r>
            <a:endParaRPr lang="en-GB"/>
          </a:p>
        </p:txBody>
      </p:sp>
      <p:sp>
        <p:nvSpPr>
          <p:cNvPr id="4" name="Date Placeholder 3"/>
          <p:cNvSpPr>
            <a:spLocks noGrp="1"/>
          </p:cNvSpPr>
          <p:nvPr>
            <p:ph type="dt" sz="half" idx="10"/>
          </p:nvPr>
        </p:nvSpPr>
        <p:spPr/>
        <p:txBody>
          <a:bodyPr/>
          <a:lstStyle/>
          <a:p>
            <a:fld id="{9FE9CEE0-9A2C-884E-AD29-CE4D9477E6A1}" type="datetimeFigureOut">
              <a:rPr lang="en-US" smtClean="0"/>
              <a:t>2/7/2019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75934C-5771-4744-BB3B-6B21A26160CE}" type="slidenum">
              <a:rPr lang="en-GB" smtClean="0"/>
              <a:t>‹#›</a:t>
            </a:fld>
            <a:endParaRPr lang="en-GB"/>
          </a:p>
        </p:txBody>
      </p:sp>
    </p:spTree>
    <p:extLst>
      <p:ext uri="{BB962C8B-B14F-4D97-AF65-F5344CB8AC3E}">
        <p14:creationId xmlns:p14="http://schemas.microsoft.com/office/powerpoint/2010/main" val="126483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GB"/>
          </a:p>
        </p:txBody>
      </p:sp>
      <p:sp>
        <p:nvSpPr>
          <p:cNvPr id="4" name="Date Placeholder 3"/>
          <p:cNvSpPr>
            <a:spLocks noGrp="1"/>
          </p:cNvSpPr>
          <p:nvPr>
            <p:ph type="dt" sz="half" idx="10"/>
          </p:nvPr>
        </p:nvSpPr>
        <p:spPr/>
        <p:txBody>
          <a:bodyPr/>
          <a:lstStyle/>
          <a:p>
            <a:fld id="{9FE9CEE0-9A2C-884E-AD29-CE4D9477E6A1}" type="datetimeFigureOut">
              <a:rPr lang="en-US" smtClean="0"/>
              <a:t>2/7/2019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75934C-5771-4744-BB3B-6B21A26160CE}" type="slidenum">
              <a:rPr lang="en-GB" smtClean="0"/>
              <a:t>‹#›</a:t>
            </a:fld>
            <a:endParaRPr lang="en-GB"/>
          </a:p>
        </p:txBody>
      </p:sp>
    </p:spTree>
    <p:extLst>
      <p:ext uri="{BB962C8B-B14F-4D97-AF65-F5344CB8AC3E}">
        <p14:creationId xmlns:p14="http://schemas.microsoft.com/office/powerpoint/2010/main" val="3339440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PT"/>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GB"/>
          </a:p>
        </p:txBody>
      </p:sp>
      <p:sp>
        <p:nvSpPr>
          <p:cNvPr id="4" name="Date Placeholder 3"/>
          <p:cNvSpPr>
            <a:spLocks noGrp="1"/>
          </p:cNvSpPr>
          <p:nvPr>
            <p:ph type="dt" sz="half" idx="10"/>
          </p:nvPr>
        </p:nvSpPr>
        <p:spPr/>
        <p:txBody>
          <a:bodyPr/>
          <a:lstStyle/>
          <a:p>
            <a:fld id="{9FE9CEE0-9A2C-884E-AD29-CE4D9477E6A1}" type="datetimeFigureOut">
              <a:rPr lang="en-US" smtClean="0"/>
              <a:t>2/7/2019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75934C-5771-4744-BB3B-6B21A26160CE}" type="slidenum">
              <a:rPr lang="en-GB" smtClean="0"/>
              <a:t>‹#›</a:t>
            </a:fld>
            <a:endParaRPr lang="en-GB"/>
          </a:p>
        </p:txBody>
      </p:sp>
    </p:spTree>
    <p:extLst>
      <p:ext uri="{BB962C8B-B14F-4D97-AF65-F5344CB8AC3E}">
        <p14:creationId xmlns:p14="http://schemas.microsoft.com/office/powerpoint/2010/main" val="2686598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GB"/>
          </a:p>
        </p:txBody>
      </p:sp>
      <p:sp>
        <p:nvSpPr>
          <p:cNvPr id="3" name="Content Placeholder 2"/>
          <p:cNvSpPr>
            <a:spLocks noGrp="1"/>
          </p:cNvSpPr>
          <p:nvPr>
            <p:ph idx="1"/>
          </p:nvPr>
        </p:nvSpPr>
        <p:spPr/>
        <p:txBody>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GB"/>
          </a:p>
        </p:txBody>
      </p:sp>
      <p:sp>
        <p:nvSpPr>
          <p:cNvPr id="4" name="Date Placeholder 3"/>
          <p:cNvSpPr>
            <a:spLocks noGrp="1"/>
          </p:cNvSpPr>
          <p:nvPr>
            <p:ph type="dt" sz="half" idx="10"/>
          </p:nvPr>
        </p:nvSpPr>
        <p:spPr/>
        <p:txBody>
          <a:bodyPr/>
          <a:lstStyle/>
          <a:p>
            <a:fld id="{9FE9CEE0-9A2C-884E-AD29-CE4D9477E6A1}" type="datetimeFigureOut">
              <a:rPr lang="en-US" smtClean="0"/>
              <a:t>2/7/2019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75934C-5771-4744-BB3B-6B21A26160CE}" type="slidenum">
              <a:rPr lang="en-GB" smtClean="0"/>
              <a:t>‹#›</a:t>
            </a:fld>
            <a:endParaRPr lang="en-GB"/>
          </a:p>
        </p:txBody>
      </p:sp>
    </p:spTree>
    <p:extLst>
      <p:ext uri="{BB962C8B-B14F-4D97-AF65-F5344CB8AC3E}">
        <p14:creationId xmlns:p14="http://schemas.microsoft.com/office/powerpoint/2010/main" val="295115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pt-PT"/>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Click to edit Master text styles</a:t>
            </a:r>
          </a:p>
        </p:txBody>
      </p:sp>
      <p:sp>
        <p:nvSpPr>
          <p:cNvPr id="4" name="Date Placeholder 3"/>
          <p:cNvSpPr>
            <a:spLocks noGrp="1"/>
          </p:cNvSpPr>
          <p:nvPr>
            <p:ph type="dt" sz="half" idx="10"/>
          </p:nvPr>
        </p:nvSpPr>
        <p:spPr/>
        <p:txBody>
          <a:bodyPr/>
          <a:lstStyle/>
          <a:p>
            <a:fld id="{9FE9CEE0-9A2C-884E-AD29-CE4D9477E6A1}" type="datetimeFigureOut">
              <a:rPr lang="en-US" smtClean="0"/>
              <a:t>2/7/2019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75934C-5771-4744-BB3B-6B21A26160CE}" type="slidenum">
              <a:rPr lang="en-GB" smtClean="0"/>
              <a:t>‹#›</a:t>
            </a:fld>
            <a:endParaRPr lang="en-GB"/>
          </a:p>
        </p:txBody>
      </p:sp>
    </p:spTree>
    <p:extLst>
      <p:ext uri="{BB962C8B-B14F-4D97-AF65-F5344CB8AC3E}">
        <p14:creationId xmlns:p14="http://schemas.microsoft.com/office/powerpoint/2010/main" val="728008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GB"/>
          </a:p>
        </p:txBody>
      </p:sp>
      <p:sp>
        <p:nvSpPr>
          <p:cNvPr id="5" name="Date Placeholder 4"/>
          <p:cNvSpPr>
            <a:spLocks noGrp="1"/>
          </p:cNvSpPr>
          <p:nvPr>
            <p:ph type="dt" sz="half" idx="10"/>
          </p:nvPr>
        </p:nvSpPr>
        <p:spPr/>
        <p:txBody>
          <a:bodyPr/>
          <a:lstStyle/>
          <a:p>
            <a:fld id="{9FE9CEE0-9A2C-884E-AD29-CE4D9477E6A1}" type="datetimeFigureOut">
              <a:rPr lang="en-US" smtClean="0"/>
              <a:t>2/7/2019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175934C-5771-4744-BB3B-6B21A26160CE}" type="slidenum">
              <a:rPr lang="en-GB" smtClean="0"/>
              <a:t>‹#›</a:t>
            </a:fld>
            <a:endParaRPr lang="en-GB"/>
          </a:p>
        </p:txBody>
      </p:sp>
    </p:spTree>
    <p:extLst>
      <p:ext uri="{BB962C8B-B14F-4D97-AF65-F5344CB8AC3E}">
        <p14:creationId xmlns:p14="http://schemas.microsoft.com/office/powerpoint/2010/main" val="90236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PT"/>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GB"/>
          </a:p>
        </p:txBody>
      </p:sp>
      <p:sp>
        <p:nvSpPr>
          <p:cNvPr id="7" name="Date Placeholder 6"/>
          <p:cNvSpPr>
            <a:spLocks noGrp="1"/>
          </p:cNvSpPr>
          <p:nvPr>
            <p:ph type="dt" sz="half" idx="10"/>
          </p:nvPr>
        </p:nvSpPr>
        <p:spPr/>
        <p:txBody>
          <a:bodyPr/>
          <a:lstStyle/>
          <a:p>
            <a:fld id="{9FE9CEE0-9A2C-884E-AD29-CE4D9477E6A1}" type="datetimeFigureOut">
              <a:rPr lang="en-US" smtClean="0"/>
              <a:t>2/7/2019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175934C-5771-4744-BB3B-6B21A26160CE}" type="slidenum">
              <a:rPr lang="en-GB" smtClean="0"/>
              <a:t>‹#›</a:t>
            </a:fld>
            <a:endParaRPr lang="en-GB"/>
          </a:p>
        </p:txBody>
      </p:sp>
    </p:spTree>
    <p:extLst>
      <p:ext uri="{BB962C8B-B14F-4D97-AF65-F5344CB8AC3E}">
        <p14:creationId xmlns:p14="http://schemas.microsoft.com/office/powerpoint/2010/main" val="2207831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Click to edit Master title style</a:t>
            </a:r>
            <a:endParaRPr lang="en-GB"/>
          </a:p>
        </p:txBody>
      </p:sp>
      <p:sp>
        <p:nvSpPr>
          <p:cNvPr id="3" name="Date Placeholder 2"/>
          <p:cNvSpPr>
            <a:spLocks noGrp="1"/>
          </p:cNvSpPr>
          <p:nvPr>
            <p:ph type="dt" sz="half" idx="10"/>
          </p:nvPr>
        </p:nvSpPr>
        <p:spPr/>
        <p:txBody>
          <a:bodyPr/>
          <a:lstStyle/>
          <a:p>
            <a:fld id="{9FE9CEE0-9A2C-884E-AD29-CE4D9477E6A1}" type="datetimeFigureOut">
              <a:rPr lang="en-US" smtClean="0"/>
              <a:t>2/7/2019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175934C-5771-4744-BB3B-6B21A26160CE}" type="slidenum">
              <a:rPr lang="en-GB" smtClean="0"/>
              <a:t>‹#›</a:t>
            </a:fld>
            <a:endParaRPr lang="en-GB"/>
          </a:p>
        </p:txBody>
      </p:sp>
    </p:spTree>
    <p:extLst>
      <p:ext uri="{BB962C8B-B14F-4D97-AF65-F5344CB8AC3E}">
        <p14:creationId xmlns:p14="http://schemas.microsoft.com/office/powerpoint/2010/main" val="419706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9CEE0-9A2C-884E-AD29-CE4D9477E6A1}" type="datetimeFigureOut">
              <a:rPr lang="en-US" smtClean="0"/>
              <a:t>2/7/2019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175934C-5771-4744-BB3B-6B21A26160CE}" type="slidenum">
              <a:rPr lang="en-GB" smtClean="0"/>
              <a:t>‹#›</a:t>
            </a:fld>
            <a:endParaRPr lang="en-GB"/>
          </a:p>
        </p:txBody>
      </p:sp>
    </p:spTree>
    <p:extLst>
      <p:ext uri="{BB962C8B-B14F-4D97-AF65-F5344CB8AC3E}">
        <p14:creationId xmlns:p14="http://schemas.microsoft.com/office/powerpoint/2010/main" val="274445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pt-PT"/>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Click to edit Master text styles</a:t>
            </a:r>
          </a:p>
        </p:txBody>
      </p:sp>
      <p:sp>
        <p:nvSpPr>
          <p:cNvPr id="5" name="Date Placeholder 4"/>
          <p:cNvSpPr>
            <a:spLocks noGrp="1"/>
          </p:cNvSpPr>
          <p:nvPr>
            <p:ph type="dt" sz="half" idx="10"/>
          </p:nvPr>
        </p:nvSpPr>
        <p:spPr/>
        <p:txBody>
          <a:bodyPr/>
          <a:lstStyle/>
          <a:p>
            <a:fld id="{9FE9CEE0-9A2C-884E-AD29-CE4D9477E6A1}" type="datetimeFigureOut">
              <a:rPr lang="en-US" smtClean="0"/>
              <a:t>2/7/2019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175934C-5771-4744-BB3B-6B21A26160CE}" type="slidenum">
              <a:rPr lang="en-GB" smtClean="0"/>
              <a:t>‹#›</a:t>
            </a:fld>
            <a:endParaRPr lang="en-GB"/>
          </a:p>
        </p:txBody>
      </p:sp>
    </p:spTree>
    <p:extLst>
      <p:ext uri="{BB962C8B-B14F-4D97-AF65-F5344CB8AC3E}">
        <p14:creationId xmlns:p14="http://schemas.microsoft.com/office/powerpoint/2010/main" val="713996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pt-PT"/>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Click to edit Master text styles</a:t>
            </a:r>
          </a:p>
        </p:txBody>
      </p:sp>
      <p:sp>
        <p:nvSpPr>
          <p:cNvPr id="5" name="Date Placeholder 4"/>
          <p:cNvSpPr>
            <a:spLocks noGrp="1"/>
          </p:cNvSpPr>
          <p:nvPr>
            <p:ph type="dt" sz="half" idx="10"/>
          </p:nvPr>
        </p:nvSpPr>
        <p:spPr/>
        <p:txBody>
          <a:bodyPr/>
          <a:lstStyle/>
          <a:p>
            <a:fld id="{9FE9CEE0-9A2C-884E-AD29-CE4D9477E6A1}" type="datetimeFigureOut">
              <a:rPr lang="en-US" smtClean="0"/>
              <a:t>2/7/2019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175934C-5771-4744-BB3B-6B21A26160CE}" type="slidenum">
              <a:rPr lang="en-GB" smtClean="0"/>
              <a:t>‹#›</a:t>
            </a:fld>
            <a:endParaRPr lang="en-GB"/>
          </a:p>
        </p:txBody>
      </p:sp>
    </p:spTree>
    <p:extLst>
      <p:ext uri="{BB962C8B-B14F-4D97-AF65-F5344CB8AC3E}">
        <p14:creationId xmlns:p14="http://schemas.microsoft.com/office/powerpoint/2010/main" val="41551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PT"/>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E9CEE0-9A2C-884E-AD29-CE4D9477E6A1}" type="datetimeFigureOut">
              <a:rPr lang="en-US" smtClean="0"/>
              <a:t>2/7/2019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75934C-5771-4744-BB3B-6B21A26160CE}" type="slidenum">
              <a:rPr lang="en-GB" smtClean="0"/>
              <a:t>‹#›</a:t>
            </a:fld>
            <a:endParaRPr lang="en-GB"/>
          </a:p>
        </p:txBody>
      </p:sp>
    </p:spTree>
    <p:extLst>
      <p:ext uri="{BB962C8B-B14F-4D97-AF65-F5344CB8AC3E}">
        <p14:creationId xmlns:p14="http://schemas.microsoft.com/office/powerpoint/2010/main" val="1393811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9176" y="6363012"/>
            <a:ext cx="8680824" cy="338554"/>
          </a:xfrm>
          <a:prstGeom prst="rect">
            <a:avLst/>
          </a:prstGeom>
        </p:spPr>
        <p:txBody>
          <a:bodyPr wrap="square">
            <a:spAutoFit/>
          </a:bodyPr>
          <a:lstStyle/>
          <a:p>
            <a:pPr algn="just"/>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just"/>
              <a:t>1</a:t>
            </a:fld>
            <a:endParaRPr lang="pt-PT" sz="1600" dirty="0"/>
          </a:p>
        </p:txBody>
      </p:sp>
      <p:sp>
        <p:nvSpPr>
          <p:cNvPr id="7" name="Rectangle 6"/>
          <p:cNvSpPr/>
          <p:nvPr/>
        </p:nvSpPr>
        <p:spPr>
          <a:xfrm>
            <a:off x="114356" y="384100"/>
            <a:ext cx="8890000" cy="701731"/>
          </a:xfrm>
          <a:prstGeom prst="rect">
            <a:avLst/>
          </a:prstGeom>
        </p:spPr>
        <p:txBody>
          <a:bodyPr wrap="square">
            <a:spAutoFit/>
          </a:bodyPr>
          <a:lstStyle/>
          <a:p>
            <a:r>
              <a:rPr lang="en-GB" b="1" dirty="0"/>
              <a:t>____________________________________________________________________________</a:t>
            </a:r>
          </a:p>
          <a:p>
            <a:pPr algn="ctr">
              <a:lnSpc>
                <a:spcPct val="20000"/>
              </a:lnSpc>
            </a:pPr>
            <a:r>
              <a:rPr lang="en-GB" b="1" dirty="0"/>
              <a:t>____________________________________________________________________________</a:t>
            </a:r>
          </a:p>
          <a:p>
            <a:endParaRPr lang="pt-PT" dirty="0"/>
          </a:p>
        </p:txBody>
      </p:sp>
      <p:pic>
        <p:nvPicPr>
          <p:cNvPr id="12" name="Picture 11" descr="Imagem relacionada"/>
          <p:cNvPicPr/>
          <p:nvPr/>
        </p:nvPicPr>
        <p:blipFill>
          <a:blip r:embed="rId2">
            <a:alphaModFix amt="14000"/>
            <a:extLst>
              <a:ext uri="{28A0092B-C50C-407E-A947-70E740481C1C}">
                <a14:useLocalDpi xmlns:a14="http://schemas.microsoft.com/office/drawing/2010/main" val="0"/>
              </a:ext>
            </a:extLst>
          </a:blip>
          <a:srcRect/>
          <a:stretch>
            <a:fillRect/>
          </a:stretch>
        </p:blipFill>
        <p:spPr bwMode="auto">
          <a:xfrm>
            <a:off x="2133458" y="1105964"/>
            <a:ext cx="4953105" cy="4711346"/>
          </a:xfrm>
          <a:prstGeom prst="rect">
            <a:avLst/>
          </a:prstGeom>
          <a:noFill/>
          <a:ln>
            <a:noFill/>
          </a:ln>
          <a:effectLst/>
        </p:spPr>
      </p:pic>
      <p:sp>
        <p:nvSpPr>
          <p:cNvPr id="11" name="Rectangle 10"/>
          <p:cNvSpPr/>
          <p:nvPr/>
        </p:nvSpPr>
        <p:spPr>
          <a:xfrm>
            <a:off x="848114" y="1082375"/>
            <a:ext cx="7447772" cy="5447646"/>
          </a:xfrm>
          <a:prstGeom prst="rect">
            <a:avLst/>
          </a:prstGeom>
        </p:spPr>
        <p:txBody>
          <a:bodyPr wrap="square">
            <a:spAutoFit/>
          </a:bodyPr>
          <a:lstStyle/>
          <a:p>
            <a:pPr algn="ctr"/>
            <a:r>
              <a:rPr lang="pt-PT" sz="3600" b="1" dirty="0"/>
              <a:t>DATA SCIENCE &amp; MACHINE LEARNING</a:t>
            </a:r>
          </a:p>
          <a:p>
            <a:pPr algn="ctr"/>
            <a:r>
              <a:rPr lang="en-US" sz="3600" b="1" dirty="0"/>
              <a:t>Introduction Course </a:t>
            </a:r>
            <a:endParaRPr lang="en-US" sz="2400" b="1" dirty="0"/>
          </a:p>
          <a:p>
            <a:pPr algn="ctr"/>
            <a:r>
              <a:rPr lang="en-US" sz="2400" dirty="0"/>
              <a:t>(23 JAN - 01 March 2019)</a:t>
            </a:r>
            <a:r>
              <a:rPr lang="en-US" sz="2400" b="1" dirty="0"/>
              <a:t> </a:t>
            </a:r>
          </a:p>
          <a:p>
            <a:pPr algn="ctr"/>
            <a:r>
              <a:rPr lang="en-US" b="1" dirty="0"/>
              <a:t>Coordination Team: </a:t>
            </a:r>
          </a:p>
          <a:p>
            <a:r>
              <a:rPr lang="en-US" dirty="0"/>
              <a:t>Augusto Albuquerque (ISCTE-IUL)</a:t>
            </a:r>
          </a:p>
          <a:p>
            <a:r>
              <a:rPr lang="en-US" dirty="0" err="1"/>
              <a:t>Inês</a:t>
            </a:r>
            <a:r>
              <a:rPr lang="en-US" dirty="0"/>
              <a:t> Cortez Esteves (Deloitte)</a:t>
            </a:r>
          </a:p>
          <a:p>
            <a:r>
              <a:rPr lang="en-US" dirty="0"/>
              <a:t>Pedro </a:t>
            </a:r>
            <a:r>
              <a:rPr lang="en-US" dirty="0" err="1"/>
              <a:t>Sebastião</a:t>
            </a:r>
            <a:r>
              <a:rPr lang="en-US" dirty="0"/>
              <a:t> (ISCTE-IUL/AUDAX-ISCTE) </a:t>
            </a:r>
          </a:p>
          <a:p>
            <a:r>
              <a:rPr lang="en-US" dirty="0"/>
              <a:t>Pedro Tavares (Deloitte)</a:t>
            </a:r>
          </a:p>
          <a:p>
            <a:endParaRPr lang="en-US" dirty="0"/>
          </a:p>
          <a:p>
            <a:r>
              <a:rPr lang="en-US" b="1" dirty="0"/>
              <a:t>Team: </a:t>
            </a:r>
          </a:p>
          <a:p>
            <a:r>
              <a:rPr lang="en-US" dirty="0" err="1"/>
              <a:t>António</a:t>
            </a:r>
            <a:r>
              <a:rPr lang="en-US" dirty="0"/>
              <a:t> </a:t>
            </a:r>
            <a:r>
              <a:rPr lang="en-US" dirty="0" err="1"/>
              <a:t>Raimundo</a:t>
            </a:r>
            <a:r>
              <a:rPr lang="en-US" dirty="0"/>
              <a:t> (ISCTE-IUL)</a:t>
            </a:r>
          </a:p>
          <a:p>
            <a:r>
              <a:rPr lang="en-US" dirty="0" err="1"/>
              <a:t>Dária</a:t>
            </a:r>
            <a:r>
              <a:rPr lang="en-US" dirty="0"/>
              <a:t> </a:t>
            </a:r>
            <a:r>
              <a:rPr lang="en-US" dirty="0" err="1"/>
              <a:t>Baikova</a:t>
            </a:r>
            <a:r>
              <a:rPr lang="en-US" dirty="0"/>
              <a:t> (ISCTE-IUL)</a:t>
            </a:r>
          </a:p>
          <a:p>
            <a:r>
              <a:rPr lang="en-US" dirty="0" err="1"/>
              <a:t>João</a:t>
            </a:r>
            <a:r>
              <a:rPr lang="en-US" dirty="0"/>
              <a:t> Oliveira (ISCTE-IUL)</a:t>
            </a:r>
          </a:p>
          <a:p>
            <a:r>
              <a:rPr lang="en-US" dirty="0"/>
              <a:t>Ricardo </a:t>
            </a:r>
            <a:r>
              <a:rPr lang="en-US" dirty="0" err="1"/>
              <a:t>Ribeiro</a:t>
            </a:r>
            <a:r>
              <a:rPr lang="en-US" dirty="0"/>
              <a:t> (ISCTE-IUL)</a:t>
            </a:r>
          </a:p>
          <a:p>
            <a:r>
              <a:rPr lang="en-US" dirty="0"/>
              <a:t>Sérgio Moro (ISCTE-IUL)</a:t>
            </a:r>
          </a:p>
          <a:p>
            <a:endParaRPr lang="en-US" dirty="0"/>
          </a:p>
          <a:p>
            <a:endParaRPr lang="en-GB" dirty="0"/>
          </a:p>
        </p:txBody>
      </p:sp>
      <p:pic>
        <p:nvPicPr>
          <p:cNvPr id="14" name="Picture 13"/>
          <p:cNvPicPr>
            <a:picLocks noChangeAspect="1"/>
          </p:cNvPicPr>
          <p:nvPr/>
        </p:nvPicPr>
        <p:blipFill>
          <a:blip r:embed="rId3"/>
          <a:stretch>
            <a:fillRect/>
          </a:stretch>
        </p:blipFill>
        <p:spPr>
          <a:xfrm>
            <a:off x="99415" y="109229"/>
            <a:ext cx="2034043" cy="549741"/>
          </a:xfrm>
          <a:prstGeom prst="rect">
            <a:avLst/>
          </a:prstGeom>
        </p:spPr>
      </p:pic>
      <p:pic>
        <p:nvPicPr>
          <p:cNvPr id="16" name="Picture 15"/>
          <p:cNvPicPr>
            <a:picLocks noChangeAspect="1"/>
          </p:cNvPicPr>
          <p:nvPr/>
        </p:nvPicPr>
        <p:blipFill>
          <a:blip r:embed="rId4"/>
          <a:stretch>
            <a:fillRect/>
          </a:stretch>
        </p:blipFill>
        <p:spPr>
          <a:xfrm>
            <a:off x="1979600" y="-188894"/>
            <a:ext cx="1763059" cy="1145988"/>
          </a:xfrm>
          <a:prstGeom prst="rect">
            <a:avLst/>
          </a:prstGeom>
        </p:spPr>
      </p:pic>
      <p:pic>
        <p:nvPicPr>
          <p:cNvPr id="17" name="Picture 16"/>
          <p:cNvPicPr>
            <a:picLocks noChangeAspect="1"/>
          </p:cNvPicPr>
          <p:nvPr/>
        </p:nvPicPr>
        <p:blipFill>
          <a:blip r:embed="rId5"/>
          <a:stretch>
            <a:fillRect/>
          </a:stretch>
        </p:blipFill>
        <p:spPr>
          <a:xfrm>
            <a:off x="7321177" y="80296"/>
            <a:ext cx="1822823" cy="607607"/>
          </a:xfrm>
          <a:prstGeom prst="rect">
            <a:avLst/>
          </a:prstGeom>
        </p:spPr>
      </p:pic>
    </p:spTree>
    <p:extLst>
      <p:ext uri="{BB962C8B-B14F-4D97-AF65-F5344CB8AC3E}">
        <p14:creationId xmlns:p14="http://schemas.microsoft.com/office/powerpoint/2010/main" val="3367797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9176" y="6363012"/>
            <a:ext cx="8934824" cy="338554"/>
          </a:xfrm>
          <a:prstGeom prst="rect">
            <a:avLst/>
          </a:prstGeom>
        </p:spPr>
        <p:txBody>
          <a:bodyPr wrap="square">
            <a:spAutoFit/>
          </a:bodyPr>
          <a:lstStyle/>
          <a:p>
            <a:pPr algn="just"/>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just"/>
              <a:t>10</a:t>
            </a:fld>
            <a:endParaRPr lang="pt-PT" sz="1600" dirty="0"/>
          </a:p>
        </p:txBody>
      </p:sp>
      <p:sp>
        <p:nvSpPr>
          <p:cNvPr id="7" name="Rectangle 6"/>
          <p:cNvSpPr/>
          <p:nvPr/>
        </p:nvSpPr>
        <p:spPr>
          <a:xfrm>
            <a:off x="114356" y="384100"/>
            <a:ext cx="8890000" cy="1514261"/>
          </a:xfrm>
          <a:prstGeom prst="rect">
            <a:avLst/>
          </a:prstGeom>
        </p:spPr>
        <p:txBody>
          <a:bodyPr wrap="square">
            <a:spAutoFit/>
          </a:bodyPr>
          <a:lstStyle/>
          <a:p>
            <a:r>
              <a:rPr lang="en-GB" b="1" dirty="0"/>
              <a:t>____________________________________________________________________________</a:t>
            </a:r>
          </a:p>
          <a:p>
            <a:r>
              <a:rPr lang="en-US" b="1" dirty="0"/>
              <a:t>#0 Introduction – Overview</a:t>
            </a:r>
            <a:endParaRPr lang="en-GB" b="1" dirty="0"/>
          </a:p>
          <a:p>
            <a:r>
              <a:rPr lang="en-GB" b="1" dirty="0"/>
              <a:t>____________________________________________________________________________</a:t>
            </a:r>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endParaRPr lang="pt-PT" dirty="0"/>
          </a:p>
        </p:txBody>
      </p:sp>
      <p:pic>
        <p:nvPicPr>
          <p:cNvPr id="14" name="Picture 13"/>
          <p:cNvPicPr>
            <a:picLocks noChangeAspect="1"/>
          </p:cNvPicPr>
          <p:nvPr/>
        </p:nvPicPr>
        <p:blipFill>
          <a:blip r:embed="rId2"/>
          <a:stretch>
            <a:fillRect/>
          </a:stretch>
        </p:blipFill>
        <p:spPr>
          <a:xfrm>
            <a:off x="99415" y="109229"/>
            <a:ext cx="2034043" cy="549741"/>
          </a:xfrm>
          <a:prstGeom prst="rect">
            <a:avLst/>
          </a:prstGeom>
        </p:spPr>
      </p:pic>
      <p:pic>
        <p:nvPicPr>
          <p:cNvPr id="16" name="Picture 15"/>
          <p:cNvPicPr>
            <a:picLocks noChangeAspect="1"/>
          </p:cNvPicPr>
          <p:nvPr/>
        </p:nvPicPr>
        <p:blipFill>
          <a:blip r:embed="rId3"/>
          <a:stretch>
            <a:fillRect/>
          </a:stretch>
        </p:blipFill>
        <p:spPr>
          <a:xfrm>
            <a:off x="1979600" y="-188894"/>
            <a:ext cx="1763059" cy="1145988"/>
          </a:xfrm>
          <a:prstGeom prst="rect">
            <a:avLst/>
          </a:prstGeom>
        </p:spPr>
      </p:pic>
      <p:pic>
        <p:nvPicPr>
          <p:cNvPr id="17" name="Picture 16"/>
          <p:cNvPicPr>
            <a:picLocks noChangeAspect="1"/>
          </p:cNvPicPr>
          <p:nvPr/>
        </p:nvPicPr>
        <p:blipFill>
          <a:blip r:embed="rId4"/>
          <a:stretch>
            <a:fillRect/>
          </a:stretch>
        </p:blipFill>
        <p:spPr>
          <a:xfrm>
            <a:off x="7321177" y="80296"/>
            <a:ext cx="1822823" cy="607607"/>
          </a:xfrm>
          <a:prstGeom prst="rect">
            <a:avLst/>
          </a:prstGeom>
        </p:spPr>
      </p:pic>
      <p:sp>
        <p:nvSpPr>
          <p:cNvPr id="11" name="Rectangle 10">
            <a:extLst>
              <a:ext uri="{FF2B5EF4-FFF2-40B4-BE49-F238E27FC236}">
                <a16:creationId xmlns:a16="http://schemas.microsoft.com/office/drawing/2014/main" id="{8D89DBD0-00B0-43AA-977F-03A582972FAC}"/>
              </a:ext>
            </a:extLst>
          </p:cNvPr>
          <p:cNvSpPr/>
          <p:nvPr/>
        </p:nvSpPr>
        <p:spPr>
          <a:xfrm>
            <a:off x="209176" y="1186147"/>
            <a:ext cx="8795180" cy="4339650"/>
          </a:xfrm>
          <a:prstGeom prst="rect">
            <a:avLst/>
          </a:prstGeom>
        </p:spPr>
        <p:txBody>
          <a:bodyPr wrap="square">
            <a:spAutoFit/>
          </a:bodyPr>
          <a:lstStyle/>
          <a:p>
            <a:r>
              <a:rPr lang="en-US" sz="3600" b="1" dirty="0"/>
              <a:t>Data Mining CRISP-DM Methodology</a:t>
            </a:r>
          </a:p>
          <a:p>
            <a:endParaRPr lang="en-US" sz="2400" b="1" dirty="0"/>
          </a:p>
          <a:p>
            <a:r>
              <a:rPr lang="pt-PT" sz="2400" b="1" dirty="0" err="1"/>
              <a:t>Modeling</a:t>
            </a:r>
            <a:endParaRPr lang="pt-PT" sz="2400" b="1" dirty="0"/>
          </a:p>
          <a:p>
            <a:pPr marL="342900" indent="-342900">
              <a:buFont typeface="Arial" panose="020B0604020202020204" pitchFamily="34" charset="0"/>
              <a:buChar char="•"/>
            </a:pPr>
            <a:r>
              <a:rPr lang="pt-PT" sz="2400" dirty="0"/>
              <a:t>Uses </a:t>
            </a:r>
            <a:r>
              <a:rPr lang="pt-PT" sz="2400" dirty="0" err="1"/>
              <a:t>Statistics</a:t>
            </a:r>
            <a:r>
              <a:rPr lang="pt-PT" sz="2400" dirty="0"/>
              <a:t> </a:t>
            </a:r>
            <a:r>
              <a:rPr lang="pt-PT" sz="2400" dirty="0" err="1"/>
              <a:t>or</a:t>
            </a:r>
            <a:r>
              <a:rPr lang="pt-PT" sz="2400" dirty="0"/>
              <a:t> </a:t>
            </a:r>
            <a:r>
              <a:rPr lang="pt-PT" sz="2400" dirty="0" err="1"/>
              <a:t>Machine</a:t>
            </a:r>
            <a:r>
              <a:rPr lang="pt-PT" sz="2400" dirty="0"/>
              <a:t> </a:t>
            </a:r>
            <a:r>
              <a:rPr lang="pt-PT" sz="2400" dirty="0" err="1"/>
              <a:t>Learning</a:t>
            </a:r>
            <a:r>
              <a:rPr lang="pt-PT" sz="2400" dirty="0"/>
              <a:t> </a:t>
            </a:r>
            <a:r>
              <a:rPr lang="pt-PT" sz="2400" dirty="0" err="1"/>
              <a:t>algorithms</a:t>
            </a:r>
            <a:r>
              <a:rPr lang="pt-PT" sz="2400" dirty="0"/>
              <a:t> to </a:t>
            </a:r>
            <a:r>
              <a:rPr lang="pt-PT" sz="2400" dirty="0" err="1"/>
              <a:t>train</a:t>
            </a:r>
            <a:r>
              <a:rPr lang="pt-PT" sz="2400" dirty="0"/>
              <a:t> a </a:t>
            </a:r>
            <a:r>
              <a:rPr lang="pt-PT" sz="2400" dirty="0" err="1"/>
              <a:t>model</a:t>
            </a:r>
            <a:endParaRPr lang="pt-PT" sz="2400" dirty="0"/>
          </a:p>
          <a:p>
            <a:pPr marL="342900" indent="-342900">
              <a:buFont typeface="Arial" panose="020B0604020202020204" pitchFamily="34" charset="0"/>
              <a:buChar char="•"/>
            </a:pPr>
            <a:r>
              <a:rPr lang="pt-PT" sz="2400" dirty="0" err="1"/>
              <a:t>It</a:t>
            </a:r>
            <a:r>
              <a:rPr lang="pt-PT" sz="2400" dirty="0"/>
              <a:t> </a:t>
            </a:r>
            <a:r>
              <a:rPr lang="pt-PT" sz="2400" dirty="0" err="1"/>
              <a:t>depends</a:t>
            </a:r>
            <a:r>
              <a:rPr lang="pt-PT" sz="2400" dirty="0"/>
              <a:t> </a:t>
            </a:r>
            <a:r>
              <a:rPr lang="pt-PT" sz="2400" dirty="0" err="1"/>
              <a:t>on</a:t>
            </a:r>
            <a:r>
              <a:rPr lang="pt-PT" sz="2400" dirty="0"/>
              <a:t> </a:t>
            </a:r>
            <a:r>
              <a:rPr lang="pt-PT" sz="2400" dirty="0" err="1"/>
              <a:t>the</a:t>
            </a:r>
            <a:r>
              <a:rPr lang="pt-PT" sz="2400" dirty="0"/>
              <a:t> </a:t>
            </a:r>
            <a:r>
              <a:rPr lang="pt-PT" sz="2400" dirty="0" err="1"/>
              <a:t>goal</a:t>
            </a:r>
            <a:r>
              <a:rPr lang="pt-PT" sz="2400" dirty="0"/>
              <a:t>:</a:t>
            </a:r>
          </a:p>
          <a:p>
            <a:pPr marL="800100" lvl="1" indent="-342900">
              <a:buFont typeface="Arial" panose="020B0604020202020204" pitchFamily="34" charset="0"/>
              <a:buChar char="•"/>
            </a:pPr>
            <a:r>
              <a:rPr lang="pt-PT" sz="2400" dirty="0" err="1"/>
              <a:t>Unsupervised</a:t>
            </a:r>
            <a:r>
              <a:rPr lang="pt-PT" sz="2400" dirty="0"/>
              <a:t> </a:t>
            </a:r>
            <a:r>
              <a:rPr lang="pt-PT" sz="2400" dirty="0" err="1"/>
              <a:t>learning</a:t>
            </a:r>
            <a:r>
              <a:rPr lang="pt-PT" sz="2400" dirty="0"/>
              <a:t> – </a:t>
            </a:r>
            <a:r>
              <a:rPr lang="pt-PT" sz="2400" dirty="0" err="1"/>
              <a:t>find</a:t>
            </a:r>
            <a:r>
              <a:rPr lang="pt-PT" sz="2400" dirty="0"/>
              <a:t> </a:t>
            </a:r>
            <a:r>
              <a:rPr lang="pt-PT" sz="2400" dirty="0" err="1"/>
              <a:t>relations</a:t>
            </a:r>
            <a:r>
              <a:rPr lang="pt-PT" sz="2400" dirty="0"/>
              <a:t> </a:t>
            </a:r>
            <a:r>
              <a:rPr lang="pt-PT" sz="2400" dirty="0" err="1"/>
              <a:t>between</a:t>
            </a:r>
            <a:r>
              <a:rPr lang="pt-PT" sz="2400" dirty="0"/>
              <a:t> input </a:t>
            </a:r>
            <a:r>
              <a:rPr lang="pt-PT" sz="2400" dirty="0" err="1"/>
              <a:t>variables</a:t>
            </a:r>
            <a:endParaRPr lang="pt-PT" sz="2400" dirty="0"/>
          </a:p>
          <a:p>
            <a:pPr marL="800100" lvl="1" indent="-342900">
              <a:buFont typeface="Arial" panose="020B0604020202020204" pitchFamily="34" charset="0"/>
              <a:buChar char="•"/>
            </a:pPr>
            <a:r>
              <a:rPr lang="pt-PT" sz="2400" dirty="0" err="1"/>
              <a:t>Supervised</a:t>
            </a:r>
            <a:r>
              <a:rPr lang="pt-PT" sz="2400" dirty="0"/>
              <a:t> </a:t>
            </a:r>
            <a:r>
              <a:rPr lang="pt-PT" sz="2400" dirty="0" err="1"/>
              <a:t>learning</a:t>
            </a:r>
            <a:r>
              <a:rPr lang="pt-PT" sz="2400" dirty="0"/>
              <a:t> – use a target (</a:t>
            </a:r>
            <a:r>
              <a:rPr lang="pt-PT" sz="2400" dirty="0" err="1"/>
              <a:t>dependent</a:t>
            </a:r>
            <a:r>
              <a:rPr lang="pt-PT" sz="2400" dirty="0"/>
              <a:t>) </a:t>
            </a:r>
            <a:r>
              <a:rPr lang="pt-PT" sz="2400" dirty="0" err="1"/>
              <a:t>variable</a:t>
            </a:r>
            <a:r>
              <a:rPr lang="pt-PT" sz="2400" dirty="0"/>
              <a:t> to </a:t>
            </a:r>
            <a:r>
              <a:rPr lang="pt-PT" sz="2400" dirty="0" err="1"/>
              <a:t>build</a:t>
            </a:r>
            <a:r>
              <a:rPr lang="pt-PT" sz="2400" dirty="0"/>
              <a:t> a </a:t>
            </a:r>
            <a:r>
              <a:rPr lang="pt-PT" sz="2400" dirty="0" err="1"/>
              <a:t>model</a:t>
            </a:r>
            <a:r>
              <a:rPr lang="pt-PT" sz="2400" dirty="0"/>
              <a:t> </a:t>
            </a:r>
            <a:r>
              <a:rPr lang="pt-PT" sz="2400" dirty="0" err="1"/>
              <a:t>based</a:t>
            </a:r>
            <a:r>
              <a:rPr lang="pt-PT" sz="2400" dirty="0"/>
              <a:t> </a:t>
            </a:r>
            <a:r>
              <a:rPr lang="pt-PT" sz="2400" dirty="0" err="1"/>
              <a:t>on</a:t>
            </a:r>
            <a:r>
              <a:rPr lang="pt-PT" sz="2400" dirty="0"/>
              <a:t> input </a:t>
            </a:r>
            <a:r>
              <a:rPr lang="pt-PT" sz="2400" dirty="0" err="1"/>
              <a:t>variables</a:t>
            </a:r>
            <a:endParaRPr lang="pt-PT" sz="2400" dirty="0"/>
          </a:p>
          <a:p>
            <a:pPr marL="1257300" lvl="2" indent="-342900">
              <a:buFont typeface="Arial" panose="020B0604020202020204" pitchFamily="34" charset="0"/>
              <a:buChar char="•"/>
            </a:pPr>
            <a:r>
              <a:rPr lang="pt-PT" sz="2400" dirty="0" err="1"/>
              <a:t>If</a:t>
            </a:r>
            <a:r>
              <a:rPr lang="pt-PT" sz="2400" dirty="0"/>
              <a:t> </a:t>
            </a:r>
            <a:r>
              <a:rPr lang="pt-PT" sz="2400" dirty="0" err="1"/>
              <a:t>the</a:t>
            </a:r>
            <a:r>
              <a:rPr lang="pt-PT" sz="2400" dirty="0"/>
              <a:t> target </a:t>
            </a:r>
            <a:r>
              <a:rPr lang="pt-PT" sz="2400" dirty="0" err="1"/>
              <a:t>is</a:t>
            </a:r>
            <a:r>
              <a:rPr lang="pt-PT" sz="2400" dirty="0"/>
              <a:t> </a:t>
            </a:r>
            <a:r>
              <a:rPr lang="pt-PT" sz="2400" dirty="0" err="1"/>
              <a:t>categorical</a:t>
            </a:r>
            <a:r>
              <a:rPr lang="pt-PT" sz="2400" dirty="0"/>
              <a:t> (e.g., </a:t>
            </a:r>
            <a:r>
              <a:rPr lang="pt-PT" sz="2400" dirty="0" err="1"/>
              <a:t>grant</a:t>
            </a:r>
            <a:r>
              <a:rPr lang="pt-PT" sz="2400" dirty="0"/>
              <a:t> </a:t>
            </a:r>
            <a:r>
              <a:rPr lang="pt-PT" sz="2400" dirty="0" err="1"/>
              <a:t>loan</a:t>
            </a:r>
            <a:r>
              <a:rPr lang="pt-PT" sz="2400" dirty="0"/>
              <a:t>: Y/N), </a:t>
            </a:r>
            <a:r>
              <a:rPr lang="pt-PT" sz="2400" dirty="0" err="1"/>
              <a:t>then</a:t>
            </a:r>
            <a:r>
              <a:rPr lang="pt-PT" sz="2400" dirty="0"/>
              <a:t> </a:t>
            </a:r>
            <a:r>
              <a:rPr lang="pt-PT" sz="2400" dirty="0" err="1"/>
              <a:t>it</a:t>
            </a:r>
            <a:r>
              <a:rPr lang="pt-PT" sz="2400" dirty="0"/>
              <a:t> </a:t>
            </a:r>
            <a:r>
              <a:rPr lang="pt-PT" sz="2400" dirty="0" err="1"/>
              <a:t>is</a:t>
            </a:r>
            <a:r>
              <a:rPr lang="pt-PT" sz="2400" dirty="0"/>
              <a:t> a </a:t>
            </a:r>
            <a:r>
              <a:rPr lang="pt-PT" sz="2400" dirty="0" err="1"/>
              <a:t>classification</a:t>
            </a:r>
            <a:r>
              <a:rPr lang="pt-PT" sz="2400" dirty="0"/>
              <a:t> </a:t>
            </a:r>
            <a:r>
              <a:rPr lang="pt-PT" sz="2400" dirty="0" err="1"/>
              <a:t>problem</a:t>
            </a:r>
            <a:r>
              <a:rPr lang="pt-PT" sz="2400" dirty="0"/>
              <a:t>; </a:t>
            </a:r>
            <a:r>
              <a:rPr lang="pt-PT" sz="2400" dirty="0" err="1"/>
              <a:t>else</a:t>
            </a:r>
            <a:r>
              <a:rPr lang="pt-PT" sz="2400" dirty="0"/>
              <a:t> (for </a:t>
            </a:r>
            <a:r>
              <a:rPr lang="pt-PT" sz="2400" dirty="0" err="1"/>
              <a:t>numeric</a:t>
            </a:r>
            <a:r>
              <a:rPr lang="pt-PT" sz="2400" dirty="0"/>
              <a:t> </a:t>
            </a:r>
            <a:r>
              <a:rPr lang="pt-PT" sz="2400" dirty="0" err="1"/>
              <a:t>variables</a:t>
            </a:r>
            <a:r>
              <a:rPr lang="pt-PT" sz="2400" dirty="0"/>
              <a:t>, e.g., </a:t>
            </a:r>
            <a:r>
              <a:rPr lang="pt-PT" sz="2400" dirty="0" err="1"/>
              <a:t>how</a:t>
            </a:r>
            <a:r>
              <a:rPr lang="pt-PT" sz="2400" dirty="0"/>
              <a:t> </a:t>
            </a:r>
            <a:r>
              <a:rPr lang="pt-PT" sz="2400" dirty="0" err="1"/>
              <a:t>many</a:t>
            </a:r>
            <a:r>
              <a:rPr lang="pt-PT" sz="2400" dirty="0"/>
              <a:t> </a:t>
            </a:r>
            <a:r>
              <a:rPr lang="pt-PT" sz="2400" dirty="0" err="1"/>
              <a:t>products</a:t>
            </a:r>
            <a:r>
              <a:rPr lang="pt-PT" sz="2400" dirty="0"/>
              <a:t> </a:t>
            </a:r>
            <a:r>
              <a:rPr lang="pt-PT" sz="2400" dirty="0" err="1"/>
              <a:t>sold</a:t>
            </a:r>
            <a:r>
              <a:rPr lang="pt-PT" sz="2400" dirty="0"/>
              <a:t>), </a:t>
            </a:r>
            <a:r>
              <a:rPr lang="pt-PT" sz="2400" dirty="0" err="1"/>
              <a:t>it</a:t>
            </a:r>
            <a:r>
              <a:rPr lang="pt-PT" sz="2400" dirty="0"/>
              <a:t> </a:t>
            </a:r>
            <a:r>
              <a:rPr lang="pt-PT" sz="2400" dirty="0" err="1"/>
              <a:t>is</a:t>
            </a:r>
            <a:r>
              <a:rPr lang="pt-PT" sz="2400" dirty="0"/>
              <a:t> a </a:t>
            </a:r>
            <a:r>
              <a:rPr lang="pt-PT" sz="2400" dirty="0" err="1"/>
              <a:t>regression</a:t>
            </a:r>
            <a:r>
              <a:rPr lang="pt-PT" sz="2400" dirty="0"/>
              <a:t> </a:t>
            </a:r>
            <a:r>
              <a:rPr lang="pt-PT" sz="2400" dirty="0" err="1"/>
              <a:t>problem</a:t>
            </a:r>
            <a:endParaRPr lang="pt-PT" sz="2400" dirty="0"/>
          </a:p>
        </p:txBody>
      </p:sp>
    </p:spTree>
    <p:extLst>
      <p:ext uri="{BB962C8B-B14F-4D97-AF65-F5344CB8AC3E}">
        <p14:creationId xmlns:p14="http://schemas.microsoft.com/office/powerpoint/2010/main" val="2094931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9176" y="6363011"/>
            <a:ext cx="8934824" cy="338554"/>
          </a:xfrm>
          <a:prstGeom prst="rect">
            <a:avLst/>
          </a:prstGeom>
        </p:spPr>
        <p:txBody>
          <a:bodyPr wrap="square">
            <a:spAutoFit/>
          </a:bodyPr>
          <a:lstStyle/>
          <a:p>
            <a:pPr algn="just"/>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just"/>
              <a:t>11</a:t>
            </a:fld>
            <a:endParaRPr lang="pt-PT" sz="1600" dirty="0"/>
          </a:p>
        </p:txBody>
      </p:sp>
      <p:sp>
        <p:nvSpPr>
          <p:cNvPr id="7" name="Rectangle 6"/>
          <p:cNvSpPr/>
          <p:nvPr/>
        </p:nvSpPr>
        <p:spPr>
          <a:xfrm>
            <a:off x="114356" y="384100"/>
            <a:ext cx="8890000" cy="1514261"/>
          </a:xfrm>
          <a:prstGeom prst="rect">
            <a:avLst/>
          </a:prstGeom>
        </p:spPr>
        <p:txBody>
          <a:bodyPr wrap="square">
            <a:spAutoFit/>
          </a:bodyPr>
          <a:lstStyle/>
          <a:p>
            <a:r>
              <a:rPr lang="en-GB" b="1" dirty="0"/>
              <a:t>____________________________________________________________________________</a:t>
            </a:r>
          </a:p>
          <a:p>
            <a:r>
              <a:rPr lang="en-US" b="1" dirty="0"/>
              <a:t>#0 Introduction – Overview</a:t>
            </a:r>
            <a:endParaRPr lang="en-GB" b="1" dirty="0"/>
          </a:p>
          <a:p>
            <a:r>
              <a:rPr lang="en-GB" b="1" dirty="0"/>
              <a:t>____________________________________________________________________________</a:t>
            </a:r>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endParaRPr lang="pt-PT" dirty="0"/>
          </a:p>
        </p:txBody>
      </p:sp>
      <p:pic>
        <p:nvPicPr>
          <p:cNvPr id="14" name="Picture 13"/>
          <p:cNvPicPr>
            <a:picLocks noChangeAspect="1"/>
          </p:cNvPicPr>
          <p:nvPr/>
        </p:nvPicPr>
        <p:blipFill>
          <a:blip r:embed="rId2"/>
          <a:stretch>
            <a:fillRect/>
          </a:stretch>
        </p:blipFill>
        <p:spPr>
          <a:xfrm>
            <a:off x="99415" y="109229"/>
            <a:ext cx="2034043" cy="549741"/>
          </a:xfrm>
          <a:prstGeom prst="rect">
            <a:avLst/>
          </a:prstGeom>
        </p:spPr>
      </p:pic>
      <p:pic>
        <p:nvPicPr>
          <p:cNvPr id="16" name="Picture 15"/>
          <p:cNvPicPr>
            <a:picLocks noChangeAspect="1"/>
          </p:cNvPicPr>
          <p:nvPr/>
        </p:nvPicPr>
        <p:blipFill>
          <a:blip r:embed="rId3"/>
          <a:stretch>
            <a:fillRect/>
          </a:stretch>
        </p:blipFill>
        <p:spPr>
          <a:xfrm>
            <a:off x="1979600" y="-188894"/>
            <a:ext cx="1763059" cy="1145988"/>
          </a:xfrm>
          <a:prstGeom prst="rect">
            <a:avLst/>
          </a:prstGeom>
        </p:spPr>
      </p:pic>
      <p:pic>
        <p:nvPicPr>
          <p:cNvPr id="17" name="Picture 16"/>
          <p:cNvPicPr>
            <a:picLocks noChangeAspect="1"/>
          </p:cNvPicPr>
          <p:nvPr/>
        </p:nvPicPr>
        <p:blipFill>
          <a:blip r:embed="rId4"/>
          <a:stretch>
            <a:fillRect/>
          </a:stretch>
        </p:blipFill>
        <p:spPr>
          <a:xfrm>
            <a:off x="7321177" y="80296"/>
            <a:ext cx="1822823" cy="607607"/>
          </a:xfrm>
          <a:prstGeom prst="rect">
            <a:avLst/>
          </a:prstGeom>
        </p:spPr>
      </p:pic>
      <p:sp>
        <p:nvSpPr>
          <p:cNvPr id="11" name="Rectangle 10">
            <a:extLst>
              <a:ext uri="{FF2B5EF4-FFF2-40B4-BE49-F238E27FC236}">
                <a16:creationId xmlns:a16="http://schemas.microsoft.com/office/drawing/2014/main" id="{8D89DBD0-00B0-43AA-977F-03A582972FAC}"/>
              </a:ext>
            </a:extLst>
          </p:cNvPr>
          <p:cNvSpPr/>
          <p:nvPr/>
        </p:nvSpPr>
        <p:spPr>
          <a:xfrm>
            <a:off x="209176" y="1186147"/>
            <a:ext cx="8795180" cy="5078313"/>
          </a:xfrm>
          <a:prstGeom prst="rect">
            <a:avLst/>
          </a:prstGeom>
        </p:spPr>
        <p:txBody>
          <a:bodyPr wrap="square">
            <a:spAutoFit/>
          </a:bodyPr>
          <a:lstStyle/>
          <a:p>
            <a:r>
              <a:rPr lang="en-US" sz="3600" b="1" dirty="0"/>
              <a:t>Data Mining CRISP-DM Methodology</a:t>
            </a:r>
          </a:p>
          <a:p>
            <a:endParaRPr lang="en-US" sz="2400" b="1" dirty="0"/>
          </a:p>
          <a:p>
            <a:r>
              <a:rPr lang="pt-PT" sz="2400" b="1" dirty="0" err="1"/>
              <a:t>Evaluation</a:t>
            </a:r>
            <a:endParaRPr lang="pt-PT" sz="2400" b="1" dirty="0"/>
          </a:p>
          <a:p>
            <a:pPr marL="342900" indent="-342900">
              <a:buFont typeface="Arial" panose="020B0604020202020204" pitchFamily="34" charset="0"/>
              <a:buChar char="•"/>
            </a:pPr>
            <a:r>
              <a:rPr lang="pt-PT" sz="2400" dirty="0" err="1"/>
              <a:t>Assess</a:t>
            </a:r>
            <a:r>
              <a:rPr lang="pt-PT" sz="2400" dirty="0"/>
              <a:t> </a:t>
            </a:r>
            <a:r>
              <a:rPr lang="pt-PT" sz="2400" dirty="0" err="1"/>
              <a:t>if</a:t>
            </a:r>
            <a:r>
              <a:rPr lang="pt-PT" sz="2400" dirty="0"/>
              <a:t> </a:t>
            </a:r>
            <a:r>
              <a:rPr lang="pt-PT" sz="2400" dirty="0" err="1"/>
              <a:t>the</a:t>
            </a:r>
            <a:r>
              <a:rPr lang="pt-PT" sz="2400" dirty="0"/>
              <a:t> </a:t>
            </a:r>
            <a:r>
              <a:rPr lang="pt-PT" sz="2400" dirty="0" err="1"/>
              <a:t>model</a:t>
            </a:r>
            <a:r>
              <a:rPr lang="pt-PT" sz="2400" dirty="0"/>
              <a:t> </a:t>
            </a:r>
            <a:r>
              <a:rPr lang="pt-PT" sz="2400" dirty="0" err="1"/>
              <a:t>is</a:t>
            </a:r>
            <a:r>
              <a:rPr lang="pt-PT" sz="2400" dirty="0"/>
              <a:t> </a:t>
            </a:r>
            <a:r>
              <a:rPr lang="pt-PT" sz="2400" dirty="0" err="1"/>
              <a:t>accurate</a:t>
            </a:r>
            <a:endParaRPr lang="pt-PT" sz="2400" dirty="0"/>
          </a:p>
          <a:p>
            <a:pPr marL="342900" indent="-342900">
              <a:buFont typeface="Arial" panose="020B0604020202020204" pitchFamily="34" charset="0"/>
              <a:buChar char="•"/>
            </a:pPr>
            <a:r>
              <a:rPr lang="pt-PT" sz="2400" dirty="0"/>
              <a:t>For </a:t>
            </a:r>
            <a:r>
              <a:rPr lang="pt-PT" sz="2400" dirty="0" err="1"/>
              <a:t>supervised</a:t>
            </a:r>
            <a:r>
              <a:rPr lang="pt-PT" sz="2400" dirty="0"/>
              <a:t> </a:t>
            </a:r>
            <a:r>
              <a:rPr lang="pt-PT" sz="2400" dirty="0" err="1"/>
              <a:t>learning</a:t>
            </a:r>
            <a:r>
              <a:rPr lang="pt-PT" sz="2400" dirty="0"/>
              <a:t> </a:t>
            </a:r>
            <a:r>
              <a:rPr lang="pt-PT" sz="2400" dirty="0" err="1"/>
              <a:t>models</a:t>
            </a:r>
            <a:r>
              <a:rPr lang="pt-PT" sz="2400" dirty="0"/>
              <a:t>: </a:t>
            </a:r>
            <a:r>
              <a:rPr lang="pt-PT" sz="2400" dirty="0" err="1"/>
              <a:t>how</a:t>
            </a:r>
            <a:r>
              <a:rPr lang="pt-PT" sz="2400" dirty="0"/>
              <a:t> </a:t>
            </a:r>
            <a:r>
              <a:rPr lang="pt-PT" sz="2400" dirty="0" err="1"/>
              <a:t>close</a:t>
            </a:r>
            <a:r>
              <a:rPr lang="pt-PT" sz="2400" dirty="0"/>
              <a:t> are </a:t>
            </a:r>
            <a:r>
              <a:rPr lang="pt-PT" sz="2400" dirty="0" err="1"/>
              <a:t>the</a:t>
            </a:r>
            <a:r>
              <a:rPr lang="pt-PT" sz="2400" dirty="0"/>
              <a:t> </a:t>
            </a:r>
            <a:r>
              <a:rPr lang="pt-PT" sz="2400" dirty="0" err="1"/>
              <a:t>predictions</a:t>
            </a:r>
            <a:r>
              <a:rPr lang="pt-PT" sz="2400" dirty="0"/>
              <a:t> </a:t>
            </a:r>
            <a:r>
              <a:rPr lang="pt-PT" sz="2400" dirty="0" err="1"/>
              <a:t>from</a:t>
            </a:r>
            <a:r>
              <a:rPr lang="pt-PT" sz="2400" dirty="0"/>
              <a:t> </a:t>
            </a:r>
            <a:r>
              <a:rPr lang="pt-PT" sz="2400" dirty="0" err="1"/>
              <a:t>the</a:t>
            </a:r>
            <a:r>
              <a:rPr lang="pt-PT" sz="2400" dirty="0"/>
              <a:t> real </a:t>
            </a:r>
            <a:r>
              <a:rPr lang="pt-PT" sz="2400" dirty="0" err="1"/>
              <a:t>values</a:t>
            </a:r>
            <a:r>
              <a:rPr lang="pt-PT" sz="2400" dirty="0"/>
              <a:t>?</a:t>
            </a:r>
          </a:p>
          <a:p>
            <a:pPr marL="342900" indent="-342900">
              <a:buFont typeface="Arial" panose="020B0604020202020204" pitchFamily="34" charset="0"/>
              <a:buChar char="•"/>
            </a:pPr>
            <a:r>
              <a:rPr lang="pt-PT" sz="2400" dirty="0"/>
              <a:t>For </a:t>
            </a:r>
            <a:r>
              <a:rPr lang="pt-PT" sz="2400" dirty="0" err="1"/>
              <a:t>unsupervised</a:t>
            </a:r>
            <a:r>
              <a:rPr lang="pt-PT" sz="2400" dirty="0"/>
              <a:t> </a:t>
            </a:r>
            <a:r>
              <a:rPr lang="pt-PT" sz="2400" dirty="0" err="1"/>
              <a:t>learning</a:t>
            </a:r>
            <a:r>
              <a:rPr lang="pt-PT" sz="2400" dirty="0"/>
              <a:t>: </a:t>
            </a:r>
            <a:r>
              <a:rPr lang="pt-PT" sz="2400" dirty="0" err="1"/>
              <a:t>how</a:t>
            </a:r>
            <a:r>
              <a:rPr lang="pt-PT" sz="2400" dirty="0"/>
              <a:t> </a:t>
            </a:r>
            <a:r>
              <a:rPr lang="pt-PT" sz="2400" dirty="0" err="1"/>
              <a:t>consistent</a:t>
            </a:r>
            <a:r>
              <a:rPr lang="pt-PT" sz="2400" dirty="0"/>
              <a:t> are </a:t>
            </a:r>
            <a:r>
              <a:rPr lang="pt-PT" sz="2400" dirty="0" err="1"/>
              <a:t>the</a:t>
            </a:r>
            <a:r>
              <a:rPr lang="pt-PT" sz="2400" dirty="0"/>
              <a:t> </a:t>
            </a:r>
            <a:r>
              <a:rPr lang="pt-PT" sz="2400" dirty="0" err="1"/>
              <a:t>identified</a:t>
            </a:r>
            <a:r>
              <a:rPr lang="pt-PT" sz="2400" dirty="0"/>
              <a:t> </a:t>
            </a:r>
            <a:r>
              <a:rPr lang="pt-PT" sz="2400" dirty="0" err="1"/>
              <a:t>groups</a:t>
            </a:r>
            <a:r>
              <a:rPr lang="pt-PT" sz="2400" dirty="0"/>
              <a:t>?</a:t>
            </a:r>
          </a:p>
          <a:p>
            <a:pPr marL="342900" indent="-342900">
              <a:buFont typeface="Arial" panose="020B0604020202020204" pitchFamily="34" charset="0"/>
              <a:buChar char="•"/>
            </a:pPr>
            <a:endParaRPr lang="pt-PT" sz="2400" dirty="0"/>
          </a:p>
          <a:p>
            <a:pPr marL="342900" indent="-342900">
              <a:buFont typeface="Arial" panose="020B0604020202020204" pitchFamily="34" charset="0"/>
              <a:buChar char="•"/>
            </a:pPr>
            <a:r>
              <a:rPr lang="pt-PT" sz="2400" dirty="0"/>
              <a:t>In a </a:t>
            </a:r>
            <a:r>
              <a:rPr lang="pt-PT" sz="2400" dirty="0" err="1"/>
              <a:t>production</a:t>
            </a:r>
            <a:r>
              <a:rPr lang="pt-PT" sz="2400" dirty="0"/>
              <a:t> </a:t>
            </a:r>
            <a:r>
              <a:rPr lang="pt-PT" sz="2400" dirty="0" err="1"/>
              <a:t>scenario</a:t>
            </a:r>
            <a:r>
              <a:rPr lang="pt-PT" sz="2400" dirty="0"/>
              <a:t>: a </a:t>
            </a:r>
            <a:r>
              <a:rPr lang="pt-PT" sz="2400" dirty="0" err="1"/>
              <a:t>model</a:t>
            </a:r>
            <a:r>
              <a:rPr lang="pt-PT" sz="2400" dirty="0"/>
              <a:t> </a:t>
            </a:r>
            <a:r>
              <a:rPr lang="pt-PT" sz="2400" dirty="0" err="1"/>
              <a:t>is</a:t>
            </a:r>
            <a:r>
              <a:rPr lang="pt-PT" sz="2400" dirty="0"/>
              <a:t> </a:t>
            </a:r>
            <a:r>
              <a:rPr lang="pt-PT" sz="2400" dirty="0" err="1"/>
              <a:t>trained</a:t>
            </a:r>
            <a:r>
              <a:rPr lang="pt-PT" sz="2400" dirty="0"/>
              <a:t> </a:t>
            </a:r>
            <a:r>
              <a:rPr lang="pt-PT" sz="2400" dirty="0" err="1"/>
              <a:t>using</a:t>
            </a:r>
            <a:r>
              <a:rPr lang="pt-PT" sz="2400" dirty="0"/>
              <a:t> </a:t>
            </a:r>
            <a:r>
              <a:rPr lang="pt-PT" sz="2400" dirty="0" err="1"/>
              <a:t>past</a:t>
            </a:r>
            <a:r>
              <a:rPr lang="pt-PT" sz="2400" dirty="0"/>
              <a:t> data, </a:t>
            </a:r>
            <a:r>
              <a:rPr lang="pt-PT" sz="2400" dirty="0" err="1"/>
              <a:t>and</a:t>
            </a:r>
            <a:r>
              <a:rPr lang="pt-PT" sz="2400" dirty="0"/>
              <a:t> </a:t>
            </a:r>
            <a:r>
              <a:rPr lang="pt-PT" sz="2400" dirty="0" err="1"/>
              <a:t>it</a:t>
            </a:r>
            <a:r>
              <a:rPr lang="pt-PT" sz="2400" dirty="0"/>
              <a:t> </a:t>
            </a:r>
            <a:r>
              <a:rPr lang="pt-PT" sz="2400" dirty="0" err="1"/>
              <a:t>is</a:t>
            </a:r>
            <a:r>
              <a:rPr lang="pt-PT" sz="2400" dirty="0"/>
              <a:t> </a:t>
            </a:r>
            <a:r>
              <a:rPr lang="pt-PT" sz="2400" dirty="0" err="1"/>
              <a:t>evaluated</a:t>
            </a:r>
            <a:r>
              <a:rPr lang="pt-PT" sz="2400" dirty="0"/>
              <a:t> </a:t>
            </a:r>
            <a:r>
              <a:rPr lang="pt-PT" sz="2400" dirty="0" err="1"/>
              <a:t>using</a:t>
            </a:r>
            <a:r>
              <a:rPr lang="pt-PT" sz="2400" dirty="0"/>
              <a:t> future data</a:t>
            </a:r>
          </a:p>
          <a:p>
            <a:pPr marL="342900" indent="-342900">
              <a:buFont typeface="Arial" panose="020B0604020202020204" pitchFamily="34" charset="0"/>
              <a:buChar char="•"/>
            </a:pPr>
            <a:r>
              <a:rPr lang="pt-PT" sz="2400" dirty="0" err="1"/>
              <a:t>During</a:t>
            </a:r>
            <a:r>
              <a:rPr lang="pt-PT" sz="2400" dirty="0"/>
              <a:t> </a:t>
            </a:r>
            <a:r>
              <a:rPr lang="pt-PT" sz="2400" dirty="0" err="1"/>
              <a:t>project</a:t>
            </a:r>
            <a:r>
              <a:rPr lang="pt-PT" sz="2400" dirty="0"/>
              <a:t> (</a:t>
            </a:r>
            <a:r>
              <a:rPr lang="pt-PT" sz="2400" dirty="0" err="1"/>
              <a:t>or</a:t>
            </a:r>
            <a:r>
              <a:rPr lang="pt-PT" sz="2400" dirty="0"/>
              <a:t> for a </a:t>
            </a:r>
            <a:r>
              <a:rPr lang="pt-PT" sz="2400" dirty="0" err="1"/>
              <a:t>quick</a:t>
            </a:r>
            <a:r>
              <a:rPr lang="pt-PT" sz="2400" dirty="0"/>
              <a:t> </a:t>
            </a:r>
            <a:r>
              <a:rPr lang="pt-PT" sz="2400" dirty="0" err="1"/>
              <a:t>model</a:t>
            </a:r>
            <a:r>
              <a:rPr lang="pt-PT" sz="2400" dirty="0"/>
              <a:t> </a:t>
            </a:r>
            <a:r>
              <a:rPr lang="pt-PT" sz="2400" dirty="0" err="1"/>
              <a:t>tuning</a:t>
            </a:r>
            <a:r>
              <a:rPr lang="pt-PT" sz="2400" dirty="0"/>
              <a:t>): </a:t>
            </a:r>
            <a:r>
              <a:rPr lang="pt-PT" sz="2400" dirty="0" err="1"/>
              <a:t>partition</a:t>
            </a:r>
            <a:r>
              <a:rPr lang="pt-PT" sz="2400" dirty="0"/>
              <a:t> </a:t>
            </a:r>
            <a:r>
              <a:rPr lang="pt-PT" sz="2400" dirty="0" err="1"/>
              <a:t>the</a:t>
            </a:r>
            <a:r>
              <a:rPr lang="pt-PT" sz="2400" dirty="0"/>
              <a:t> </a:t>
            </a:r>
            <a:r>
              <a:rPr lang="pt-PT" sz="2400" dirty="0" err="1"/>
              <a:t>dataset</a:t>
            </a:r>
            <a:r>
              <a:rPr lang="pt-PT" sz="2400" dirty="0"/>
              <a:t> </a:t>
            </a:r>
            <a:r>
              <a:rPr lang="pt-PT" sz="2400" dirty="0" err="1"/>
              <a:t>into</a:t>
            </a:r>
            <a:r>
              <a:rPr lang="pt-PT" sz="2400" dirty="0"/>
              <a:t> </a:t>
            </a:r>
            <a:r>
              <a:rPr lang="pt-PT" sz="2400" dirty="0" err="1"/>
              <a:t>train</a:t>
            </a:r>
            <a:r>
              <a:rPr lang="pt-PT" sz="2400" dirty="0"/>
              <a:t> (to </a:t>
            </a:r>
            <a:r>
              <a:rPr lang="pt-PT" sz="2400" dirty="0" err="1"/>
              <a:t>build</a:t>
            </a:r>
            <a:r>
              <a:rPr lang="pt-PT" sz="2400" dirty="0"/>
              <a:t> </a:t>
            </a:r>
            <a:r>
              <a:rPr lang="pt-PT" sz="2400" dirty="0" err="1"/>
              <a:t>the</a:t>
            </a:r>
            <a:r>
              <a:rPr lang="pt-PT" sz="2400" dirty="0"/>
              <a:t> </a:t>
            </a:r>
            <a:r>
              <a:rPr lang="pt-PT" sz="2400" dirty="0" err="1"/>
              <a:t>model</a:t>
            </a:r>
            <a:r>
              <a:rPr lang="pt-PT" sz="2400" dirty="0"/>
              <a:t> )</a:t>
            </a:r>
            <a:r>
              <a:rPr lang="pt-PT" sz="2400" dirty="0" err="1"/>
              <a:t>and</a:t>
            </a:r>
            <a:r>
              <a:rPr lang="pt-PT" sz="2400" dirty="0"/>
              <a:t> </a:t>
            </a:r>
            <a:r>
              <a:rPr lang="pt-PT" sz="2400" dirty="0" err="1"/>
              <a:t>test</a:t>
            </a:r>
            <a:r>
              <a:rPr lang="pt-PT" sz="2400" dirty="0"/>
              <a:t> sets</a:t>
            </a:r>
          </a:p>
        </p:txBody>
      </p:sp>
    </p:spTree>
    <p:extLst>
      <p:ext uri="{BB962C8B-B14F-4D97-AF65-F5344CB8AC3E}">
        <p14:creationId xmlns:p14="http://schemas.microsoft.com/office/powerpoint/2010/main" val="2451302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9175" y="6353487"/>
            <a:ext cx="8889999" cy="338554"/>
          </a:xfrm>
          <a:prstGeom prst="rect">
            <a:avLst/>
          </a:prstGeom>
        </p:spPr>
        <p:txBody>
          <a:bodyPr wrap="square">
            <a:spAutoFit/>
          </a:bodyPr>
          <a:lstStyle/>
          <a:p>
            <a:pPr algn="just"/>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just"/>
              <a:t>12</a:t>
            </a:fld>
            <a:endParaRPr lang="pt-PT" sz="1600" dirty="0"/>
          </a:p>
        </p:txBody>
      </p:sp>
      <p:sp>
        <p:nvSpPr>
          <p:cNvPr id="7" name="Rectangle 6"/>
          <p:cNvSpPr/>
          <p:nvPr/>
        </p:nvSpPr>
        <p:spPr>
          <a:xfrm>
            <a:off x="114356" y="384100"/>
            <a:ext cx="8890000" cy="1514261"/>
          </a:xfrm>
          <a:prstGeom prst="rect">
            <a:avLst/>
          </a:prstGeom>
        </p:spPr>
        <p:txBody>
          <a:bodyPr wrap="square">
            <a:spAutoFit/>
          </a:bodyPr>
          <a:lstStyle/>
          <a:p>
            <a:r>
              <a:rPr lang="en-GB" b="1" dirty="0"/>
              <a:t>____________________________________________________________________________</a:t>
            </a:r>
          </a:p>
          <a:p>
            <a:r>
              <a:rPr lang="en-US" b="1" dirty="0"/>
              <a:t>#0 Introduction – Overview</a:t>
            </a:r>
            <a:endParaRPr lang="en-GB" b="1" dirty="0"/>
          </a:p>
          <a:p>
            <a:r>
              <a:rPr lang="en-GB" b="1" dirty="0"/>
              <a:t>____________________________________________________________________________</a:t>
            </a:r>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endParaRPr lang="pt-PT" dirty="0"/>
          </a:p>
        </p:txBody>
      </p:sp>
      <p:pic>
        <p:nvPicPr>
          <p:cNvPr id="14" name="Picture 13"/>
          <p:cNvPicPr>
            <a:picLocks noChangeAspect="1"/>
          </p:cNvPicPr>
          <p:nvPr/>
        </p:nvPicPr>
        <p:blipFill>
          <a:blip r:embed="rId2"/>
          <a:stretch>
            <a:fillRect/>
          </a:stretch>
        </p:blipFill>
        <p:spPr>
          <a:xfrm>
            <a:off x="99415" y="109229"/>
            <a:ext cx="2034043" cy="549741"/>
          </a:xfrm>
          <a:prstGeom prst="rect">
            <a:avLst/>
          </a:prstGeom>
        </p:spPr>
      </p:pic>
      <p:pic>
        <p:nvPicPr>
          <p:cNvPr id="16" name="Picture 15"/>
          <p:cNvPicPr>
            <a:picLocks noChangeAspect="1"/>
          </p:cNvPicPr>
          <p:nvPr/>
        </p:nvPicPr>
        <p:blipFill>
          <a:blip r:embed="rId3"/>
          <a:stretch>
            <a:fillRect/>
          </a:stretch>
        </p:blipFill>
        <p:spPr>
          <a:xfrm>
            <a:off x="1979600" y="-188894"/>
            <a:ext cx="1763059" cy="1145988"/>
          </a:xfrm>
          <a:prstGeom prst="rect">
            <a:avLst/>
          </a:prstGeom>
        </p:spPr>
      </p:pic>
      <p:pic>
        <p:nvPicPr>
          <p:cNvPr id="17" name="Picture 16"/>
          <p:cNvPicPr>
            <a:picLocks noChangeAspect="1"/>
          </p:cNvPicPr>
          <p:nvPr/>
        </p:nvPicPr>
        <p:blipFill>
          <a:blip r:embed="rId4"/>
          <a:stretch>
            <a:fillRect/>
          </a:stretch>
        </p:blipFill>
        <p:spPr>
          <a:xfrm>
            <a:off x="7321177" y="80296"/>
            <a:ext cx="1822823" cy="607607"/>
          </a:xfrm>
          <a:prstGeom prst="rect">
            <a:avLst/>
          </a:prstGeom>
        </p:spPr>
      </p:pic>
      <p:sp>
        <p:nvSpPr>
          <p:cNvPr id="11" name="Rectangle 10">
            <a:extLst>
              <a:ext uri="{FF2B5EF4-FFF2-40B4-BE49-F238E27FC236}">
                <a16:creationId xmlns:a16="http://schemas.microsoft.com/office/drawing/2014/main" id="{8D89DBD0-00B0-43AA-977F-03A582972FAC}"/>
              </a:ext>
            </a:extLst>
          </p:cNvPr>
          <p:cNvSpPr/>
          <p:nvPr/>
        </p:nvSpPr>
        <p:spPr>
          <a:xfrm>
            <a:off x="209176" y="1186147"/>
            <a:ext cx="8795180" cy="4339650"/>
          </a:xfrm>
          <a:prstGeom prst="rect">
            <a:avLst/>
          </a:prstGeom>
        </p:spPr>
        <p:txBody>
          <a:bodyPr wrap="square">
            <a:spAutoFit/>
          </a:bodyPr>
          <a:lstStyle/>
          <a:p>
            <a:r>
              <a:rPr lang="en-US" sz="3600" b="1" dirty="0"/>
              <a:t>Data Mining CRISP-DM Methodology</a:t>
            </a:r>
          </a:p>
          <a:p>
            <a:endParaRPr lang="en-US" sz="2400" b="1" dirty="0"/>
          </a:p>
          <a:p>
            <a:r>
              <a:rPr lang="pt-PT" sz="2400" b="1" dirty="0" err="1"/>
              <a:t>Evaluation</a:t>
            </a:r>
            <a:endParaRPr lang="pt-PT" sz="2400" b="1" dirty="0"/>
          </a:p>
          <a:p>
            <a:pPr marL="342900" indent="-342900">
              <a:buFont typeface="Arial" panose="020B0604020202020204" pitchFamily="34" charset="0"/>
              <a:buChar char="•"/>
            </a:pPr>
            <a:r>
              <a:rPr lang="pt-PT" sz="2400" dirty="0"/>
              <a:t>K-</a:t>
            </a:r>
            <a:r>
              <a:rPr lang="pt-PT" sz="2400" dirty="0" err="1"/>
              <a:t>fold</a:t>
            </a:r>
            <a:r>
              <a:rPr lang="pt-PT" sz="2400" dirty="0"/>
              <a:t> cross </a:t>
            </a:r>
            <a:r>
              <a:rPr lang="pt-PT" sz="2400" dirty="0" err="1"/>
              <a:t>validation</a:t>
            </a:r>
            <a:r>
              <a:rPr lang="pt-PT" sz="2400" dirty="0"/>
              <a:t>: </a:t>
            </a:r>
            <a:r>
              <a:rPr lang="pt-PT" sz="2400" dirty="0" err="1"/>
              <a:t>each</a:t>
            </a:r>
            <a:r>
              <a:rPr lang="pt-PT" sz="2400" dirty="0"/>
              <a:t> </a:t>
            </a:r>
            <a:r>
              <a:rPr lang="pt-PT" sz="2400" dirty="0" err="1"/>
              <a:t>fold</a:t>
            </a:r>
            <a:r>
              <a:rPr lang="pt-PT" sz="2400" dirty="0"/>
              <a:t> </a:t>
            </a:r>
            <a:r>
              <a:rPr lang="pt-PT" sz="2400" dirty="0" err="1"/>
              <a:t>is</a:t>
            </a:r>
            <a:r>
              <a:rPr lang="pt-PT" sz="2400" dirty="0"/>
              <a:t> </a:t>
            </a:r>
            <a:r>
              <a:rPr lang="pt-PT" sz="2400" dirty="0" err="1"/>
              <a:t>used</a:t>
            </a:r>
            <a:r>
              <a:rPr lang="pt-PT" sz="2400" dirty="0"/>
              <a:t> </a:t>
            </a:r>
            <a:r>
              <a:rPr lang="pt-PT" sz="2400" dirty="0" err="1"/>
              <a:t>once</a:t>
            </a:r>
            <a:r>
              <a:rPr lang="pt-PT" sz="2400" dirty="0"/>
              <a:t> for </a:t>
            </a:r>
            <a:r>
              <a:rPr lang="pt-PT" sz="2400" dirty="0" err="1"/>
              <a:t>testing</a:t>
            </a:r>
            <a:r>
              <a:rPr lang="pt-PT" sz="2400" dirty="0"/>
              <a:t> </a:t>
            </a:r>
            <a:r>
              <a:rPr lang="pt-PT" sz="2400" dirty="0" err="1"/>
              <a:t>and</a:t>
            </a:r>
            <a:r>
              <a:rPr lang="pt-PT" sz="2400" dirty="0"/>
              <a:t> K-1 times for training</a:t>
            </a:r>
          </a:p>
          <a:p>
            <a:endParaRPr lang="pt-PT" sz="2400" b="1" dirty="0"/>
          </a:p>
          <a:p>
            <a:pPr marL="342900" indent="-342900">
              <a:buFont typeface="Arial" panose="020B0604020202020204" pitchFamily="34" charset="0"/>
              <a:buChar char="•"/>
            </a:pPr>
            <a:endParaRPr lang="en-US" sz="2400" dirty="0"/>
          </a:p>
          <a:p>
            <a:endParaRPr lang="en-US" sz="2400" b="1" dirty="0"/>
          </a:p>
          <a:p>
            <a:endParaRPr lang="en-US" sz="2400" b="1" dirty="0"/>
          </a:p>
          <a:p>
            <a:endParaRPr lang="en-US" sz="2400" b="1" dirty="0"/>
          </a:p>
          <a:p>
            <a:endParaRPr lang="en-GB" sz="2400" b="1" dirty="0"/>
          </a:p>
        </p:txBody>
      </p:sp>
      <p:pic>
        <p:nvPicPr>
          <p:cNvPr id="2" name="Picture 1">
            <a:extLst>
              <a:ext uri="{FF2B5EF4-FFF2-40B4-BE49-F238E27FC236}">
                <a16:creationId xmlns:a16="http://schemas.microsoft.com/office/drawing/2014/main" id="{F1BE6439-5F7F-490A-B309-72D007E9333E}"/>
              </a:ext>
            </a:extLst>
          </p:cNvPr>
          <p:cNvPicPr>
            <a:picLocks noChangeAspect="1"/>
          </p:cNvPicPr>
          <p:nvPr/>
        </p:nvPicPr>
        <p:blipFill>
          <a:blip r:embed="rId5"/>
          <a:stretch>
            <a:fillRect/>
          </a:stretch>
        </p:blipFill>
        <p:spPr>
          <a:xfrm>
            <a:off x="546186" y="3289020"/>
            <a:ext cx="7750921" cy="2959862"/>
          </a:xfrm>
          <a:prstGeom prst="rect">
            <a:avLst/>
          </a:prstGeom>
        </p:spPr>
      </p:pic>
    </p:spTree>
    <p:extLst>
      <p:ext uri="{BB962C8B-B14F-4D97-AF65-F5344CB8AC3E}">
        <p14:creationId xmlns:p14="http://schemas.microsoft.com/office/powerpoint/2010/main" val="1256469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9176" y="6363012"/>
            <a:ext cx="8795180" cy="338554"/>
          </a:xfrm>
          <a:prstGeom prst="rect">
            <a:avLst/>
          </a:prstGeom>
        </p:spPr>
        <p:txBody>
          <a:bodyPr wrap="square">
            <a:spAutoFit/>
          </a:bodyPr>
          <a:lstStyle/>
          <a:p>
            <a:pPr algn="just"/>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just"/>
              <a:t>13</a:t>
            </a:fld>
            <a:endParaRPr lang="pt-PT" sz="1600" dirty="0"/>
          </a:p>
        </p:txBody>
      </p:sp>
      <p:sp>
        <p:nvSpPr>
          <p:cNvPr id="7" name="Rectangle 6"/>
          <p:cNvSpPr/>
          <p:nvPr/>
        </p:nvSpPr>
        <p:spPr>
          <a:xfrm>
            <a:off x="114356" y="384100"/>
            <a:ext cx="8890000" cy="1514261"/>
          </a:xfrm>
          <a:prstGeom prst="rect">
            <a:avLst/>
          </a:prstGeom>
        </p:spPr>
        <p:txBody>
          <a:bodyPr wrap="square">
            <a:spAutoFit/>
          </a:bodyPr>
          <a:lstStyle/>
          <a:p>
            <a:r>
              <a:rPr lang="en-GB" b="1" dirty="0"/>
              <a:t>____________________________________________________________________________</a:t>
            </a:r>
          </a:p>
          <a:p>
            <a:r>
              <a:rPr lang="en-US" b="1" dirty="0"/>
              <a:t>#0 Introduction – Overview</a:t>
            </a:r>
            <a:endParaRPr lang="en-GB" b="1" dirty="0"/>
          </a:p>
          <a:p>
            <a:r>
              <a:rPr lang="en-GB" b="1" dirty="0"/>
              <a:t>____________________________________________________________________________</a:t>
            </a:r>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endParaRPr lang="pt-PT" dirty="0"/>
          </a:p>
        </p:txBody>
      </p:sp>
      <p:pic>
        <p:nvPicPr>
          <p:cNvPr id="14" name="Picture 13"/>
          <p:cNvPicPr>
            <a:picLocks noChangeAspect="1"/>
          </p:cNvPicPr>
          <p:nvPr/>
        </p:nvPicPr>
        <p:blipFill>
          <a:blip r:embed="rId2"/>
          <a:stretch>
            <a:fillRect/>
          </a:stretch>
        </p:blipFill>
        <p:spPr>
          <a:xfrm>
            <a:off x="99415" y="109229"/>
            <a:ext cx="2034043" cy="549741"/>
          </a:xfrm>
          <a:prstGeom prst="rect">
            <a:avLst/>
          </a:prstGeom>
        </p:spPr>
      </p:pic>
      <p:pic>
        <p:nvPicPr>
          <p:cNvPr id="16" name="Picture 15"/>
          <p:cNvPicPr>
            <a:picLocks noChangeAspect="1"/>
          </p:cNvPicPr>
          <p:nvPr/>
        </p:nvPicPr>
        <p:blipFill>
          <a:blip r:embed="rId3"/>
          <a:stretch>
            <a:fillRect/>
          </a:stretch>
        </p:blipFill>
        <p:spPr>
          <a:xfrm>
            <a:off x="1979600" y="-188894"/>
            <a:ext cx="1763059" cy="1145988"/>
          </a:xfrm>
          <a:prstGeom prst="rect">
            <a:avLst/>
          </a:prstGeom>
        </p:spPr>
      </p:pic>
      <p:pic>
        <p:nvPicPr>
          <p:cNvPr id="17" name="Picture 16"/>
          <p:cNvPicPr>
            <a:picLocks noChangeAspect="1"/>
          </p:cNvPicPr>
          <p:nvPr/>
        </p:nvPicPr>
        <p:blipFill>
          <a:blip r:embed="rId4"/>
          <a:stretch>
            <a:fillRect/>
          </a:stretch>
        </p:blipFill>
        <p:spPr>
          <a:xfrm>
            <a:off x="7321177" y="80296"/>
            <a:ext cx="1822823" cy="607607"/>
          </a:xfrm>
          <a:prstGeom prst="rect">
            <a:avLst/>
          </a:prstGeom>
        </p:spPr>
      </p:pic>
      <p:sp>
        <p:nvSpPr>
          <p:cNvPr id="11" name="Rectangle 10">
            <a:extLst>
              <a:ext uri="{FF2B5EF4-FFF2-40B4-BE49-F238E27FC236}">
                <a16:creationId xmlns:a16="http://schemas.microsoft.com/office/drawing/2014/main" id="{8D89DBD0-00B0-43AA-977F-03A582972FAC}"/>
              </a:ext>
            </a:extLst>
          </p:cNvPr>
          <p:cNvSpPr/>
          <p:nvPr/>
        </p:nvSpPr>
        <p:spPr>
          <a:xfrm>
            <a:off x="209176" y="1186147"/>
            <a:ext cx="8795180" cy="3970318"/>
          </a:xfrm>
          <a:prstGeom prst="rect">
            <a:avLst/>
          </a:prstGeom>
        </p:spPr>
        <p:txBody>
          <a:bodyPr wrap="square">
            <a:spAutoFit/>
          </a:bodyPr>
          <a:lstStyle/>
          <a:p>
            <a:r>
              <a:rPr lang="en-US" sz="3600" b="1" dirty="0"/>
              <a:t>Data Mining CRISP-DM Methodology</a:t>
            </a:r>
          </a:p>
          <a:p>
            <a:endParaRPr lang="en-US" sz="2400" b="1" dirty="0"/>
          </a:p>
          <a:p>
            <a:r>
              <a:rPr lang="pt-PT" sz="2400" b="1" dirty="0" err="1"/>
              <a:t>Evaluation</a:t>
            </a:r>
            <a:endParaRPr lang="pt-PT" sz="2400" b="1" dirty="0"/>
          </a:p>
          <a:p>
            <a:pPr marL="342900" indent="-342900">
              <a:buFont typeface="Arial" panose="020B0604020202020204" pitchFamily="34" charset="0"/>
              <a:buChar char="•"/>
            </a:pPr>
            <a:r>
              <a:rPr lang="pt-PT" sz="2400" dirty="0" err="1"/>
              <a:t>Rolling</a:t>
            </a:r>
            <a:r>
              <a:rPr lang="pt-PT" sz="2400" dirty="0"/>
              <a:t> Windows: to </a:t>
            </a:r>
            <a:r>
              <a:rPr lang="pt-PT" sz="2400" dirty="0" err="1"/>
              <a:t>simulate</a:t>
            </a:r>
            <a:r>
              <a:rPr lang="pt-PT" sz="2400" dirty="0"/>
              <a:t> a </a:t>
            </a:r>
            <a:r>
              <a:rPr lang="pt-PT" sz="2400" dirty="0" err="1"/>
              <a:t>periodic</a:t>
            </a:r>
            <a:r>
              <a:rPr lang="pt-PT" sz="2400" dirty="0"/>
              <a:t> </a:t>
            </a:r>
            <a:r>
              <a:rPr lang="pt-PT" sz="2400" dirty="0" err="1"/>
              <a:t>train</a:t>
            </a:r>
            <a:r>
              <a:rPr lang="pt-PT" sz="2400" dirty="0"/>
              <a:t>/</a:t>
            </a:r>
            <a:r>
              <a:rPr lang="pt-PT" sz="2400" dirty="0" err="1"/>
              <a:t>test</a:t>
            </a:r>
            <a:r>
              <a:rPr lang="pt-PT" sz="2400" dirty="0"/>
              <a:t> </a:t>
            </a:r>
            <a:r>
              <a:rPr lang="pt-PT" sz="2400" dirty="0" err="1"/>
              <a:t>scenario</a:t>
            </a:r>
            <a:endParaRPr lang="pt-PT" sz="2400" dirty="0"/>
          </a:p>
          <a:p>
            <a:endParaRPr lang="pt-PT" sz="2400" b="1" dirty="0"/>
          </a:p>
          <a:p>
            <a:pPr marL="342900" indent="-342900">
              <a:buFont typeface="Arial" panose="020B0604020202020204" pitchFamily="34" charset="0"/>
              <a:buChar char="•"/>
            </a:pPr>
            <a:endParaRPr lang="en-US" sz="2400" dirty="0"/>
          </a:p>
          <a:p>
            <a:endParaRPr lang="en-US" sz="2400" b="1" dirty="0"/>
          </a:p>
          <a:p>
            <a:endParaRPr lang="en-US" sz="2400" b="1" dirty="0"/>
          </a:p>
          <a:p>
            <a:endParaRPr lang="en-US" sz="2400" b="1" dirty="0"/>
          </a:p>
          <a:p>
            <a:endParaRPr lang="en-GB" sz="2400" b="1" dirty="0"/>
          </a:p>
        </p:txBody>
      </p:sp>
      <p:pic>
        <p:nvPicPr>
          <p:cNvPr id="9" name="Picture 2">
            <a:extLst>
              <a:ext uri="{FF2B5EF4-FFF2-40B4-BE49-F238E27FC236}">
                <a16:creationId xmlns:a16="http://schemas.microsoft.com/office/drawing/2014/main" id="{A90D850A-07AA-4C69-8196-DB1C34CD55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2026" y="2834671"/>
            <a:ext cx="5521850" cy="348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a:extLst>
              <a:ext uri="{FF2B5EF4-FFF2-40B4-BE49-F238E27FC236}">
                <a16:creationId xmlns:a16="http://schemas.microsoft.com/office/drawing/2014/main" id="{5946E805-2372-4001-AAB6-D6B08A2F9442}"/>
              </a:ext>
            </a:extLst>
          </p:cNvPr>
          <p:cNvSpPr txBox="1"/>
          <p:nvPr/>
        </p:nvSpPr>
        <p:spPr>
          <a:xfrm>
            <a:off x="519352" y="3300018"/>
            <a:ext cx="2081186" cy="2862322"/>
          </a:xfrm>
          <a:prstGeom prst="rect">
            <a:avLst/>
          </a:prstGeom>
          <a:noFill/>
        </p:spPr>
        <p:txBody>
          <a:bodyPr wrap="square" rtlCol="0">
            <a:spAutoFit/>
          </a:bodyPr>
          <a:lstStyle/>
          <a:p>
            <a:r>
              <a:rPr lang="pt-BR" dirty="0">
                <a:cs typeface="Times New Roman" pitchFamily="18" charset="0"/>
              </a:rPr>
              <a:t>All occurrences of the problem (also called instances) must be sorted by date</a:t>
            </a:r>
          </a:p>
          <a:p>
            <a:endParaRPr lang="pt-BR" dirty="0">
              <a:cs typeface="Times New Roman" pitchFamily="18" charset="0"/>
            </a:endParaRPr>
          </a:p>
          <a:p>
            <a:r>
              <a:rPr lang="pt-BR" dirty="0">
                <a:cs typeface="Times New Roman" pitchFamily="18" charset="0"/>
              </a:rPr>
              <a:t>This is what will happen once the model is deployed into production</a:t>
            </a:r>
            <a:endParaRPr lang="pt-PT" dirty="0">
              <a:cs typeface="Times New Roman" pitchFamily="18" charset="0"/>
            </a:endParaRPr>
          </a:p>
        </p:txBody>
      </p:sp>
    </p:spTree>
    <p:extLst>
      <p:ext uri="{BB962C8B-B14F-4D97-AF65-F5344CB8AC3E}">
        <p14:creationId xmlns:p14="http://schemas.microsoft.com/office/powerpoint/2010/main" val="902720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9175" y="6343962"/>
            <a:ext cx="8889999" cy="338554"/>
          </a:xfrm>
          <a:prstGeom prst="rect">
            <a:avLst/>
          </a:prstGeom>
        </p:spPr>
        <p:txBody>
          <a:bodyPr wrap="square">
            <a:spAutoFit/>
          </a:bodyPr>
          <a:lstStyle/>
          <a:p>
            <a:pPr algn="just"/>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just"/>
              <a:t>14</a:t>
            </a:fld>
            <a:endParaRPr lang="pt-PT" sz="1600" dirty="0"/>
          </a:p>
        </p:txBody>
      </p:sp>
      <p:sp>
        <p:nvSpPr>
          <p:cNvPr id="7" name="Rectangle 6"/>
          <p:cNvSpPr/>
          <p:nvPr/>
        </p:nvSpPr>
        <p:spPr>
          <a:xfrm>
            <a:off x="114356" y="384100"/>
            <a:ext cx="8890000" cy="1514261"/>
          </a:xfrm>
          <a:prstGeom prst="rect">
            <a:avLst/>
          </a:prstGeom>
        </p:spPr>
        <p:txBody>
          <a:bodyPr wrap="square">
            <a:spAutoFit/>
          </a:bodyPr>
          <a:lstStyle/>
          <a:p>
            <a:r>
              <a:rPr lang="en-GB" b="1" dirty="0"/>
              <a:t>____________________________________________________________________________</a:t>
            </a:r>
          </a:p>
          <a:p>
            <a:r>
              <a:rPr lang="en-US" b="1" dirty="0"/>
              <a:t>#0 Introduction – Overview</a:t>
            </a:r>
            <a:endParaRPr lang="en-GB" b="1" dirty="0"/>
          </a:p>
          <a:p>
            <a:r>
              <a:rPr lang="en-GB" b="1" dirty="0"/>
              <a:t>____________________________________________________________________________</a:t>
            </a:r>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endParaRPr lang="pt-PT" dirty="0"/>
          </a:p>
        </p:txBody>
      </p:sp>
      <p:pic>
        <p:nvPicPr>
          <p:cNvPr id="14" name="Picture 13"/>
          <p:cNvPicPr>
            <a:picLocks noChangeAspect="1"/>
          </p:cNvPicPr>
          <p:nvPr/>
        </p:nvPicPr>
        <p:blipFill>
          <a:blip r:embed="rId2"/>
          <a:stretch>
            <a:fillRect/>
          </a:stretch>
        </p:blipFill>
        <p:spPr>
          <a:xfrm>
            <a:off x="99415" y="109229"/>
            <a:ext cx="2034043" cy="549741"/>
          </a:xfrm>
          <a:prstGeom prst="rect">
            <a:avLst/>
          </a:prstGeom>
        </p:spPr>
      </p:pic>
      <p:pic>
        <p:nvPicPr>
          <p:cNvPr id="16" name="Picture 15"/>
          <p:cNvPicPr>
            <a:picLocks noChangeAspect="1"/>
          </p:cNvPicPr>
          <p:nvPr/>
        </p:nvPicPr>
        <p:blipFill>
          <a:blip r:embed="rId3"/>
          <a:stretch>
            <a:fillRect/>
          </a:stretch>
        </p:blipFill>
        <p:spPr>
          <a:xfrm>
            <a:off x="1979600" y="-188894"/>
            <a:ext cx="1763059" cy="1145988"/>
          </a:xfrm>
          <a:prstGeom prst="rect">
            <a:avLst/>
          </a:prstGeom>
        </p:spPr>
      </p:pic>
      <p:pic>
        <p:nvPicPr>
          <p:cNvPr id="17" name="Picture 16"/>
          <p:cNvPicPr>
            <a:picLocks noChangeAspect="1"/>
          </p:cNvPicPr>
          <p:nvPr/>
        </p:nvPicPr>
        <p:blipFill>
          <a:blip r:embed="rId4"/>
          <a:stretch>
            <a:fillRect/>
          </a:stretch>
        </p:blipFill>
        <p:spPr>
          <a:xfrm>
            <a:off x="7321177" y="80296"/>
            <a:ext cx="1822823" cy="607607"/>
          </a:xfrm>
          <a:prstGeom prst="rect">
            <a:avLst/>
          </a:prstGeom>
        </p:spPr>
      </p:pic>
      <p:sp>
        <p:nvSpPr>
          <p:cNvPr id="11" name="Rectangle 10">
            <a:extLst>
              <a:ext uri="{FF2B5EF4-FFF2-40B4-BE49-F238E27FC236}">
                <a16:creationId xmlns:a16="http://schemas.microsoft.com/office/drawing/2014/main" id="{8D89DBD0-00B0-43AA-977F-03A582972FAC}"/>
              </a:ext>
            </a:extLst>
          </p:cNvPr>
          <p:cNvSpPr/>
          <p:nvPr/>
        </p:nvSpPr>
        <p:spPr>
          <a:xfrm>
            <a:off x="209176" y="1186147"/>
            <a:ext cx="8795180" cy="5078313"/>
          </a:xfrm>
          <a:prstGeom prst="rect">
            <a:avLst/>
          </a:prstGeom>
        </p:spPr>
        <p:txBody>
          <a:bodyPr wrap="square">
            <a:spAutoFit/>
          </a:bodyPr>
          <a:lstStyle/>
          <a:p>
            <a:r>
              <a:rPr lang="en-US" sz="3600" b="1" dirty="0"/>
              <a:t>Data Mining CRISP-DM Methodology</a:t>
            </a:r>
          </a:p>
          <a:p>
            <a:endParaRPr lang="en-US" sz="2400" b="1" dirty="0"/>
          </a:p>
          <a:p>
            <a:r>
              <a:rPr lang="pt-PT" sz="2400" b="1" dirty="0" err="1"/>
              <a:t>Deployment</a:t>
            </a:r>
            <a:endParaRPr lang="pt-PT" sz="2400" b="1" dirty="0"/>
          </a:p>
          <a:p>
            <a:pPr marL="342900" indent="-342900">
              <a:buFont typeface="Arial" panose="020B0604020202020204" pitchFamily="34" charset="0"/>
              <a:buChar char="•"/>
            </a:pPr>
            <a:r>
              <a:rPr lang="pt-PT" sz="2400" dirty="0" err="1"/>
              <a:t>Install</a:t>
            </a:r>
            <a:r>
              <a:rPr lang="pt-PT" sz="2400" dirty="0"/>
              <a:t> </a:t>
            </a:r>
            <a:r>
              <a:rPr lang="pt-PT" sz="2400" dirty="0" err="1"/>
              <a:t>the</a:t>
            </a:r>
            <a:r>
              <a:rPr lang="pt-PT" sz="2400" dirty="0"/>
              <a:t> </a:t>
            </a:r>
            <a:r>
              <a:rPr lang="pt-PT" sz="2400" dirty="0" err="1"/>
              <a:t>model</a:t>
            </a:r>
            <a:r>
              <a:rPr lang="pt-PT" sz="2400" dirty="0"/>
              <a:t> </a:t>
            </a:r>
            <a:r>
              <a:rPr lang="pt-PT" sz="2400" dirty="0" err="1"/>
              <a:t>into</a:t>
            </a:r>
            <a:r>
              <a:rPr lang="pt-PT" sz="2400" dirty="0"/>
              <a:t> a </a:t>
            </a:r>
            <a:r>
              <a:rPr lang="pt-PT" sz="2400" dirty="0" err="1"/>
              <a:t>production</a:t>
            </a:r>
            <a:r>
              <a:rPr lang="pt-PT" sz="2400" dirty="0"/>
              <a:t> </a:t>
            </a:r>
            <a:r>
              <a:rPr lang="pt-PT" sz="2400" dirty="0" err="1"/>
              <a:t>environment</a:t>
            </a:r>
            <a:endParaRPr lang="pt-PT" sz="2400" dirty="0"/>
          </a:p>
          <a:p>
            <a:pPr marL="342900" indent="-342900">
              <a:buFont typeface="Arial" panose="020B0604020202020204" pitchFamily="34" charset="0"/>
              <a:buChar char="•"/>
            </a:pPr>
            <a:endParaRPr lang="pt-PT" sz="2400" dirty="0"/>
          </a:p>
          <a:p>
            <a:pPr marL="342900" indent="-342900">
              <a:buFont typeface="Arial" panose="020B0604020202020204" pitchFamily="34" charset="0"/>
              <a:buChar char="•"/>
            </a:pPr>
            <a:r>
              <a:rPr lang="pt-PT" sz="2400" dirty="0" err="1"/>
              <a:t>Yet</a:t>
            </a:r>
            <a:r>
              <a:rPr lang="pt-PT" sz="2400" dirty="0"/>
              <a:t>, </a:t>
            </a:r>
            <a:r>
              <a:rPr lang="pt-PT" sz="2400" dirty="0" err="1"/>
              <a:t>the</a:t>
            </a:r>
            <a:r>
              <a:rPr lang="pt-PT" sz="2400" dirty="0"/>
              <a:t> </a:t>
            </a:r>
            <a:r>
              <a:rPr lang="pt-PT" sz="2400" dirty="0" err="1"/>
              <a:t>work</a:t>
            </a:r>
            <a:r>
              <a:rPr lang="pt-PT" sz="2400" dirty="0"/>
              <a:t> </a:t>
            </a:r>
            <a:r>
              <a:rPr lang="pt-PT" sz="2400" dirty="0" err="1"/>
              <a:t>isn’t</a:t>
            </a:r>
            <a:r>
              <a:rPr lang="pt-PT" sz="2400" dirty="0"/>
              <a:t> </a:t>
            </a:r>
            <a:r>
              <a:rPr lang="pt-PT" sz="2400" dirty="0" err="1"/>
              <a:t>over</a:t>
            </a:r>
            <a:r>
              <a:rPr lang="pt-PT" sz="2400" dirty="0"/>
              <a:t>:</a:t>
            </a:r>
          </a:p>
          <a:p>
            <a:pPr marL="800100" lvl="1" indent="-342900">
              <a:buFont typeface="Arial" panose="020B0604020202020204" pitchFamily="34" charset="0"/>
              <a:buChar char="•"/>
            </a:pPr>
            <a:r>
              <a:rPr lang="pt-PT" sz="2400" dirty="0"/>
              <a:t>Real </a:t>
            </a:r>
            <a:r>
              <a:rPr lang="pt-PT" sz="2400" dirty="0" err="1"/>
              <a:t>problems</a:t>
            </a:r>
            <a:r>
              <a:rPr lang="pt-PT" sz="2400" dirty="0"/>
              <a:t> are </a:t>
            </a:r>
            <a:r>
              <a:rPr lang="pt-PT" sz="2400" dirty="0" err="1"/>
              <a:t>dynamic</a:t>
            </a:r>
            <a:r>
              <a:rPr lang="pt-PT" sz="2400" dirty="0"/>
              <a:t> </a:t>
            </a:r>
            <a:r>
              <a:rPr lang="pt-PT" sz="2400" dirty="0" err="1"/>
              <a:t>and</a:t>
            </a:r>
            <a:r>
              <a:rPr lang="pt-PT" sz="2400" dirty="0"/>
              <a:t> </a:t>
            </a:r>
            <a:r>
              <a:rPr lang="pt-PT" sz="2400" dirty="0" err="1"/>
              <a:t>the</a:t>
            </a:r>
            <a:r>
              <a:rPr lang="pt-PT" sz="2400" dirty="0"/>
              <a:t> </a:t>
            </a:r>
            <a:r>
              <a:rPr lang="pt-PT" sz="2400" dirty="0" err="1"/>
              <a:t>model’s</a:t>
            </a:r>
            <a:r>
              <a:rPr lang="pt-PT" sz="2400" dirty="0"/>
              <a:t> performance can </a:t>
            </a:r>
            <a:r>
              <a:rPr lang="pt-PT" sz="2400" dirty="0" err="1"/>
              <a:t>quickly</a:t>
            </a:r>
            <a:r>
              <a:rPr lang="pt-PT" sz="2400" dirty="0"/>
              <a:t> </a:t>
            </a:r>
            <a:r>
              <a:rPr lang="pt-PT" sz="2400" dirty="0" err="1"/>
              <a:t>deteriorate</a:t>
            </a:r>
            <a:endParaRPr lang="pt-PT" sz="2400" dirty="0"/>
          </a:p>
          <a:p>
            <a:pPr marL="800100" lvl="1" indent="-342900">
              <a:buFont typeface="Arial" panose="020B0604020202020204" pitchFamily="34" charset="0"/>
              <a:buChar char="•"/>
            </a:pPr>
            <a:r>
              <a:rPr lang="pt-PT" sz="2400" dirty="0"/>
              <a:t>New </a:t>
            </a:r>
            <a:r>
              <a:rPr lang="pt-PT" sz="2400" dirty="0" err="1"/>
              <a:t>variables</a:t>
            </a:r>
            <a:r>
              <a:rPr lang="pt-PT" sz="2400" dirty="0"/>
              <a:t> </a:t>
            </a:r>
            <a:r>
              <a:rPr lang="pt-PT" sz="2400" dirty="0" err="1"/>
              <a:t>may</a:t>
            </a:r>
            <a:r>
              <a:rPr lang="pt-PT" sz="2400" dirty="0"/>
              <a:t> </a:t>
            </a:r>
            <a:r>
              <a:rPr lang="pt-PT" sz="2400" dirty="0" err="1"/>
              <a:t>need</a:t>
            </a:r>
            <a:r>
              <a:rPr lang="pt-PT" sz="2400" dirty="0"/>
              <a:t> to </a:t>
            </a:r>
            <a:r>
              <a:rPr lang="pt-PT" sz="2400" dirty="0" err="1"/>
              <a:t>be</a:t>
            </a:r>
            <a:r>
              <a:rPr lang="pt-PT" sz="2400" dirty="0"/>
              <a:t> </a:t>
            </a:r>
            <a:r>
              <a:rPr lang="pt-PT" sz="2400" dirty="0" err="1"/>
              <a:t>incorporated</a:t>
            </a:r>
            <a:r>
              <a:rPr lang="pt-PT" sz="2400" dirty="0"/>
              <a:t>, </a:t>
            </a:r>
            <a:r>
              <a:rPr lang="pt-PT" sz="2400" dirty="0" err="1"/>
              <a:t>or</a:t>
            </a:r>
            <a:r>
              <a:rPr lang="pt-PT" sz="2400" dirty="0"/>
              <a:t> some </a:t>
            </a:r>
            <a:r>
              <a:rPr lang="pt-PT" sz="2400" dirty="0" err="1"/>
              <a:t>removed</a:t>
            </a:r>
            <a:endParaRPr lang="pt-PT" sz="2400" dirty="0"/>
          </a:p>
          <a:p>
            <a:pPr marL="800100" lvl="1" indent="-342900">
              <a:buFont typeface="Arial" panose="020B0604020202020204" pitchFamily="34" charset="0"/>
              <a:buChar char="•"/>
            </a:pPr>
            <a:r>
              <a:rPr lang="pt-PT" sz="2400" dirty="0"/>
              <a:t>Out-of-</a:t>
            </a:r>
            <a:r>
              <a:rPr lang="pt-PT" sz="2400" dirty="0" err="1"/>
              <a:t>the</a:t>
            </a:r>
            <a:r>
              <a:rPr lang="pt-PT" sz="2400" dirty="0"/>
              <a:t>-</a:t>
            </a:r>
            <a:r>
              <a:rPr lang="pt-PT" sz="2400" dirty="0" err="1"/>
              <a:t>ordinary</a:t>
            </a:r>
            <a:r>
              <a:rPr lang="pt-PT" sz="2400" dirty="0"/>
              <a:t> </a:t>
            </a:r>
            <a:r>
              <a:rPr lang="pt-PT" sz="2400" dirty="0" err="1"/>
              <a:t>events</a:t>
            </a:r>
            <a:r>
              <a:rPr lang="pt-PT" sz="2400" dirty="0"/>
              <a:t> </a:t>
            </a:r>
            <a:r>
              <a:rPr lang="pt-PT" sz="2400" dirty="0" err="1"/>
              <a:t>may</a:t>
            </a:r>
            <a:r>
              <a:rPr lang="pt-PT" sz="2400" dirty="0"/>
              <a:t> </a:t>
            </a:r>
            <a:r>
              <a:rPr lang="pt-PT" sz="2400" dirty="0" err="1"/>
              <a:t>induce</a:t>
            </a:r>
            <a:r>
              <a:rPr lang="pt-PT" sz="2400" dirty="0"/>
              <a:t> </a:t>
            </a:r>
            <a:r>
              <a:rPr lang="pt-PT" sz="2400" dirty="0" err="1"/>
              <a:t>unexpected</a:t>
            </a:r>
            <a:r>
              <a:rPr lang="pt-PT" sz="2400" dirty="0"/>
              <a:t> </a:t>
            </a:r>
            <a:r>
              <a:rPr lang="pt-PT" sz="2400" dirty="0" err="1"/>
              <a:t>behavior</a:t>
            </a:r>
            <a:endParaRPr lang="pt-PT" sz="2400" dirty="0"/>
          </a:p>
          <a:p>
            <a:pPr marL="342900" indent="-342900">
              <a:buFont typeface="Arial" panose="020B0604020202020204" pitchFamily="34" charset="0"/>
              <a:buChar char="•"/>
            </a:pPr>
            <a:r>
              <a:rPr lang="pt-PT" sz="2400" b="1" dirty="0" err="1"/>
              <a:t>Thus</a:t>
            </a:r>
            <a:r>
              <a:rPr lang="pt-PT" sz="2400" b="1" dirty="0"/>
              <a:t>, </a:t>
            </a:r>
            <a:r>
              <a:rPr lang="pt-PT" sz="2400" b="1" dirty="0" err="1"/>
              <a:t>tuning</a:t>
            </a:r>
            <a:r>
              <a:rPr lang="pt-PT" sz="2400" b="1" dirty="0"/>
              <a:t> </a:t>
            </a:r>
            <a:r>
              <a:rPr lang="pt-PT" sz="2400" b="1" dirty="0" err="1"/>
              <a:t>should</a:t>
            </a:r>
            <a:r>
              <a:rPr lang="pt-PT" sz="2400" b="1" dirty="0"/>
              <a:t> </a:t>
            </a:r>
            <a:r>
              <a:rPr lang="pt-PT" sz="2400" b="1" dirty="0" err="1"/>
              <a:t>be</a:t>
            </a:r>
            <a:r>
              <a:rPr lang="pt-PT" sz="2400" b="1" dirty="0"/>
              <a:t> </a:t>
            </a:r>
            <a:r>
              <a:rPr lang="pt-PT" sz="2400" b="1" dirty="0" err="1"/>
              <a:t>done</a:t>
            </a:r>
            <a:r>
              <a:rPr lang="pt-PT" sz="2400" b="1" dirty="0"/>
              <a:t> </a:t>
            </a:r>
            <a:r>
              <a:rPr lang="pt-PT" sz="2400" b="1" dirty="0" err="1"/>
              <a:t>periodically</a:t>
            </a:r>
            <a:endParaRPr lang="pt-PT" sz="2400" b="1" dirty="0"/>
          </a:p>
          <a:p>
            <a:pPr marL="342900" indent="-342900">
              <a:buFont typeface="Arial" panose="020B0604020202020204" pitchFamily="34" charset="0"/>
              <a:buChar char="•"/>
            </a:pPr>
            <a:r>
              <a:rPr lang="pt-PT" sz="2400" dirty="0"/>
              <a:t>CRISP-DM </a:t>
            </a:r>
            <a:r>
              <a:rPr lang="pt-PT" sz="2400" dirty="0" err="1"/>
              <a:t>is</a:t>
            </a:r>
            <a:r>
              <a:rPr lang="pt-PT" sz="2400" dirty="0"/>
              <a:t> a </a:t>
            </a:r>
            <a:r>
              <a:rPr lang="pt-PT" sz="2400" dirty="0" err="1"/>
              <a:t>cyclic</a:t>
            </a:r>
            <a:r>
              <a:rPr lang="pt-PT" sz="2400" dirty="0"/>
              <a:t> </a:t>
            </a:r>
            <a:r>
              <a:rPr lang="pt-PT" sz="2400" dirty="0" err="1"/>
              <a:t>methodology</a:t>
            </a:r>
            <a:r>
              <a:rPr lang="pt-PT" sz="2400" dirty="0"/>
              <a:t> </a:t>
            </a:r>
            <a:r>
              <a:rPr lang="pt-PT" sz="2400" dirty="0" err="1"/>
              <a:t>that</a:t>
            </a:r>
            <a:r>
              <a:rPr lang="pt-PT" sz="2400" dirty="0"/>
              <a:t> </a:t>
            </a:r>
          </a:p>
          <a:p>
            <a:r>
              <a:rPr lang="pt-PT" sz="2400" dirty="0" err="1"/>
              <a:t>advocates</a:t>
            </a:r>
            <a:r>
              <a:rPr lang="pt-PT" sz="2400" dirty="0"/>
              <a:t> </a:t>
            </a:r>
            <a:r>
              <a:rPr lang="pt-PT" sz="2400" dirty="0" err="1"/>
              <a:t>revision</a:t>
            </a:r>
            <a:r>
              <a:rPr lang="pt-PT" sz="2400" dirty="0"/>
              <a:t> </a:t>
            </a:r>
            <a:r>
              <a:rPr lang="pt-PT" sz="2400" dirty="0" err="1"/>
              <a:t>iterations</a:t>
            </a:r>
            <a:endParaRPr lang="en-US" sz="2400" dirty="0"/>
          </a:p>
        </p:txBody>
      </p:sp>
      <p:pic>
        <p:nvPicPr>
          <p:cNvPr id="12" name="Picture 11">
            <a:extLst>
              <a:ext uri="{FF2B5EF4-FFF2-40B4-BE49-F238E27FC236}">
                <a16:creationId xmlns:a16="http://schemas.microsoft.com/office/drawing/2014/main" id="{10BC7F3E-8C45-4CB9-AAEA-4E45708514B3}"/>
              </a:ext>
            </a:extLst>
          </p:cNvPr>
          <p:cNvPicPr>
            <a:picLocks noChangeAspect="1"/>
          </p:cNvPicPr>
          <p:nvPr/>
        </p:nvPicPr>
        <p:blipFill>
          <a:blip r:embed="rId5"/>
          <a:stretch>
            <a:fillRect/>
          </a:stretch>
        </p:blipFill>
        <p:spPr>
          <a:xfrm>
            <a:off x="6087491" y="5161817"/>
            <a:ext cx="1344475" cy="1201195"/>
          </a:xfrm>
          <a:prstGeom prst="rect">
            <a:avLst/>
          </a:prstGeom>
        </p:spPr>
      </p:pic>
    </p:spTree>
    <p:extLst>
      <p:ext uri="{BB962C8B-B14F-4D97-AF65-F5344CB8AC3E}">
        <p14:creationId xmlns:p14="http://schemas.microsoft.com/office/powerpoint/2010/main" val="3785211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9176" y="6363011"/>
            <a:ext cx="9182474" cy="338554"/>
          </a:xfrm>
          <a:prstGeom prst="rect">
            <a:avLst/>
          </a:prstGeom>
        </p:spPr>
        <p:txBody>
          <a:bodyPr wrap="square">
            <a:spAutoFit/>
          </a:bodyPr>
          <a:lstStyle/>
          <a:p>
            <a:pPr algn="just"/>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just"/>
              <a:t>15</a:t>
            </a:fld>
            <a:endParaRPr lang="pt-PT" sz="1600" dirty="0"/>
          </a:p>
        </p:txBody>
      </p:sp>
      <p:sp>
        <p:nvSpPr>
          <p:cNvPr id="7" name="Rectangle 6"/>
          <p:cNvSpPr/>
          <p:nvPr/>
        </p:nvSpPr>
        <p:spPr>
          <a:xfrm>
            <a:off x="114356" y="384100"/>
            <a:ext cx="8890000" cy="1514261"/>
          </a:xfrm>
          <a:prstGeom prst="rect">
            <a:avLst/>
          </a:prstGeom>
        </p:spPr>
        <p:txBody>
          <a:bodyPr wrap="square">
            <a:spAutoFit/>
          </a:bodyPr>
          <a:lstStyle/>
          <a:p>
            <a:r>
              <a:rPr lang="en-GB" b="1" dirty="0"/>
              <a:t>____________________________________________________________________________</a:t>
            </a:r>
          </a:p>
          <a:p>
            <a:r>
              <a:rPr lang="en-US" b="1" dirty="0"/>
              <a:t>#0 Introduction – Overview</a:t>
            </a:r>
            <a:endParaRPr lang="en-GB" b="1" dirty="0"/>
          </a:p>
          <a:p>
            <a:r>
              <a:rPr lang="en-GB" b="1" dirty="0"/>
              <a:t>____________________________________________________________________________</a:t>
            </a:r>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endParaRPr lang="pt-PT" dirty="0"/>
          </a:p>
        </p:txBody>
      </p:sp>
      <p:pic>
        <p:nvPicPr>
          <p:cNvPr id="14" name="Picture 13"/>
          <p:cNvPicPr>
            <a:picLocks noChangeAspect="1"/>
          </p:cNvPicPr>
          <p:nvPr/>
        </p:nvPicPr>
        <p:blipFill>
          <a:blip r:embed="rId2"/>
          <a:stretch>
            <a:fillRect/>
          </a:stretch>
        </p:blipFill>
        <p:spPr>
          <a:xfrm>
            <a:off x="99415" y="109229"/>
            <a:ext cx="2034043" cy="549741"/>
          </a:xfrm>
          <a:prstGeom prst="rect">
            <a:avLst/>
          </a:prstGeom>
        </p:spPr>
      </p:pic>
      <p:pic>
        <p:nvPicPr>
          <p:cNvPr id="16" name="Picture 15"/>
          <p:cNvPicPr>
            <a:picLocks noChangeAspect="1"/>
          </p:cNvPicPr>
          <p:nvPr/>
        </p:nvPicPr>
        <p:blipFill>
          <a:blip r:embed="rId3"/>
          <a:stretch>
            <a:fillRect/>
          </a:stretch>
        </p:blipFill>
        <p:spPr>
          <a:xfrm>
            <a:off x="1979600" y="-188894"/>
            <a:ext cx="1763059" cy="1145988"/>
          </a:xfrm>
          <a:prstGeom prst="rect">
            <a:avLst/>
          </a:prstGeom>
        </p:spPr>
      </p:pic>
      <p:pic>
        <p:nvPicPr>
          <p:cNvPr id="17" name="Picture 16"/>
          <p:cNvPicPr>
            <a:picLocks noChangeAspect="1"/>
          </p:cNvPicPr>
          <p:nvPr/>
        </p:nvPicPr>
        <p:blipFill>
          <a:blip r:embed="rId4"/>
          <a:stretch>
            <a:fillRect/>
          </a:stretch>
        </p:blipFill>
        <p:spPr>
          <a:xfrm>
            <a:off x="7321177" y="80296"/>
            <a:ext cx="1822823" cy="607607"/>
          </a:xfrm>
          <a:prstGeom prst="rect">
            <a:avLst/>
          </a:prstGeom>
        </p:spPr>
      </p:pic>
      <p:sp>
        <p:nvSpPr>
          <p:cNvPr id="11" name="Rectangle 10">
            <a:extLst>
              <a:ext uri="{FF2B5EF4-FFF2-40B4-BE49-F238E27FC236}">
                <a16:creationId xmlns:a16="http://schemas.microsoft.com/office/drawing/2014/main" id="{8D89DBD0-00B0-43AA-977F-03A582972FAC}"/>
              </a:ext>
            </a:extLst>
          </p:cNvPr>
          <p:cNvSpPr/>
          <p:nvPr/>
        </p:nvSpPr>
        <p:spPr>
          <a:xfrm>
            <a:off x="209176" y="1186147"/>
            <a:ext cx="8795180" cy="5078313"/>
          </a:xfrm>
          <a:prstGeom prst="rect">
            <a:avLst/>
          </a:prstGeom>
        </p:spPr>
        <p:txBody>
          <a:bodyPr wrap="square">
            <a:spAutoFit/>
          </a:bodyPr>
          <a:lstStyle/>
          <a:p>
            <a:r>
              <a:rPr lang="en-US" sz="3600" b="1" dirty="0"/>
              <a:t>Data Mining CRISP-DM Methodology</a:t>
            </a:r>
          </a:p>
          <a:p>
            <a:endParaRPr lang="en-US" sz="2400" b="1" dirty="0"/>
          </a:p>
          <a:p>
            <a:r>
              <a:rPr lang="pt-PT" sz="2400" b="1" dirty="0" err="1"/>
              <a:t>Deployment</a:t>
            </a:r>
            <a:endParaRPr lang="pt-PT" sz="2400" b="1" dirty="0"/>
          </a:p>
          <a:p>
            <a:pPr marL="342900" indent="-342900">
              <a:buFont typeface="Arial" panose="020B0604020202020204" pitchFamily="34" charset="0"/>
              <a:buChar char="•"/>
            </a:pPr>
            <a:r>
              <a:rPr lang="pt-PT" sz="2400" dirty="0" err="1"/>
              <a:t>Install</a:t>
            </a:r>
            <a:r>
              <a:rPr lang="pt-PT" sz="2400" dirty="0"/>
              <a:t> </a:t>
            </a:r>
            <a:r>
              <a:rPr lang="pt-PT" sz="2400" dirty="0" err="1"/>
              <a:t>the</a:t>
            </a:r>
            <a:r>
              <a:rPr lang="pt-PT" sz="2400" dirty="0"/>
              <a:t> </a:t>
            </a:r>
            <a:r>
              <a:rPr lang="pt-PT" sz="2400" dirty="0" err="1"/>
              <a:t>model</a:t>
            </a:r>
            <a:r>
              <a:rPr lang="pt-PT" sz="2400" dirty="0"/>
              <a:t> </a:t>
            </a:r>
            <a:r>
              <a:rPr lang="pt-PT" sz="2400" dirty="0" err="1"/>
              <a:t>into</a:t>
            </a:r>
            <a:r>
              <a:rPr lang="pt-PT" sz="2400" dirty="0"/>
              <a:t> a </a:t>
            </a:r>
            <a:r>
              <a:rPr lang="pt-PT" sz="2400" dirty="0" err="1"/>
              <a:t>production</a:t>
            </a:r>
            <a:r>
              <a:rPr lang="pt-PT" sz="2400" dirty="0"/>
              <a:t> </a:t>
            </a:r>
            <a:r>
              <a:rPr lang="pt-PT" sz="2400" dirty="0" err="1"/>
              <a:t>environment</a:t>
            </a:r>
            <a:endParaRPr lang="pt-PT" sz="2400" dirty="0"/>
          </a:p>
          <a:p>
            <a:pPr marL="342900" indent="-342900">
              <a:buFont typeface="Arial" panose="020B0604020202020204" pitchFamily="34" charset="0"/>
              <a:buChar char="•"/>
            </a:pPr>
            <a:endParaRPr lang="pt-PT" sz="2400" dirty="0"/>
          </a:p>
          <a:p>
            <a:pPr marL="342900" indent="-342900">
              <a:buFont typeface="Arial" panose="020B0604020202020204" pitchFamily="34" charset="0"/>
              <a:buChar char="•"/>
            </a:pPr>
            <a:r>
              <a:rPr lang="pt-PT" sz="2400" dirty="0" err="1"/>
              <a:t>Yet</a:t>
            </a:r>
            <a:r>
              <a:rPr lang="pt-PT" sz="2400" dirty="0"/>
              <a:t>, </a:t>
            </a:r>
            <a:r>
              <a:rPr lang="pt-PT" sz="2400" dirty="0" err="1"/>
              <a:t>the</a:t>
            </a:r>
            <a:r>
              <a:rPr lang="pt-PT" sz="2400" dirty="0"/>
              <a:t> </a:t>
            </a:r>
            <a:r>
              <a:rPr lang="pt-PT" sz="2400" dirty="0" err="1"/>
              <a:t>work</a:t>
            </a:r>
            <a:r>
              <a:rPr lang="pt-PT" sz="2400" dirty="0"/>
              <a:t> </a:t>
            </a:r>
            <a:r>
              <a:rPr lang="pt-PT" sz="2400" dirty="0" err="1"/>
              <a:t>isn’t</a:t>
            </a:r>
            <a:r>
              <a:rPr lang="pt-PT" sz="2400" dirty="0"/>
              <a:t> </a:t>
            </a:r>
            <a:r>
              <a:rPr lang="pt-PT" sz="2400" dirty="0" err="1"/>
              <a:t>over</a:t>
            </a:r>
            <a:r>
              <a:rPr lang="pt-PT" sz="2400" dirty="0"/>
              <a:t>:</a:t>
            </a:r>
          </a:p>
          <a:p>
            <a:pPr marL="800100" lvl="1" indent="-342900">
              <a:buFont typeface="Arial" panose="020B0604020202020204" pitchFamily="34" charset="0"/>
              <a:buChar char="•"/>
            </a:pPr>
            <a:r>
              <a:rPr lang="pt-PT" sz="2400" dirty="0"/>
              <a:t>Real </a:t>
            </a:r>
            <a:r>
              <a:rPr lang="pt-PT" sz="2400" dirty="0" err="1"/>
              <a:t>problems</a:t>
            </a:r>
            <a:r>
              <a:rPr lang="pt-PT" sz="2400" dirty="0"/>
              <a:t> are </a:t>
            </a:r>
            <a:r>
              <a:rPr lang="pt-PT" sz="2400" dirty="0" err="1"/>
              <a:t>dynamic</a:t>
            </a:r>
            <a:r>
              <a:rPr lang="pt-PT" sz="2400" dirty="0"/>
              <a:t> </a:t>
            </a:r>
            <a:r>
              <a:rPr lang="pt-PT" sz="2400" dirty="0" err="1"/>
              <a:t>and</a:t>
            </a:r>
            <a:r>
              <a:rPr lang="pt-PT" sz="2400" dirty="0"/>
              <a:t> </a:t>
            </a:r>
            <a:r>
              <a:rPr lang="pt-PT" sz="2400" dirty="0" err="1"/>
              <a:t>the</a:t>
            </a:r>
            <a:r>
              <a:rPr lang="pt-PT" sz="2400" dirty="0"/>
              <a:t> </a:t>
            </a:r>
            <a:r>
              <a:rPr lang="pt-PT" sz="2400" dirty="0" err="1"/>
              <a:t>model’s</a:t>
            </a:r>
            <a:r>
              <a:rPr lang="pt-PT" sz="2400" dirty="0"/>
              <a:t> performance can </a:t>
            </a:r>
            <a:r>
              <a:rPr lang="pt-PT" sz="2400" dirty="0" err="1"/>
              <a:t>quickly</a:t>
            </a:r>
            <a:r>
              <a:rPr lang="pt-PT" sz="2400" dirty="0"/>
              <a:t> </a:t>
            </a:r>
            <a:r>
              <a:rPr lang="pt-PT" sz="2400" dirty="0" err="1"/>
              <a:t>deteriorate</a:t>
            </a:r>
            <a:endParaRPr lang="pt-PT" sz="2400" dirty="0"/>
          </a:p>
          <a:p>
            <a:pPr marL="800100" lvl="1" indent="-342900">
              <a:buFont typeface="Arial" panose="020B0604020202020204" pitchFamily="34" charset="0"/>
              <a:buChar char="•"/>
            </a:pPr>
            <a:r>
              <a:rPr lang="pt-PT" sz="2400" dirty="0"/>
              <a:t>New </a:t>
            </a:r>
            <a:r>
              <a:rPr lang="pt-PT" sz="2400" dirty="0" err="1"/>
              <a:t>variables</a:t>
            </a:r>
            <a:r>
              <a:rPr lang="pt-PT" sz="2400" dirty="0"/>
              <a:t> </a:t>
            </a:r>
            <a:r>
              <a:rPr lang="pt-PT" sz="2400" dirty="0" err="1"/>
              <a:t>may</a:t>
            </a:r>
            <a:r>
              <a:rPr lang="pt-PT" sz="2400" dirty="0"/>
              <a:t> </a:t>
            </a:r>
            <a:r>
              <a:rPr lang="pt-PT" sz="2400" dirty="0" err="1"/>
              <a:t>need</a:t>
            </a:r>
            <a:r>
              <a:rPr lang="pt-PT" sz="2400" dirty="0"/>
              <a:t> to </a:t>
            </a:r>
            <a:r>
              <a:rPr lang="pt-PT" sz="2400" dirty="0" err="1"/>
              <a:t>be</a:t>
            </a:r>
            <a:r>
              <a:rPr lang="pt-PT" sz="2400" dirty="0"/>
              <a:t> </a:t>
            </a:r>
            <a:r>
              <a:rPr lang="pt-PT" sz="2400" dirty="0" err="1"/>
              <a:t>incorporated</a:t>
            </a:r>
            <a:r>
              <a:rPr lang="pt-PT" sz="2400" dirty="0"/>
              <a:t>, </a:t>
            </a:r>
            <a:r>
              <a:rPr lang="pt-PT" sz="2400" dirty="0" err="1"/>
              <a:t>or</a:t>
            </a:r>
            <a:r>
              <a:rPr lang="pt-PT" sz="2400" dirty="0"/>
              <a:t> some </a:t>
            </a:r>
            <a:r>
              <a:rPr lang="pt-PT" sz="2400" dirty="0" err="1"/>
              <a:t>removed</a:t>
            </a:r>
            <a:endParaRPr lang="pt-PT" sz="2400" dirty="0"/>
          </a:p>
          <a:p>
            <a:pPr marL="800100" lvl="1" indent="-342900">
              <a:buFont typeface="Arial" panose="020B0604020202020204" pitchFamily="34" charset="0"/>
              <a:buChar char="•"/>
            </a:pPr>
            <a:r>
              <a:rPr lang="pt-PT" sz="2400" dirty="0"/>
              <a:t>Out-of-</a:t>
            </a:r>
            <a:r>
              <a:rPr lang="pt-PT" sz="2400" dirty="0" err="1"/>
              <a:t>the</a:t>
            </a:r>
            <a:r>
              <a:rPr lang="pt-PT" sz="2400" dirty="0"/>
              <a:t>-</a:t>
            </a:r>
            <a:r>
              <a:rPr lang="pt-PT" sz="2400" dirty="0" err="1"/>
              <a:t>ordinary</a:t>
            </a:r>
            <a:r>
              <a:rPr lang="pt-PT" sz="2400" dirty="0"/>
              <a:t> </a:t>
            </a:r>
            <a:r>
              <a:rPr lang="pt-PT" sz="2400" dirty="0" err="1"/>
              <a:t>events</a:t>
            </a:r>
            <a:r>
              <a:rPr lang="pt-PT" sz="2400" dirty="0"/>
              <a:t> </a:t>
            </a:r>
            <a:r>
              <a:rPr lang="pt-PT" sz="2400" dirty="0" err="1"/>
              <a:t>may</a:t>
            </a:r>
            <a:r>
              <a:rPr lang="pt-PT" sz="2400" dirty="0"/>
              <a:t> </a:t>
            </a:r>
            <a:r>
              <a:rPr lang="pt-PT" sz="2400" dirty="0" err="1"/>
              <a:t>induce</a:t>
            </a:r>
            <a:r>
              <a:rPr lang="pt-PT" sz="2400" dirty="0"/>
              <a:t> </a:t>
            </a:r>
            <a:r>
              <a:rPr lang="pt-PT" sz="2400" dirty="0" err="1"/>
              <a:t>unexpected</a:t>
            </a:r>
            <a:r>
              <a:rPr lang="pt-PT" sz="2400" dirty="0"/>
              <a:t> </a:t>
            </a:r>
            <a:r>
              <a:rPr lang="pt-PT" sz="2400" dirty="0" err="1"/>
              <a:t>behavior</a:t>
            </a:r>
            <a:endParaRPr lang="pt-PT" sz="2400" dirty="0"/>
          </a:p>
          <a:p>
            <a:pPr marL="342900" indent="-342900">
              <a:buFont typeface="Arial" panose="020B0604020202020204" pitchFamily="34" charset="0"/>
              <a:buChar char="•"/>
            </a:pPr>
            <a:r>
              <a:rPr lang="pt-PT" sz="2400" b="1" dirty="0" err="1"/>
              <a:t>Thus</a:t>
            </a:r>
            <a:r>
              <a:rPr lang="pt-PT" sz="2400" b="1" dirty="0"/>
              <a:t>, </a:t>
            </a:r>
            <a:r>
              <a:rPr lang="pt-PT" sz="2400" b="1" dirty="0" err="1"/>
              <a:t>tuning</a:t>
            </a:r>
            <a:r>
              <a:rPr lang="pt-PT" sz="2400" b="1" dirty="0"/>
              <a:t> </a:t>
            </a:r>
            <a:r>
              <a:rPr lang="pt-PT" sz="2400" b="1" dirty="0" err="1"/>
              <a:t>should</a:t>
            </a:r>
            <a:r>
              <a:rPr lang="pt-PT" sz="2400" b="1" dirty="0"/>
              <a:t> </a:t>
            </a:r>
            <a:r>
              <a:rPr lang="pt-PT" sz="2400" b="1" dirty="0" err="1"/>
              <a:t>be</a:t>
            </a:r>
            <a:r>
              <a:rPr lang="pt-PT" sz="2400" b="1" dirty="0"/>
              <a:t> </a:t>
            </a:r>
            <a:r>
              <a:rPr lang="pt-PT" sz="2400" b="1" dirty="0" err="1"/>
              <a:t>done</a:t>
            </a:r>
            <a:r>
              <a:rPr lang="pt-PT" sz="2400" b="1" dirty="0"/>
              <a:t> </a:t>
            </a:r>
            <a:r>
              <a:rPr lang="pt-PT" sz="2400" b="1" dirty="0" err="1"/>
              <a:t>periodically</a:t>
            </a:r>
            <a:endParaRPr lang="pt-PT" sz="2400" b="1" dirty="0"/>
          </a:p>
          <a:p>
            <a:pPr marL="342900" indent="-342900">
              <a:buFont typeface="Arial" panose="020B0604020202020204" pitchFamily="34" charset="0"/>
              <a:buChar char="•"/>
            </a:pPr>
            <a:r>
              <a:rPr lang="pt-PT" sz="2400" dirty="0"/>
              <a:t>CRISP-DM </a:t>
            </a:r>
            <a:r>
              <a:rPr lang="pt-PT" sz="2400" dirty="0" err="1"/>
              <a:t>is</a:t>
            </a:r>
            <a:r>
              <a:rPr lang="pt-PT" sz="2400" dirty="0"/>
              <a:t> a </a:t>
            </a:r>
            <a:r>
              <a:rPr lang="pt-PT" sz="2400" dirty="0" err="1"/>
              <a:t>cyclic</a:t>
            </a:r>
            <a:r>
              <a:rPr lang="pt-PT" sz="2400" dirty="0"/>
              <a:t> </a:t>
            </a:r>
            <a:r>
              <a:rPr lang="pt-PT" sz="2400" dirty="0" err="1"/>
              <a:t>methodology</a:t>
            </a:r>
            <a:r>
              <a:rPr lang="pt-PT" sz="2400" dirty="0"/>
              <a:t> </a:t>
            </a:r>
            <a:r>
              <a:rPr lang="pt-PT" sz="2400" dirty="0" err="1"/>
              <a:t>that</a:t>
            </a:r>
            <a:r>
              <a:rPr lang="pt-PT" sz="2400" dirty="0"/>
              <a:t> </a:t>
            </a:r>
          </a:p>
          <a:p>
            <a:r>
              <a:rPr lang="pt-PT" sz="2400" dirty="0" err="1"/>
              <a:t>advocates</a:t>
            </a:r>
            <a:r>
              <a:rPr lang="pt-PT" sz="2400" dirty="0"/>
              <a:t> </a:t>
            </a:r>
            <a:r>
              <a:rPr lang="pt-PT" sz="2400" dirty="0" err="1"/>
              <a:t>revision</a:t>
            </a:r>
            <a:r>
              <a:rPr lang="pt-PT" sz="2400" dirty="0"/>
              <a:t> </a:t>
            </a:r>
            <a:r>
              <a:rPr lang="pt-PT" sz="2400" dirty="0" err="1"/>
              <a:t>iterations</a:t>
            </a:r>
            <a:endParaRPr lang="en-US" sz="2400" b="1" dirty="0"/>
          </a:p>
        </p:txBody>
      </p:sp>
      <p:pic>
        <p:nvPicPr>
          <p:cNvPr id="12" name="Picture 11">
            <a:extLst>
              <a:ext uri="{FF2B5EF4-FFF2-40B4-BE49-F238E27FC236}">
                <a16:creationId xmlns:a16="http://schemas.microsoft.com/office/drawing/2014/main" id="{10BC7F3E-8C45-4CB9-AAEA-4E45708514B3}"/>
              </a:ext>
            </a:extLst>
          </p:cNvPr>
          <p:cNvPicPr>
            <a:picLocks noChangeAspect="1"/>
          </p:cNvPicPr>
          <p:nvPr/>
        </p:nvPicPr>
        <p:blipFill>
          <a:blip r:embed="rId5"/>
          <a:stretch>
            <a:fillRect/>
          </a:stretch>
        </p:blipFill>
        <p:spPr>
          <a:xfrm>
            <a:off x="6087491" y="5161817"/>
            <a:ext cx="1344475" cy="1201195"/>
          </a:xfrm>
          <a:prstGeom prst="rect">
            <a:avLst/>
          </a:prstGeom>
        </p:spPr>
      </p:pic>
    </p:spTree>
    <p:extLst>
      <p:ext uri="{BB962C8B-B14F-4D97-AF65-F5344CB8AC3E}">
        <p14:creationId xmlns:p14="http://schemas.microsoft.com/office/powerpoint/2010/main" val="41280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B0840BE7-1E7A-4DFD-81F6-D28DCE39634B}"/>
              </a:ext>
            </a:extLst>
          </p:cNvPr>
          <p:cNvCxnSpPr/>
          <p:nvPr/>
        </p:nvCxnSpPr>
        <p:spPr>
          <a:xfrm>
            <a:off x="3742659" y="2356574"/>
            <a:ext cx="0" cy="39276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Rectangle 5"/>
          <p:cNvSpPr/>
          <p:nvPr/>
        </p:nvSpPr>
        <p:spPr>
          <a:xfrm>
            <a:off x="209175" y="6363012"/>
            <a:ext cx="8750717" cy="338554"/>
          </a:xfrm>
          <a:prstGeom prst="rect">
            <a:avLst/>
          </a:prstGeom>
        </p:spPr>
        <p:txBody>
          <a:bodyPr wrap="square">
            <a:spAutoFit/>
          </a:bodyPr>
          <a:lstStyle/>
          <a:p>
            <a:pPr algn="just"/>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just"/>
              <a:t>16</a:t>
            </a:fld>
            <a:endParaRPr lang="pt-PT" sz="1600" dirty="0"/>
          </a:p>
        </p:txBody>
      </p:sp>
      <p:sp>
        <p:nvSpPr>
          <p:cNvPr id="7" name="Rectangle 6"/>
          <p:cNvSpPr/>
          <p:nvPr/>
        </p:nvSpPr>
        <p:spPr>
          <a:xfrm>
            <a:off x="114356" y="384100"/>
            <a:ext cx="8890000" cy="1514261"/>
          </a:xfrm>
          <a:prstGeom prst="rect">
            <a:avLst/>
          </a:prstGeom>
        </p:spPr>
        <p:txBody>
          <a:bodyPr wrap="square">
            <a:spAutoFit/>
          </a:bodyPr>
          <a:lstStyle/>
          <a:p>
            <a:r>
              <a:rPr lang="en-GB" b="1" dirty="0"/>
              <a:t>____________________________________________________________________________</a:t>
            </a:r>
          </a:p>
          <a:p>
            <a:r>
              <a:rPr lang="en-US" b="1" dirty="0"/>
              <a:t>#0 Introduction – Overview</a:t>
            </a:r>
            <a:endParaRPr lang="en-GB" b="1" dirty="0"/>
          </a:p>
          <a:p>
            <a:r>
              <a:rPr lang="en-GB" b="1" dirty="0"/>
              <a:t>____________________________________________________________________________</a:t>
            </a:r>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endParaRPr lang="pt-PT" dirty="0"/>
          </a:p>
        </p:txBody>
      </p:sp>
      <p:pic>
        <p:nvPicPr>
          <p:cNvPr id="14" name="Picture 13"/>
          <p:cNvPicPr>
            <a:picLocks noChangeAspect="1"/>
          </p:cNvPicPr>
          <p:nvPr/>
        </p:nvPicPr>
        <p:blipFill>
          <a:blip r:embed="rId2"/>
          <a:stretch>
            <a:fillRect/>
          </a:stretch>
        </p:blipFill>
        <p:spPr>
          <a:xfrm>
            <a:off x="99415" y="109229"/>
            <a:ext cx="2034043" cy="549741"/>
          </a:xfrm>
          <a:prstGeom prst="rect">
            <a:avLst/>
          </a:prstGeom>
        </p:spPr>
      </p:pic>
      <p:pic>
        <p:nvPicPr>
          <p:cNvPr id="16" name="Picture 15"/>
          <p:cNvPicPr>
            <a:picLocks noChangeAspect="1"/>
          </p:cNvPicPr>
          <p:nvPr/>
        </p:nvPicPr>
        <p:blipFill>
          <a:blip r:embed="rId3"/>
          <a:stretch>
            <a:fillRect/>
          </a:stretch>
        </p:blipFill>
        <p:spPr>
          <a:xfrm>
            <a:off x="1979600" y="-188894"/>
            <a:ext cx="1763059" cy="1145988"/>
          </a:xfrm>
          <a:prstGeom prst="rect">
            <a:avLst/>
          </a:prstGeom>
        </p:spPr>
      </p:pic>
      <p:pic>
        <p:nvPicPr>
          <p:cNvPr id="17" name="Picture 16"/>
          <p:cNvPicPr>
            <a:picLocks noChangeAspect="1"/>
          </p:cNvPicPr>
          <p:nvPr/>
        </p:nvPicPr>
        <p:blipFill>
          <a:blip r:embed="rId4"/>
          <a:stretch>
            <a:fillRect/>
          </a:stretch>
        </p:blipFill>
        <p:spPr>
          <a:xfrm>
            <a:off x="7321177" y="80296"/>
            <a:ext cx="1822823" cy="607607"/>
          </a:xfrm>
          <a:prstGeom prst="rect">
            <a:avLst/>
          </a:prstGeom>
        </p:spPr>
      </p:pic>
      <p:sp>
        <p:nvSpPr>
          <p:cNvPr id="11" name="Rectangle 10">
            <a:extLst>
              <a:ext uri="{FF2B5EF4-FFF2-40B4-BE49-F238E27FC236}">
                <a16:creationId xmlns:a16="http://schemas.microsoft.com/office/drawing/2014/main" id="{8D89DBD0-00B0-43AA-977F-03A582972FAC}"/>
              </a:ext>
            </a:extLst>
          </p:cNvPr>
          <p:cNvSpPr/>
          <p:nvPr/>
        </p:nvSpPr>
        <p:spPr>
          <a:xfrm>
            <a:off x="209176" y="1186147"/>
            <a:ext cx="8795180" cy="646331"/>
          </a:xfrm>
          <a:prstGeom prst="rect">
            <a:avLst/>
          </a:prstGeom>
        </p:spPr>
        <p:txBody>
          <a:bodyPr wrap="square">
            <a:spAutoFit/>
          </a:bodyPr>
          <a:lstStyle/>
          <a:p>
            <a:r>
              <a:rPr lang="en-US" sz="3600" b="1" dirty="0"/>
              <a:t>Customer Relationship Management (CRM)</a:t>
            </a:r>
          </a:p>
        </p:txBody>
      </p:sp>
      <p:sp>
        <p:nvSpPr>
          <p:cNvPr id="2" name="Cylinder 1">
            <a:extLst>
              <a:ext uri="{FF2B5EF4-FFF2-40B4-BE49-F238E27FC236}">
                <a16:creationId xmlns:a16="http://schemas.microsoft.com/office/drawing/2014/main" id="{DF625788-EB97-4E19-BCDF-21A65D8D3C05}"/>
              </a:ext>
            </a:extLst>
          </p:cNvPr>
          <p:cNvSpPr/>
          <p:nvPr/>
        </p:nvSpPr>
        <p:spPr>
          <a:xfrm>
            <a:off x="3129825" y="3639188"/>
            <a:ext cx="1092370" cy="1644693"/>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sz="2800" dirty="0"/>
              <a:t>CRM Data</a:t>
            </a:r>
            <a:endParaRPr lang="en-US" sz="2800" dirty="0"/>
          </a:p>
        </p:txBody>
      </p:sp>
      <p:sp>
        <p:nvSpPr>
          <p:cNvPr id="3" name="TextBox 2">
            <a:extLst>
              <a:ext uri="{FF2B5EF4-FFF2-40B4-BE49-F238E27FC236}">
                <a16:creationId xmlns:a16="http://schemas.microsoft.com/office/drawing/2014/main" id="{C923E11E-1305-4326-8ED2-2A9C957B3CA3}"/>
              </a:ext>
            </a:extLst>
          </p:cNvPr>
          <p:cNvSpPr txBox="1"/>
          <p:nvPr/>
        </p:nvSpPr>
        <p:spPr>
          <a:xfrm flipH="1">
            <a:off x="806694" y="2202165"/>
            <a:ext cx="2456425" cy="830997"/>
          </a:xfrm>
          <a:prstGeom prst="rect">
            <a:avLst/>
          </a:prstGeom>
          <a:noFill/>
        </p:spPr>
        <p:txBody>
          <a:bodyPr wrap="square" rtlCol="0">
            <a:spAutoFit/>
          </a:bodyPr>
          <a:lstStyle/>
          <a:p>
            <a:r>
              <a:rPr lang="pt-PT" sz="2400" dirty="0" err="1"/>
              <a:t>Back</a:t>
            </a:r>
            <a:r>
              <a:rPr lang="pt-PT" sz="2400" dirty="0"/>
              <a:t> Office</a:t>
            </a:r>
          </a:p>
          <a:p>
            <a:r>
              <a:rPr lang="pt-PT" sz="2400" b="1" i="1" dirty="0" err="1"/>
              <a:t>Analytical</a:t>
            </a:r>
            <a:r>
              <a:rPr lang="pt-PT" sz="2400" b="1" i="1" dirty="0"/>
              <a:t> CRM</a:t>
            </a:r>
            <a:endParaRPr lang="en-US" sz="2400" b="1" i="1" dirty="0"/>
          </a:p>
        </p:txBody>
      </p:sp>
      <p:sp>
        <p:nvSpPr>
          <p:cNvPr id="13" name="TextBox 12">
            <a:extLst>
              <a:ext uri="{FF2B5EF4-FFF2-40B4-BE49-F238E27FC236}">
                <a16:creationId xmlns:a16="http://schemas.microsoft.com/office/drawing/2014/main" id="{B9001473-3730-4AC9-9D22-CE62544A9A9F}"/>
              </a:ext>
            </a:extLst>
          </p:cNvPr>
          <p:cNvSpPr txBox="1"/>
          <p:nvPr/>
        </p:nvSpPr>
        <p:spPr>
          <a:xfrm flipH="1">
            <a:off x="4571999" y="2240522"/>
            <a:ext cx="3228011" cy="830997"/>
          </a:xfrm>
          <a:prstGeom prst="rect">
            <a:avLst/>
          </a:prstGeom>
          <a:noFill/>
        </p:spPr>
        <p:txBody>
          <a:bodyPr wrap="square" rtlCol="0">
            <a:spAutoFit/>
          </a:bodyPr>
          <a:lstStyle/>
          <a:p>
            <a:r>
              <a:rPr lang="pt-PT" sz="2400" dirty="0" err="1"/>
              <a:t>Front</a:t>
            </a:r>
            <a:r>
              <a:rPr lang="pt-PT" sz="2400" dirty="0"/>
              <a:t> Office</a:t>
            </a:r>
          </a:p>
          <a:p>
            <a:r>
              <a:rPr lang="pt-PT" sz="2400" b="1" i="1" dirty="0" err="1"/>
              <a:t>Operational</a:t>
            </a:r>
            <a:r>
              <a:rPr lang="pt-PT" sz="2400" b="1" i="1" dirty="0"/>
              <a:t> CRM</a:t>
            </a:r>
            <a:endParaRPr lang="en-US" sz="2400" b="1" i="1" dirty="0"/>
          </a:p>
        </p:txBody>
      </p:sp>
      <p:pic>
        <p:nvPicPr>
          <p:cNvPr id="5" name="Picture 4">
            <a:extLst>
              <a:ext uri="{FF2B5EF4-FFF2-40B4-BE49-F238E27FC236}">
                <a16:creationId xmlns:a16="http://schemas.microsoft.com/office/drawing/2014/main" id="{822C8EE8-6744-47D8-81A8-521BA1287AAB}"/>
              </a:ext>
            </a:extLst>
          </p:cNvPr>
          <p:cNvPicPr>
            <a:picLocks noChangeAspect="1"/>
          </p:cNvPicPr>
          <p:nvPr/>
        </p:nvPicPr>
        <p:blipFill>
          <a:blip r:embed="rId5"/>
          <a:stretch>
            <a:fillRect/>
          </a:stretch>
        </p:blipFill>
        <p:spPr>
          <a:xfrm>
            <a:off x="7918586" y="3498530"/>
            <a:ext cx="971414" cy="1034070"/>
          </a:xfrm>
          <a:prstGeom prst="rect">
            <a:avLst/>
          </a:prstGeom>
        </p:spPr>
      </p:pic>
      <p:sp>
        <p:nvSpPr>
          <p:cNvPr id="8" name="TextBox 7">
            <a:extLst>
              <a:ext uri="{FF2B5EF4-FFF2-40B4-BE49-F238E27FC236}">
                <a16:creationId xmlns:a16="http://schemas.microsoft.com/office/drawing/2014/main" id="{C76D194A-5C4A-4123-B1B2-27B3C598863C}"/>
              </a:ext>
            </a:extLst>
          </p:cNvPr>
          <p:cNvSpPr txBox="1"/>
          <p:nvPr/>
        </p:nvSpPr>
        <p:spPr>
          <a:xfrm>
            <a:off x="7918586" y="4532600"/>
            <a:ext cx="1372700" cy="369332"/>
          </a:xfrm>
          <a:prstGeom prst="rect">
            <a:avLst/>
          </a:prstGeom>
          <a:noFill/>
        </p:spPr>
        <p:txBody>
          <a:bodyPr wrap="square" rtlCol="0">
            <a:spAutoFit/>
          </a:bodyPr>
          <a:lstStyle/>
          <a:p>
            <a:r>
              <a:rPr lang="pt-PT" dirty="0" err="1"/>
              <a:t>Customer</a:t>
            </a:r>
            <a:endParaRPr lang="en-US" dirty="0"/>
          </a:p>
        </p:txBody>
      </p:sp>
      <p:sp>
        <p:nvSpPr>
          <p:cNvPr id="15" name="TextBox 14">
            <a:extLst>
              <a:ext uri="{FF2B5EF4-FFF2-40B4-BE49-F238E27FC236}">
                <a16:creationId xmlns:a16="http://schemas.microsoft.com/office/drawing/2014/main" id="{4CC10B2B-8FD3-449B-A338-AF495EC38AF0}"/>
              </a:ext>
            </a:extLst>
          </p:cNvPr>
          <p:cNvSpPr txBox="1"/>
          <p:nvPr/>
        </p:nvSpPr>
        <p:spPr>
          <a:xfrm>
            <a:off x="325196" y="3637985"/>
            <a:ext cx="2535933" cy="1631216"/>
          </a:xfrm>
          <a:prstGeom prst="rect">
            <a:avLst/>
          </a:prstGeom>
          <a:noFill/>
        </p:spPr>
        <p:txBody>
          <a:bodyPr wrap="square" rtlCol="0">
            <a:spAutoFit/>
          </a:bodyPr>
          <a:lstStyle/>
          <a:p>
            <a:r>
              <a:rPr lang="pt-PT" sz="2000" dirty="0"/>
              <a:t>Usual </a:t>
            </a:r>
            <a:r>
              <a:rPr lang="pt-PT" sz="2000" dirty="0" err="1"/>
              <a:t>questions</a:t>
            </a:r>
            <a:r>
              <a:rPr lang="pt-PT" sz="2000" dirty="0"/>
              <a:t>:</a:t>
            </a:r>
          </a:p>
          <a:p>
            <a:pPr marL="285750" indent="-285750">
              <a:buFont typeface="Arial" panose="020B0604020202020204" pitchFamily="34" charset="0"/>
              <a:buChar char="•"/>
            </a:pPr>
            <a:r>
              <a:rPr lang="pt-PT" sz="2000" dirty="0" err="1"/>
              <a:t>Which</a:t>
            </a:r>
            <a:r>
              <a:rPr lang="pt-PT" sz="2000" dirty="0"/>
              <a:t> </a:t>
            </a:r>
            <a:r>
              <a:rPr lang="pt-PT" sz="2000" dirty="0" err="1"/>
              <a:t>customers</a:t>
            </a:r>
            <a:r>
              <a:rPr lang="pt-PT" sz="2000" dirty="0"/>
              <a:t> to </a:t>
            </a:r>
            <a:r>
              <a:rPr lang="pt-PT" sz="2000" dirty="0" err="1"/>
              <a:t>contact</a:t>
            </a:r>
            <a:r>
              <a:rPr lang="pt-PT" sz="2000" dirty="0"/>
              <a:t>?</a:t>
            </a:r>
          </a:p>
          <a:p>
            <a:pPr marL="285750" indent="-285750">
              <a:buFont typeface="Arial" panose="020B0604020202020204" pitchFamily="34" charset="0"/>
              <a:buChar char="•"/>
            </a:pPr>
            <a:r>
              <a:rPr lang="pt-PT" sz="2000" dirty="0" err="1"/>
              <a:t>Which</a:t>
            </a:r>
            <a:r>
              <a:rPr lang="pt-PT" sz="2000" dirty="0"/>
              <a:t> </a:t>
            </a:r>
            <a:r>
              <a:rPr lang="pt-PT" sz="2000" dirty="0" err="1"/>
              <a:t>products</a:t>
            </a:r>
            <a:r>
              <a:rPr lang="pt-PT" sz="2000" dirty="0"/>
              <a:t> to </a:t>
            </a:r>
            <a:r>
              <a:rPr lang="pt-PT" sz="2000" dirty="0" err="1"/>
              <a:t>sell</a:t>
            </a:r>
            <a:r>
              <a:rPr lang="pt-PT" sz="2000" dirty="0"/>
              <a:t>?</a:t>
            </a:r>
            <a:endParaRPr lang="en-US" sz="2000" dirty="0"/>
          </a:p>
        </p:txBody>
      </p:sp>
      <p:sp>
        <p:nvSpPr>
          <p:cNvPr id="18" name="TextBox 17">
            <a:extLst>
              <a:ext uri="{FF2B5EF4-FFF2-40B4-BE49-F238E27FC236}">
                <a16:creationId xmlns:a16="http://schemas.microsoft.com/office/drawing/2014/main" id="{3738C5EF-A87E-456A-8A5B-BFA273E6E598}"/>
              </a:ext>
            </a:extLst>
          </p:cNvPr>
          <p:cNvSpPr txBox="1"/>
          <p:nvPr/>
        </p:nvSpPr>
        <p:spPr>
          <a:xfrm>
            <a:off x="4802424" y="3786482"/>
            <a:ext cx="2535933" cy="1015663"/>
          </a:xfrm>
          <a:prstGeom prst="rect">
            <a:avLst/>
          </a:prstGeom>
          <a:noFill/>
        </p:spPr>
        <p:txBody>
          <a:bodyPr wrap="square" rtlCol="0">
            <a:spAutoFit/>
          </a:bodyPr>
          <a:lstStyle/>
          <a:p>
            <a:r>
              <a:rPr lang="pt-PT" sz="2000" dirty="0"/>
              <a:t>Usual </a:t>
            </a:r>
            <a:r>
              <a:rPr lang="pt-PT" sz="2000" dirty="0" err="1"/>
              <a:t>operations</a:t>
            </a:r>
            <a:r>
              <a:rPr lang="pt-PT" sz="2000" dirty="0"/>
              <a:t>:</a:t>
            </a:r>
          </a:p>
          <a:p>
            <a:pPr marL="285750" indent="-285750">
              <a:buFont typeface="Arial" panose="020B0604020202020204" pitchFamily="34" charset="0"/>
              <a:buChar char="•"/>
            </a:pPr>
            <a:r>
              <a:rPr lang="pt-PT" sz="2000" dirty="0" err="1"/>
              <a:t>Contact</a:t>
            </a:r>
            <a:r>
              <a:rPr lang="pt-PT" sz="2000" dirty="0"/>
              <a:t> </a:t>
            </a:r>
            <a:r>
              <a:rPr lang="pt-PT" sz="2000" dirty="0" err="1"/>
              <a:t>customer</a:t>
            </a:r>
            <a:endParaRPr lang="pt-PT" sz="2000" dirty="0"/>
          </a:p>
          <a:p>
            <a:pPr marL="285750" indent="-285750">
              <a:buFont typeface="Arial" panose="020B0604020202020204" pitchFamily="34" charset="0"/>
              <a:buChar char="•"/>
            </a:pPr>
            <a:r>
              <a:rPr lang="pt-PT" sz="2000" dirty="0" err="1"/>
              <a:t>Sell</a:t>
            </a:r>
            <a:r>
              <a:rPr lang="pt-PT" sz="2000" dirty="0"/>
              <a:t> </a:t>
            </a:r>
            <a:r>
              <a:rPr lang="pt-PT" sz="2000" dirty="0" err="1"/>
              <a:t>product</a:t>
            </a:r>
            <a:endParaRPr lang="en-US" sz="2000" dirty="0"/>
          </a:p>
        </p:txBody>
      </p:sp>
    </p:spTree>
    <p:extLst>
      <p:ext uri="{BB962C8B-B14F-4D97-AF65-F5344CB8AC3E}">
        <p14:creationId xmlns:p14="http://schemas.microsoft.com/office/powerpoint/2010/main" val="3457325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B0840BE7-1E7A-4DFD-81F6-D28DCE39634B}"/>
              </a:ext>
            </a:extLst>
          </p:cNvPr>
          <p:cNvCxnSpPr/>
          <p:nvPr/>
        </p:nvCxnSpPr>
        <p:spPr>
          <a:xfrm>
            <a:off x="3742659" y="2356574"/>
            <a:ext cx="0" cy="39276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Rectangle 5"/>
          <p:cNvSpPr/>
          <p:nvPr/>
        </p:nvSpPr>
        <p:spPr>
          <a:xfrm>
            <a:off x="209175" y="6363012"/>
            <a:ext cx="8750717" cy="338554"/>
          </a:xfrm>
          <a:prstGeom prst="rect">
            <a:avLst/>
          </a:prstGeom>
        </p:spPr>
        <p:txBody>
          <a:bodyPr wrap="square">
            <a:spAutoFit/>
          </a:bodyPr>
          <a:lstStyle/>
          <a:p>
            <a:pPr algn="just"/>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just"/>
              <a:t>17</a:t>
            </a:fld>
            <a:endParaRPr lang="pt-PT" sz="1600" dirty="0"/>
          </a:p>
        </p:txBody>
      </p:sp>
      <p:sp>
        <p:nvSpPr>
          <p:cNvPr id="7" name="Rectangle 6"/>
          <p:cNvSpPr/>
          <p:nvPr/>
        </p:nvSpPr>
        <p:spPr>
          <a:xfrm>
            <a:off x="114356" y="384100"/>
            <a:ext cx="8890000" cy="1514261"/>
          </a:xfrm>
          <a:prstGeom prst="rect">
            <a:avLst/>
          </a:prstGeom>
        </p:spPr>
        <p:txBody>
          <a:bodyPr wrap="square">
            <a:spAutoFit/>
          </a:bodyPr>
          <a:lstStyle/>
          <a:p>
            <a:r>
              <a:rPr lang="en-GB" b="1" dirty="0"/>
              <a:t>____________________________________________________________________________</a:t>
            </a:r>
          </a:p>
          <a:p>
            <a:r>
              <a:rPr lang="en-US" b="1" dirty="0"/>
              <a:t>#0 Introduction – Overview</a:t>
            </a:r>
            <a:endParaRPr lang="en-GB" b="1" dirty="0"/>
          </a:p>
          <a:p>
            <a:r>
              <a:rPr lang="en-GB" b="1" dirty="0"/>
              <a:t>____________________________________________________________________________</a:t>
            </a:r>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endParaRPr lang="pt-PT" dirty="0"/>
          </a:p>
        </p:txBody>
      </p:sp>
      <p:pic>
        <p:nvPicPr>
          <p:cNvPr id="14" name="Picture 13"/>
          <p:cNvPicPr>
            <a:picLocks noChangeAspect="1"/>
          </p:cNvPicPr>
          <p:nvPr/>
        </p:nvPicPr>
        <p:blipFill>
          <a:blip r:embed="rId2"/>
          <a:stretch>
            <a:fillRect/>
          </a:stretch>
        </p:blipFill>
        <p:spPr>
          <a:xfrm>
            <a:off x="99415" y="109229"/>
            <a:ext cx="2034043" cy="549741"/>
          </a:xfrm>
          <a:prstGeom prst="rect">
            <a:avLst/>
          </a:prstGeom>
        </p:spPr>
      </p:pic>
      <p:pic>
        <p:nvPicPr>
          <p:cNvPr id="16" name="Picture 15"/>
          <p:cNvPicPr>
            <a:picLocks noChangeAspect="1"/>
          </p:cNvPicPr>
          <p:nvPr/>
        </p:nvPicPr>
        <p:blipFill>
          <a:blip r:embed="rId3"/>
          <a:stretch>
            <a:fillRect/>
          </a:stretch>
        </p:blipFill>
        <p:spPr>
          <a:xfrm>
            <a:off x="1979600" y="-188894"/>
            <a:ext cx="1763059" cy="1145988"/>
          </a:xfrm>
          <a:prstGeom prst="rect">
            <a:avLst/>
          </a:prstGeom>
        </p:spPr>
      </p:pic>
      <p:pic>
        <p:nvPicPr>
          <p:cNvPr id="17" name="Picture 16"/>
          <p:cNvPicPr>
            <a:picLocks noChangeAspect="1"/>
          </p:cNvPicPr>
          <p:nvPr/>
        </p:nvPicPr>
        <p:blipFill>
          <a:blip r:embed="rId4"/>
          <a:stretch>
            <a:fillRect/>
          </a:stretch>
        </p:blipFill>
        <p:spPr>
          <a:xfrm>
            <a:off x="7321177" y="80296"/>
            <a:ext cx="1822823" cy="607607"/>
          </a:xfrm>
          <a:prstGeom prst="rect">
            <a:avLst/>
          </a:prstGeom>
        </p:spPr>
      </p:pic>
      <p:sp>
        <p:nvSpPr>
          <p:cNvPr id="11" name="Rectangle 10">
            <a:extLst>
              <a:ext uri="{FF2B5EF4-FFF2-40B4-BE49-F238E27FC236}">
                <a16:creationId xmlns:a16="http://schemas.microsoft.com/office/drawing/2014/main" id="{8D89DBD0-00B0-43AA-977F-03A582972FAC}"/>
              </a:ext>
            </a:extLst>
          </p:cNvPr>
          <p:cNvSpPr/>
          <p:nvPr/>
        </p:nvSpPr>
        <p:spPr>
          <a:xfrm>
            <a:off x="209176" y="1186147"/>
            <a:ext cx="8795180" cy="646331"/>
          </a:xfrm>
          <a:prstGeom prst="rect">
            <a:avLst/>
          </a:prstGeom>
        </p:spPr>
        <p:txBody>
          <a:bodyPr wrap="square">
            <a:spAutoFit/>
          </a:bodyPr>
          <a:lstStyle/>
          <a:p>
            <a:r>
              <a:rPr lang="en-US" sz="3600" b="1" dirty="0"/>
              <a:t>Customer Relationship Management (CRM)</a:t>
            </a:r>
          </a:p>
        </p:txBody>
      </p:sp>
      <p:sp>
        <p:nvSpPr>
          <p:cNvPr id="2" name="Cylinder 1">
            <a:extLst>
              <a:ext uri="{FF2B5EF4-FFF2-40B4-BE49-F238E27FC236}">
                <a16:creationId xmlns:a16="http://schemas.microsoft.com/office/drawing/2014/main" id="{DF625788-EB97-4E19-BCDF-21A65D8D3C05}"/>
              </a:ext>
            </a:extLst>
          </p:cNvPr>
          <p:cNvSpPr/>
          <p:nvPr/>
        </p:nvSpPr>
        <p:spPr>
          <a:xfrm>
            <a:off x="3129825" y="3639188"/>
            <a:ext cx="1092370" cy="1644693"/>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sz="2800" dirty="0"/>
              <a:t>CRM Data</a:t>
            </a:r>
            <a:endParaRPr lang="en-US" sz="2800" dirty="0"/>
          </a:p>
        </p:txBody>
      </p:sp>
      <p:sp>
        <p:nvSpPr>
          <p:cNvPr id="3" name="TextBox 2">
            <a:extLst>
              <a:ext uri="{FF2B5EF4-FFF2-40B4-BE49-F238E27FC236}">
                <a16:creationId xmlns:a16="http://schemas.microsoft.com/office/drawing/2014/main" id="{C923E11E-1305-4326-8ED2-2A9C957B3CA3}"/>
              </a:ext>
            </a:extLst>
          </p:cNvPr>
          <p:cNvSpPr txBox="1"/>
          <p:nvPr/>
        </p:nvSpPr>
        <p:spPr>
          <a:xfrm flipH="1">
            <a:off x="806694" y="2202165"/>
            <a:ext cx="2456425" cy="830997"/>
          </a:xfrm>
          <a:prstGeom prst="rect">
            <a:avLst/>
          </a:prstGeom>
          <a:noFill/>
        </p:spPr>
        <p:txBody>
          <a:bodyPr wrap="square" rtlCol="0">
            <a:spAutoFit/>
          </a:bodyPr>
          <a:lstStyle/>
          <a:p>
            <a:r>
              <a:rPr lang="pt-PT" sz="2400" dirty="0" err="1"/>
              <a:t>Back</a:t>
            </a:r>
            <a:r>
              <a:rPr lang="pt-PT" sz="2400" dirty="0"/>
              <a:t> Office</a:t>
            </a:r>
          </a:p>
          <a:p>
            <a:r>
              <a:rPr lang="pt-PT" sz="2400" b="1" i="1" dirty="0" err="1"/>
              <a:t>Analytical</a:t>
            </a:r>
            <a:r>
              <a:rPr lang="pt-PT" sz="2400" b="1" i="1" dirty="0"/>
              <a:t> CRM</a:t>
            </a:r>
            <a:endParaRPr lang="en-US" sz="2400" b="1" i="1" dirty="0"/>
          </a:p>
        </p:txBody>
      </p:sp>
      <p:sp>
        <p:nvSpPr>
          <p:cNvPr id="13" name="TextBox 12">
            <a:extLst>
              <a:ext uri="{FF2B5EF4-FFF2-40B4-BE49-F238E27FC236}">
                <a16:creationId xmlns:a16="http://schemas.microsoft.com/office/drawing/2014/main" id="{B9001473-3730-4AC9-9D22-CE62544A9A9F}"/>
              </a:ext>
            </a:extLst>
          </p:cNvPr>
          <p:cNvSpPr txBox="1"/>
          <p:nvPr/>
        </p:nvSpPr>
        <p:spPr>
          <a:xfrm flipH="1">
            <a:off x="4571999" y="2240522"/>
            <a:ext cx="3228011" cy="830997"/>
          </a:xfrm>
          <a:prstGeom prst="rect">
            <a:avLst/>
          </a:prstGeom>
          <a:noFill/>
        </p:spPr>
        <p:txBody>
          <a:bodyPr wrap="square" rtlCol="0">
            <a:spAutoFit/>
          </a:bodyPr>
          <a:lstStyle/>
          <a:p>
            <a:r>
              <a:rPr lang="pt-PT" sz="2400" dirty="0" err="1"/>
              <a:t>Front</a:t>
            </a:r>
            <a:r>
              <a:rPr lang="pt-PT" sz="2400" dirty="0"/>
              <a:t> Office</a:t>
            </a:r>
          </a:p>
          <a:p>
            <a:r>
              <a:rPr lang="pt-PT" sz="2400" b="1" i="1" dirty="0" err="1"/>
              <a:t>Operational</a:t>
            </a:r>
            <a:r>
              <a:rPr lang="pt-PT" sz="2400" b="1" i="1" dirty="0"/>
              <a:t> CRM</a:t>
            </a:r>
            <a:endParaRPr lang="en-US" sz="2400" b="1" i="1" dirty="0"/>
          </a:p>
        </p:txBody>
      </p:sp>
      <p:pic>
        <p:nvPicPr>
          <p:cNvPr id="5" name="Picture 4">
            <a:extLst>
              <a:ext uri="{FF2B5EF4-FFF2-40B4-BE49-F238E27FC236}">
                <a16:creationId xmlns:a16="http://schemas.microsoft.com/office/drawing/2014/main" id="{822C8EE8-6744-47D8-81A8-521BA1287AAB}"/>
              </a:ext>
            </a:extLst>
          </p:cNvPr>
          <p:cNvPicPr>
            <a:picLocks noChangeAspect="1"/>
          </p:cNvPicPr>
          <p:nvPr/>
        </p:nvPicPr>
        <p:blipFill>
          <a:blip r:embed="rId5"/>
          <a:stretch>
            <a:fillRect/>
          </a:stretch>
        </p:blipFill>
        <p:spPr>
          <a:xfrm>
            <a:off x="7918586" y="3498530"/>
            <a:ext cx="971414" cy="1034070"/>
          </a:xfrm>
          <a:prstGeom prst="rect">
            <a:avLst/>
          </a:prstGeom>
        </p:spPr>
      </p:pic>
      <p:sp>
        <p:nvSpPr>
          <p:cNvPr id="8" name="TextBox 7">
            <a:extLst>
              <a:ext uri="{FF2B5EF4-FFF2-40B4-BE49-F238E27FC236}">
                <a16:creationId xmlns:a16="http://schemas.microsoft.com/office/drawing/2014/main" id="{C76D194A-5C4A-4123-B1B2-27B3C598863C}"/>
              </a:ext>
            </a:extLst>
          </p:cNvPr>
          <p:cNvSpPr txBox="1"/>
          <p:nvPr/>
        </p:nvSpPr>
        <p:spPr>
          <a:xfrm>
            <a:off x="7918586" y="4532600"/>
            <a:ext cx="1372700" cy="369332"/>
          </a:xfrm>
          <a:prstGeom prst="rect">
            <a:avLst/>
          </a:prstGeom>
          <a:noFill/>
        </p:spPr>
        <p:txBody>
          <a:bodyPr wrap="square" rtlCol="0">
            <a:spAutoFit/>
          </a:bodyPr>
          <a:lstStyle/>
          <a:p>
            <a:r>
              <a:rPr lang="pt-PT" dirty="0" err="1"/>
              <a:t>Customer</a:t>
            </a:r>
            <a:endParaRPr lang="en-US" dirty="0"/>
          </a:p>
        </p:txBody>
      </p:sp>
      <p:sp>
        <p:nvSpPr>
          <p:cNvPr id="15" name="TextBox 14">
            <a:extLst>
              <a:ext uri="{FF2B5EF4-FFF2-40B4-BE49-F238E27FC236}">
                <a16:creationId xmlns:a16="http://schemas.microsoft.com/office/drawing/2014/main" id="{4CC10B2B-8FD3-449B-A338-AF495EC38AF0}"/>
              </a:ext>
            </a:extLst>
          </p:cNvPr>
          <p:cNvSpPr txBox="1"/>
          <p:nvPr/>
        </p:nvSpPr>
        <p:spPr>
          <a:xfrm>
            <a:off x="325196" y="3637985"/>
            <a:ext cx="2535933" cy="1631216"/>
          </a:xfrm>
          <a:prstGeom prst="rect">
            <a:avLst/>
          </a:prstGeom>
          <a:noFill/>
        </p:spPr>
        <p:txBody>
          <a:bodyPr wrap="square" rtlCol="0">
            <a:spAutoFit/>
          </a:bodyPr>
          <a:lstStyle/>
          <a:p>
            <a:r>
              <a:rPr lang="pt-PT" sz="2000" dirty="0" err="1"/>
              <a:t>How</a:t>
            </a:r>
            <a:r>
              <a:rPr lang="pt-PT" sz="2000" dirty="0"/>
              <a:t> to </a:t>
            </a:r>
            <a:r>
              <a:rPr lang="pt-PT" sz="2000" dirty="0" err="1"/>
              <a:t>answer</a:t>
            </a:r>
            <a:r>
              <a:rPr lang="pt-PT" sz="2000" dirty="0"/>
              <a:t> usual </a:t>
            </a:r>
            <a:r>
              <a:rPr lang="pt-PT" sz="2000" dirty="0" err="1"/>
              <a:t>questions</a:t>
            </a:r>
            <a:r>
              <a:rPr lang="pt-PT" sz="2000" dirty="0"/>
              <a:t>:</a:t>
            </a:r>
          </a:p>
          <a:p>
            <a:pPr marL="285750" indent="-285750">
              <a:buFont typeface="Arial" panose="020B0604020202020204" pitchFamily="34" charset="0"/>
              <a:buChar char="•"/>
            </a:pPr>
            <a:r>
              <a:rPr lang="pt-PT" sz="2000" dirty="0" err="1"/>
              <a:t>Through</a:t>
            </a:r>
            <a:r>
              <a:rPr lang="pt-PT" sz="2000" dirty="0"/>
              <a:t> </a:t>
            </a:r>
            <a:r>
              <a:rPr lang="pt-PT" sz="2000" dirty="0" err="1"/>
              <a:t>implemented</a:t>
            </a:r>
            <a:r>
              <a:rPr lang="pt-PT" sz="2000" dirty="0"/>
              <a:t> Data </a:t>
            </a:r>
            <a:r>
              <a:rPr lang="pt-PT" sz="2000" dirty="0" err="1"/>
              <a:t>Mining</a:t>
            </a:r>
            <a:r>
              <a:rPr lang="pt-PT" sz="2000" dirty="0"/>
              <a:t> </a:t>
            </a:r>
            <a:r>
              <a:rPr lang="pt-PT" sz="2000" dirty="0" err="1"/>
              <a:t>models</a:t>
            </a:r>
            <a:endParaRPr lang="en-US" sz="2000" dirty="0"/>
          </a:p>
        </p:txBody>
      </p:sp>
      <p:sp>
        <p:nvSpPr>
          <p:cNvPr id="18" name="TextBox 17">
            <a:extLst>
              <a:ext uri="{FF2B5EF4-FFF2-40B4-BE49-F238E27FC236}">
                <a16:creationId xmlns:a16="http://schemas.microsoft.com/office/drawing/2014/main" id="{3738C5EF-A87E-456A-8A5B-BFA273E6E598}"/>
              </a:ext>
            </a:extLst>
          </p:cNvPr>
          <p:cNvSpPr txBox="1"/>
          <p:nvPr/>
        </p:nvSpPr>
        <p:spPr>
          <a:xfrm>
            <a:off x="4802424" y="3786482"/>
            <a:ext cx="2535933" cy="1938992"/>
          </a:xfrm>
          <a:prstGeom prst="rect">
            <a:avLst/>
          </a:prstGeom>
          <a:noFill/>
        </p:spPr>
        <p:txBody>
          <a:bodyPr wrap="square" rtlCol="0">
            <a:spAutoFit/>
          </a:bodyPr>
          <a:lstStyle/>
          <a:p>
            <a:r>
              <a:rPr lang="pt-PT" sz="2000" dirty="0" err="1"/>
              <a:t>How</a:t>
            </a:r>
            <a:r>
              <a:rPr lang="pt-PT" sz="2000" dirty="0"/>
              <a:t> to </a:t>
            </a:r>
            <a:r>
              <a:rPr lang="pt-PT" sz="2000" dirty="0" err="1"/>
              <a:t>make</a:t>
            </a:r>
            <a:r>
              <a:rPr lang="pt-PT" sz="2000" dirty="0"/>
              <a:t> usual </a:t>
            </a:r>
            <a:r>
              <a:rPr lang="pt-PT" sz="2000" dirty="0" err="1"/>
              <a:t>operations</a:t>
            </a:r>
            <a:r>
              <a:rPr lang="pt-PT" sz="2000" dirty="0"/>
              <a:t>:</a:t>
            </a:r>
          </a:p>
          <a:p>
            <a:pPr marL="285750" indent="-285750">
              <a:buFont typeface="Arial" panose="020B0604020202020204" pitchFamily="34" charset="0"/>
              <a:buChar char="•"/>
            </a:pPr>
            <a:r>
              <a:rPr lang="pt-PT" sz="2000" dirty="0" err="1"/>
              <a:t>Through</a:t>
            </a:r>
            <a:r>
              <a:rPr lang="pt-PT" sz="2000" dirty="0"/>
              <a:t> </a:t>
            </a:r>
            <a:r>
              <a:rPr lang="pt-PT" sz="2000" dirty="0" err="1"/>
              <a:t>operational</a:t>
            </a:r>
            <a:r>
              <a:rPr lang="pt-PT" sz="2000" dirty="0"/>
              <a:t> </a:t>
            </a:r>
            <a:r>
              <a:rPr lang="pt-PT" sz="2000" dirty="0" err="1"/>
              <a:t>applications</a:t>
            </a:r>
            <a:r>
              <a:rPr lang="pt-PT" sz="2000" dirty="0"/>
              <a:t> (e.g., </a:t>
            </a:r>
            <a:r>
              <a:rPr lang="pt-PT" sz="2000" dirty="0" err="1"/>
              <a:t>contact</a:t>
            </a:r>
            <a:r>
              <a:rPr lang="pt-PT" sz="2000" dirty="0"/>
              <a:t> </a:t>
            </a:r>
            <a:r>
              <a:rPr lang="pt-PT" sz="2000" dirty="0" err="1"/>
              <a:t>center</a:t>
            </a:r>
            <a:r>
              <a:rPr lang="pt-PT" sz="2000" dirty="0"/>
              <a:t>)</a:t>
            </a:r>
            <a:endParaRPr lang="en-US" sz="2000" dirty="0"/>
          </a:p>
        </p:txBody>
      </p:sp>
    </p:spTree>
    <p:extLst>
      <p:ext uri="{BB962C8B-B14F-4D97-AF65-F5344CB8AC3E}">
        <p14:creationId xmlns:p14="http://schemas.microsoft.com/office/powerpoint/2010/main" val="3615006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B0840BE7-1E7A-4DFD-81F6-D28DCE39634B}"/>
              </a:ext>
            </a:extLst>
          </p:cNvPr>
          <p:cNvCxnSpPr/>
          <p:nvPr/>
        </p:nvCxnSpPr>
        <p:spPr>
          <a:xfrm>
            <a:off x="4061779" y="2356574"/>
            <a:ext cx="0" cy="39276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Rectangle 5"/>
          <p:cNvSpPr/>
          <p:nvPr/>
        </p:nvSpPr>
        <p:spPr>
          <a:xfrm>
            <a:off x="209175" y="6363012"/>
            <a:ext cx="8750717" cy="338554"/>
          </a:xfrm>
          <a:prstGeom prst="rect">
            <a:avLst/>
          </a:prstGeom>
        </p:spPr>
        <p:txBody>
          <a:bodyPr wrap="square">
            <a:spAutoFit/>
          </a:bodyPr>
          <a:lstStyle/>
          <a:p>
            <a:pPr algn="just"/>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just"/>
              <a:t>18</a:t>
            </a:fld>
            <a:endParaRPr lang="pt-PT" sz="1600" dirty="0"/>
          </a:p>
        </p:txBody>
      </p:sp>
      <p:sp>
        <p:nvSpPr>
          <p:cNvPr id="7" name="Rectangle 6"/>
          <p:cNvSpPr/>
          <p:nvPr/>
        </p:nvSpPr>
        <p:spPr>
          <a:xfrm>
            <a:off x="114356" y="384100"/>
            <a:ext cx="8890000" cy="1514261"/>
          </a:xfrm>
          <a:prstGeom prst="rect">
            <a:avLst/>
          </a:prstGeom>
        </p:spPr>
        <p:txBody>
          <a:bodyPr wrap="square">
            <a:spAutoFit/>
          </a:bodyPr>
          <a:lstStyle/>
          <a:p>
            <a:r>
              <a:rPr lang="en-GB" b="1" dirty="0"/>
              <a:t>____________________________________________________________________________</a:t>
            </a:r>
          </a:p>
          <a:p>
            <a:r>
              <a:rPr lang="en-US" b="1" dirty="0"/>
              <a:t>#0 Introduction – Overview</a:t>
            </a:r>
            <a:endParaRPr lang="en-GB" b="1" dirty="0"/>
          </a:p>
          <a:p>
            <a:r>
              <a:rPr lang="en-GB" b="1" dirty="0"/>
              <a:t>____________________________________________________________________________</a:t>
            </a:r>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endParaRPr lang="pt-PT" dirty="0"/>
          </a:p>
        </p:txBody>
      </p:sp>
      <p:pic>
        <p:nvPicPr>
          <p:cNvPr id="14" name="Picture 13"/>
          <p:cNvPicPr>
            <a:picLocks noChangeAspect="1"/>
          </p:cNvPicPr>
          <p:nvPr/>
        </p:nvPicPr>
        <p:blipFill>
          <a:blip r:embed="rId3"/>
          <a:stretch>
            <a:fillRect/>
          </a:stretch>
        </p:blipFill>
        <p:spPr>
          <a:xfrm>
            <a:off x="99415" y="109229"/>
            <a:ext cx="2034043" cy="549741"/>
          </a:xfrm>
          <a:prstGeom prst="rect">
            <a:avLst/>
          </a:prstGeom>
        </p:spPr>
      </p:pic>
      <p:pic>
        <p:nvPicPr>
          <p:cNvPr id="16" name="Picture 15"/>
          <p:cNvPicPr>
            <a:picLocks noChangeAspect="1"/>
          </p:cNvPicPr>
          <p:nvPr/>
        </p:nvPicPr>
        <p:blipFill>
          <a:blip r:embed="rId4"/>
          <a:stretch>
            <a:fillRect/>
          </a:stretch>
        </p:blipFill>
        <p:spPr>
          <a:xfrm>
            <a:off x="1979600" y="-188894"/>
            <a:ext cx="1763059" cy="1145988"/>
          </a:xfrm>
          <a:prstGeom prst="rect">
            <a:avLst/>
          </a:prstGeom>
        </p:spPr>
      </p:pic>
      <p:pic>
        <p:nvPicPr>
          <p:cNvPr id="17" name="Picture 16"/>
          <p:cNvPicPr>
            <a:picLocks noChangeAspect="1"/>
          </p:cNvPicPr>
          <p:nvPr/>
        </p:nvPicPr>
        <p:blipFill>
          <a:blip r:embed="rId5"/>
          <a:stretch>
            <a:fillRect/>
          </a:stretch>
        </p:blipFill>
        <p:spPr>
          <a:xfrm>
            <a:off x="7321177" y="80296"/>
            <a:ext cx="1822823" cy="607607"/>
          </a:xfrm>
          <a:prstGeom prst="rect">
            <a:avLst/>
          </a:prstGeom>
        </p:spPr>
      </p:pic>
      <p:sp>
        <p:nvSpPr>
          <p:cNvPr id="11" name="Rectangle 10">
            <a:extLst>
              <a:ext uri="{FF2B5EF4-FFF2-40B4-BE49-F238E27FC236}">
                <a16:creationId xmlns:a16="http://schemas.microsoft.com/office/drawing/2014/main" id="{8D89DBD0-00B0-43AA-977F-03A582972FAC}"/>
              </a:ext>
            </a:extLst>
          </p:cNvPr>
          <p:cNvSpPr/>
          <p:nvPr/>
        </p:nvSpPr>
        <p:spPr>
          <a:xfrm>
            <a:off x="209176" y="1186147"/>
            <a:ext cx="8795180" cy="646331"/>
          </a:xfrm>
          <a:prstGeom prst="rect">
            <a:avLst/>
          </a:prstGeom>
        </p:spPr>
        <p:txBody>
          <a:bodyPr wrap="square">
            <a:spAutoFit/>
          </a:bodyPr>
          <a:lstStyle/>
          <a:p>
            <a:r>
              <a:rPr lang="en-US" sz="3600" b="1" dirty="0"/>
              <a:t>Customer Relationship Management (CRM)</a:t>
            </a:r>
          </a:p>
        </p:txBody>
      </p:sp>
      <p:sp>
        <p:nvSpPr>
          <p:cNvPr id="2" name="Cylinder 1">
            <a:extLst>
              <a:ext uri="{FF2B5EF4-FFF2-40B4-BE49-F238E27FC236}">
                <a16:creationId xmlns:a16="http://schemas.microsoft.com/office/drawing/2014/main" id="{DF625788-EB97-4E19-BCDF-21A65D8D3C05}"/>
              </a:ext>
            </a:extLst>
          </p:cNvPr>
          <p:cNvSpPr/>
          <p:nvPr/>
        </p:nvSpPr>
        <p:spPr>
          <a:xfrm>
            <a:off x="4220789" y="3560210"/>
            <a:ext cx="1419033" cy="1459785"/>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sz="2000" dirty="0" err="1"/>
              <a:t>Operational</a:t>
            </a:r>
            <a:r>
              <a:rPr lang="pt-PT" sz="2000" dirty="0"/>
              <a:t> CRM DB</a:t>
            </a:r>
            <a:endParaRPr lang="en-US" sz="2000" dirty="0"/>
          </a:p>
        </p:txBody>
      </p:sp>
      <p:sp>
        <p:nvSpPr>
          <p:cNvPr id="3" name="TextBox 2">
            <a:extLst>
              <a:ext uri="{FF2B5EF4-FFF2-40B4-BE49-F238E27FC236}">
                <a16:creationId xmlns:a16="http://schemas.microsoft.com/office/drawing/2014/main" id="{C923E11E-1305-4326-8ED2-2A9C957B3CA3}"/>
              </a:ext>
            </a:extLst>
          </p:cNvPr>
          <p:cNvSpPr txBox="1"/>
          <p:nvPr/>
        </p:nvSpPr>
        <p:spPr>
          <a:xfrm flipH="1">
            <a:off x="806694" y="2202165"/>
            <a:ext cx="2456425" cy="830997"/>
          </a:xfrm>
          <a:prstGeom prst="rect">
            <a:avLst/>
          </a:prstGeom>
          <a:noFill/>
        </p:spPr>
        <p:txBody>
          <a:bodyPr wrap="square" rtlCol="0">
            <a:spAutoFit/>
          </a:bodyPr>
          <a:lstStyle/>
          <a:p>
            <a:r>
              <a:rPr lang="pt-PT" sz="2400" dirty="0" err="1"/>
              <a:t>Back</a:t>
            </a:r>
            <a:r>
              <a:rPr lang="pt-PT" sz="2400" dirty="0"/>
              <a:t> Office</a:t>
            </a:r>
          </a:p>
          <a:p>
            <a:r>
              <a:rPr lang="pt-PT" sz="2400" b="1" i="1" dirty="0" err="1"/>
              <a:t>Analytical</a:t>
            </a:r>
            <a:r>
              <a:rPr lang="pt-PT" sz="2400" b="1" i="1" dirty="0"/>
              <a:t> CRM</a:t>
            </a:r>
            <a:endParaRPr lang="en-US" sz="2400" b="1" i="1" dirty="0"/>
          </a:p>
        </p:txBody>
      </p:sp>
      <p:sp>
        <p:nvSpPr>
          <p:cNvPr id="13" name="TextBox 12">
            <a:extLst>
              <a:ext uri="{FF2B5EF4-FFF2-40B4-BE49-F238E27FC236}">
                <a16:creationId xmlns:a16="http://schemas.microsoft.com/office/drawing/2014/main" id="{B9001473-3730-4AC9-9D22-CE62544A9A9F}"/>
              </a:ext>
            </a:extLst>
          </p:cNvPr>
          <p:cNvSpPr txBox="1"/>
          <p:nvPr/>
        </p:nvSpPr>
        <p:spPr>
          <a:xfrm flipH="1">
            <a:off x="4571999" y="2240522"/>
            <a:ext cx="3228011" cy="830997"/>
          </a:xfrm>
          <a:prstGeom prst="rect">
            <a:avLst/>
          </a:prstGeom>
          <a:noFill/>
        </p:spPr>
        <p:txBody>
          <a:bodyPr wrap="square" rtlCol="0">
            <a:spAutoFit/>
          </a:bodyPr>
          <a:lstStyle/>
          <a:p>
            <a:r>
              <a:rPr lang="pt-PT" sz="2400" dirty="0" err="1"/>
              <a:t>Front</a:t>
            </a:r>
            <a:r>
              <a:rPr lang="pt-PT" sz="2400" dirty="0"/>
              <a:t> Office</a:t>
            </a:r>
          </a:p>
          <a:p>
            <a:r>
              <a:rPr lang="pt-PT" sz="2400" b="1" i="1" dirty="0" err="1"/>
              <a:t>Operational</a:t>
            </a:r>
            <a:r>
              <a:rPr lang="pt-PT" sz="2400" b="1" i="1" dirty="0"/>
              <a:t> CRM</a:t>
            </a:r>
            <a:endParaRPr lang="en-US" sz="2400" b="1" i="1" dirty="0"/>
          </a:p>
        </p:txBody>
      </p:sp>
      <p:pic>
        <p:nvPicPr>
          <p:cNvPr id="5" name="Picture 4">
            <a:extLst>
              <a:ext uri="{FF2B5EF4-FFF2-40B4-BE49-F238E27FC236}">
                <a16:creationId xmlns:a16="http://schemas.microsoft.com/office/drawing/2014/main" id="{822C8EE8-6744-47D8-81A8-521BA1287AAB}"/>
              </a:ext>
            </a:extLst>
          </p:cNvPr>
          <p:cNvPicPr>
            <a:picLocks noChangeAspect="1"/>
          </p:cNvPicPr>
          <p:nvPr/>
        </p:nvPicPr>
        <p:blipFill>
          <a:blip r:embed="rId6"/>
          <a:stretch>
            <a:fillRect/>
          </a:stretch>
        </p:blipFill>
        <p:spPr>
          <a:xfrm>
            <a:off x="7918586" y="3498530"/>
            <a:ext cx="971414" cy="1034070"/>
          </a:xfrm>
          <a:prstGeom prst="rect">
            <a:avLst/>
          </a:prstGeom>
        </p:spPr>
      </p:pic>
      <p:sp>
        <p:nvSpPr>
          <p:cNvPr id="8" name="TextBox 7">
            <a:extLst>
              <a:ext uri="{FF2B5EF4-FFF2-40B4-BE49-F238E27FC236}">
                <a16:creationId xmlns:a16="http://schemas.microsoft.com/office/drawing/2014/main" id="{C76D194A-5C4A-4123-B1B2-27B3C598863C}"/>
              </a:ext>
            </a:extLst>
          </p:cNvPr>
          <p:cNvSpPr txBox="1"/>
          <p:nvPr/>
        </p:nvSpPr>
        <p:spPr>
          <a:xfrm>
            <a:off x="7918586" y="4532600"/>
            <a:ext cx="1372700" cy="369332"/>
          </a:xfrm>
          <a:prstGeom prst="rect">
            <a:avLst/>
          </a:prstGeom>
          <a:noFill/>
        </p:spPr>
        <p:txBody>
          <a:bodyPr wrap="square" rtlCol="0">
            <a:spAutoFit/>
          </a:bodyPr>
          <a:lstStyle/>
          <a:p>
            <a:r>
              <a:rPr lang="pt-PT" dirty="0" err="1"/>
              <a:t>Customer</a:t>
            </a:r>
            <a:endParaRPr lang="en-US" dirty="0"/>
          </a:p>
        </p:txBody>
      </p:sp>
      <p:sp>
        <p:nvSpPr>
          <p:cNvPr id="4" name="Rectangle: Rounded Corners 3">
            <a:extLst>
              <a:ext uri="{FF2B5EF4-FFF2-40B4-BE49-F238E27FC236}">
                <a16:creationId xmlns:a16="http://schemas.microsoft.com/office/drawing/2014/main" id="{C872F9EC-62BC-496A-A96E-2E6F6BFE6FC4}"/>
              </a:ext>
            </a:extLst>
          </p:cNvPr>
          <p:cNvSpPr/>
          <p:nvPr/>
        </p:nvSpPr>
        <p:spPr>
          <a:xfrm>
            <a:off x="6050578" y="3839369"/>
            <a:ext cx="1466722" cy="9620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pt-PT" sz="2000" dirty="0" err="1"/>
              <a:t>Contact</a:t>
            </a:r>
            <a:r>
              <a:rPr lang="pt-PT" sz="2000" dirty="0"/>
              <a:t> </a:t>
            </a:r>
            <a:r>
              <a:rPr lang="pt-PT" sz="2000" dirty="0" err="1"/>
              <a:t>Center</a:t>
            </a:r>
            <a:endParaRPr lang="en-US" sz="2000" dirty="0"/>
          </a:p>
        </p:txBody>
      </p:sp>
      <p:sp>
        <p:nvSpPr>
          <p:cNvPr id="19" name="Rectangle: Rounded Corners 18">
            <a:extLst>
              <a:ext uri="{FF2B5EF4-FFF2-40B4-BE49-F238E27FC236}">
                <a16:creationId xmlns:a16="http://schemas.microsoft.com/office/drawing/2014/main" id="{7B46E66F-DDCD-4FC7-9027-E762772F1B74}"/>
              </a:ext>
            </a:extLst>
          </p:cNvPr>
          <p:cNvSpPr/>
          <p:nvPr/>
        </p:nvSpPr>
        <p:spPr>
          <a:xfrm>
            <a:off x="483339" y="5098612"/>
            <a:ext cx="1466722" cy="9620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pt-PT" sz="2000" dirty="0"/>
              <a:t>Data </a:t>
            </a:r>
            <a:r>
              <a:rPr lang="pt-PT" sz="2000" dirty="0" err="1"/>
              <a:t>Mining</a:t>
            </a:r>
            <a:endParaRPr lang="en-US" sz="2000" dirty="0"/>
          </a:p>
        </p:txBody>
      </p:sp>
      <p:sp>
        <p:nvSpPr>
          <p:cNvPr id="9" name="Arrow: Right 8">
            <a:extLst>
              <a:ext uri="{FF2B5EF4-FFF2-40B4-BE49-F238E27FC236}">
                <a16:creationId xmlns:a16="http://schemas.microsoft.com/office/drawing/2014/main" id="{948589D4-553F-49A3-AEC9-8BFE50E7EF69}"/>
              </a:ext>
            </a:extLst>
          </p:cNvPr>
          <p:cNvSpPr/>
          <p:nvPr/>
        </p:nvSpPr>
        <p:spPr>
          <a:xfrm>
            <a:off x="5639822" y="4217071"/>
            <a:ext cx="410756" cy="19746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Cylinder 19">
            <a:extLst>
              <a:ext uri="{FF2B5EF4-FFF2-40B4-BE49-F238E27FC236}">
                <a16:creationId xmlns:a16="http://schemas.microsoft.com/office/drawing/2014/main" id="{B690FAB1-0317-4145-8DB5-6FC85B3179F0}"/>
              </a:ext>
            </a:extLst>
          </p:cNvPr>
          <p:cNvSpPr/>
          <p:nvPr/>
        </p:nvSpPr>
        <p:spPr>
          <a:xfrm>
            <a:off x="2425017" y="4068774"/>
            <a:ext cx="1419033" cy="2108278"/>
          </a:xfrm>
          <a:prstGeom prst="can">
            <a:avLst/>
          </a:prstGeom>
        </p:spPr>
        <p:style>
          <a:lnRef idx="2">
            <a:schemeClr val="dk1"/>
          </a:lnRef>
          <a:fillRef idx="1">
            <a:schemeClr val="lt1"/>
          </a:fillRef>
          <a:effectRef idx="0">
            <a:schemeClr val="dk1"/>
          </a:effectRef>
          <a:fontRef idx="minor">
            <a:schemeClr val="dk1"/>
          </a:fontRef>
        </p:style>
        <p:txBody>
          <a:bodyPr rtlCol="0" anchor="t"/>
          <a:lstStyle/>
          <a:p>
            <a:pPr algn="ctr"/>
            <a:r>
              <a:rPr lang="pt-PT" sz="2000" dirty="0"/>
              <a:t>EDW</a:t>
            </a:r>
            <a:endParaRPr lang="en-US" sz="2000" dirty="0"/>
          </a:p>
        </p:txBody>
      </p:sp>
      <p:sp>
        <p:nvSpPr>
          <p:cNvPr id="12" name="Rectangle 11">
            <a:extLst>
              <a:ext uri="{FF2B5EF4-FFF2-40B4-BE49-F238E27FC236}">
                <a16:creationId xmlns:a16="http://schemas.microsoft.com/office/drawing/2014/main" id="{64074CC5-F944-42DD-9CA7-76595DE9606B}"/>
              </a:ext>
            </a:extLst>
          </p:cNvPr>
          <p:cNvSpPr/>
          <p:nvPr/>
        </p:nvSpPr>
        <p:spPr>
          <a:xfrm>
            <a:off x="2574115" y="5104332"/>
            <a:ext cx="1150133" cy="8043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i="1" dirty="0" err="1"/>
              <a:t>Customer</a:t>
            </a:r>
            <a:r>
              <a:rPr lang="pt-PT" i="1" dirty="0"/>
              <a:t> </a:t>
            </a:r>
            <a:r>
              <a:rPr lang="pt-PT" i="1" dirty="0" err="1"/>
              <a:t>Datamart</a:t>
            </a:r>
            <a:endParaRPr lang="en-US" i="1" dirty="0"/>
          </a:p>
        </p:txBody>
      </p:sp>
      <p:sp>
        <p:nvSpPr>
          <p:cNvPr id="21" name="Arrow: Right 20">
            <a:extLst>
              <a:ext uri="{FF2B5EF4-FFF2-40B4-BE49-F238E27FC236}">
                <a16:creationId xmlns:a16="http://schemas.microsoft.com/office/drawing/2014/main" id="{75F4511E-C044-407C-B749-AA019938599A}"/>
              </a:ext>
            </a:extLst>
          </p:cNvPr>
          <p:cNvSpPr/>
          <p:nvPr/>
        </p:nvSpPr>
        <p:spPr>
          <a:xfrm>
            <a:off x="1969407" y="5474388"/>
            <a:ext cx="604708" cy="19746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Connector: Elbow 22">
            <a:extLst>
              <a:ext uri="{FF2B5EF4-FFF2-40B4-BE49-F238E27FC236}">
                <a16:creationId xmlns:a16="http://schemas.microsoft.com/office/drawing/2014/main" id="{7597C0BB-571C-4A2F-B74B-2643905EB8BD}"/>
              </a:ext>
            </a:extLst>
          </p:cNvPr>
          <p:cNvCxnSpPr>
            <a:stCxn id="12" idx="3"/>
            <a:endCxn id="2" idx="3"/>
          </p:cNvCxnSpPr>
          <p:nvPr/>
        </p:nvCxnSpPr>
        <p:spPr>
          <a:xfrm flipV="1">
            <a:off x="3724248" y="5019995"/>
            <a:ext cx="1206058" cy="486524"/>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23F05603-F62F-40B5-BEDE-F27286359D2D}"/>
              </a:ext>
            </a:extLst>
          </p:cNvPr>
          <p:cNvSpPr txBox="1"/>
          <p:nvPr/>
        </p:nvSpPr>
        <p:spPr>
          <a:xfrm>
            <a:off x="4320395" y="1816501"/>
            <a:ext cx="5828416" cy="369332"/>
          </a:xfrm>
          <a:prstGeom prst="rect">
            <a:avLst/>
          </a:prstGeom>
          <a:noFill/>
        </p:spPr>
        <p:txBody>
          <a:bodyPr wrap="square" rtlCol="0">
            <a:spAutoFit/>
          </a:bodyPr>
          <a:lstStyle/>
          <a:p>
            <a:r>
              <a:rPr lang="pt-PT" i="1" dirty="0" err="1"/>
              <a:t>Which</a:t>
            </a:r>
            <a:r>
              <a:rPr lang="pt-PT" i="1" dirty="0"/>
              <a:t> </a:t>
            </a:r>
            <a:r>
              <a:rPr lang="pt-PT" i="1" dirty="0" err="1"/>
              <a:t>customers</a:t>
            </a:r>
            <a:r>
              <a:rPr lang="pt-PT" i="1" dirty="0"/>
              <a:t> to </a:t>
            </a:r>
            <a:r>
              <a:rPr lang="pt-PT" i="1" dirty="0" err="1"/>
              <a:t>contact</a:t>
            </a:r>
            <a:r>
              <a:rPr lang="pt-PT" i="1" dirty="0"/>
              <a:t> for </a:t>
            </a:r>
            <a:r>
              <a:rPr lang="pt-PT" i="1" dirty="0" err="1"/>
              <a:t>selling</a:t>
            </a:r>
            <a:r>
              <a:rPr lang="pt-PT" i="1" dirty="0"/>
              <a:t> a </a:t>
            </a:r>
            <a:r>
              <a:rPr lang="pt-PT" i="1" dirty="0" err="1"/>
              <a:t>product</a:t>
            </a:r>
            <a:r>
              <a:rPr lang="pt-PT" i="1" dirty="0"/>
              <a:t>?</a:t>
            </a:r>
            <a:endParaRPr lang="en-US" i="1" dirty="0"/>
          </a:p>
        </p:txBody>
      </p:sp>
    </p:spTree>
    <p:extLst>
      <p:ext uri="{BB962C8B-B14F-4D97-AF65-F5344CB8AC3E}">
        <p14:creationId xmlns:p14="http://schemas.microsoft.com/office/powerpoint/2010/main" val="416355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B0840BE7-1E7A-4DFD-81F6-D28DCE39634B}"/>
              </a:ext>
            </a:extLst>
          </p:cNvPr>
          <p:cNvCxnSpPr/>
          <p:nvPr/>
        </p:nvCxnSpPr>
        <p:spPr>
          <a:xfrm>
            <a:off x="4061779" y="2356574"/>
            <a:ext cx="0" cy="39276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Rectangle 5"/>
          <p:cNvSpPr/>
          <p:nvPr/>
        </p:nvSpPr>
        <p:spPr>
          <a:xfrm>
            <a:off x="209175" y="6363012"/>
            <a:ext cx="8750717" cy="338554"/>
          </a:xfrm>
          <a:prstGeom prst="rect">
            <a:avLst/>
          </a:prstGeom>
        </p:spPr>
        <p:txBody>
          <a:bodyPr wrap="square">
            <a:spAutoFit/>
          </a:bodyPr>
          <a:lstStyle/>
          <a:p>
            <a:pPr algn="just"/>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just"/>
              <a:t>19</a:t>
            </a:fld>
            <a:endParaRPr lang="pt-PT" sz="1600" dirty="0"/>
          </a:p>
        </p:txBody>
      </p:sp>
      <p:sp>
        <p:nvSpPr>
          <p:cNvPr id="7" name="Rectangle 6"/>
          <p:cNvSpPr/>
          <p:nvPr/>
        </p:nvSpPr>
        <p:spPr>
          <a:xfrm>
            <a:off x="114356" y="384100"/>
            <a:ext cx="8890000" cy="1514261"/>
          </a:xfrm>
          <a:prstGeom prst="rect">
            <a:avLst/>
          </a:prstGeom>
        </p:spPr>
        <p:txBody>
          <a:bodyPr wrap="square">
            <a:spAutoFit/>
          </a:bodyPr>
          <a:lstStyle/>
          <a:p>
            <a:r>
              <a:rPr lang="en-GB" b="1" dirty="0"/>
              <a:t>____________________________________________________________________________</a:t>
            </a:r>
          </a:p>
          <a:p>
            <a:r>
              <a:rPr lang="en-US" b="1" dirty="0"/>
              <a:t>#0 Introduction – Overview</a:t>
            </a:r>
            <a:endParaRPr lang="en-GB" b="1" dirty="0"/>
          </a:p>
          <a:p>
            <a:r>
              <a:rPr lang="en-GB" b="1" dirty="0"/>
              <a:t>____________________________________________________________________________</a:t>
            </a:r>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endParaRPr lang="pt-PT" dirty="0"/>
          </a:p>
        </p:txBody>
      </p:sp>
      <p:pic>
        <p:nvPicPr>
          <p:cNvPr id="14" name="Picture 13"/>
          <p:cNvPicPr>
            <a:picLocks noChangeAspect="1"/>
          </p:cNvPicPr>
          <p:nvPr/>
        </p:nvPicPr>
        <p:blipFill>
          <a:blip r:embed="rId2"/>
          <a:stretch>
            <a:fillRect/>
          </a:stretch>
        </p:blipFill>
        <p:spPr>
          <a:xfrm>
            <a:off x="99415" y="109229"/>
            <a:ext cx="2034043" cy="549741"/>
          </a:xfrm>
          <a:prstGeom prst="rect">
            <a:avLst/>
          </a:prstGeom>
        </p:spPr>
      </p:pic>
      <p:pic>
        <p:nvPicPr>
          <p:cNvPr id="16" name="Picture 15"/>
          <p:cNvPicPr>
            <a:picLocks noChangeAspect="1"/>
          </p:cNvPicPr>
          <p:nvPr/>
        </p:nvPicPr>
        <p:blipFill>
          <a:blip r:embed="rId3"/>
          <a:stretch>
            <a:fillRect/>
          </a:stretch>
        </p:blipFill>
        <p:spPr>
          <a:xfrm>
            <a:off x="1979600" y="-188894"/>
            <a:ext cx="1763059" cy="1145988"/>
          </a:xfrm>
          <a:prstGeom prst="rect">
            <a:avLst/>
          </a:prstGeom>
        </p:spPr>
      </p:pic>
      <p:pic>
        <p:nvPicPr>
          <p:cNvPr id="17" name="Picture 16"/>
          <p:cNvPicPr>
            <a:picLocks noChangeAspect="1"/>
          </p:cNvPicPr>
          <p:nvPr/>
        </p:nvPicPr>
        <p:blipFill>
          <a:blip r:embed="rId4"/>
          <a:stretch>
            <a:fillRect/>
          </a:stretch>
        </p:blipFill>
        <p:spPr>
          <a:xfrm>
            <a:off x="7321177" y="80296"/>
            <a:ext cx="1822823" cy="607607"/>
          </a:xfrm>
          <a:prstGeom prst="rect">
            <a:avLst/>
          </a:prstGeom>
        </p:spPr>
      </p:pic>
      <p:sp>
        <p:nvSpPr>
          <p:cNvPr id="11" name="Rectangle 10">
            <a:extLst>
              <a:ext uri="{FF2B5EF4-FFF2-40B4-BE49-F238E27FC236}">
                <a16:creationId xmlns:a16="http://schemas.microsoft.com/office/drawing/2014/main" id="{8D89DBD0-00B0-43AA-977F-03A582972FAC}"/>
              </a:ext>
            </a:extLst>
          </p:cNvPr>
          <p:cNvSpPr/>
          <p:nvPr/>
        </p:nvSpPr>
        <p:spPr>
          <a:xfrm>
            <a:off x="209176" y="1186147"/>
            <a:ext cx="8795180" cy="646331"/>
          </a:xfrm>
          <a:prstGeom prst="rect">
            <a:avLst/>
          </a:prstGeom>
        </p:spPr>
        <p:txBody>
          <a:bodyPr wrap="square">
            <a:spAutoFit/>
          </a:bodyPr>
          <a:lstStyle/>
          <a:p>
            <a:r>
              <a:rPr lang="en-US" sz="3600" b="1" dirty="0"/>
              <a:t>Customer Relationship Management (CRM)</a:t>
            </a:r>
          </a:p>
        </p:txBody>
      </p:sp>
      <p:sp>
        <p:nvSpPr>
          <p:cNvPr id="2" name="Cylinder 1">
            <a:extLst>
              <a:ext uri="{FF2B5EF4-FFF2-40B4-BE49-F238E27FC236}">
                <a16:creationId xmlns:a16="http://schemas.microsoft.com/office/drawing/2014/main" id="{DF625788-EB97-4E19-BCDF-21A65D8D3C05}"/>
              </a:ext>
            </a:extLst>
          </p:cNvPr>
          <p:cNvSpPr/>
          <p:nvPr/>
        </p:nvSpPr>
        <p:spPr>
          <a:xfrm>
            <a:off x="4220789" y="3560210"/>
            <a:ext cx="1419033" cy="1459785"/>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sz="2000" dirty="0" err="1"/>
              <a:t>Operational</a:t>
            </a:r>
            <a:r>
              <a:rPr lang="pt-PT" sz="2000" dirty="0"/>
              <a:t> CRM DB</a:t>
            </a:r>
            <a:endParaRPr lang="en-US" sz="2000" dirty="0"/>
          </a:p>
        </p:txBody>
      </p:sp>
      <p:sp>
        <p:nvSpPr>
          <p:cNvPr id="3" name="TextBox 2">
            <a:extLst>
              <a:ext uri="{FF2B5EF4-FFF2-40B4-BE49-F238E27FC236}">
                <a16:creationId xmlns:a16="http://schemas.microsoft.com/office/drawing/2014/main" id="{C923E11E-1305-4326-8ED2-2A9C957B3CA3}"/>
              </a:ext>
            </a:extLst>
          </p:cNvPr>
          <p:cNvSpPr txBox="1"/>
          <p:nvPr/>
        </p:nvSpPr>
        <p:spPr>
          <a:xfrm flipH="1">
            <a:off x="806694" y="2202165"/>
            <a:ext cx="2456425" cy="830997"/>
          </a:xfrm>
          <a:prstGeom prst="rect">
            <a:avLst/>
          </a:prstGeom>
          <a:noFill/>
        </p:spPr>
        <p:txBody>
          <a:bodyPr wrap="square" rtlCol="0">
            <a:spAutoFit/>
          </a:bodyPr>
          <a:lstStyle/>
          <a:p>
            <a:r>
              <a:rPr lang="pt-PT" sz="2400" dirty="0" err="1"/>
              <a:t>Back</a:t>
            </a:r>
            <a:r>
              <a:rPr lang="pt-PT" sz="2400" dirty="0"/>
              <a:t> Office</a:t>
            </a:r>
          </a:p>
          <a:p>
            <a:r>
              <a:rPr lang="pt-PT" sz="2400" b="1" i="1" dirty="0" err="1"/>
              <a:t>Analytical</a:t>
            </a:r>
            <a:r>
              <a:rPr lang="pt-PT" sz="2400" b="1" i="1" dirty="0"/>
              <a:t> CRM</a:t>
            </a:r>
            <a:endParaRPr lang="en-US" sz="2400" b="1" i="1" dirty="0"/>
          </a:p>
        </p:txBody>
      </p:sp>
      <p:sp>
        <p:nvSpPr>
          <p:cNvPr id="13" name="TextBox 12">
            <a:extLst>
              <a:ext uri="{FF2B5EF4-FFF2-40B4-BE49-F238E27FC236}">
                <a16:creationId xmlns:a16="http://schemas.microsoft.com/office/drawing/2014/main" id="{B9001473-3730-4AC9-9D22-CE62544A9A9F}"/>
              </a:ext>
            </a:extLst>
          </p:cNvPr>
          <p:cNvSpPr txBox="1"/>
          <p:nvPr/>
        </p:nvSpPr>
        <p:spPr>
          <a:xfrm flipH="1">
            <a:off x="4571999" y="2240522"/>
            <a:ext cx="3228011" cy="830997"/>
          </a:xfrm>
          <a:prstGeom prst="rect">
            <a:avLst/>
          </a:prstGeom>
          <a:noFill/>
        </p:spPr>
        <p:txBody>
          <a:bodyPr wrap="square" rtlCol="0">
            <a:spAutoFit/>
          </a:bodyPr>
          <a:lstStyle/>
          <a:p>
            <a:r>
              <a:rPr lang="pt-PT" sz="2400" dirty="0" err="1"/>
              <a:t>Front</a:t>
            </a:r>
            <a:r>
              <a:rPr lang="pt-PT" sz="2400" dirty="0"/>
              <a:t> Office</a:t>
            </a:r>
          </a:p>
          <a:p>
            <a:r>
              <a:rPr lang="pt-PT" sz="2400" b="1" i="1" dirty="0" err="1"/>
              <a:t>Operational</a:t>
            </a:r>
            <a:r>
              <a:rPr lang="pt-PT" sz="2400" b="1" i="1" dirty="0"/>
              <a:t> CRM</a:t>
            </a:r>
            <a:endParaRPr lang="en-US" sz="2400" b="1" i="1" dirty="0"/>
          </a:p>
        </p:txBody>
      </p:sp>
      <p:pic>
        <p:nvPicPr>
          <p:cNvPr id="5" name="Picture 4">
            <a:extLst>
              <a:ext uri="{FF2B5EF4-FFF2-40B4-BE49-F238E27FC236}">
                <a16:creationId xmlns:a16="http://schemas.microsoft.com/office/drawing/2014/main" id="{822C8EE8-6744-47D8-81A8-521BA1287AAB}"/>
              </a:ext>
            </a:extLst>
          </p:cNvPr>
          <p:cNvPicPr>
            <a:picLocks noChangeAspect="1"/>
          </p:cNvPicPr>
          <p:nvPr/>
        </p:nvPicPr>
        <p:blipFill>
          <a:blip r:embed="rId5"/>
          <a:stretch>
            <a:fillRect/>
          </a:stretch>
        </p:blipFill>
        <p:spPr>
          <a:xfrm>
            <a:off x="7918586" y="3498530"/>
            <a:ext cx="971414" cy="1034070"/>
          </a:xfrm>
          <a:prstGeom prst="rect">
            <a:avLst/>
          </a:prstGeom>
        </p:spPr>
      </p:pic>
      <p:sp>
        <p:nvSpPr>
          <p:cNvPr id="8" name="TextBox 7">
            <a:extLst>
              <a:ext uri="{FF2B5EF4-FFF2-40B4-BE49-F238E27FC236}">
                <a16:creationId xmlns:a16="http://schemas.microsoft.com/office/drawing/2014/main" id="{C76D194A-5C4A-4123-B1B2-27B3C598863C}"/>
              </a:ext>
            </a:extLst>
          </p:cNvPr>
          <p:cNvSpPr txBox="1"/>
          <p:nvPr/>
        </p:nvSpPr>
        <p:spPr>
          <a:xfrm>
            <a:off x="7918586" y="4532600"/>
            <a:ext cx="1372700" cy="369332"/>
          </a:xfrm>
          <a:prstGeom prst="rect">
            <a:avLst/>
          </a:prstGeom>
          <a:noFill/>
        </p:spPr>
        <p:txBody>
          <a:bodyPr wrap="square" rtlCol="0">
            <a:spAutoFit/>
          </a:bodyPr>
          <a:lstStyle/>
          <a:p>
            <a:r>
              <a:rPr lang="pt-PT" dirty="0" err="1"/>
              <a:t>Customer</a:t>
            </a:r>
            <a:endParaRPr lang="en-US" dirty="0"/>
          </a:p>
        </p:txBody>
      </p:sp>
      <p:sp>
        <p:nvSpPr>
          <p:cNvPr id="4" name="Rectangle: Rounded Corners 3">
            <a:extLst>
              <a:ext uri="{FF2B5EF4-FFF2-40B4-BE49-F238E27FC236}">
                <a16:creationId xmlns:a16="http://schemas.microsoft.com/office/drawing/2014/main" id="{C872F9EC-62BC-496A-A96E-2E6F6BFE6FC4}"/>
              </a:ext>
            </a:extLst>
          </p:cNvPr>
          <p:cNvSpPr/>
          <p:nvPr/>
        </p:nvSpPr>
        <p:spPr>
          <a:xfrm>
            <a:off x="6050578" y="3839369"/>
            <a:ext cx="1466722" cy="9620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pt-PT" sz="2000" dirty="0" err="1"/>
              <a:t>Contact</a:t>
            </a:r>
            <a:r>
              <a:rPr lang="pt-PT" sz="2000" dirty="0"/>
              <a:t> </a:t>
            </a:r>
            <a:r>
              <a:rPr lang="pt-PT" sz="2000" dirty="0" err="1"/>
              <a:t>Center</a:t>
            </a:r>
            <a:endParaRPr lang="en-US" sz="2000" dirty="0"/>
          </a:p>
        </p:txBody>
      </p:sp>
      <p:sp>
        <p:nvSpPr>
          <p:cNvPr id="19" name="Rectangle: Rounded Corners 18">
            <a:extLst>
              <a:ext uri="{FF2B5EF4-FFF2-40B4-BE49-F238E27FC236}">
                <a16:creationId xmlns:a16="http://schemas.microsoft.com/office/drawing/2014/main" id="{7B46E66F-DDCD-4FC7-9027-E762772F1B74}"/>
              </a:ext>
            </a:extLst>
          </p:cNvPr>
          <p:cNvSpPr/>
          <p:nvPr/>
        </p:nvSpPr>
        <p:spPr>
          <a:xfrm>
            <a:off x="483339" y="5098612"/>
            <a:ext cx="1466722" cy="9620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pt-PT" sz="2000" dirty="0"/>
              <a:t>Data </a:t>
            </a:r>
            <a:r>
              <a:rPr lang="pt-PT" sz="2000" dirty="0" err="1"/>
              <a:t>Mining</a:t>
            </a:r>
            <a:endParaRPr lang="en-US" sz="2000" dirty="0"/>
          </a:p>
        </p:txBody>
      </p:sp>
      <p:sp>
        <p:nvSpPr>
          <p:cNvPr id="9" name="Arrow: Right 8">
            <a:extLst>
              <a:ext uri="{FF2B5EF4-FFF2-40B4-BE49-F238E27FC236}">
                <a16:creationId xmlns:a16="http://schemas.microsoft.com/office/drawing/2014/main" id="{948589D4-553F-49A3-AEC9-8BFE50E7EF69}"/>
              </a:ext>
            </a:extLst>
          </p:cNvPr>
          <p:cNvSpPr/>
          <p:nvPr/>
        </p:nvSpPr>
        <p:spPr>
          <a:xfrm>
            <a:off x="5639822" y="4447936"/>
            <a:ext cx="410756" cy="19746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Cylinder 19">
            <a:extLst>
              <a:ext uri="{FF2B5EF4-FFF2-40B4-BE49-F238E27FC236}">
                <a16:creationId xmlns:a16="http://schemas.microsoft.com/office/drawing/2014/main" id="{B690FAB1-0317-4145-8DB5-6FC85B3179F0}"/>
              </a:ext>
            </a:extLst>
          </p:cNvPr>
          <p:cNvSpPr/>
          <p:nvPr/>
        </p:nvSpPr>
        <p:spPr>
          <a:xfrm>
            <a:off x="2425017" y="4068774"/>
            <a:ext cx="1419033" cy="2108278"/>
          </a:xfrm>
          <a:prstGeom prst="can">
            <a:avLst/>
          </a:prstGeom>
        </p:spPr>
        <p:style>
          <a:lnRef idx="2">
            <a:schemeClr val="dk1"/>
          </a:lnRef>
          <a:fillRef idx="1">
            <a:schemeClr val="lt1"/>
          </a:fillRef>
          <a:effectRef idx="0">
            <a:schemeClr val="dk1"/>
          </a:effectRef>
          <a:fontRef idx="minor">
            <a:schemeClr val="dk1"/>
          </a:fontRef>
        </p:style>
        <p:txBody>
          <a:bodyPr rtlCol="0" anchor="t"/>
          <a:lstStyle/>
          <a:p>
            <a:pPr algn="ctr"/>
            <a:r>
              <a:rPr lang="pt-PT" sz="2000" dirty="0"/>
              <a:t>EDW</a:t>
            </a:r>
            <a:endParaRPr lang="en-US" sz="2000" dirty="0"/>
          </a:p>
        </p:txBody>
      </p:sp>
      <p:sp>
        <p:nvSpPr>
          <p:cNvPr id="12" name="Rectangle 11">
            <a:extLst>
              <a:ext uri="{FF2B5EF4-FFF2-40B4-BE49-F238E27FC236}">
                <a16:creationId xmlns:a16="http://schemas.microsoft.com/office/drawing/2014/main" id="{64074CC5-F944-42DD-9CA7-76595DE9606B}"/>
              </a:ext>
            </a:extLst>
          </p:cNvPr>
          <p:cNvSpPr/>
          <p:nvPr/>
        </p:nvSpPr>
        <p:spPr>
          <a:xfrm>
            <a:off x="2574115" y="5104332"/>
            <a:ext cx="1150133" cy="8043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i="1" dirty="0" err="1"/>
              <a:t>Customer</a:t>
            </a:r>
            <a:r>
              <a:rPr lang="pt-PT" i="1" dirty="0"/>
              <a:t> </a:t>
            </a:r>
            <a:r>
              <a:rPr lang="pt-PT" i="1" dirty="0" err="1"/>
              <a:t>Datamart</a:t>
            </a:r>
            <a:endParaRPr lang="en-US" i="1" dirty="0"/>
          </a:p>
        </p:txBody>
      </p:sp>
      <p:sp>
        <p:nvSpPr>
          <p:cNvPr id="21" name="Arrow: Right 20">
            <a:extLst>
              <a:ext uri="{FF2B5EF4-FFF2-40B4-BE49-F238E27FC236}">
                <a16:creationId xmlns:a16="http://schemas.microsoft.com/office/drawing/2014/main" id="{75F4511E-C044-407C-B749-AA019938599A}"/>
              </a:ext>
            </a:extLst>
          </p:cNvPr>
          <p:cNvSpPr/>
          <p:nvPr/>
        </p:nvSpPr>
        <p:spPr>
          <a:xfrm>
            <a:off x="1969407" y="5652361"/>
            <a:ext cx="604708" cy="19746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Connector: Elbow 22">
            <a:extLst>
              <a:ext uri="{FF2B5EF4-FFF2-40B4-BE49-F238E27FC236}">
                <a16:creationId xmlns:a16="http://schemas.microsoft.com/office/drawing/2014/main" id="{7597C0BB-571C-4A2F-B74B-2643905EB8BD}"/>
              </a:ext>
            </a:extLst>
          </p:cNvPr>
          <p:cNvCxnSpPr>
            <a:stCxn id="12" idx="3"/>
            <a:endCxn id="2" idx="3"/>
          </p:cNvCxnSpPr>
          <p:nvPr/>
        </p:nvCxnSpPr>
        <p:spPr>
          <a:xfrm flipV="1">
            <a:off x="3724248" y="5019995"/>
            <a:ext cx="1206058" cy="486524"/>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Connector: Elbow 17">
            <a:extLst>
              <a:ext uri="{FF2B5EF4-FFF2-40B4-BE49-F238E27FC236}">
                <a16:creationId xmlns:a16="http://schemas.microsoft.com/office/drawing/2014/main" id="{7B88A716-F6B5-4E20-B3A9-C3D8704707C9}"/>
              </a:ext>
            </a:extLst>
          </p:cNvPr>
          <p:cNvCxnSpPr>
            <a:cxnSpLocks/>
            <a:stCxn id="2" idx="1"/>
            <a:endCxn id="20" idx="1"/>
          </p:cNvCxnSpPr>
          <p:nvPr/>
        </p:nvCxnSpPr>
        <p:spPr>
          <a:xfrm rot="16200000" flipH="1" flipV="1">
            <a:off x="3778138" y="2916606"/>
            <a:ext cx="508564" cy="1795772"/>
          </a:xfrm>
          <a:prstGeom prst="bentConnector3">
            <a:avLst>
              <a:gd name="adj1" fmla="val -44950"/>
            </a:avLst>
          </a:prstGeom>
          <a:ln>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BA5483FB-9099-4C03-8C56-5EDBE0862CAF}"/>
              </a:ext>
            </a:extLst>
          </p:cNvPr>
          <p:cNvSpPr txBox="1"/>
          <p:nvPr/>
        </p:nvSpPr>
        <p:spPr>
          <a:xfrm>
            <a:off x="3340823" y="2884798"/>
            <a:ext cx="640031" cy="461665"/>
          </a:xfrm>
          <a:prstGeom prst="rect">
            <a:avLst/>
          </a:prstGeom>
          <a:noFill/>
        </p:spPr>
        <p:txBody>
          <a:bodyPr wrap="square" rtlCol="0">
            <a:spAutoFit/>
          </a:bodyPr>
          <a:lstStyle/>
          <a:p>
            <a:r>
              <a:rPr lang="pt-PT" sz="2400" dirty="0"/>
              <a:t>ETL</a:t>
            </a:r>
            <a:endParaRPr lang="en-US" sz="2400" dirty="0"/>
          </a:p>
        </p:txBody>
      </p:sp>
      <p:sp>
        <p:nvSpPr>
          <p:cNvPr id="25" name="Arrow: Right 24">
            <a:extLst>
              <a:ext uri="{FF2B5EF4-FFF2-40B4-BE49-F238E27FC236}">
                <a16:creationId xmlns:a16="http://schemas.microsoft.com/office/drawing/2014/main" id="{49DC624E-6A76-41AE-9CF2-474850630943}"/>
              </a:ext>
            </a:extLst>
          </p:cNvPr>
          <p:cNvSpPr/>
          <p:nvPr/>
        </p:nvSpPr>
        <p:spPr>
          <a:xfrm rot="10800000">
            <a:off x="1950061" y="5336275"/>
            <a:ext cx="604708" cy="19746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57E70555-07BA-4BA2-9E12-706711B53BFC}"/>
              </a:ext>
            </a:extLst>
          </p:cNvPr>
          <p:cNvSpPr/>
          <p:nvPr/>
        </p:nvSpPr>
        <p:spPr>
          <a:xfrm rot="10800000">
            <a:off x="5629934" y="4044920"/>
            <a:ext cx="410756" cy="19746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CB59DB8-B9A3-4FF2-9BB7-FF92D229E97D}"/>
              </a:ext>
            </a:extLst>
          </p:cNvPr>
          <p:cNvSpPr txBox="1"/>
          <p:nvPr/>
        </p:nvSpPr>
        <p:spPr>
          <a:xfrm>
            <a:off x="7214486" y="1865597"/>
            <a:ext cx="2780899" cy="369332"/>
          </a:xfrm>
          <a:prstGeom prst="rect">
            <a:avLst/>
          </a:prstGeom>
          <a:noFill/>
        </p:spPr>
        <p:txBody>
          <a:bodyPr wrap="square" rtlCol="0">
            <a:spAutoFit/>
          </a:bodyPr>
          <a:lstStyle/>
          <a:p>
            <a:r>
              <a:rPr lang="pt-PT" i="1" dirty="0" err="1"/>
              <a:t>Closing</a:t>
            </a:r>
            <a:r>
              <a:rPr lang="pt-PT" i="1" dirty="0"/>
              <a:t> </a:t>
            </a:r>
            <a:r>
              <a:rPr lang="pt-PT" i="1" dirty="0" err="1"/>
              <a:t>the</a:t>
            </a:r>
            <a:r>
              <a:rPr lang="pt-PT" i="1" dirty="0"/>
              <a:t> </a:t>
            </a:r>
            <a:r>
              <a:rPr lang="pt-PT" i="1" dirty="0" err="1"/>
              <a:t>loop</a:t>
            </a:r>
            <a:r>
              <a:rPr lang="pt-PT" i="1" dirty="0"/>
              <a:t>…</a:t>
            </a:r>
            <a:endParaRPr lang="en-US" i="1" dirty="0"/>
          </a:p>
        </p:txBody>
      </p:sp>
      <p:sp>
        <p:nvSpPr>
          <p:cNvPr id="28" name="TextBox 27">
            <a:extLst>
              <a:ext uri="{FF2B5EF4-FFF2-40B4-BE49-F238E27FC236}">
                <a16:creationId xmlns:a16="http://schemas.microsoft.com/office/drawing/2014/main" id="{7C579A8D-6F40-47E3-8CE5-1297CA9A194C}"/>
              </a:ext>
            </a:extLst>
          </p:cNvPr>
          <p:cNvSpPr txBox="1"/>
          <p:nvPr/>
        </p:nvSpPr>
        <p:spPr>
          <a:xfrm flipH="1">
            <a:off x="5660664" y="4570905"/>
            <a:ext cx="394226" cy="369332"/>
          </a:xfrm>
          <a:prstGeom prst="rect">
            <a:avLst/>
          </a:prstGeom>
          <a:noFill/>
        </p:spPr>
        <p:txBody>
          <a:bodyPr wrap="square" rtlCol="0">
            <a:spAutoFit/>
          </a:bodyPr>
          <a:lstStyle/>
          <a:p>
            <a:r>
              <a:rPr lang="pt-PT" dirty="0"/>
              <a:t>3</a:t>
            </a:r>
            <a:endParaRPr lang="en-US" dirty="0"/>
          </a:p>
        </p:txBody>
      </p:sp>
      <p:sp>
        <p:nvSpPr>
          <p:cNvPr id="29" name="TextBox 28">
            <a:extLst>
              <a:ext uri="{FF2B5EF4-FFF2-40B4-BE49-F238E27FC236}">
                <a16:creationId xmlns:a16="http://schemas.microsoft.com/office/drawing/2014/main" id="{7912B595-2980-477E-B70D-BD60F147D876}"/>
              </a:ext>
            </a:extLst>
          </p:cNvPr>
          <p:cNvSpPr txBox="1"/>
          <p:nvPr/>
        </p:nvSpPr>
        <p:spPr>
          <a:xfrm flipH="1">
            <a:off x="5660664" y="3713028"/>
            <a:ext cx="394226" cy="369332"/>
          </a:xfrm>
          <a:prstGeom prst="rect">
            <a:avLst/>
          </a:prstGeom>
          <a:noFill/>
        </p:spPr>
        <p:txBody>
          <a:bodyPr wrap="square" rtlCol="0">
            <a:spAutoFit/>
          </a:bodyPr>
          <a:lstStyle/>
          <a:p>
            <a:r>
              <a:rPr lang="pt-PT" dirty="0"/>
              <a:t>4</a:t>
            </a:r>
            <a:endParaRPr lang="en-US" dirty="0"/>
          </a:p>
        </p:txBody>
      </p:sp>
      <p:sp>
        <p:nvSpPr>
          <p:cNvPr id="30" name="TextBox 29">
            <a:extLst>
              <a:ext uri="{FF2B5EF4-FFF2-40B4-BE49-F238E27FC236}">
                <a16:creationId xmlns:a16="http://schemas.microsoft.com/office/drawing/2014/main" id="{00CB0CB0-A2EC-4CCC-B3D4-A58722A611DD}"/>
              </a:ext>
            </a:extLst>
          </p:cNvPr>
          <p:cNvSpPr txBox="1"/>
          <p:nvPr/>
        </p:nvSpPr>
        <p:spPr>
          <a:xfrm flipH="1">
            <a:off x="2119040" y="5785428"/>
            <a:ext cx="394226" cy="369332"/>
          </a:xfrm>
          <a:prstGeom prst="rect">
            <a:avLst/>
          </a:prstGeom>
          <a:noFill/>
        </p:spPr>
        <p:txBody>
          <a:bodyPr wrap="square" rtlCol="0">
            <a:spAutoFit/>
          </a:bodyPr>
          <a:lstStyle/>
          <a:p>
            <a:r>
              <a:rPr lang="pt-PT" dirty="0"/>
              <a:t>2</a:t>
            </a:r>
            <a:endParaRPr lang="en-US" dirty="0"/>
          </a:p>
        </p:txBody>
      </p:sp>
      <p:sp>
        <p:nvSpPr>
          <p:cNvPr id="31" name="TextBox 30">
            <a:extLst>
              <a:ext uri="{FF2B5EF4-FFF2-40B4-BE49-F238E27FC236}">
                <a16:creationId xmlns:a16="http://schemas.microsoft.com/office/drawing/2014/main" id="{885DEE2B-1991-4B89-8CE1-DD3851F1623D}"/>
              </a:ext>
            </a:extLst>
          </p:cNvPr>
          <p:cNvSpPr txBox="1"/>
          <p:nvPr/>
        </p:nvSpPr>
        <p:spPr>
          <a:xfrm flipH="1">
            <a:off x="2068895" y="5029661"/>
            <a:ext cx="394226" cy="369332"/>
          </a:xfrm>
          <a:prstGeom prst="rect">
            <a:avLst/>
          </a:prstGeom>
          <a:noFill/>
        </p:spPr>
        <p:txBody>
          <a:bodyPr wrap="square" rtlCol="0">
            <a:spAutoFit/>
          </a:bodyPr>
          <a:lstStyle/>
          <a:p>
            <a:r>
              <a:rPr lang="pt-PT" dirty="0"/>
              <a:t>1</a:t>
            </a:r>
            <a:endParaRPr lang="en-US" dirty="0"/>
          </a:p>
        </p:txBody>
      </p:sp>
      <p:sp>
        <p:nvSpPr>
          <p:cNvPr id="32" name="TextBox 31">
            <a:extLst>
              <a:ext uri="{FF2B5EF4-FFF2-40B4-BE49-F238E27FC236}">
                <a16:creationId xmlns:a16="http://schemas.microsoft.com/office/drawing/2014/main" id="{41814ED6-6723-4502-BB50-3916A5B50B03}"/>
              </a:ext>
            </a:extLst>
          </p:cNvPr>
          <p:cNvSpPr txBox="1"/>
          <p:nvPr/>
        </p:nvSpPr>
        <p:spPr>
          <a:xfrm>
            <a:off x="114356" y="3115630"/>
            <a:ext cx="2229733" cy="1477328"/>
          </a:xfrm>
          <a:prstGeom prst="rect">
            <a:avLst/>
          </a:prstGeom>
          <a:noFill/>
        </p:spPr>
        <p:txBody>
          <a:bodyPr wrap="square" rtlCol="0">
            <a:spAutoFit/>
          </a:bodyPr>
          <a:lstStyle/>
          <a:p>
            <a:r>
              <a:rPr lang="pt-PT" dirty="0"/>
              <a:t>1 - </a:t>
            </a:r>
            <a:r>
              <a:rPr lang="pt-PT" dirty="0" err="1"/>
              <a:t>get</a:t>
            </a:r>
            <a:r>
              <a:rPr lang="pt-PT" dirty="0"/>
              <a:t> </a:t>
            </a:r>
            <a:r>
              <a:rPr lang="pt-PT" dirty="0" err="1"/>
              <a:t>updated</a:t>
            </a:r>
            <a:r>
              <a:rPr lang="pt-PT" dirty="0"/>
              <a:t> </a:t>
            </a:r>
            <a:r>
              <a:rPr lang="pt-PT" dirty="0" err="1"/>
              <a:t>information</a:t>
            </a:r>
            <a:r>
              <a:rPr lang="pt-PT" dirty="0"/>
              <a:t> to </a:t>
            </a:r>
            <a:r>
              <a:rPr lang="pt-PT" dirty="0" err="1"/>
              <a:t>retrain</a:t>
            </a:r>
            <a:r>
              <a:rPr lang="pt-PT" dirty="0"/>
              <a:t> </a:t>
            </a:r>
            <a:r>
              <a:rPr lang="pt-PT" dirty="0" err="1"/>
              <a:t>the</a:t>
            </a:r>
            <a:r>
              <a:rPr lang="pt-PT" dirty="0"/>
              <a:t> </a:t>
            </a:r>
            <a:r>
              <a:rPr lang="pt-PT" dirty="0" err="1"/>
              <a:t>model</a:t>
            </a:r>
            <a:endParaRPr lang="pt-PT" dirty="0"/>
          </a:p>
          <a:p>
            <a:r>
              <a:rPr lang="pt-PT" dirty="0"/>
              <a:t>2 - </a:t>
            </a:r>
            <a:r>
              <a:rPr lang="pt-PT" dirty="0" err="1"/>
              <a:t>save</a:t>
            </a:r>
            <a:r>
              <a:rPr lang="pt-PT" dirty="0"/>
              <a:t> </a:t>
            </a:r>
            <a:r>
              <a:rPr lang="pt-PT" dirty="0" err="1"/>
              <a:t>model’s</a:t>
            </a:r>
            <a:r>
              <a:rPr lang="pt-PT" dirty="0"/>
              <a:t> </a:t>
            </a:r>
            <a:r>
              <a:rPr lang="pt-PT" dirty="0" err="1"/>
              <a:t>predictions</a:t>
            </a:r>
            <a:endParaRPr lang="en-US" dirty="0"/>
          </a:p>
        </p:txBody>
      </p:sp>
      <p:sp>
        <p:nvSpPr>
          <p:cNvPr id="33" name="TextBox 32">
            <a:extLst>
              <a:ext uri="{FF2B5EF4-FFF2-40B4-BE49-F238E27FC236}">
                <a16:creationId xmlns:a16="http://schemas.microsoft.com/office/drawing/2014/main" id="{0D86D398-0570-40BE-99E5-AE4880C223E8}"/>
              </a:ext>
            </a:extLst>
          </p:cNvPr>
          <p:cNvSpPr txBox="1"/>
          <p:nvPr/>
        </p:nvSpPr>
        <p:spPr>
          <a:xfrm>
            <a:off x="5271089" y="5189854"/>
            <a:ext cx="3660087" cy="1200329"/>
          </a:xfrm>
          <a:prstGeom prst="rect">
            <a:avLst/>
          </a:prstGeom>
          <a:noFill/>
        </p:spPr>
        <p:txBody>
          <a:bodyPr wrap="square" rtlCol="0">
            <a:spAutoFit/>
          </a:bodyPr>
          <a:lstStyle/>
          <a:p>
            <a:r>
              <a:rPr lang="pt-PT" dirty="0"/>
              <a:t>3 - </a:t>
            </a:r>
            <a:r>
              <a:rPr lang="pt-PT" dirty="0" err="1"/>
              <a:t>get</a:t>
            </a:r>
            <a:r>
              <a:rPr lang="pt-PT" dirty="0"/>
              <a:t> </a:t>
            </a:r>
            <a:r>
              <a:rPr lang="pt-PT" dirty="0" err="1"/>
              <a:t>information</a:t>
            </a:r>
            <a:r>
              <a:rPr lang="pt-PT" dirty="0"/>
              <a:t> </a:t>
            </a:r>
            <a:r>
              <a:rPr lang="pt-PT" dirty="0" err="1"/>
              <a:t>on</a:t>
            </a:r>
            <a:r>
              <a:rPr lang="pt-PT" dirty="0"/>
              <a:t> </a:t>
            </a:r>
            <a:r>
              <a:rPr lang="pt-PT" dirty="0" err="1"/>
              <a:t>the</a:t>
            </a:r>
            <a:r>
              <a:rPr lang="pt-PT" dirty="0"/>
              <a:t> </a:t>
            </a:r>
            <a:r>
              <a:rPr lang="pt-PT" dirty="0" err="1"/>
              <a:t>customer</a:t>
            </a:r>
            <a:r>
              <a:rPr lang="pt-PT" dirty="0"/>
              <a:t> to </a:t>
            </a:r>
            <a:r>
              <a:rPr lang="pt-PT" dirty="0" err="1"/>
              <a:t>contact</a:t>
            </a:r>
            <a:endParaRPr lang="pt-PT" dirty="0"/>
          </a:p>
          <a:p>
            <a:r>
              <a:rPr lang="pt-PT" dirty="0"/>
              <a:t>4 - </a:t>
            </a:r>
            <a:r>
              <a:rPr lang="pt-PT" dirty="0" err="1"/>
              <a:t>save</a:t>
            </a:r>
            <a:r>
              <a:rPr lang="pt-PT" dirty="0"/>
              <a:t> </a:t>
            </a:r>
            <a:r>
              <a:rPr lang="pt-PT" dirty="0" err="1"/>
              <a:t>the</a:t>
            </a:r>
            <a:r>
              <a:rPr lang="pt-PT" dirty="0"/>
              <a:t> </a:t>
            </a:r>
            <a:r>
              <a:rPr lang="pt-PT" dirty="0" err="1"/>
              <a:t>result</a:t>
            </a:r>
            <a:r>
              <a:rPr lang="pt-PT" dirty="0"/>
              <a:t> of </a:t>
            </a:r>
            <a:r>
              <a:rPr lang="pt-PT" dirty="0" err="1"/>
              <a:t>contacting</a:t>
            </a:r>
            <a:r>
              <a:rPr lang="pt-PT" dirty="0"/>
              <a:t> </a:t>
            </a:r>
            <a:r>
              <a:rPr lang="pt-PT" dirty="0" err="1"/>
              <a:t>the</a:t>
            </a:r>
            <a:r>
              <a:rPr lang="pt-PT" dirty="0"/>
              <a:t> </a:t>
            </a:r>
            <a:r>
              <a:rPr lang="pt-PT" dirty="0" err="1"/>
              <a:t>customer</a:t>
            </a:r>
            <a:endParaRPr lang="en-US" dirty="0"/>
          </a:p>
        </p:txBody>
      </p:sp>
    </p:spTree>
    <p:extLst>
      <p:ext uri="{BB962C8B-B14F-4D97-AF65-F5344CB8AC3E}">
        <p14:creationId xmlns:p14="http://schemas.microsoft.com/office/powerpoint/2010/main" val="3151777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9176" y="6363012"/>
            <a:ext cx="8680824" cy="338554"/>
          </a:xfrm>
          <a:prstGeom prst="rect">
            <a:avLst/>
          </a:prstGeom>
        </p:spPr>
        <p:txBody>
          <a:bodyPr wrap="square">
            <a:spAutoFit/>
          </a:bodyPr>
          <a:lstStyle/>
          <a:p>
            <a:pPr algn="just"/>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just"/>
              <a:t>2</a:t>
            </a:fld>
            <a:endParaRPr lang="pt-PT" sz="1600" dirty="0"/>
          </a:p>
        </p:txBody>
      </p:sp>
      <p:sp>
        <p:nvSpPr>
          <p:cNvPr id="7" name="Rectangle 6"/>
          <p:cNvSpPr/>
          <p:nvPr/>
        </p:nvSpPr>
        <p:spPr>
          <a:xfrm>
            <a:off x="114356" y="384100"/>
            <a:ext cx="8890000" cy="701731"/>
          </a:xfrm>
          <a:prstGeom prst="rect">
            <a:avLst/>
          </a:prstGeom>
        </p:spPr>
        <p:txBody>
          <a:bodyPr wrap="square">
            <a:spAutoFit/>
          </a:bodyPr>
          <a:lstStyle/>
          <a:p>
            <a:r>
              <a:rPr lang="en-GB" b="1" dirty="0"/>
              <a:t>____________________________________________________________________________</a:t>
            </a:r>
          </a:p>
          <a:p>
            <a:pPr algn="ctr">
              <a:lnSpc>
                <a:spcPct val="20000"/>
              </a:lnSpc>
            </a:pPr>
            <a:r>
              <a:rPr lang="en-GB" b="1" dirty="0"/>
              <a:t>____________________________________________________________________________</a:t>
            </a:r>
          </a:p>
          <a:p>
            <a:endParaRPr lang="pt-PT" dirty="0"/>
          </a:p>
        </p:txBody>
      </p:sp>
      <p:pic>
        <p:nvPicPr>
          <p:cNvPr id="12" name="Picture 11" descr="Imagem relacionada"/>
          <p:cNvPicPr/>
          <p:nvPr/>
        </p:nvPicPr>
        <p:blipFill>
          <a:blip r:embed="rId2">
            <a:alphaModFix amt="14000"/>
            <a:extLst>
              <a:ext uri="{28A0092B-C50C-407E-A947-70E740481C1C}">
                <a14:useLocalDpi xmlns:a14="http://schemas.microsoft.com/office/drawing/2010/main" val="0"/>
              </a:ext>
            </a:extLst>
          </a:blip>
          <a:srcRect/>
          <a:stretch>
            <a:fillRect/>
          </a:stretch>
        </p:blipFill>
        <p:spPr bwMode="auto">
          <a:xfrm>
            <a:off x="2133458" y="1105964"/>
            <a:ext cx="4953105" cy="4711346"/>
          </a:xfrm>
          <a:prstGeom prst="rect">
            <a:avLst/>
          </a:prstGeom>
          <a:noFill/>
          <a:ln>
            <a:noFill/>
          </a:ln>
          <a:effectLst/>
        </p:spPr>
      </p:pic>
      <p:sp>
        <p:nvSpPr>
          <p:cNvPr id="11" name="Rectangle 10"/>
          <p:cNvSpPr/>
          <p:nvPr/>
        </p:nvSpPr>
        <p:spPr>
          <a:xfrm>
            <a:off x="174410" y="1085831"/>
            <a:ext cx="8795180" cy="4862870"/>
          </a:xfrm>
          <a:prstGeom prst="rect">
            <a:avLst/>
          </a:prstGeom>
        </p:spPr>
        <p:txBody>
          <a:bodyPr wrap="square">
            <a:spAutoFit/>
          </a:bodyPr>
          <a:lstStyle/>
          <a:p>
            <a:pPr algn="ctr"/>
            <a:r>
              <a:rPr lang="pt-PT" sz="3600" b="1" dirty="0"/>
              <a:t>DATA SCIENCE &amp; MACHINE LEARNING</a:t>
            </a:r>
          </a:p>
          <a:p>
            <a:pPr algn="ctr"/>
            <a:r>
              <a:rPr lang="en-US" sz="3600" b="1" dirty="0"/>
              <a:t>Introduction Course</a:t>
            </a:r>
          </a:p>
          <a:p>
            <a:r>
              <a:rPr lang="en-US" sz="3600" b="1" dirty="0"/>
              <a:t>General Contents</a:t>
            </a:r>
            <a:r>
              <a:rPr lang="en-US" sz="2400" b="1" dirty="0"/>
              <a:t>  (23 JAN 2019) </a:t>
            </a:r>
          </a:p>
          <a:p>
            <a:pPr marL="342900" indent="-342900">
              <a:buFont typeface="Arial"/>
              <a:buChar char="•"/>
            </a:pPr>
            <a:r>
              <a:rPr lang="en-US" sz="2000" b="1" dirty="0"/>
              <a:t>#0 Introduction – Overview (23 JAN 2019) </a:t>
            </a:r>
          </a:p>
          <a:p>
            <a:pPr marL="342900" indent="-342900">
              <a:buFont typeface="Arial"/>
              <a:buChar char="•"/>
            </a:pPr>
            <a:r>
              <a:rPr lang="en-US" sz="2000" b="1" dirty="0"/>
              <a:t>#1 IPython – Beyond Normal Python (23 JAN 2019)</a:t>
            </a:r>
          </a:p>
          <a:p>
            <a:pPr marL="342900" indent="-342900">
              <a:buFont typeface="Arial"/>
              <a:buChar char="•"/>
            </a:pPr>
            <a:r>
              <a:rPr lang="pt-PT" dirty="0"/>
              <a:t>#2 </a:t>
            </a:r>
            <a:r>
              <a:rPr lang="pt-PT" dirty="0" err="1"/>
              <a:t>Introduction</a:t>
            </a:r>
            <a:r>
              <a:rPr lang="pt-PT" dirty="0"/>
              <a:t> to </a:t>
            </a:r>
            <a:r>
              <a:rPr lang="pt-PT" dirty="0" err="1"/>
              <a:t>NumPy</a:t>
            </a:r>
            <a:endParaRPr lang="pt-PT" dirty="0"/>
          </a:p>
          <a:p>
            <a:pPr marL="342900" indent="-342900">
              <a:buFont typeface="Arial"/>
              <a:buChar char="•"/>
            </a:pPr>
            <a:r>
              <a:rPr lang="pt-PT" dirty="0"/>
              <a:t>#3 </a:t>
            </a:r>
            <a:r>
              <a:rPr lang="en-US" dirty="0"/>
              <a:t>Data Manipulation and Visualization</a:t>
            </a:r>
          </a:p>
          <a:p>
            <a:pPr marL="342900" indent="-342900">
              <a:buFont typeface="Arial"/>
              <a:buChar char="•"/>
            </a:pPr>
            <a:r>
              <a:rPr lang="pt-PT" dirty="0"/>
              <a:t>#4 </a:t>
            </a:r>
            <a:r>
              <a:rPr lang="pt-PT" dirty="0" err="1"/>
              <a:t>Statistical</a:t>
            </a:r>
            <a:r>
              <a:rPr lang="pt-PT" dirty="0"/>
              <a:t> </a:t>
            </a:r>
            <a:r>
              <a:rPr lang="pt-PT" dirty="0" err="1"/>
              <a:t>Analysis</a:t>
            </a:r>
            <a:endParaRPr lang="en-US" b="1" dirty="0"/>
          </a:p>
          <a:p>
            <a:pPr marL="342900" indent="-342900">
              <a:buFont typeface="Arial"/>
              <a:buChar char="•"/>
            </a:pPr>
            <a:r>
              <a:rPr lang="en-US" dirty="0"/>
              <a:t>#5 Time-Series and High </a:t>
            </a:r>
            <a:r>
              <a:rPr lang="en-US" dirty="0" err="1"/>
              <a:t>Perfomance</a:t>
            </a:r>
            <a:r>
              <a:rPr lang="en-US" dirty="0"/>
              <a:t> Pandas</a:t>
            </a:r>
          </a:p>
          <a:p>
            <a:pPr marL="342900" indent="-342900">
              <a:buFont typeface="Arial"/>
              <a:buChar char="•"/>
            </a:pPr>
            <a:r>
              <a:rPr lang="en-US" dirty="0"/>
              <a:t>#6 Introduction to Machine Leaning </a:t>
            </a:r>
          </a:p>
          <a:p>
            <a:pPr marL="342900" indent="-342900">
              <a:buFont typeface="Arial"/>
              <a:buChar char="•"/>
            </a:pPr>
            <a:r>
              <a:rPr lang="en-US" dirty="0"/>
              <a:t>#7 Machine Learning Techniques</a:t>
            </a:r>
          </a:p>
          <a:p>
            <a:pPr marL="342900" indent="-342900">
              <a:buFont typeface="Arial"/>
              <a:buChar char="•"/>
            </a:pPr>
            <a:r>
              <a:rPr lang="en-US" dirty="0"/>
              <a:t>#8 Deep Learning</a:t>
            </a:r>
          </a:p>
          <a:p>
            <a:pPr marL="342900" indent="-342900">
              <a:buFont typeface="Arial"/>
              <a:buChar char="•"/>
            </a:pPr>
            <a:r>
              <a:rPr lang="en-US" dirty="0"/>
              <a:t>#9 Network Analysis Social Networks </a:t>
            </a:r>
          </a:p>
          <a:p>
            <a:pPr marL="342900" indent="-342900">
              <a:buFont typeface="Arial"/>
              <a:buChar char="•"/>
            </a:pPr>
            <a:r>
              <a:rPr lang="en-US" dirty="0"/>
              <a:t>#10 Recommendation Systems using NLP </a:t>
            </a:r>
            <a:endParaRPr lang="en-US" b="1" dirty="0"/>
          </a:p>
        </p:txBody>
      </p:sp>
      <p:pic>
        <p:nvPicPr>
          <p:cNvPr id="14" name="Picture 13"/>
          <p:cNvPicPr>
            <a:picLocks noChangeAspect="1"/>
          </p:cNvPicPr>
          <p:nvPr/>
        </p:nvPicPr>
        <p:blipFill>
          <a:blip r:embed="rId3"/>
          <a:stretch>
            <a:fillRect/>
          </a:stretch>
        </p:blipFill>
        <p:spPr>
          <a:xfrm>
            <a:off x="99415" y="109229"/>
            <a:ext cx="2034043" cy="549741"/>
          </a:xfrm>
          <a:prstGeom prst="rect">
            <a:avLst/>
          </a:prstGeom>
        </p:spPr>
      </p:pic>
      <p:pic>
        <p:nvPicPr>
          <p:cNvPr id="16" name="Picture 15"/>
          <p:cNvPicPr>
            <a:picLocks noChangeAspect="1"/>
          </p:cNvPicPr>
          <p:nvPr/>
        </p:nvPicPr>
        <p:blipFill>
          <a:blip r:embed="rId4"/>
          <a:stretch>
            <a:fillRect/>
          </a:stretch>
        </p:blipFill>
        <p:spPr>
          <a:xfrm>
            <a:off x="1979600" y="-188894"/>
            <a:ext cx="1763059" cy="1145988"/>
          </a:xfrm>
          <a:prstGeom prst="rect">
            <a:avLst/>
          </a:prstGeom>
        </p:spPr>
      </p:pic>
      <p:pic>
        <p:nvPicPr>
          <p:cNvPr id="17" name="Picture 16"/>
          <p:cNvPicPr>
            <a:picLocks noChangeAspect="1"/>
          </p:cNvPicPr>
          <p:nvPr/>
        </p:nvPicPr>
        <p:blipFill>
          <a:blip r:embed="rId5"/>
          <a:stretch>
            <a:fillRect/>
          </a:stretch>
        </p:blipFill>
        <p:spPr>
          <a:xfrm>
            <a:off x="7321177" y="80296"/>
            <a:ext cx="1822823" cy="607607"/>
          </a:xfrm>
          <a:prstGeom prst="rect">
            <a:avLst/>
          </a:prstGeom>
        </p:spPr>
      </p:pic>
    </p:spTree>
    <p:extLst>
      <p:ext uri="{BB962C8B-B14F-4D97-AF65-F5344CB8AC3E}">
        <p14:creationId xmlns:p14="http://schemas.microsoft.com/office/powerpoint/2010/main" val="564350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B0840BE7-1E7A-4DFD-81F6-D28DCE39634B}"/>
              </a:ext>
            </a:extLst>
          </p:cNvPr>
          <p:cNvCxnSpPr/>
          <p:nvPr/>
        </p:nvCxnSpPr>
        <p:spPr>
          <a:xfrm>
            <a:off x="4061779" y="2356574"/>
            <a:ext cx="0" cy="39276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Rectangle 5"/>
          <p:cNvSpPr/>
          <p:nvPr/>
        </p:nvSpPr>
        <p:spPr>
          <a:xfrm>
            <a:off x="209175" y="6363012"/>
            <a:ext cx="8750717" cy="338554"/>
          </a:xfrm>
          <a:prstGeom prst="rect">
            <a:avLst/>
          </a:prstGeom>
        </p:spPr>
        <p:txBody>
          <a:bodyPr wrap="square">
            <a:spAutoFit/>
          </a:bodyPr>
          <a:lstStyle/>
          <a:p>
            <a:pPr algn="just"/>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just"/>
              <a:t>20</a:t>
            </a:fld>
            <a:endParaRPr lang="pt-PT" sz="1600" dirty="0"/>
          </a:p>
        </p:txBody>
      </p:sp>
      <p:sp>
        <p:nvSpPr>
          <p:cNvPr id="7" name="Rectangle 6"/>
          <p:cNvSpPr/>
          <p:nvPr/>
        </p:nvSpPr>
        <p:spPr>
          <a:xfrm>
            <a:off x="114356" y="384100"/>
            <a:ext cx="8890000" cy="1514261"/>
          </a:xfrm>
          <a:prstGeom prst="rect">
            <a:avLst/>
          </a:prstGeom>
        </p:spPr>
        <p:txBody>
          <a:bodyPr wrap="square">
            <a:spAutoFit/>
          </a:bodyPr>
          <a:lstStyle/>
          <a:p>
            <a:r>
              <a:rPr lang="en-GB" b="1" dirty="0"/>
              <a:t>____________________________________________________________________________</a:t>
            </a:r>
          </a:p>
          <a:p>
            <a:r>
              <a:rPr lang="en-US" b="1" dirty="0"/>
              <a:t>#0 Introduction – Overview</a:t>
            </a:r>
            <a:endParaRPr lang="en-GB" b="1" dirty="0"/>
          </a:p>
          <a:p>
            <a:r>
              <a:rPr lang="en-GB" b="1" dirty="0"/>
              <a:t>____________________________________________________________________________</a:t>
            </a:r>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endParaRPr lang="pt-PT" dirty="0"/>
          </a:p>
        </p:txBody>
      </p:sp>
      <p:pic>
        <p:nvPicPr>
          <p:cNvPr id="14" name="Picture 13"/>
          <p:cNvPicPr>
            <a:picLocks noChangeAspect="1"/>
          </p:cNvPicPr>
          <p:nvPr/>
        </p:nvPicPr>
        <p:blipFill>
          <a:blip r:embed="rId2"/>
          <a:stretch>
            <a:fillRect/>
          </a:stretch>
        </p:blipFill>
        <p:spPr>
          <a:xfrm>
            <a:off x="99415" y="109229"/>
            <a:ext cx="2034043" cy="549741"/>
          </a:xfrm>
          <a:prstGeom prst="rect">
            <a:avLst/>
          </a:prstGeom>
        </p:spPr>
      </p:pic>
      <p:pic>
        <p:nvPicPr>
          <p:cNvPr id="16" name="Picture 15"/>
          <p:cNvPicPr>
            <a:picLocks noChangeAspect="1"/>
          </p:cNvPicPr>
          <p:nvPr/>
        </p:nvPicPr>
        <p:blipFill>
          <a:blip r:embed="rId3"/>
          <a:stretch>
            <a:fillRect/>
          </a:stretch>
        </p:blipFill>
        <p:spPr>
          <a:xfrm>
            <a:off x="1979600" y="-188894"/>
            <a:ext cx="1763059" cy="1145988"/>
          </a:xfrm>
          <a:prstGeom prst="rect">
            <a:avLst/>
          </a:prstGeom>
        </p:spPr>
      </p:pic>
      <p:pic>
        <p:nvPicPr>
          <p:cNvPr id="17" name="Picture 16"/>
          <p:cNvPicPr>
            <a:picLocks noChangeAspect="1"/>
          </p:cNvPicPr>
          <p:nvPr/>
        </p:nvPicPr>
        <p:blipFill>
          <a:blip r:embed="rId4"/>
          <a:stretch>
            <a:fillRect/>
          </a:stretch>
        </p:blipFill>
        <p:spPr>
          <a:xfrm>
            <a:off x="7321177" y="80296"/>
            <a:ext cx="1822823" cy="607607"/>
          </a:xfrm>
          <a:prstGeom prst="rect">
            <a:avLst/>
          </a:prstGeom>
        </p:spPr>
      </p:pic>
      <p:sp>
        <p:nvSpPr>
          <p:cNvPr id="11" name="Rectangle 10">
            <a:extLst>
              <a:ext uri="{FF2B5EF4-FFF2-40B4-BE49-F238E27FC236}">
                <a16:creationId xmlns:a16="http://schemas.microsoft.com/office/drawing/2014/main" id="{8D89DBD0-00B0-43AA-977F-03A582972FAC}"/>
              </a:ext>
            </a:extLst>
          </p:cNvPr>
          <p:cNvSpPr/>
          <p:nvPr/>
        </p:nvSpPr>
        <p:spPr>
          <a:xfrm>
            <a:off x="209176" y="1186147"/>
            <a:ext cx="8795180" cy="646331"/>
          </a:xfrm>
          <a:prstGeom prst="rect">
            <a:avLst/>
          </a:prstGeom>
        </p:spPr>
        <p:txBody>
          <a:bodyPr wrap="square">
            <a:spAutoFit/>
          </a:bodyPr>
          <a:lstStyle/>
          <a:p>
            <a:r>
              <a:rPr lang="en-US" sz="3600" b="1" dirty="0"/>
              <a:t>Customer Relationship Management (CRM)</a:t>
            </a:r>
          </a:p>
        </p:txBody>
      </p:sp>
      <p:sp>
        <p:nvSpPr>
          <p:cNvPr id="2" name="Cylinder 1">
            <a:extLst>
              <a:ext uri="{FF2B5EF4-FFF2-40B4-BE49-F238E27FC236}">
                <a16:creationId xmlns:a16="http://schemas.microsoft.com/office/drawing/2014/main" id="{DF625788-EB97-4E19-BCDF-21A65D8D3C05}"/>
              </a:ext>
            </a:extLst>
          </p:cNvPr>
          <p:cNvSpPr/>
          <p:nvPr/>
        </p:nvSpPr>
        <p:spPr>
          <a:xfrm>
            <a:off x="4220789" y="3560210"/>
            <a:ext cx="1419033" cy="1459785"/>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sz="2000" dirty="0" err="1"/>
              <a:t>Operational</a:t>
            </a:r>
            <a:r>
              <a:rPr lang="pt-PT" sz="2000" dirty="0"/>
              <a:t> CRM DB</a:t>
            </a:r>
            <a:endParaRPr lang="en-US" sz="2000" dirty="0"/>
          </a:p>
        </p:txBody>
      </p:sp>
      <p:sp>
        <p:nvSpPr>
          <p:cNvPr id="3" name="TextBox 2">
            <a:extLst>
              <a:ext uri="{FF2B5EF4-FFF2-40B4-BE49-F238E27FC236}">
                <a16:creationId xmlns:a16="http://schemas.microsoft.com/office/drawing/2014/main" id="{C923E11E-1305-4326-8ED2-2A9C957B3CA3}"/>
              </a:ext>
            </a:extLst>
          </p:cNvPr>
          <p:cNvSpPr txBox="1"/>
          <p:nvPr/>
        </p:nvSpPr>
        <p:spPr>
          <a:xfrm flipH="1">
            <a:off x="806694" y="2202165"/>
            <a:ext cx="2456425" cy="830997"/>
          </a:xfrm>
          <a:prstGeom prst="rect">
            <a:avLst/>
          </a:prstGeom>
          <a:noFill/>
        </p:spPr>
        <p:txBody>
          <a:bodyPr wrap="square" rtlCol="0">
            <a:spAutoFit/>
          </a:bodyPr>
          <a:lstStyle/>
          <a:p>
            <a:r>
              <a:rPr lang="pt-PT" sz="2400" dirty="0" err="1"/>
              <a:t>Back</a:t>
            </a:r>
            <a:r>
              <a:rPr lang="pt-PT" sz="2400" dirty="0"/>
              <a:t> Office</a:t>
            </a:r>
          </a:p>
          <a:p>
            <a:r>
              <a:rPr lang="pt-PT" sz="2400" b="1" i="1" dirty="0" err="1"/>
              <a:t>Analytical</a:t>
            </a:r>
            <a:r>
              <a:rPr lang="pt-PT" sz="2400" b="1" i="1" dirty="0"/>
              <a:t> CRM</a:t>
            </a:r>
            <a:endParaRPr lang="en-US" sz="2400" b="1" i="1" dirty="0"/>
          </a:p>
        </p:txBody>
      </p:sp>
      <p:sp>
        <p:nvSpPr>
          <p:cNvPr id="13" name="TextBox 12">
            <a:extLst>
              <a:ext uri="{FF2B5EF4-FFF2-40B4-BE49-F238E27FC236}">
                <a16:creationId xmlns:a16="http://schemas.microsoft.com/office/drawing/2014/main" id="{B9001473-3730-4AC9-9D22-CE62544A9A9F}"/>
              </a:ext>
            </a:extLst>
          </p:cNvPr>
          <p:cNvSpPr txBox="1"/>
          <p:nvPr/>
        </p:nvSpPr>
        <p:spPr>
          <a:xfrm flipH="1">
            <a:off x="4571999" y="2240522"/>
            <a:ext cx="3228011" cy="830997"/>
          </a:xfrm>
          <a:prstGeom prst="rect">
            <a:avLst/>
          </a:prstGeom>
          <a:noFill/>
        </p:spPr>
        <p:txBody>
          <a:bodyPr wrap="square" rtlCol="0">
            <a:spAutoFit/>
          </a:bodyPr>
          <a:lstStyle/>
          <a:p>
            <a:r>
              <a:rPr lang="pt-PT" sz="2400" dirty="0" err="1"/>
              <a:t>Front</a:t>
            </a:r>
            <a:r>
              <a:rPr lang="pt-PT" sz="2400" dirty="0"/>
              <a:t> Office</a:t>
            </a:r>
          </a:p>
          <a:p>
            <a:r>
              <a:rPr lang="pt-PT" sz="2400" b="1" i="1" dirty="0" err="1"/>
              <a:t>Operational</a:t>
            </a:r>
            <a:r>
              <a:rPr lang="pt-PT" sz="2400" b="1" i="1" dirty="0"/>
              <a:t> CRM</a:t>
            </a:r>
            <a:endParaRPr lang="en-US" sz="2400" b="1" i="1" dirty="0"/>
          </a:p>
        </p:txBody>
      </p:sp>
      <p:pic>
        <p:nvPicPr>
          <p:cNvPr id="5" name="Picture 4">
            <a:extLst>
              <a:ext uri="{FF2B5EF4-FFF2-40B4-BE49-F238E27FC236}">
                <a16:creationId xmlns:a16="http://schemas.microsoft.com/office/drawing/2014/main" id="{822C8EE8-6744-47D8-81A8-521BA1287AAB}"/>
              </a:ext>
            </a:extLst>
          </p:cNvPr>
          <p:cNvPicPr>
            <a:picLocks noChangeAspect="1"/>
          </p:cNvPicPr>
          <p:nvPr/>
        </p:nvPicPr>
        <p:blipFill>
          <a:blip r:embed="rId5"/>
          <a:stretch>
            <a:fillRect/>
          </a:stretch>
        </p:blipFill>
        <p:spPr>
          <a:xfrm>
            <a:off x="7918586" y="3498530"/>
            <a:ext cx="971414" cy="1034070"/>
          </a:xfrm>
          <a:prstGeom prst="rect">
            <a:avLst/>
          </a:prstGeom>
        </p:spPr>
      </p:pic>
      <p:sp>
        <p:nvSpPr>
          <p:cNvPr id="8" name="TextBox 7">
            <a:extLst>
              <a:ext uri="{FF2B5EF4-FFF2-40B4-BE49-F238E27FC236}">
                <a16:creationId xmlns:a16="http://schemas.microsoft.com/office/drawing/2014/main" id="{C76D194A-5C4A-4123-B1B2-27B3C598863C}"/>
              </a:ext>
            </a:extLst>
          </p:cNvPr>
          <p:cNvSpPr txBox="1"/>
          <p:nvPr/>
        </p:nvSpPr>
        <p:spPr>
          <a:xfrm>
            <a:off x="7918586" y="4532600"/>
            <a:ext cx="1372700" cy="369332"/>
          </a:xfrm>
          <a:prstGeom prst="rect">
            <a:avLst/>
          </a:prstGeom>
          <a:noFill/>
        </p:spPr>
        <p:txBody>
          <a:bodyPr wrap="square" rtlCol="0">
            <a:spAutoFit/>
          </a:bodyPr>
          <a:lstStyle/>
          <a:p>
            <a:r>
              <a:rPr lang="pt-PT" dirty="0" err="1"/>
              <a:t>Customer</a:t>
            </a:r>
            <a:endParaRPr lang="en-US" dirty="0"/>
          </a:p>
        </p:txBody>
      </p:sp>
      <p:sp>
        <p:nvSpPr>
          <p:cNvPr id="4" name="Rectangle: Rounded Corners 3">
            <a:extLst>
              <a:ext uri="{FF2B5EF4-FFF2-40B4-BE49-F238E27FC236}">
                <a16:creationId xmlns:a16="http://schemas.microsoft.com/office/drawing/2014/main" id="{C872F9EC-62BC-496A-A96E-2E6F6BFE6FC4}"/>
              </a:ext>
            </a:extLst>
          </p:cNvPr>
          <p:cNvSpPr/>
          <p:nvPr/>
        </p:nvSpPr>
        <p:spPr>
          <a:xfrm>
            <a:off x="6050578" y="3839369"/>
            <a:ext cx="1466722" cy="9620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pt-PT" sz="2000" dirty="0" err="1"/>
              <a:t>Contact</a:t>
            </a:r>
            <a:r>
              <a:rPr lang="pt-PT" sz="2000" dirty="0"/>
              <a:t> </a:t>
            </a:r>
            <a:r>
              <a:rPr lang="pt-PT" sz="2000" dirty="0" err="1"/>
              <a:t>Center</a:t>
            </a:r>
            <a:endParaRPr lang="en-US" sz="2000" dirty="0"/>
          </a:p>
        </p:txBody>
      </p:sp>
      <p:sp>
        <p:nvSpPr>
          <p:cNvPr id="19" name="Rectangle: Rounded Corners 18">
            <a:extLst>
              <a:ext uri="{FF2B5EF4-FFF2-40B4-BE49-F238E27FC236}">
                <a16:creationId xmlns:a16="http://schemas.microsoft.com/office/drawing/2014/main" id="{7B46E66F-DDCD-4FC7-9027-E762772F1B74}"/>
              </a:ext>
            </a:extLst>
          </p:cNvPr>
          <p:cNvSpPr/>
          <p:nvPr/>
        </p:nvSpPr>
        <p:spPr>
          <a:xfrm>
            <a:off x="483339" y="5098612"/>
            <a:ext cx="1466722" cy="9620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pt-PT" sz="2000" dirty="0"/>
              <a:t>Data </a:t>
            </a:r>
            <a:r>
              <a:rPr lang="pt-PT" sz="2000" dirty="0" err="1"/>
              <a:t>Mining</a:t>
            </a:r>
            <a:endParaRPr lang="en-US" sz="2000" dirty="0"/>
          </a:p>
        </p:txBody>
      </p:sp>
      <p:sp>
        <p:nvSpPr>
          <p:cNvPr id="9" name="Arrow: Right 8">
            <a:extLst>
              <a:ext uri="{FF2B5EF4-FFF2-40B4-BE49-F238E27FC236}">
                <a16:creationId xmlns:a16="http://schemas.microsoft.com/office/drawing/2014/main" id="{948589D4-553F-49A3-AEC9-8BFE50E7EF69}"/>
              </a:ext>
            </a:extLst>
          </p:cNvPr>
          <p:cNvSpPr/>
          <p:nvPr/>
        </p:nvSpPr>
        <p:spPr>
          <a:xfrm>
            <a:off x="5639822" y="4447936"/>
            <a:ext cx="410756" cy="19746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Cylinder 19">
            <a:extLst>
              <a:ext uri="{FF2B5EF4-FFF2-40B4-BE49-F238E27FC236}">
                <a16:creationId xmlns:a16="http://schemas.microsoft.com/office/drawing/2014/main" id="{B690FAB1-0317-4145-8DB5-6FC85B3179F0}"/>
              </a:ext>
            </a:extLst>
          </p:cNvPr>
          <p:cNvSpPr/>
          <p:nvPr/>
        </p:nvSpPr>
        <p:spPr>
          <a:xfrm>
            <a:off x="2425017" y="4068774"/>
            <a:ext cx="1419033" cy="2108278"/>
          </a:xfrm>
          <a:prstGeom prst="can">
            <a:avLst/>
          </a:prstGeom>
        </p:spPr>
        <p:style>
          <a:lnRef idx="2">
            <a:schemeClr val="dk1"/>
          </a:lnRef>
          <a:fillRef idx="1">
            <a:schemeClr val="lt1"/>
          </a:fillRef>
          <a:effectRef idx="0">
            <a:schemeClr val="dk1"/>
          </a:effectRef>
          <a:fontRef idx="minor">
            <a:schemeClr val="dk1"/>
          </a:fontRef>
        </p:style>
        <p:txBody>
          <a:bodyPr rtlCol="0" anchor="t"/>
          <a:lstStyle/>
          <a:p>
            <a:pPr algn="ctr"/>
            <a:r>
              <a:rPr lang="pt-PT" sz="2000" dirty="0"/>
              <a:t>EDW</a:t>
            </a:r>
            <a:endParaRPr lang="en-US" sz="2000" dirty="0"/>
          </a:p>
        </p:txBody>
      </p:sp>
      <p:sp>
        <p:nvSpPr>
          <p:cNvPr id="12" name="Rectangle 11">
            <a:extLst>
              <a:ext uri="{FF2B5EF4-FFF2-40B4-BE49-F238E27FC236}">
                <a16:creationId xmlns:a16="http://schemas.microsoft.com/office/drawing/2014/main" id="{64074CC5-F944-42DD-9CA7-76595DE9606B}"/>
              </a:ext>
            </a:extLst>
          </p:cNvPr>
          <p:cNvSpPr/>
          <p:nvPr/>
        </p:nvSpPr>
        <p:spPr>
          <a:xfrm>
            <a:off x="2574115" y="5104332"/>
            <a:ext cx="1150133" cy="8043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i="1" dirty="0" err="1"/>
              <a:t>Customer</a:t>
            </a:r>
            <a:r>
              <a:rPr lang="pt-PT" i="1" dirty="0"/>
              <a:t> </a:t>
            </a:r>
            <a:r>
              <a:rPr lang="pt-PT" i="1" dirty="0" err="1"/>
              <a:t>Datamart</a:t>
            </a:r>
            <a:endParaRPr lang="en-US" i="1" dirty="0"/>
          </a:p>
        </p:txBody>
      </p:sp>
      <p:sp>
        <p:nvSpPr>
          <p:cNvPr id="21" name="Arrow: Right 20">
            <a:extLst>
              <a:ext uri="{FF2B5EF4-FFF2-40B4-BE49-F238E27FC236}">
                <a16:creationId xmlns:a16="http://schemas.microsoft.com/office/drawing/2014/main" id="{75F4511E-C044-407C-B749-AA019938599A}"/>
              </a:ext>
            </a:extLst>
          </p:cNvPr>
          <p:cNvSpPr/>
          <p:nvPr/>
        </p:nvSpPr>
        <p:spPr>
          <a:xfrm>
            <a:off x="1969407" y="5652361"/>
            <a:ext cx="604708" cy="19746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Connector: Elbow 22">
            <a:extLst>
              <a:ext uri="{FF2B5EF4-FFF2-40B4-BE49-F238E27FC236}">
                <a16:creationId xmlns:a16="http://schemas.microsoft.com/office/drawing/2014/main" id="{7597C0BB-571C-4A2F-B74B-2643905EB8BD}"/>
              </a:ext>
            </a:extLst>
          </p:cNvPr>
          <p:cNvCxnSpPr>
            <a:stCxn id="12" idx="3"/>
            <a:endCxn id="2" idx="3"/>
          </p:cNvCxnSpPr>
          <p:nvPr/>
        </p:nvCxnSpPr>
        <p:spPr>
          <a:xfrm flipV="1">
            <a:off x="3724248" y="5019995"/>
            <a:ext cx="1206058" cy="486524"/>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Connector: Elbow 17">
            <a:extLst>
              <a:ext uri="{FF2B5EF4-FFF2-40B4-BE49-F238E27FC236}">
                <a16:creationId xmlns:a16="http://schemas.microsoft.com/office/drawing/2014/main" id="{7B88A716-F6B5-4E20-B3A9-C3D8704707C9}"/>
              </a:ext>
            </a:extLst>
          </p:cNvPr>
          <p:cNvCxnSpPr>
            <a:cxnSpLocks/>
            <a:stCxn id="2" idx="1"/>
            <a:endCxn id="20" idx="1"/>
          </p:cNvCxnSpPr>
          <p:nvPr/>
        </p:nvCxnSpPr>
        <p:spPr>
          <a:xfrm rot="16200000" flipH="1" flipV="1">
            <a:off x="3778138" y="2916606"/>
            <a:ext cx="508564" cy="1795772"/>
          </a:xfrm>
          <a:prstGeom prst="bentConnector3">
            <a:avLst>
              <a:gd name="adj1" fmla="val -44950"/>
            </a:avLst>
          </a:prstGeom>
          <a:ln>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BA5483FB-9099-4C03-8C56-5EDBE0862CAF}"/>
              </a:ext>
            </a:extLst>
          </p:cNvPr>
          <p:cNvSpPr txBox="1"/>
          <p:nvPr/>
        </p:nvSpPr>
        <p:spPr>
          <a:xfrm>
            <a:off x="3340823" y="2884798"/>
            <a:ext cx="640031" cy="461665"/>
          </a:xfrm>
          <a:prstGeom prst="rect">
            <a:avLst/>
          </a:prstGeom>
          <a:noFill/>
        </p:spPr>
        <p:txBody>
          <a:bodyPr wrap="square" rtlCol="0">
            <a:spAutoFit/>
          </a:bodyPr>
          <a:lstStyle/>
          <a:p>
            <a:r>
              <a:rPr lang="pt-PT" sz="2400" dirty="0"/>
              <a:t>ETL</a:t>
            </a:r>
            <a:endParaRPr lang="en-US" sz="2400" dirty="0"/>
          </a:p>
        </p:txBody>
      </p:sp>
      <p:sp>
        <p:nvSpPr>
          <p:cNvPr id="25" name="Arrow: Right 24">
            <a:extLst>
              <a:ext uri="{FF2B5EF4-FFF2-40B4-BE49-F238E27FC236}">
                <a16:creationId xmlns:a16="http://schemas.microsoft.com/office/drawing/2014/main" id="{49DC624E-6A76-41AE-9CF2-474850630943}"/>
              </a:ext>
            </a:extLst>
          </p:cNvPr>
          <p:cNvSpPr/>
          <p:nvPr/>
        </p:nvSpPr>
        <p:spPr>
          <a:xfrm rot="10800000">
            <a:off x="1950061" y="5336275"/>
            <a:ext cx="604708" cy="19746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57E70555-07BA-4BA2-9E12-706711B53BFC}"/>
              </a:ext>
            </a:extLst>
          </p:cNvPr>
          <p:cNvSpPr/>
          <p:nvPr/>
        </p:nvSpPr>
        <p:spPr>
          <a:xfrm rot="10800000">
            <a:off x="5629934" y="4044920"/>
            <a:ext cx="410756" cy="19746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164C3B1-BFD3-4854-BDE6-1992622DF9A8}"/>
              </a:ext>
            </a:extLst>
          </p:cNvPr>
          <p:cNvSpPr txBox="1"/>
          <p:nvPr/>
        </p:nvSpPr>
        <p:spPr>
          <a:xfrm>
            <a:off x="5143281" y="5210239"/>
            <a:ext cx="3861073" cy="923330"/>
          </a:xfrm>
          <a:prstGeom prst="rect">
            <a:avLst/>
          </a:prstGeom>
          <a:noFill/>
        </p:spPr>
        <p:txBody>
          <a:bodyPr wrap="square" rtlCol="0">
            <a:spAutoFit/>
          </a:bodyPr>
          <a:lstStyle/>
          <a:p>
            <a:r>
              <a:rPr lang="pt-PT" dirty="0"/>
              <a:t>* </a:t>
            </a:r>
            <a:r>
              <a:rPr lang="pt-PT" dirty="0" err="1"/>
              <a:t>If</a:t>
            </a:r>
            <a:r>
              <a:rPr lang="pt-PT" dirty="0"/>
              <a:t> </a:t>
            </a:r>
            <a:r>
              <a:rPr lang="pt-PT" dirty="0" err="1"/>
              <a:t>the</a:t>
            </a:r>
            <a:r>
              <a:rPr lang="pt-PT" dirty="0"/>
              <a:t> DM </a:t>
            </a:r>
            <a:r>
              <a:rPr lang="pt-PT" dirty="0" err="1"/>
              <a:t>model</a:t>
            </a:r>
            <a:r>
              <a:rPr lang="pt-PT" dirty="0"/>
              <a:t> </a:t>
            </a:r>
            <a:r>
              <a:rPr lang="pt-PT" dirty="0" err="1"/>
              <a:t>suggested</a:t>
            </a:r>
            <a:r>
              <a:rPr lang="pt-PT" dirty="0"/>
              <a:t> to </a:t>
            </a:r>
            <a:r>
              <a:rPr lang="pt-PT" dirty="0" err="1"/>
              <a:t>contact</a:t>
            </a:r>
            <a:r>
              <a:rPr lang="pt-PT" dirty="0"/>
              <a:t> a </a:t>
            </a:r>
            <a:r>
              <a:rPr lang="pt-PT" dirty="0" err="1"/>
              <a:t>customer</a:t>
            </a:r>
            <a:r>
              <a:rPr lang="pt-PT" dirty="0"/>
              <a:t>, </a:t>
            </a:r>
            <a:r>
              <a:rPr lang="pt-PT" dirty="0" err="1"/>
              <a:t>but</a:t>
            </a:r>
            <a:r>
              <a:rPr lang="pt-PT" dirty="0"/>
              <a:t> </a:t>
            </a:r>
            <a:r>
              <a:rPr lang="pt-PT" dirty="0" err="1"/>
              <a:t>the</a:t>
            </a:r>
            <a:r>
              <a:rPr lang="pt-PT" dirty="0"/>
              <a:t> </a:t>
            </a:r>
            <a:r>
              <a:rPr lang="pt-PT" dirty="0" err="1"/>
              <a:t>customer</a:t>
            </a:r>
            <a:r>
              <a:rPr lang="pt-PT" dirty="0"/>
              <a:t> </a:t>
            </a:r>
            <a:r>
              <a:rPr lang="pt-PT" dirty="0" err="1"/>
              <a:t>didn’t</a:t>
            </a:r>
            <a:r>
              <a:rPr lang="pt-PT" dirty="0"/>
              <a:t> </a:t>
            </a:r>
            <a:r>
              <a:rPr lang="pt-PT" dirty="0" err="1"/>
              <a:t>buy</a:t>
            </a:r>
            <a:r>
              <a:rPr lang="pt-PT" dirty="0"/>
              <a:t> </a:t>
            </a:r>
            <a:r>
              <a:rPr lang="pt-PT" dirty="0" err="1"/>
              <a:t>it</a:t>
            </a:r>
            <a:r>
              <a:rPr lang="pt-PT" dirty="0"/>
              <a:t>, </a:t>
            </a:r>
            <a:r>
              <a:rPr lang="pt-PT" dirty="0" err="1"/>
              <a:t>then</a:t>
            </a:r>
            <a:r>
              <a:rPr lang="pt-PT" dirty="0"/>
              <a:t> </a:t>
            </a:r>
            <a:r>
              <a:rPr lang="pt-PT" dirty="0" err="1"/>
              <a:t>the</a:t>
            </a:r>
            <a:r>
              <a:rPr lang="pt-PT" dirty="0"/>
              <a:t> </a:t>
            </a:r>
            <a:r>
              <a:rPr lang="pt-PT" dirty="0" err="1"/>
              <a:t>model</a:t>
            </a:r>
            <a:r>
              <a:rPr lang="pt-PT" dirty="0"/>
              <a:t> </a:t>
            </a:r>
            <a:r>
              <a:rPr lang="pt-PT" dirty="0" err="1"/>
              <a:t>mispredicted</a:t>
            </a:r>
            <a:r>
              <a:rPr lang="pt-PT" dirty="0"/>
              <a:t> </a:t>
            </a:r>
            <a:r>
              <a:rPr lang="pt-PT" dirty="0" err="1"/>
              <a:t>it</a:t>
            </a:r>
            <a:r>
              <a:rPr lang="pt-PT" dirty="0"/>
              <a:t>!</a:t>
            </a:r>
            <a:endParaRPr lang="en-US" dirty="0"/>
          </a:p>
        </p:txBody>
      </p:sp>
      <p:sp>
        <p:nvSpPr>
          <p:cNvPr id="34" name="TextBox 33">
            <a:extLst>
              <a:ext uri="{FF2B5EF4-FFF2-40B4-BE49-F238E27FC236}">
                <a16:creationId xmlns:a16="http://schemas.microsoft.com/office/drawing/2014/main" id="{EA65E240-BB07-401D-B632-7101683AB74C}"/>
              </a:ext>
            </a:extLst>
          </p:cNvPr>
          <p:cNvSpPr txBox="1"/>
          <p:nvPr/>
        </p:nvSpPr>
        <p:spPr>
          <a:xfrm>
            <a:off x="4320395" y="1816501"/>
            <a:ext cx="5828416" cy="369332"/>
          </a:xfrm>
          <a:prstGeom prst="rect">
            <a:avLst/>
          </a:prstGeom>
          <a:noFill/>
        </p:spPr>
        <p:txBody>
          <a:bodyPr wrap="square" rtlCol="0">
            <a:spAutoFit/>
          </a:bodyPr>
          <a:lstStyle/>
          <a:p>
            <a:r>
              <a:rPr lang="pt-PT" i="1" dirty="0" err="1"/>
              <a:t>Which</a:t>
            </a:r>
            <a:r>
              <a:rPr lang="pt-PT" i="1" dirty="0"/>
              <a:t> </a:t>
            </a:r>
            <a:r>
              <a:rPr lang="pt-PT" i="1" dirty="0" err="1"/>
              <a:t>customers</a:t>
            </a:r>
            <a:r>
              <a:rPr lang="pt-PT" i="1" dirty="0"/>
              <a:t> to </a:t>
            </a:r>
            <a:r>
              <a:rPr lang="pt-PT" i="1" dirty="0" err="1"/>
              <a:t>contact</a:t>
            </a:r>
            <a:r>
              <a:rPr lang="pt-PT" i="1" dirty="0"/>
              <a:t> for </a:t>
            </a:r>
            <a:r>
              <a:rPr lang="pt-PT" i="1" dirty="0" err="1"/>
              <a:t>selling</a:t>
            </a:r>
            <a:r>
              <a:rPr lang="pt-PT" i="1" dirty="0"/>
              <a:t> a </a:t>
            </a:r>
            <a:r>
              <a:rPr lang="pt-PT" i="1" dirty="0" err="1"/>
              <a:t>product</a:t>
            </a:r>
            <a:r>
              <a:rPr lang="pt-PT" i="1" dirty="0"/>
              <a:t>?</a:t>
            </a:r>
            <a:endParaRPr lang="en-US" i="1" dirty="0"/>
          </a:p>
        </p:txBody>
      </p:sp>
      <p:cxnSp>
        <p:nvCxnSpPr>
          <p:cNvPr id="36" name="Connector: Elbow 35">
            <a:extLst>
              <a:ext uri="{FF2B5EF4-FFF2-40B4-BE49-F238E27FC236}">
                <a16:creationId xmlns:a16="http://schemas.microsoft.com/office/drawing/2014/main" id="{3016763C-AC3A-49AB-837C-439CA0F2869A}"/>
              </a:ext>
            </a:extLst>
          </p:cNvPr>
          <p:cNvCxnSpPr>
            <a:cxnSpLocks/>
          </p:cNvCxnSpPr>
          <p:nvPr/>
        </p:nvCxnSpPr>
        <p:spPr>
          <a:xfrm rot="5400000">
            <a:off x="5308430" y="4682464"/>
            <a:ext cx="1055549" cy="12700"/>
          </a:xfrm>
          <a:prstGeom prst="bentConnector3">
            <a:avLst>
              <a:gd name="adj1" fmla="val 50000"/>
            </a:avLst>
          </a:prstGeom>
          <a:ln>
            <a:tailEnd type="triangle"/>
          </a:ln>
        </p:spPr>
        <p:style>
          <a:lnRef idx="2">
            <a:schemeClr val="accent2"/>
          </a:lnRef>
          <a:fillRef idx="0">
            <a:schemeClr val="accent2"/>
          </a:fillRef>
          <a:effectRef idx="1">
            <a:schemeClr val="accent2"/>
          </a:effectRef>
          <a:fontRef idx="minor">
            <a:schemeClr val="tx1"/>
          </a:fontRef>
        </p:style>
      </p:cxnSp>
      <p:sp>
        <p:nvSpPr>
          <p:cNvPr id="39" name="TextBox 38">
            <a:extLst>
              <a:ext uri="{FF2B5EF4-FFF2-40B4-BE49-F238E27FC236}">
                <a16:creationId xmlns:a16="http://schemas.microsoft.com/office/drawing/2014/main" id="{454C604A-6C1B-4142-8619-4FAB59231FD0}"/>
              </a:ext>
            </a:extLst>
          </p:cNvPr>
          <p:cNvSpPr txBox="1"/>
          <p:nvPr/>
        </p:nvSpPr>
        <p:spPr>
          <a:xfrm>
            <a:off x="257750" y="3071519"/>
            <a:ext cx="2086331" cy="1754326"/>
          </a:xfrm>
          <a:prstGeom prst="rect">
            <a:avLst/>
          </a:prstGeom>
          <a:noFill/>
        </p:spPr>
        <p:txBody>
          <a:bodyPr wrap="square" rtlCol="0">
            <a:spAutoFit/>
          </a:bodyPr>
          <a:lstStyle/>
          <a:p>
            <a:r>
              <a:rPr lang="pt-PT" dirty="0"/>
              <a:t>(*) </a:t>
            </a:r>
            <a:r>
              <a:rPr lang="pt-PT" dirty="0" err="1"/>
              <a:t>This</a:t>
            </a:r>
            <a:r>
              <a:rPr lang="pt-PT" dirty="0"/>
              <a:t> </a:t>
            </a:r>
            <a:r>
              <a:rPr lang="pt-PT" dirty="0" err="1"/>
              <a:t>is</a:t>
            </a:r>
            <a:r>
              <a:rPr lang="pt-PT" dirty="0"/>
              <a:t> </a:t>
            </a:r>
            <a:r>
              <a:rPr lang="pt-PT" dirty="0" err="1"/>
              <a:t>why</a:t>
            </a:r>
            <a:r>
              <a:rPr lang="pt-PT" dirty="0"/>
              <a:t> </a:t>
            </a:r>
            <a:r>
              <a:rPr lang="pt-PT" dirty="0" err="1"/>
              <a:t>it</a:t>
            </a:r>
            <a:r>
              <a:rPr lang="pt-PT" dirty="0"/>
              <a:t> </a:t>
            </a:r>
            <a:r>
              <a:rPr lang="pt-PT" dirty="0" err="1"/>
              <a:t>is</a:t>
            </a:r>
            <a:r>
              <a:rPr lang="pt-PT" dirty="0"/>
              <a:t> </a:t>
            </a:r>
            <a:r>
              <a:rPr lang="pt-PT" dirty="0" err="1"/>
              <a:t>so</a:t>
            </a:r>
            <a:r>
              <a:rPr lang="pt-PT" dirty="0"/>
              <a:t> </a:t>
            </a:r>
            <a:r>
              <a:rPr lang="pt-PT" dirty="0" err="1"/>
              <a:t>important</a:t>
            </a:r>
            <a:r>
              <a:rPr lang="pt-PT" dirty="0"/>
              <a:t> to </a:t>
            </a:r>
            <a:r>
              <a:rPr lang="pt-PT" dirty="0" err="1"/>
              <a:t>keep</a:t>
            </a:r>
            <a:r>
              <a:rPr lang="pt-PT" dirty="0"/>
              <a:t> </a:t>
            </a:r>
            <a:r>
              <a:rPr lang="pt-PT" dirty="0" err="1"/>
              <a:t>updating</a:t>
            </a:r>
            <a:r>
              <a:rPr lang="pt-PT" dirty="0"/>
              <a:t> </a:t>
            </a:r>
            <a:r>
              <a:rPr lang="pt-PT" dirty="0" err="1"/>
              <a:t>the</a:t>
            </a:r>
            <a:r>
              <a:rPr lang="pt-PT" dirty="0"/>
              <a:t> </a:t>
            </a:r>
            <a:r>
              <a:rPr lang="pt-PT" dirty="0" err="1"/>
              <a:t>model</a:t>
            </a:r>
            <a:r>
              <a:rPr lang="pt-PT" dirty="0"/>
              <a:t>: to tune </a:t>
            </a:r>
            <a:r>
              <a:rPr lang="pt-PT" dirty="0" err="1"/>
              <a:t>it</a:t>
            </a:r>
            <a:r>
              <a:rPr lang="pt-PT" dirty="0"/>
              <a:t> </a:t>
            </a:r>
            <a:r>
              <a:rPr lang="pt-PT" dirty="0" err="1"/>
              <a:t>and</a:t>
            </a:r>
            <a:r>
              <a:rPr lang="pt-PT" dirty="0"/>
              <a:t> </a:t>
            </a:r>
            <a:r>
              <a:rPr lang="pt-PT" dirty="0" err="1"/>
              <a:t>adapt</a:t>
            </a:r>
            <a:r>
              <a:rPr lang="pt-PT" dirty="0"/>
              <a:t> </a:t>
            </a:r>
            <a:r>
              <a:rPr lang="pt-PT" dirty="0" err="1"/>
              <a:t>it</a:t>
            </a:r>
            <a:r>
              <a:rPr lang="pt-PT" dirty="0"/>
              <a:t> to </a:t>
            </a:r>
            <a:r>
              <a:rPr lang="pt-PT" dirty="0" err="1"/>
              <a:t>changing</a:t>
            </a:r>
            <a:r>
              <a:rPr lang="pt-PT" dirty="0"/>
              <a:t> </a:t>
            </a:r>
            <a:r>
              <a:rPr lang="pt-PT" dirty="0" err="1"/>
              <a:t>scenarios</a:t>
            </a:r>
            <a:r>
              <a:rPr lang="pt-PT" dirty="0"/>
              <a:t> </a:t>
            </a:r>
            <a:endParaRPr lang="en-US" dirty="0"/>
          </a:p>
        </p:txBody>
      </p:sp>
      <p:cxnSp>
        <p:nvCxnSpPr>
          <p:cNvPr id="40" name="Connector: Elbow 39">
            <a:extLst>
              <a:ext uri="{FF2B5EF4-FFF2-40B4-BE49-F238E27FC236}">
                <a16:creationId xmlns:a16="http://schemas.microsoft.com/office/drawing/2014/main" id="{F225AC54-0741-455F-BC60-3DF99C250265}"/>
              </a:ext>
            </a:extLst>
          </p:cNvPr>
          <p:cNvCxnSpPr>
            <a:cxnSpLocks/>
            <a:stCxn id="39" idx="2"/>
            <a:endCxn id="21" idx="0"/>
          </p:cNvCxnSpPr>
          <p:nvPr/>
        </p:nvCxnSpPr>
        <p:spPr>
          <a:xfrm rot="16200000" flipH="1">
            <a:off x="1474891" y="4651869"/>
            <a:ext cx="826516" cy="1174467"/>
          </a:xfrm>
          <a:prstGeom prst="bentConnector3">
            <a:avLst>
              <a:gd name="adj1" fmla="val 18815"/>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827048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9175" y="6363012"/>
            <a:ext cx="8750717" cy="338554"/>
          </a:xfrm>
          <a:prstGeom prst="rect">
            <a:avLst/>
          </a:prstGeom>
        </p:spPr>
        <p:txBody>
          <a:bodyPr wrap="square">
            <a:spAutoFit/>
          </a:bodyPr>
          <a:lstStyle/>
          <a:p>
            <a:pPr algn="just"/>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just"/>
              <a:t>21</a:t>
            </a:fld>
            <a:endParaRPr lang="pt-PT" sz="1600" dirty="0"/>
          </a:p>
        </p:txBody>
      </p:sp>
      <p:sp>
        <p:nvSpPr>
          <p:cNvPr id="7" name="Rectangle 6"/>
          <p:cNvSpPr/>
          <p:nvPr/>
        </p:nvSpPr>
        <p:spPr>
          <a:xfrm>
            <a:off x="114356" y="384100"/>
            <a:ext cx="8890000" cy="1514261"/>
          </a:xfrm>
          <a:prstGeom prst="rect">
            <a:avLst/>
          </a:prstGeom>
        </p:spPr>
        <p:txBody>
          <a:bodyPr wrap="square">
            <a:spAutoFit/>
          </a:bodyPr>
          <a:lstStyle/>
          <a:p>
            <a:r>
              <a:rPr lang="en-GB" b="1" dirty="0"/>
              <a:t>____________________________________________________________________________</a:t>
            </a:r>
          </a:p>
          <a:p>
            <a:r>
              <a:rPr lang="en-US" b="1" dirty="0"/>
              <a:t>#0 Introduction – Overview</a:t>
            </a:r>
            <a:endParaRPr lang="en-GB" b="1" dirty="0"/>
          </a:p>
          <a:p>
            <a:r>
              <a:rPr lang="en-GB" b="1" dirty="0"/>
              <a:t>____________________________________________________________________________</a:t>
            </a:r>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endParaRPr lang="pt-PT" dirty="0"/>
          </a:p>
        </p:txBody>
      </p:sp>
      <p:pic>
        <p:nvPicPr>
          <p:cNvPr id="14" name="Picture 13"/>
          <p:cNvPicPr>
            <a:picLocks noChangeAspect="1"/>
          </p:cNvPicPr>
          <p:nvPr/>
        </p:nvPicPr>
        <p:blipFill>
          <a:blip r:embed="rId2"/>
          <a:stretch>
            <a:fillRect/>
          </a:stretch>
        </p:blipFill>
        <p:spPr>
          <a:xfrm>
            <a:off x="99415" y="109229"/>
            <a:ext cx="2034043" cy="549741"/>
          </a:xfrm>
          <a:prstGeom prst="rect">
            <a:avLst/>
          </a:prstGeom>
        </p:spPr>
      </p:pic>
      <p:pic>
        <p:nvPicPr>
          <p:cNvPr id="16" name="Picture 15"/>
          <p:cNvPicPr>
            <a:picLocks noChangeAspect="1"/>
          </p:cNvPicPr>
          <p:nvPr/>
        </p:nvPicPr>
        <p:blipFill>
          <a:blip r:embed="rId3"/>
          <a:stretch>
            <a:fillRect/>
          </a:stretch>
        </p:blipFill>
        <p:spPr>
          <a:xfrm>
            <a:off x="1979600" y="-188894"/>
            <a:ext cx="1763059" cy="1145988"/>
          </a:xfrm>
          <a:prstGeom prst="rect">
            <a:avLst/>
          </a:prstGeom>
        </p:spPr>
      </p:pic>
      <p:pic>
        <p:nvPicPr>
          <p:cNvPr id="17" name="Picture 16"/>
          <p:cNvPicPr>
            <a:picLocks noChangeAspect="1"/>
          </p:cNvPicPr>
          <p:nvPr/>
        </p:nvPicPr>
        <p:blipFill>
          <a:blip r:embed="rId4"/>
          <a:stretch>
            <a:fillRect/>
          </a:stretch>
        </p:blipFill>
        <p:spPr>
          <a:xfrm>
            <a:off x="7321177" y="80296"/>
            <a:ext cx="1822823" cy="607607"/>
          </a:xfrm>
          <a:prstGeom prst="rect">
            <a:avLst/>
          </a:prstGeom>
        </p:spPr>
      </p:pic>
      <p:sp>
        <p:nvSpPr>
          <p:cNvPr id="11" name="Rectangle 10">
            <a:extLst>
              <a:ext uri="{FF2B5EF4-FFF2-40B4-BE49-F238E27FC236}">
                <a16:creationId xmlns:a16="http://schemas.microsoft.com/office/drawing/2014/main" id="{8D89DBD0-00B0-43AA-977F-03A582972FAC}"/>
              </a:ext>
            </a:extLst>
          </p:cNvPr>
          <p:cNvSpPr/>
          <p:nvPr/>
        </p:nvSpPr>
        <p:spPr>
          <a:xfrm>
            <a:off x="209176" y="1186147"/>
            <a:ext cx="8795180" cy="646331"/>
          </a:xfrm>
          <a:prstGeom prst="rect">
            <a:avLst/>
          </a:prstGeom>
        </p:spPr>
        <p:txBody>
          <a:bodyPr wrap="square">
            <a:spAutoFit/>
          </a:bodyPr>
          <a:lstStyle/>
          <a:p>
            <a:r>
              <a:rPr lang="en-US" sz="3600" b="1" dirty="0"/>
              <a:t>Service Desk System (SD)</a:t>
            </a:r>
          </a:p>
        </p:txBody>
      </p:sp>
      <p:cxnSp>
        <p:nvCxnSpPr>
          <p:cNvPr id="30" name="Straight Connector 29">
            <a:extLst>
              <a:ext uri="{FF2B5EF4-FFF2-40B4-BE49-F238E27FC236}">
                <a16:creationId xmlns:a16="http://schemas.microsoft.com/office/drawing/2014/main" id="{AFE19097-945A-4A07-8897-DB5B70140A60}"/>
              </a:ext>
            </a:extLst>
          </p:cNvPr>
          <p:cNvCxnSpPr/>
          <p:nvPr/>
        </p:nvCxnSpPr>
        <p:spPr>
          <a:xfrm>
            <a:off x="3742659" y="2356574"/>
            <a:ext cx="0" cy="39276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Cylinder 30">
            <a:extLst>
              <a:ext uri="{FF2B5EF4-FFF2-40B4-BE49-F238E27FC236}">
                <a16:creationId xmlns:a16="http://schemas.microsoft.com/office/drawing/2014/main" id="{FFFE1C89-C556-437D-BBFE-453DAF49A82A}"/>
              </a:ext>
            </a:extLst>
          </p:cNvPr>
          <p:cNvSpPr/>
          <p:nvPr/>
        </p:nvSpPr>
        <p:spPr>
          <a:xfrm>
            <a:off x="3129825" y="3639188"/>
            <a:ext cx="1092370" cy="1644693"/>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sz="2800" dirty="0"/>
              <a:t>SD Data</a:t>
            </a:r>
            <a:endParaRPr lang="en-US" sz="2800" dirty="0"/>
          </a:p>
        </p:txBody>
      </p:sp>
      <p:sp>
        <p:nvSpPr>
          <p:cNvPr id="32" name="TextBox 31">
            <a:extLst>
              <a:ext uri="{FF2B5EF4-FFF2-40B4-BE49-F238E27FC236}">
                <a16:creationId xmlns:a16="http://schemas.microsoft.com/office/drawing/2014/main" id="{34AE5296-B9B7-4301-B4DF-214ED537B435}"/>
              </a:ext>
            </a:extLst>
          </p:cNvPr>
          <p:cNvSpPr txBox="1"/>
          <p:nvPr/>
        </p:nvSpPr>
        <p:spPr>
          <a:xfrm flipH="1">
            <a:off x="806694" y="2202165"/>
            <a:ext cx="2456425" cy="461665"/>
          </a:xfrm>
          <a:prstGeom prst="rect">
            <a:avLst/>
          </a:prstGeom>
          <a:noFill/>
        </p:spPr>
        <p:txBody>
          <a:bodyPr wrap="square" rtlCol="0">
            <a:spAutoFit/>
          </a:bodyPr>
          <a:lstStyle/>
          <a:p>
            <a:r>
              <a:rPr lang="pt-PT" sz="2400" dirty="0" err="1"/>
              <a:t>Back</a:t>
            </a:r>
            <a:r>
              <a:rPr lang="pt-PT" sz="2400" dirty="0"/>
              <a:t> Office</a:t>
            </a:r>
            <a:endParaRPr lang="en-US" sz="2400" b="1" i="1" dirty="0"/>
          </a:p>
        </p:txBody>
      </p:sp>
      <p:sp>
        <p:nvSpPr>
          <p:cNvPr id="33" name="TextBox 32">
            <a:extLst>
              <a:ext uri="{FF2B5EF4-FFF2-40B4-BE49-F238E27FC236}">
                <a16:creationId xmlns:a16="http://schemas.microsoft.com/office/drawing/2014/main" id="{CBB3597E-D12B-4ED9-8C9F-2073A65412F1}"/>
              </a:ext>
            </a:extLst>
          </p:cNvPr>
          <p:cNvSpPr txBox="1"/>
          <p:nvPr/>
        </p:nvSpPr>
        <p:spPr>
          <a:xfrm flipH="1">
            <a:off x="4571999" y="2240522"/>
            <a:ext cx="3228011" cy="461665"/>
          </a:xfrm>
          <a:prstGeom prst="rect">
            <a:avLst/>
          </a:prstGeom>
          <a:noFill/>
        </p:spPr>
        <p:txBody>
          <a:bodyPr wrap="square" rtlCol="0">
            <a:spAutoFit/>
          </a:bodyPr>
          <a:lstStyle/>
          <a:p>
            <a:r>
              <a:rPr lang="pt-PT" sz="2400" dirty="0" err="1"/>
              <a:t>Front</a:t>
            </a:r>
            <a:r>
              <a:rPr lang="pt-PT" sz="2400" dirty="0"/>
              <a:t> Office</a:t>
            </a:r>
          </a:p>
        </p:txBody>
      </p:sp>
      <p:pic>
        <p:nvPicPr>
          <p:cNvPr id="35" name="Picture 34">
            <a:extLst>
              <a:ext uri="{FF2B5EF4-FFF2-40B4-BE49-F238E27FC236}">
                <a16:creationId xmlns:a16="http://schemas.microsoft.com/office/drawing/2014/main" id="{308581EA-B469-4632-80A6-7ED6C26A5B2D}"/>
              </a:ext>
            </a:extLst>
          </p:cNvPr>
          <p:cNvPicPr>
            <a:picLocks noChangeAspect="1"/>
          </p:cNvPicPr>
          <p:nvPr/>
        </p:nvPicPr>
        <p:blipFill>
          <a:blip r:embed="rId5"/>
          <a:stretch>
            <a:fillRect/>
          </a:stretch>
        </p:blipFill>
        <p:spPr>
          <a:xfrm>
            <a:off x="7918586" y="3498530"/>
            <a:ext cx="971414" cy="1034070"/>
          </a:xfrm>
          <a:prstGeom prst="rect">
            <a:avLst/>
          </a:prstGeom>
        </p:spPr>
      </p:pic>
      <p:sp>
        <p:nvSpPr>
          <p:cNvPr id="37" name="TextBox 36">
            <a:extLst>
              <a:ext uri="{FF2B5EF4-FFF2-40B4-BE49-F238E27FC236}">
                <a16:creationId xmlns:a16="http://schemas.microsoft.com/office/drawing/2014/main" id="{1845850E-AC91-4EB9-BC89-CA5E8DF70481}"/>
              </a:ext>
            </a:extLst>
          </p:cNvPr>
          <p:cNvSpPr txBox="1"/>
          <p:nvPr/>
        </p:nvSpPr>
        <p:spPr>
          <a:xfrm>
            <a:off x="7918586" y="4532600"/>
            <a:ext cx="1372700" cy="369332"/>
          </a:xfrm>
          <a:prstGeom prst="rect">
            <a:avLst/>
          </a:prstGeom>
          <a:noFill/>
        </p:spPr>
        <p:txBody>
          <a:bodyPr wrap="square" rtlCol="0">
            <a:spAutoFit/>
          </a:bodyPr>
          <a:lstStyle/>
          <a:p>
            <a:r>
              <a:rPr lang="pt-PT" dirty="0" err="1"/>
              <a:t>Customer</a:t>
            </a:r>
            <a:endParaRPr lang="en-US" dirty="0"/>
          </a:p>
        </p:txBody>
      </p:sp>
      <p:sp>
        <p:nvSpPr>
          <p:cNvPr id="38" name="TextBox 37">
            <a:extLst>
              <a:ext uri="{FF2B5EF4-FFF2-40B4-BE49-F238E27FC236}">
                <a16:creationId xmlns:a16="http://schemas.microsoft.com/office/drawing/2014/main" id="{2CD34AC8-9CAC-4260-8D77-66FD38361F9A}"/>
              </a:ext>
            </a:extLst>
          </p:cNvPr>
          <p:cNvSpPr txBox="1"/>
          <p:nvPr/>
        </p:nvSpPr>
        <p:spPr>
          <a:xfrm>
            <a:off x="287475" y="3370857"/>
            <a:ext cx="2535933" cy="2246769"/>
          </a:xfrm>
          <a:prstGeom prst="rect">
            <a:avLst/>
          </a:prstGeom>
          <a:noFill/>
        </p:spPr>
        <p:txBody>
          <a:bodyPr wrap="square" rtlCol="0">
            <a:spAutoFit/>
          </a:bodyPr>
          <a:lstStyle/>
          <a:p>
            <a:r>
              <a:rPr lang="pt-PT" sz="2000" dirty="0"/>
              <a:t>Usual </a:t>
            </a:r>
            <a:r>
              <a:rPr lang="pt-PT" sz="2000" dirty="0" err="1"/>
              <a:t>questions</a:t>
            </a:r>
            <a:r>
              <a:rPr lang="pt-PT" sz="2000" dirty="0"/>
              <a:t>:</a:t>
            </a:r>
          </a:p>
          <a:p>
            <a:pPr marL="285750" indent="-285750">
              <a:buFont typeface="Arial" panose="020B0604020202020204" pitchFamily="34" charset="0"/>
              <a:buChar char="•"/>
            </a:pPr>
            <a:r>
              <a:rPr lang="pt-PT" sz="2000" dirty="0" err="1"/>
              <a:t>How</a:t>
            </a:r>
            <a:r>
              <a:rPr lang="pt-PT" sz="2000" dirty="0"/>
              <a:t> to categorize </a:t>
            </a:r>
            <a:r>
              <a:rPr lang="pt-PT" sz="2000" dirty="0" err="1"/>
              <a:t>incoming</a:t>
            </a:r>
            <a:r>
              <a:rPr lang="pt-PT" sz="2000" dirty="0"/>
              <a:t> </a:t>
            </a:r>
            <a:r>
              <a:rPr lang="pt-PT" sz="2000" dirty="0" err="1"/>
              <a:t>incidents</a:t>
            </a:r>
            <a:r>
              <a:rPr lang="pt-PT" sz="2000" dirty="0"/>
              <a:t> (to </a:t>
            </a:r>
            <a:r>
              <a:rPr lang="pt-PT" sz="2000" dirty="0" err="1"/>
              <a:t>prioritize</a:t>
            </a:r>
            <a:r>
              <a:rPr lang="pt-PT" sz="2000" dirty="0"/>
              <a:t> </a:t>
            </a:r>
            <a:r>
              <a:rPr lang="pt-PT" sz="2000" dirty="0" err="1"/>
              <a:t>them</a:t>
            </a:r>
            <a:r>
              <a:rPr lang="pt-PT" sz="2000" dirty="0"/>
              <a:t>)?</a:t>
            </a:r>
          </a:p>
          <a:p>
            <a:pPr marL="285750" indent="-285750">
              <a:buFont typeface="Arial" panose="020B0604020202020204" pitchFamily="34" charset="0"/>
              <a:buChar char="•"/>
            </a:pPr>
            <a:r>
              <a:rPr lang="pt-PT" sz="2000" dirty="0" err="1"/>
              <a:t>How</a:t>
            </a:r>
            <a:r>
              <a:rPr lang="pt-PT" sz="2000" dirty="0"/>
              <a:t> to diagnose to </a:t>
            </a:r>
            <a:r>
              <a:rPr lang="pt-PT" sz="2000" dirty="0" err="1"/>
              <a:t>suggest</a:t>
            </a:r>
            <a:r>
              <a:rPr lang="pt-PT" sz="2000" dirty="0"/>
              <a:t> a </a:t>
            </a:r>
            <a:r>
              <a:rPr lang="pt-PT" sz="2000" dirty="0" err="1"/>
              <a:t>solution</a:t>
            </a:r>
            <a:r>
              <a:rPr lang="pt-PT" sz="2000" dirty="0"/>
              <a:t>?</a:t>
            </a:r>
            <a:endParaRPr lang="en-US" sz="2000" dirty="0"/>
          </a:p>
        </p:txBody>
      </p:sp>
      <p:sp>
        <p:nvSpPr>
          <p:cNvPr id="41" name="TextBox 40">
            <a:extLst>
              <a:ext uri="{FF2B5EF4-FFF2-40B4-BE49-F238E27FC236}">
                <a16:creationId xmlns:a16="http://schemas.microsoft.com/office/drawing/2014/main" id="{3C37F36D-DDA5-4B4E-8297-D8B1450DD4E2}"/>
              </a:ext>
            </a:extLst>
          </p:cNvPr>
          <p:cNvSpPr txBox="1"/>
          <p:nvPr/>
        </p:nvSpPr>
        <p:spPr>
          <a:xfrm>
            <a:off x="4835029" y="3330470"/>
            <a:ext cx="2535933" cy="2554545"/>
          </a:xfrm>
          <a:prstGeom prst="rect">
            <a:avLst/>
          </a:prstGeom>
          <a:noFill/>
        </p:spPr>
        <p:txBody>
          <a:bodyPr wrap="square" rtlCol="0">
            <a:spAutoFit/>
          </a:bodyPr>
          <a:lstStyle/>
          <a:p>
            <a:r>
              <a:rPr lang="pt-PT" sz="2000" dirty="0"/>
              <a:t>Usual </a:t>
            </a:r>
            <a:r>
              <a:rPr lang="pt-PT" sz="2000" dirty="0" err="1"/>
              <a:t>operations</a:t>
            </a:r>
            <a:r>
              <a:rPr lang="pt-PT" sz="2000" dirty="0"/>
              <a:t>:</a:t>
            </a:r>
          </a:p>
          <a:p>
            <a:pPr marL="285750" indent="-285750">
              <a:buFont typeface="Arial" panose="020B0604020202020204" pitchFamily="34" charset="0"/>
              <a:buChar char="•"/>
            </a:pPr>
            <a:r>
              <a:rPr lang="pt-PT" sz="2000" dirty="0"/>
              <a:t>Categorize (</a:t>
            </a:r>
            <a:r>
              <a:rPr lang="pt-PT" sz="2000" dirty="0" err="1"/>
              <a:t>or</a:t>
            </a:r>
            <a:r>
              <a:rPr lang="pt-PT" sz="2000" dirty="0"/>
              <a:t> revise </a:t>
            </a:r>
            <a:r>
              <a:rPr lang="pt-PT" sz="2000" dirty="0" err="1"/>
              <a:t>priority</a:t>
            </a:r>
            <a:r>
              <a:rPr lang="pt-PT" sz="2000" dirty="0"/>
              <a:t> of) </a:t>
            </a:r>
            <a:r>
              <a:rPr lang="pt-PT" sz="2000" dirty="0" err="1"/>
              <a:t>incidents</a:t>
            </a:r>
            <a:endParaRPr lang="pt-PT" sz="2000" dirty="0"/>
          </a:p>
          <a:p>
            <a:pPr marL="285750" indent="-285750">
              <a:buFont typeface="Arial" panose="020B0604020202020204" pitchFamily="34" charset="0"/>
              <a:buChar char="•"/>
            </a:pPr>
            <a:r>
              <a:rPr lang="pt-PT" sz="2000" dirty="0" err="1"/>
              <a:t>Propose</a:t>
            </a:r>
            <a:r>
              <a:rPr lang="pt-PT" sz="2000" dirty="0"/>
              <a:t> a </a:t>
            </a:r>
            <a:r>
              <a:rPr lang="pt-PT" sz="2000" dirty="0" err="1"/>
              <a:t>solution</a:t>
            </a:r>
            <a:r>
              <a:rPr lang="pt-PT" sz="2000" dirty="0"/>
              <a:t> to </a:t>
            </a:r>
            <a:r>
              <a:rPr lang="pt-PT" sz="2000" dirty="0" err="1"/>
              <a:t>the</a:t>
            </a:r>
            <a:r>
              <a:rPr lang="pt-PT" sz="2000" dirty="0"/>
              <a:t> </a:t>
            </a:r>
            <a:r>
              <a:rPr lang="pt-PT" sz="2000" dirty="0" err="1"/>
              <a:t>problem</a:t>
            </a:r>
            <a:endParaRPr lang="pt-PT" sz="2000" dirty="0"/>
          </a:p>
          <a:p>
            <a:pPr marL="285750" indent="-285750">
              <a:buFont typeface="Arial" panose="020B0604020202020204" pitchFamily="34" charset="0"/>
              <a:buChar char="•"/>
            </a:pPr>
            <a:r>
              <a:rPr lang="pt-PT" sz="2000" dirty="0" err="1"/>
              <a:t>Escalate</a:t>
            </a:r>
            <a:r>
              <a:rPr lang="pt-PT" sz="2000" dirty="0"/>
              <a:t> to </a:t>
            </a:r>
            <a:r>
              <a:rPr lang="pt-PT" sz="2000" dirty="0" err="1"/>
              <a:t>specialized</a:t>
            </a:r>
            <a:r>
              <a:rPr lang="pt-PT" sz="2000" dirty="0"/>
              <a:t> staff</a:t>
            </a:r>
            <a:endParaRPr lang="en-US" sz="2000" dirty="0"/>
          </a:p>
        </p:txBody>
      </p:sp>
      <p:sp>
        <p:nvSpPr>
          <p:cNvPr id="42" name="TextBox 41">
            <a:extLst>
              <a:ext uri="{FF2B5EF4-FFF2-40B4-BE49-F238E27FC236}">
                <a16:creationId xmlns:a16="http://schemas.microsoft.com/office/drawing/2014/main" id="{42F0544D-1760-4CF7-8BD8-C66ABA29EEAD}"/>
              </a:ext>
            </a:extLst>
          </p:cNvPr>
          <p:cNvSpPr txBox="1"/>
          <p:nvPr/>
        </p:nvSpPr>
        <p:spPr>
          <a:xfrm>
            <a:off x="6627865" y="1816501"/>
            <a:ext cx="3520945" cy="369332"/>
          </a:xfrm>
          <a:prstGeom prst="rect">
            <a:avLst/>
          </a:prstGeom>
          <a:noFill/>
        </p:spPr>
        <p:txBody>
          <a:bodyPr wrap="square" rtlCol="0">
            <a:spAutoFit/>
          </a:bodyPr>
          <a:lstStyle/>
          <a:p>
            <a:r>
              <a:rPr lang="pt-PT" i="1" dirty="0" err="1"/>
              <a:t>Incident</a:t>
            </a:r>
            <a:r>
              <a:rPr lang="pt-PT" i="1" dirty="0"/>
              <a:t> management</a:t>
            </a:r>
            <a:endParaRPr lang="en-US" i="1" dirty="0"/>
          </a:p>
        </p:txBody>
      </p:sp>
    </p:spTree>
    <p:extLst>
      <p:ext uri="{BB962C8B-B14F-4D97-AF65-F5344CB8AC3E}">
        <p14:creationId xmlns:p14="http://schemas.microsoft.com/office/powerpoint/2010/main" val="495751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9175" y="6363012"/>
            <a:ext cx="8750717" cy="338554"/>
          </a:xfrm>
          <a:prstGeom prst="rect">
            <a:avLst/>
          </a:prstGeom>
        </p:spPr>
        <p:txBody>
          <a:bodyPr wrap="square">
            <a:spAutoFit/>
          </a:bodyPr>
          <a:lstStyle/>
          <a:p>
            <a:pPr algn="just"/>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just"/>
              <a:t>22</a:t>
            </a:fld>
            <a:endParaRPr lang="pt-PT" sz="1600" dirty="0"/>
          </a:p>
        </p:txBody>
      </p:sp>
      <p:sp>
        <p:nvSpPr>
          <p:cNvPr id="7" name="Rectangle 6"/>
          <p:cNvSpPr/>
          <p:nvPr/>
        </p:nvSpPr>
        <p:spPr>
          <a:xfrm>
            <a:off x="114356" y="384100"/>
            <a:ext cx="8890000" cy="1514261"/>
          </a:xfrm>
          <a:prstGeom prst="rect">
            <a:avLst/>
          </a:prstGeom>
        </p:spPr>
        <p:txBody>
          <a:bodyPr wrap="square">
            <a:spAutoFit/>
          </a:bodyPr>
          <a:lstStyle/>
          <a:p>
            <a:r>
              <a:rPr lang="en-GB" b="1" dirty="0"/>
              <a:t>____________________________________________________________________________</a:t>
            </a:r>
          </a:p>
          <a:p>
            <a:r>
              <a:rPr lang="en-US" b="1" dirty="0"/>
              <a:t>#0 Introduction – Overview</a:t>
            </a:r>
            <a:endParaRPr lang="en-GB" b="1" dirty="0"/>
          </a:p>
          <a:p>
            <a:r>
              <a:rPr lang="en-GB" b="1" dirty="0"/>
              <a:t>____________________________________________________________________________</a:t>
            </a:r>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endParaRPr lang="pt-PT" dirty="0"/>
          </a:p>
        </p:txBody>
      </p:sp>
      <p:pic>
        <p:nvPicPr>
          <p:cNvPr id="14" name="Picture 13"/>
          <p:cNvPicPr>
            <a:picLocks noChangeAspect="1"/>
          </p:cNvPicPr>
          <p:nvPr/>
        </p:nvPicPr>
        <p:blipFill>
          <a:blip r:embed="rId3"/>
          <a:stretch>
            <a:fillRect/>
          </a:stretch>
        </p:blipFill>
        <p:spPr>
          <a:xfrm>
            <a:off x="99415" y="109229"/>
            <a:ext cx="2034043" cy="549741"/>
          </a:xfrm>
          <a:prstGeom prst="rect">
            <a:avLst/>
          </a:prstGeom>
        </p:spPr>
      </p:pic>
      <p:pic>
        <p:nvPicPr>
          <p:cNvPr id="16" name="Picture 15"/>
          <p:cNvPicPr>
            <a:picLocks noChangeAspect="1"/>
          </p:cNvPicPr>
          <p:nvPr/>
        </p:nvPicPr>
        <p:blipFill>
          <a:blip r:embed="rId4"/>
          <a:stretch>
            <a:fillRect/>
          </a:stretch>
        </p:blipFill>
        <p:spPr>
          <a:xfrm>
            <a:off x="1979600" y="-188894"/>
            <a:ext cx="1763059" cy="1145988"/>
          </a:xfrm>
          <a:prstGeom prst="rect">
            <a:avLst/>
          </a:prstGeom>
        </p:spPr>
      </p:pic>
      <p:pic>
        <p:nvPicPr>
          <p:cNvPr id="17" name="Picture 16"/>
          <p:cNvPicPr>
            <a:picLocks noChangeAspect="1"/>
          </p:cNvPicPr>
          <p:nvPr/>
        </p:nvPicPr>
        <p:blipFill>
          <a:blip r:embed="rId5"/>
          <a:stretch>
            <a:fillRect/>
          </a:stretch>
        </p:blipFill>
        <p:spPr>
          <a:xfrm>
            <a:off x="7321177" y="80296"/>
            <a:ext cx="1822823" cy="607607"/>
          </a:xfrm>
          <a:prstGeom prst="rect">
            <a:avLst/>
          </a:prstGeom>
        </p:spPr>
      </p:pic>
      <p:sp>
        <p:nvSpPr>
          <p:cNvPr id="11" name="Rectangle 10">
            <a:extLst>
              <a:ext uri="{FF2B5EF4-FFF2-40B4-BE49-F238E27FC236}">
                <a16:creationId xmlns:a16="http://schemas.microsoft.com/office/drawing/2014/main" id="{8D89DBD0-00B0-43AA-977F-03A582972FAC}"/>
              </a:ext>
            </a:extLst>
          </p:cNvPr>
          <p:cNvSpPr/>
          <p:nvPr/>
        </p:nvSpPr>
        <p:spPr>
          <a:xfrm>
            <a:off x="209176" y="1186147"/>
            <a:ext cx="8795180" cy="646331"/>
          </a:xfrm>
          <a:prstGeom prst="rect">
            <a:avLst/>
          </a:prstGeom>
        </p:spPr>
        <p:txBody>
          <a:bodyPr wrap="square">
            <a:spAutoFit/>
          </a:bodyPr>
          <a:lstStyle/>
          <a:p>
            <a:r>
              <a:rPr lang="en-US" sz="3600" b="1" dirty="0"/>
              <a:t>Service Desk System (SD)</a:t>
            </a:r>
          </a:p>
        </p:txBody>
      </p:sp>
      <p:cxnSp>
        <p:nvCxnSpPr>
          <p:cNvPr id="30" name="Straight Connector 29">
            <a:extLst>
              <a:ext uri="{FF2B5EF4-FFF2-40B4-BE49-F238E27FC236}">
                <a16:creationId xmlns:a16="http://schemas.microsoft.com/office/drawing/2014/main" id="{AFE19097-945A-4A07-8897-DB5B70140A60}"/>
              </a:ext>
            </a:extLst>
          </p:cNvPr>
          <p:cNvCxnSpPr/>
          <p:nvPr/>
        </p:nvCxnSpPr>
        <p:spPr>
          <a:xfrm>
            <a:off x="4356350" y="2356574"/>
            <a:ext cx="0" cy="39276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Cylinder 30">
            <a:extLst>
              <a:ext uri="{FF2B5EF4-FFF2-40B4-BE49-F238E27FC236}">
                <a16:creationId xmlns:a16="http://schemas.microsoft.com/office/drawing/2014/main" id="{FFFE1C89-C556-437D-BBFE-453DAF49A82A}"/>
              </a:ext>
            </a:extLst>
          </p:cNvPr>
          <p:cNvSpPr/>
          <p:nvPr/>
        </p:nvSpPr>
        <p:spPr>
          <a:xfrm>
            <a:off x="4631225" y="3728773"/>
            <a:ext cx="971402" cy="143636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sz="2800" dirty="0"/>
              <a:t>SD</a:t>
            </a:r>
          </a:p>
          <a:p>
            <a:pPr algn="ctr"/>
            <a:r>
              <a:rPr lang="pt-PT" sz="2800" dirty="0"/>
              <a:t>DB</a:t>
            </a:r>
            <a:endParaRPr lang="en-US" sz="2800" dirty="0"/>
          </a:p>
        </p:txBody>
      </p:sp>
      <p:sp>
        <p:nvSpPr>
          <p:cNvPr id="32" name="TextBox 31">
            <a:extLst>
              <a:ext uri="{FF2B5EF4-FFF2-40B4-BE49-F238E27FC236}">
                <a16:creationId xmlns:a16="http://schemas.microsoft.com/office/drawing/2014/main" id="{34AE5296-B9B7-4301-B4DF-214ED537B435}"/>
              </a:ext>
            </a:extLst>
          </p:cNvPr>
          <p:cNvSpPr txBox="1"/>
          <p:nvPr/>
        </p:nvSpPr>
        <p:spPr>
          <a:xfrm flipH="1">
            <a:off x="806694" y="2202165"/>
            <a:ext cx="2456425" cy="461665"/>
          </a:xfrm>
          <a:prstGeom prst="rect">
            <a:avLst/>
          </a:prstGeom>
          <a:noFill/>
        </p:spPr>
        <p:txBody>
          <a:bodyPr wrap="square" rtlCol="0">
            <a:spAutoFit/>
          </a:bodyPr>
          <a:lstStyle/>
          <a:p>
            <a:r>
              <a:rPr lang="pt-PT" sz="2400" dirty="0" err="1"/>
              <a:t>Back</a:t>
            </a:r>
            <a:r>
              <a:rPr lang="pt-PT" sz="2400" dirty="0"/>
              <a:t> Office</a:t>
            </a:r>
            <a:endParaRPr lang="en-US" sz="2400" b="1" i="1" dirty="0"/>
          </a:p>
        </p:txBody>
      </p:sp>
      <p:sp>
        <p:nvSpPr>
          <p:cNvPr id="33" name="TextBox 32">
            <a:extLst>
              <a:ext uri="{FF2B5EF4-FFF2-40B4-BE49-F238E27FC236}">
                <a16:creationId xmlns:a16="http://schemas.microsoft.com/office/drawing/2014/main" id="{CBB3597E-D12B-4ED9-8C9F-2073A65412F1}"/>
              </a:ext>
            </a:extLst>
          </p:cNvPr>
          <p:cNvSpPr txBox="1"/>
          <p:nvPr/>
        </p:nvSpPr>
        <p:spPr>
          <a:xfrm flipH="1">
            <a:off x="4571999" y="2240522"/>
            <a:ext cx="3228011" cy="461665"/>
          </a:xfrm>
          <a:prstGeom prst="rect">
            <a:avLst/>
          </a:prstGeom>
          <a:noFill/>
        </p:spPr>
        <p:txBody>
          <a:bodyPr wrap="square" rtlCol="0">
            <a:spAutoFit/>
          </a:bodyPr>
          <a:lstStyle/>
          <a:p>
            <a:r>
              <a:rPr lang="pt-PT" sz="2400" dirty="0" err="1"/>
              <a:t>Front</a:t>
            </a:r>
            <a:r>
              <a:rPr lang="pt-PT" sz="2400" dirty="0"/>
              <a:t> Office</a:t>
            </a:r>
          </a:p>
        </p:txBody>
      </p:sp>
      <p:pic>
        <p:nvPicPr>
          <p:cNvPr id="35" name="Picture 34">
            <a:extLst>
              <a:ext uri="{FF2B5EF4-FFF2-40B4-BE49-F238E27FC236}">
                <a16:creationId xmlns:a16="http://schemas.microsoft.com/office/drawing/2014/main" id="{308581EA-B469-4632-80A6-7ED6C26A5B2D}"/>
              </a:ext>
            </a:extLst>
          </p:cNvPr>
          <p:cNvPicPr>
            <a:picLocks noChangeAspect="1"/>
          </p:cNvPicPr>
          <p:nvPr/>
        </p:nvPicPr>
        <p:blipFill>
          <a:blip r:embed="rId6"/>
          <a:stretch>
            <a:fillRect/>
          </a:stretch>
        </p:blipFill>
        <p:spPr>
          <a:xfrm>
            <a:off x="7918586" y="3019849"/>
            <a:ext cx="971414" cy="1034070"/>
          </a:xfrm>
          <a:prstGeom prst="rect">
            <a:avLst/>
          </a:prstGeom>
        </p:spPr>
      </p:pic>
      <p:sp>
        <p:nvSpPr>
          <p:cNvPr id="37" name="TextBox 36">
            <a:extLst>
              <a:ext uri="{FF2B5EF4-FFF2-40B4-BE49-F238E27FC236}">
                <a16:creationId xmlns:a16="http://schemas.microsoft.com/office/drawing/2014/main" id="{1845850E-AC91-4EB9-BC89-CA5E8DF70481}"/>
              </a:ext>
            </a:extLst>
          </p:cNvPr>
          <p:cNvSpPr txBox="1"/>
          <p:nvPr/>
        </p:nvSpPr>
        <p:spPr>
          <a:xfrm>
            <a:off x="7918586" y="4053919"/>
            <a:ext cx="1372700" cy="369332"/>
          </a:xfrm>
          <a:prstGeom prst="rect">
            <a:avLst/>
          </a:prstGeom>
          <a:noFill/>
        </p:spPr>
        <p:txBody>
          <a:bodyPr wrap="square" rtlCol="0">
            <a:spAutoFit/>
          </a:bodyPr>
          <a:lstStyle/>
          <a:p>
            <a:r>
              <a:rPr lang="pt-PT" dirty="0" err="1"/>
              <a:t>Customer</a:t>
            </a:r>
            <a:endParaRPr lang="en-US" dirty="0"/>
          </a:p>
        </p:txBody>
      </p:sp>
      <p:sp>
        <p:nvSpPr>
          <p:cNvPr id="42" name="TextBox 41">
            <a:extLst>
              <a:ext uri="{FF2B5EF4-FFF2-40B4-BE49-F238E27FC236}">
                <a16:creationId xmlns:a16="http://schemas.microsoft.com/office/drawing/2014/main" id="{42F0544D-1760-4CF7-8BD8-C66ABA29EEAD}"/>
              </a:ext>
            </a:extLst>
          </p:cNvPr>
          <p:cNvSpPr txBox="1"/>
          <p:nvPr/>
        </p:nvSpPr>
        <p:spPr>
          <a:xfrm>
            <a:off x="4284924" y="1810105"/>
            <a:ext cx="4859076" cy="369332"/>
          </a:xfrm>
          <a:prstGeom prst="rect">
            <a:avLst/>
          </a:prstGeom>
          <a:noFill/>
        </p:spPr>
        <p:txBody>
          <a:bodyPr wrap="square" rtlCol="0">
            <a:spAutoFit/>
          </a:bodyPr>
          <a:lstStyle/>
          <a:p>
            <a:r>
              <a:rPr lang="pt-PT" i="1" dirty="0" err="1"/>
              <a:t>Incident</a:t>
            </a:r>
            <a:r>
              <a:rPr lang="pt-PT" i="1" dirty="0"/>
              <a:t> management – </a:t>
            </a:r>
            <a:r>
              <a:rPr lang="pt-PT" b="1" i="1" dirty="0" err="1"/>
              <a:t>Automatic</a:t>
            </a:r>
            <a:r>
              <a:rPr lang="pt-PT" b="1" i="1" dirty="0"/>
              <a:t> </a:t>
            </a:r>
            <a:r>
              <a:rPr lang="pt-PT" b="1" i="1" dirty="0" err="1"/>
              <a:t>categorization</a:t>
            </a:r>
            <a:endParaRPr lang="en-US" b="1" i="1" dirty="0"/>
          </a:p>
        </p:txBody>
      </p:sp>
      <p:sp>
        <p:nvSpPr>
          <p:cNvPr id="18" name="Cylinder 17">
            <a:extLst>
              <a:ext uri="{FF2B5EF4-FFF2-40B4-BE49-F238E27FC236}">
                <a16:creationId xmlns:a16="http://schemas.microsoft.com/office/drawing/2014/main" id="{B2879345-4192-4FD4-A220-C7F6C2E6B9D2}"/>
              </a:ext>
            </a:extLst>
          </p:cNvPr>
          <p:cNvSpPr/>
          <p:nvPr/>
        </p:nvSpPr>
        <p:spPr>
          <a:xfrm>
            <a:off x="2861128" y="3029772"/>
            <a:ext cx="1324239" cy="2327753"/>
          </a:xfrm>
          <a:prstGeom prst="can">
            <a:avLst/>
          </a:prstGeom>
        </p:spPr>
        <p:style>
          <a:lnRef idx="2">
            <a:schemeClr val="dk1"/>
          </a:lnRef>
          <a:fillRef idx="1">
            <a:schemeClr val="lt1"/>
          </a:fillRef>
          <a:effectRef idx="0">
            <a:schemeClr val="dk1"/>
          </a:effectRef>
          <a:fontRef idx="minor">
            <a:schemeClr val="dk1"/>
          </a:fontRef>
        </p:style>
        <p:txBody>
          <a:bodyPr rtlCol="0" anchor="t"/>
          <a:lstStyle/>
          <a:p>
            <a:pPr algn="ctr"/>
            <a:r>
              <a:rPr lang="pt-PT" sz="2800" dirty="0"/>
              <a:t>EDW</a:t>
            </a:r>
            <a:endParaRPr lang="en-US" sz="2800" dirty="0"/>
          </a:p>
        </p:txBody>
      </p:sp>
      <p:sp>
        <p:nvSpPr>
          <p:cNvPr id="20" name="Rectangle 19">
            <a:extLst>
              <a:ext uri="{FF2B5EF4-FFF2-40B4-BE49-F238E27FC236}">
                <a16:creationId xmlns:a16="http://schemas.microsoft.com/office/drawing/2014/main" id="{B3C08070-35CF-4A21-9981-0E9A6FC00FB0}"/>
              </a:ext>
            </a:extLst>
          </p:cNvPr>
          <p:cNvSpPr/>
          <p:nvPr/>
        </p:nvSpPr>
        <p:spPr>
          <a:xfrm>
            <a:off x="2967307" y="4299958"/>
            <a:ext cx="1150133" cy="8043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i="1" dirty="0" err="1"/>
              <a:t>Incident</a:t>
            </a:r>
            <a:r>
              <a:rPr lang="pt-PT" i="1" dirty="0"/>
              <a:t> </a:t>
            </a:r>
            <a:r>
              <a:rPr lang="pt-PT" i="1" dirty="0" err="1"/>
              <a:t>Datamart</a:t>
            </a:r>
            <a:endParaRPr lang="en-US" i="1" dirty="0"/>
          </a:p>
        </p:txBody>
      </p:sp>
      <p:sp>
        <p:nvSpPr>
          <p:cNvPr id="21" name="Rectangle: Rounded Corners 20">
            <a:extLst>
              <a:ext uri="{FF2B5EF4-FFF2-40B4-BE49-F238E27FC236}">
                <a16:creationId xmlns:a16="http://schemas.microsoft.com/office/drawing/2014/main" id="{7C1551A1-5B14-42DD-9369-209F5BDF421B}"/>
              </a:ext>
            </a:extLst>
          </p:cNvPr>
          <p:cNvSpPr/>
          <p:nvPr/>
        </p:nvSpPr>
        <p:spPr>
          <a:xfrm>
            <a:off x="876531" y="4408383"/>
            <a:ext cx="1466722" cy="1710119"/>
          </a:xfrm>
          <a:prstGeom prst="roundRect">
            <a:avLst/>
          </a:prstGeom>
        </p:spPr>
        <p:style>
          <a:lnRef idx="1">
            <a:schemeClr val="dk1"/>
          </a:lnRef>
          <a:fillRef idx="2">
            <a:schemeClr val="dk1"/>
          </a:fillRef>
          <a:effectRef idx="1">
            <a:schemeClr val="dk1"/>
          </a:effectRef>
          <a:fontRef idx="minor">
            <a:schemeClr val="dk1"/>
          </a:fontRef>
        </p:style>
        <p:txBody>
          <a:bodyPr rtlCol="0" anchor="t"/>
          <a:lstStyle/>
          <a:p>
            <a:pPr algn="ctr"/>
            <a:r>
              <a:rPr lang="pt-PT" sz="2000" dirty="0"/>
              <a:t>Data </a:t>
            </a:r>
            <a:r>
              <a:rPr lang="pt-PT" sz="2000" dirty="0" err="1"/>
              <a:t>Mining</a:t>
            </a:r>
            <a:endParaRPr lang="en-US" sz="2000" dirty="0"/>
          </a:p>
        </p:txBody>
      </p:sp>
      <p:sp>
        <p:nvSpPr>
          <p:cNvPr id="22" name="Arrow: Right 21">
            <a:extLst>
              <a:ext uri="{FF2B5EF4-FFF2-40B4-BE49-F238E27FC236}">
                <a16:creationId xmlns:a16="http://schemas.microsoft.com/office/drawing/2014/main" id="{CEEF138F-FE69-42C0-9E24-5D4B5F65CF07}"/>
              </a:ext>
            </a:extLst>
          </p:cNvPr>
          <p:cNvSpPr/>
          <p:nvPr/>
        </p:nvSpPr>
        <p:spPr>
          <a:xfrm>
            <a:off x="2362599" y="4582865"/>
            <a:ext cx="604708" cy="19746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Connector: Elbow 22">
            <a:extLst>
              <a:ext uri="{FF2B5EF4-FFF2-40B4-BE49-F238E27FC236}">
                <a16:creationId xmlns:a16="http://schemas.microsoft.com/office/drawing/2014/main" id="{7983A7E5-8381-4CAC-A98B-F5A8C68FBF2D}"/>
              </a:ext>
            </a:extLst>
          </p:cNvPr>
          <p:cNvCxnSpPr>
            <a:cxnSpLocks/>
            <a:stCxn id="31" idx="1"/>
            <a:endCxn id="18" idx="1"/>
          </p:cNvCxnSpPr>
          <p:nvPr/>
        </p:nvCxnSpPr>
        <p:spPr>
          <a:xfrm rot="16200000" flipV="1">
            <a:off x="3970587" y="2582434"/>
            <a:ext cx="699001" cy="1593678"/>
          </a:xfrm>
          <a:prstGeom prst="bentConnector3">
            <a:avLst>
              <a:gd name="adj1" fmla="val 132704"/>
            </a:avLst>
          </a:prstGeom>
          <a:ln>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E643BF59-1E60-4073-805E-D6BB87108DA6}"/>
              </a:ext>
            </a:extLst>
          </p:cNvPr>
          <p:cNvSpPr txBox="1"/>
          <p:nvPr/>
        </p:nvSpPr>
        <p:spPr>
          <a:xfrm>
            <a:off x="3340823" y="2381571"/>
            <a:ext cx="640031" cy="461665"/>
          </a:xfrm>
          <a:prstGeom prst="rect">
            <a:avLst/>
          </a:prstGeom>
          <a:noFill/>
        </p:spPr>
        <p:txBody>
          <a:bodyPr wrap="square" rtlCol="0">
            <a:spAutoFit/>
          </a:bodyPr>
          <a:lstStyle/>
          <a:p>
            <a:r>
              <a:rPr lang="pt-PT" sz="2400" dirty="0"/>
              <a:t>ETL</a:t>
            </a:r>
            <a:endParaRPr lang="en-US" sz="2400" dirty="0"/>
          </a:p>
        </p:txBody>
      </p:sp>
      <p:sp>
        <p:nvSpPr>
          <p:cNvPr id="26" name="Rectangle 25">
            <a:extLst>
              <a:ext uri="{FF2B5EF4-FFF2-40B4-BE49-F238E27FC236}">
                <a16:creationId xmlns:a16="http://schemas.microsoft.com/office/drawing/2014/main" id="{93DA73FF-D973-417E-8C51-7B8ABC05EAE7}"/>
              </a:ext>
            </a:extLst>
          </p:cNvPr>
          <p:cNvSpPr/>
          <p:nvPr/>
        </p:nvSpPr>
        <p:spPr>
          <a:xfrm>
            <a:off x="1034825" y="5191394"/>
            <a:ext cx="1150133" cy="8043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i="1" dirty="0" err="1"/>
              <a:t>Train</a:t>
            </a:r>
            <a:r>
              <a:rPr lang="pt-PT" i="1" dirty="0"/>
              <a:t> </a:t>
            </a:r>
            <a:r>
              <a:rPr lang="pt-PT" i="1" dirty="0" err="1"/>
              <a:t>model</a:t>
            </a:r>
            <a:endParaRPr lang="en-US" i="1" dirty="0"/>
          </a:p>
        </p:txBody>
      </p:sp>
      <p:sp>
        <p:nvSpPr>
          <p:cNvPr id="27" name="Rectangle 26">
            <a:extLst>
              <a:ext uri="{FF2B5EF4-FFF2-40B4-BE49-F238E27FC236}">
                <a16:creationId xmlns:a16="http://schemas.microsoft.com/office/drawing/2014/main" id="{BE243F0A-67A0-46F7-9490-6719F5FB6B1E}"/>
              </a:ext>
            </a:extLst>
          </p:cNvPr>
          <p:cNvSpPr/>
          <p:nvPr/>
        </p:nvSpPr>
        <p:spPr>
          <a:xfrm>
            <a:off x="4659870" y="5887669"/>
            <a:ext cx="914113" cy="4616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i="1" dirty="0" err="1"/>
              <a:t>Model</a:t>
            </a:r>
            <a:endParaRPr lang="en-US" i="1" dirty="0"/>
          </a:p>
        </p:txBody>
      </p:sp>
      <p:cxnSp>
        <p:nvCxnSpPr>
          <p:cNvPr id="28" name="Connector: Elbow 27">
            <a:extLst>
              <a:ext uri="{FF2B5EF4-FFF2-40B4-BE49-F238E27FC236}">
                <a16:creationId xmlns:a16="http://schemas.microsoft.com/office/drawing/2014/main" id="{1DC097A2-D80E-4189-8246-C8430D477988}"/>
              </a:ext>
            </a:extLst>
          </p:cNvPr>
          <p:cNvCxnSpPr>
            <a:cxnSpLocks/>
            <a:stCxn id="27" idx="0"/>
            <a:endCxn id="31" idx="3"/>
          </p:cNvCxnSpPr>
          <p:nvPr/>
        </p:nvCxnSpPr>
        <p:spPr>
          <a:xfrm rot="16200000" flipV="1">
            <a:off x="4755659" y="5526400"/>
            <a:ext cx="722536" cy="1"/>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83CDDE29-698A-4814-A6A4-0281CFBFFA28}"/>
              </a:ext>
            </a:extLst>
          </p:cNvPr>
          <p:cNvSpPr txBox="1"/>
          <p:nvPr/>
        </p:nvSpPr>
        <p:spPr>
          <a:xfrm>
            <a:off x="5116928" y="5213637"/>
            <a:ext cx="2670630" cy="646331"/>
          </a:xfrm>
          <a:prstGeom prst="rect">
            <a:avLst/>
          </a:prstGeom>
          <a:noFill/>
        </p:spPr>
        <p:txBody>
          <a:bodyPr wrap="square" rtlCol="0">
            <a:spAutoFit/>
          </a:bodyPr>
          <a:lstStyle/>
          <a:p>
            <a:r>
              <a:rPr lang="pt-PT" dirty="0"/>
              <a:t>Categorize/</a:t>
            </a:r>
            <a:r>
              <a:rPr lang="pt-PT" dirty="0" err="1"/>
              <a:t>prioritize</a:t>
            </a:r>
            <a:r>
              <a:rPr lang="pt-PT" dirty="0"/>
              <a:t> </a:t>
            </a:r>
            <a:r>
              <a:rPr lang="pt-PT" dirty="0" err="1"/>
              <a:t>incidents</a:t>
            </a:r>
            <a:r>
              <a:rPr lang="pt-PT" dirty="0"/>
              <a:t> as </a:t>
            </a:r>
            <a:r>
              <a:rPr lang="pt-PT" dirty="0" err="1"/>
              <a:t>these</a:t>
            </a:r>
            <a:r>
              <a:rPr lang="pt-PT" dirty="0"/>
              <a:t> </a:t>
            </a:r>
            <a:r>
              <a:rPr lang="pt-PT" dirty="0" err="1"/>
              <a:t>arrive</a:t>
            </a:r>
            <a:endParaRPr lang="en-US" dirty="0"/>
          </a:p>
        </p:txBody>
      </p:sp>
      <p:sp>
        <p:nvSpPr>
          <p:cNvPr id="10" name="TextBox 9">
            <a:extLst>
              <a:ext uri="{FF2B5EF4-FFF2-40B4-BE49-F238E27FC236}">
                <a16:creationId xmlns:a16="http://schemas.microsoft.com/office/drawing/2014/main" id="{703E571F-E4E7-4090-977B-DE0EF26F23EC}"/>
              </a:ext>
            </a:extLst>
          </p:cNvPr>
          <p:cNvSpPr txBox="1"/>
          <p:nvPr/>
        </p:nvSpPr>
        <p:spPr>
          <a:xfrm>
            <a:off x="7843289" y="4618459"/>
            <a:ext cx="1420122" cy="1815882"/>
          </a:xfrm>
          <a:prstGeom prst="rect">
            <a:avLst/>
          </a:prstGeom>
          <a:noFill/>
        </p:spPr>
        <p:txBody>
          <a:bodyPr wrap="square" rtlCol="0">
            <a:spAutoFit/>
          </a:bodyPr>
          <a:lstStyle/>
          <a:p>
            <a:r>
              <a:rPr lang="pt-PT" sz="1600" dirty="0"/>
              <a:t>In </a:t>
            </a:r>
            <a:r>
              <a:rPr lang="pt-PT" sz="1600" dirty="0" err="1"/>
              <a:t>this</a:t>
            </a:r>
            <a:r>
              <a:rPr lang="pt-PT" sz="1600" dirty="0"/>
              <a:t> case, </a:t>
            </a:r>
            <a:r>
              <a:rPr lang="pt-PT" sz="1600" dirty="0" err="1"/>
              <a:t>we</a:t>
            </a:r>
            <a:r>
              <a:rPr lang="pt-PT" sz="1600" dirty="0"/>
              <a:t> </a:t>
            </a:r>
            <a:r>
              <a:rPr lang="pt-PT" sz="1600" dirty="0" err="1"/>
              <a:t>want</a:t>
            </a:r>
            <a:r>
              <a:rPr lang="pt-PT" sz="1600" dirty="0"/>
              <a:t> </a:t>
            </a:r>
            <a:r>
              <a:rPr lang="pt-PT" sz="1600" dirty="0" err="1"/>
              <a:t>immediate</a:t>
            </a:r>
            <a:r>
              <a:rPr lang="pt-PT" sz="1600" dirty="0"/>
              <a:t> </a:t>
            </a:r>
            <a:r>
              <a:rPr lang="pt-PT" sz="1600" dirty="0" err="1"/>
              <a:t>categorization</a:t>
            </a:r>
            <a:r>
              <a:rPr lang="pt-PT" sz="1600" dirty="0"/>
              <a:t> (</a:t>
            </a:r>
            <a:r>
              <a:rPr lang="pt-PT" sz="1600" dirty="0" err="1"/>
              <a:t>mandatory</a:t>
            </a:r>
            <a:r>
              <a:rPr lang="pt-PT" sz="1600" dirty="0"/>
              <a:t> for </a:t>
            </a:r>
            <a:r>
              <a:rPr lang="pt-PT" sz="1600" dirty="0" err="1"/>
              <a:t>critical</a:t>
            </a:r>
            <a:r>
              <a:rPr lang="pt-PT" sz="1600" dirty="0"/>
              <a:t> </a:t>
            </a:r>
            <a:r>
              <a:rPr lang="pt-PT" sz="1600" dirty="0" err="1"/>
              <a:t>incidents</a:t>
            </a:r>
            <a:r>
              <a:rPr lang="pt-PT" sz="1600" dirty="0"/>
              <a:t>)</a:t>
            </a:r>
            <a:endParaRPr lang="en-US" sz="1600" dirty="0"/>
          </a:p>
        </p:txBody>
      </p:sp>
      <p:sp>
        <p:nvSpPr>
          <p:cNvPr id="12" name="Arrow: Right 11">
            <a:extLst>
              <a:ext uri="{FF2B5EF4-FFF2-40B4-BE49-F238E27FC236}">
                <a16:creationId xmlns:a16="http://schemas.microsoft.com/office/drawing/2014/main" id="{4038AAD5-BECA-4F5B-9F22-9A525E611665}"/>
              </a:ext>
            </a:extLst>
          </p:cNvPr>
          <p:cNvSpPr/>
          <p:nvPr/>
        </p:nvSpPr>
        <p:spPr>
          <a:xfrm rot="10800000">
            <a:off x="7517712" y="5441037"/>
            <a:ext cx="282298" cy="21453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9" name="Connector: Elbow 38">
            <a:extLst>
              <a:ext uri="{FF2B5EF4-FFF2-40B4-BE49-F238E27FC236}">
                <a16:creationId xmlns:a16="http://schemas.microsoft.com/office/drawing/2014/main" id="{59BD429B-041F-4084-A73E-688750125F04}"/>
              </a:ext>
            </a:extLst>
          </p:cNvPr>
          <p:cNvCxnSpPr>
            <a:cxnSpLocks/>
            <a:stCxn id="26" idx="3"/>
            <a:endCxn id="27" idx="1"/>
          </p:cNvCxnSpPr>
          <p:nvPr/>
        </p:nvCxnSpPr>
        <p:spPr>
          <a:xfrm>
            <a:off x="2184958" y="5593581"/>
            <a:ext cx="2474912" cy="524921"/>
          </a:xfrm>
          <a:prstGeom prst="bentConnector3">
            <a:avLst>
              <a:gd name="adj1" fmla="val 18013"/>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TextBox 33">
            <a:extLst>
              <a:ext uri="{FF2B5EF4-FFF2-40B4-BE49-F238E27FC236}">
                <a16:creationId xmlns:a16="http://schemas.microsoft.com/office/drawing/2014/main" id="{D93E7FC8-6F83-4271-AB9F-EC137A66C479}"/>
              </a:ext>
            </a:extLst>
          </p:cNvPr>
          <p:cNvSpPr txBox="1"/>
          <p:nvPr/>
        </p:nvSpPr>
        <p:spPr>
          <a:xfrm>
            <a:off x="2650720" y="5707834"/>
            <a:ext cx="1634204" cy="369332"/>
          </a:xfrm>
          <a:prstGeom prst="rect">
            <a:avLst/>
          </a:prstGeom>
          <a:noFill/>
        </p:spPr>
        <p:txBody>
          <a:bodyPr wrap="square" rtlCol="0">
            <a:spAutoFit/>
          </a:bodyPr>
          <a:lstStyle/>
          <a:p>
            <a:r>
              <a:rPr lang="pt-PT" i="1" dirty="0" err="1"/>
              <a:t>Deploy</a:t>
            </a:r>
            <a:r>
              <a:rPr lang="pt-PT" i="1" dirty="0"/>
              <a:t> </a:t>
            </a:r>
            <a:r>
              <a:rPr lang="pt-PT" i="1" dirty="0" err="1"/>
              <a:t>model</a:t>
            </a:r>
            <a:endParaRPr lang="en-US" i="1" dirty="0"/>
          </a:p>
        </p:txBody>
      </p:sp>
      <p:sp>
        <p:nvSpPr>
          <p:cNvPr id="40" name="Rectangle: Rounded Corners 39">
            <a:extLst>
              <a:ext uri="{FF2B5EF4-FFF2-40B4-BE49-F238E27FC236}">
                <a16:creationId xmlns:a16="http://schemas.microsoft.com/office/drawing/2014/main" id="{9220F068-FA14-4722-87B3-A9C2EC2E0681}"/>
              </a:ext>
            </a:extLst>
          </p:cNvPr>
          <p:cNvSpPr/>
          <p:nvPr/>
        </p:nvSpPr>
        <p:spPr>
          <a:xfrm>
            <a:off x="5995763" y="3426753"/>
            <a:ext cx="1610689" cy="116959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a:t>Staff </a:t>
            </a:r>
            <a:r>
              <a:rPr lang="pt-PT" b="1" u="sng" dirty="0" err="1"/>
              <a:t>may</a:t>
            </a:r>
            <a:r>
              <a:rPr lang="pt-PT" dirty="0"/>
              <a:t> </a:t>
            </a:r>
            <a:r>
              <a:rPr lang="pt-PT" dirty="0" err="1"/>
              <a:t>reprioritize</a:t>
            </a:r>
            <a:r>
              <a:rPr lang="pt-PT" dirty="0"/>
              <a:t> </a:t>
            </a:r>
            <a:r>
              <a:rPr lang="pt-PT" dirty="0" err="1"/>
              <a:t>on</a:t>
            </a:r>
            <a:r>
              <a:rPr lang="pt-PT" dirty="0"/>
              <a:t> </a:t>
            </a:r>
            <a:r>
              <a:rPr lang="pt-PT" dirty="0" err="1"/>
              <a:t>customer</a:t>
            </a:r>
            <a:r>
              <a:rPr lang="pt-PT" dirty="0"/>
              <a:t> </a:t>
            </a:r>
            <a:r>
              <a:rPr lang="pt-PT" dirty="0" err="1"/>
              <a:t>request</a:t>
            </a:r>
            <a:endParaRPr lang="en-US" dirty="0"/>
          </a:p>
        </p:txBody>
      </p:sp>
      <p:cxnSp>
        <p:nvCxnSpPr>
          <p:cNvPr id="44" name="Straight Arrow Connector 43">
            <a:extLst>
              <a:ext uri="{FF2B5EF4-FFF2-40B4-BE49-F238E27FC236}">
                <a16:creationId xmlns:a16="http://schemas.microsoft.com/office/drawing/2014/main" id="{C531847D-69C9-460A-93A7-5B982D643032}"/>
              </a:ext>
            </a:extLst>
          </p:cNvPr>
          <p:cNvCxnSpPr>
            <a:stCxn id="35" idx="1"/>
            <a:endCxn id="40" idx="3"/>
          </p:cNvCxnSpPr>
          <p:nvPr/>
        </p:nvCxnSpPr>
        <p:spPr>
          <a:xfrm flipH="1">
            <a:off x="7606452" y="3536884"/>
            <a:ext cx="312134" cy="47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D7EB405B-59C7-46F6-9D6C-C1BC7D1B4CD8}"/>
              </a:ext>
            </a:extLst>
          </p:cNvPr>
          <p:cNvCxnSpPr>
            <a:stCxn id="40" idx="1"/>
            <a:endCxn id="31" idx="4"/>
          </p:cNvCxnSpPr>
          <p:nvPr/>
        </p:nvCxnSpPr>
        <p:spPr>
          <a:xfrm flipH="1">
            <a:off x="5602627" y="4011550"/>
            <a:ext cx="393136" cy="4354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B08C8C2E-B4DB-4F8B-92E7-BEF5BC765320}"/>
              </a:ext>
            </a:extLst>
          </p:cNvPr>
          <p:cNvSpPr/>
          <p:nvPr/>
        </p:nvSpPr>
        <p:spPr>
          <a:xfrm>
            <a:off x="804546" y="2663830"/>
            <a:ext cx="1610689" cy="116959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pt-PT" dirty="0"/>
              <a:t>Staff </a:t>
            </a:r>
            <a:r>
              <a:rPr lang="pt-PT" b="1" u="sng" dirty="0" err="1"/>
              <a:t>may</a:t>
            </a:r>
            <a:r>
              <a:rPr lang="pt-PT" dirty="0"/>
              <a:t> </a:t>
            </a:r>
            <a:r>
              <a:rPr lang="pt-PT" dirty="0" err="1"/>
              <a:t>reprioritize</a:t>
            </a:r>
            <a:r>
              <a:rPr lang="pt-PT" dirty="0"/>
              <a:t> </a:t>
            </a:r>
            <a:r>
              <a:rPr lang="pt-PT" dirty="0" err="1"/>
              <a:t>based</a:t>
            </a:r>
            <a:r>
              <a:rPr lang="pt-PT" dirty="0"/>
              <a:t> </a:t>
            </a:r>
            <a:r>
              <a:rPr lang="pt-PT" dirty="0" err="1"/>
              <a:t>on</a:t>
            </a:r>
            <a:r>
              <a:rPr lang="pt-PT" dirty="0"/>
              <a:t> </a:t>
            </a:r>
            <a:r>
              <a:rPr lang="pt-PT" dirty="0" err="1"/>
              <a:t>reassessment</a:t>
            </a:r>
            <a:endParaRPr lang="en-US" dirty="0"/>
          </a:p>
        </p:txBody>
      </p:sp>
      <p:cxnSp>
        <p:nvCxnSpPr>
          <p:cNvPr id="52" name="Straight Connector 51">
            <a:extLst>
              <a:ext uri="{FF2B5EF4-FFF2-40B4-BE49-F238E27FC236}">
                <a16:creationId xmlns:a16="http://schemas.microsoft.com/office/drawing/2014/main" id="{D9EBB82B-DE7C-4F04-A9A3-0308F68A0E85}"/>
              </a:ext>
            </a:extLst>
          </p:cNvPr>
          <p:cNvCxnSpPr>
            <a:cxnSpLocks/>
          </p:cNvCxnSpPr>
          <p:nvPr/>
        </p:nvCxnSpPr>
        <p:spPr>
          <a:xfrm flipH="1" flipV="1">
            <a:off x="540048" y="4111733"/>
            <a:ext cx="2124905" cy="458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3" name="Freeform: Shape 62">
            <a:extLst>
              <a:ext uri="{FF2B5EF4-FFF2-40B4-BE49-F238E27FC236}">
                <a16:creationId xmlns:a16="http://schemas.microsoft.com/office/drawing/2014/main" id="{3E580930-C96A-48D5-9168-0286E2671795}"/>
              </a:ext>
            </a:extLst>
          </p:cNvPr>
          <p:cNvSpPr/>
          <p:nvPr/>
        </p:nvSpPr>
        <p:spPr>
          <a:xfrm>
            <a:off x="2417944" y="2270658"/>
            <a:ext cx="2399533" cy="1485133"/>
          </a:xfrm>
          <a:custGeom>
            <a:avLst/>
            <a:gdLst>
              <a:gd name="connsiteX0" fmla="*/ 0 w 2399533"/>
              <a:gd name="connsiteY0" fmla="*/ 969632 h 1485133"/>
              <a:gd name="connsiteX1" fmla="*/ 30684 w 2399533"/>
              <a:gd name="connsiteY1" fmla="*/ 945084 h 1485133"/>
              <a:gd name="connsiteX2" fmla="*/ 49095 w 2399533"/>
              <a:gd name="connsiteY2" fmla="*/ 926674 h 1485133"/>
              <a:gd name="connsiteX3" fmla="*/ 67506 w 2399533"/>
              <a:gd name="connsiteY3" fmla="*/ 920537 h 1485133"/>
              <a:gd name="connsiteX4" fmla="*/ 85916 w 2399533"/>
              <a:gd name="connsiteY4" fmla="*/ 908263 h 1485133"/>
              <a:gd name="connsiteX5" fmla="*/ 92053 w 2399533"/>
              <a:gd name="connsiteY5" fmla="*/ 889852 h 1485133"/>
              <a:gd name="connsiteX6" fmla="*/ 128875 w 2399533"/>
              <a:gd name="connsiteY6" fmla="*/ 865304 h 1485133"/>
              <a:gd name="connsiteX7" fmla="*/ 147286 w 2399533"/>
              <a:gd name="connsiteY7" fmla="*/ 846894 h 1485133"/>
              <a:gd name="connsiteX8" fmla="*/ 165696 w 2399533"/>
              <a:gd name="connsiteY8" fmla="*/ 810072 h 1485133"/>
              <a:gd name="connsiteX9" fmla="*/ 202518 w 2399533"/>
              <a:gd name="connsiteY9" fmla="*/ 785525 h 1485133"/>
              <a:gd name="connsiteX10" fmla="*/ 257750 w 2399533"/>
              <a:gd name="connsiteY10" fmla="*/ 742566 h 1485133"/>
              <a:gd name="connsiteX11" fmla="*/ 276161 w 2399533"/>
              <a:gd name="connsiteY11" fmla="*/ 736429 h 1485133"/>
              <a:gd name="connsiteX12" fmla="*/ 294571 w 2399533"/>
              <a:gd name="connsiteY12" fmla="*/ 724155 h 1485133"/>
              <a:gd name="connsiteX13" fmla="*/ 319119 w 2399533"/>
              <a:gd name="connsiteY13" fmla="*/ 687334 h 1485133"/>
              <a:gd name="connsiteX14" fmla="*/ 337530 w 2399533"/>
              <a:gd name="connsiteY14" fmla="*/ 675060 h 1485133"/>
              <a:gd name="connsiteX15" fmla="*/ 374351 w 2399533"/>
              <a:gd name="connsiteY15" fmla="*/ 601417 h 1485133"/>
              <a:gd name="connsiteX16" fmla="*/ 392762 w 2399533"/>
              <a:gd name="connsiteY16" fmla="*/ 589143 h 1485133"/>
              <a:gd name="connsiteX17" fmla="*/ 405036 w 2399533"/>
              <a:gd name="connsiteY17" fmla="*/ 564596 h 1485133"/>
              <a:gd name="connsiteX18" fmla="*/ 417310 w 2399533"/>
              <a:gd name="connsiteY18" fmla="*/ 546185 h 1485133"/>
              <a:gd name="connsiteX19" fmla="*/ 435720 w 2399533"/>
              <a:gd name="connsiteY19" fmla="*/ 503227 h 1485133"/>
              <a:gd name="connsiteX20" fmla="*/ 454131 w 2399533"/>
              <a:gd name="connsiteY20" fmla="*/ 497090 h 1485133"/>
              <a:gd name="connsiteX21" fmla="*/ 472542 w 2399533"/>
              <a:gd name="connsiteY21" fmla="*/ 484816 h 1485133"/>
              <a:gd name="connsiteX22" fmla="*/ 509363 w 2399533"/>
              <a:gd name="connsiteY22" fmla="*/ 454131 h 1485133"/>
              <a:gd name="connsiteX23" fmla="*/ 540048 w 2399533"/>
              <a:gd name="connsiteY23" fmla="*/ 447994 h 1485133"/>
              <a:gd name="connsiteX24" fmla="*/ 583006 w 2399533"/>
              <a:gd name="connsiteY24" fmla="*/ 398899 h 1485133"/>
              <a:gd name="connsiteX25" fmla="*/ 601417 w 2399533"/>
              <a:gd name="connsiteY25" fmla="*/ 380488 h 1485133"/>
              <a:gd name="connsiteX26" fmla="*/ 625965 w 2399533"/>
              <a:gd name="connsiteY26" fmla="*/ 343667 h 1485133"/>
              <a:gd name="connsiteX27" fmla="*/ 638239 w 2399533"/>
              <a:gd name="connsiteY27" fmla="*/ 325256 h 1485133"/>
              <a:gd name="connsiteX28" fmla="*/ 693471 w 2399533"/>
              <a:gd name="connsiteY28" fmla="*/ 294572 h 1485133"/>
              <a:gd name="connsiteX29" fmla="*/ 711882 w 2399533"/>
              <a:gd name="connsiteY29" fmla="*/ 282298 h 1485133"/>
              <a:gd name="connsiteX30" fmla="*/ 779388 w 2399533"/>
              <a:gd name="connsiteY30" fmla="*/ 270024 h 1485133"/>
              <a:gd name="connsiteX31" fmla="*/ 816209 w 2399533"/>
              <a:gd name="connsiteY31" fmla="*/ 257750 h 1485133"/>
              <a:gd name="connsiteX32" fmla="*/ 834620 w 2399533"/>
              <a:gd name="connsiteY32" fmla="*/ 245476 h 1485133"/>
              <a:gd name="connsiteX33" fmla="*/ 846894 w 2399533"/>
              <a:gd name="connsiteY33" fmla="*/ 227065 h 1485133"/>
              <a:gd name="connsiteX34" fmla="*/ 865304 w 2399533"/>
              <a:gd name="connsiteY34" fmla="*/ 214792 h 1485133"/>
              <a:gd name="connsiteX35" fmla="*/ 889852 w 2399533"/>
              <a:gd name="connsiteY35" fmla="*/ 184107 h 1485133"/>
              <a:gd name="connsiteX36" fmla="*/ 938947 w 2399533"/>
              <a:gd name="connsiteY36" fmla="*/ 128875 h 1485133"/>
              <a:gd name="connsiteX37" fmla="*/ 975769 w 2399533"/>
              <a:gd name="connsiteY37" fmla="*/ 116601 h 1485133"/>
              <a:gd name="connsiteX38" fmla="*/ 994179 w 2399533"/>
              <a:gd name="connsiteY38" fmla="*/ 104327 h 1485133"/>
              <a:gd name="connsiteX39" fmla="*/ 1012590 w 2399533"/>
              <a:gd name="connsiteY39" fmla="*/ 98190 h 1485133"/>
              <a:gd name="connsiteX40" fmla="*/ 1031001 w 2399533"/>
              <a:gd name="connsiteY40" fmla="*/ 79780 h 1485133"/>
              <a:gd name="connsiteX41" fmla="*/ 1067822 w 2399533"/>
              <a:gd name="connsiteY41" fmla="*/ 67506 h 1485133"/>
              <a:gd name="connsiteX42" fmla="*/ 1086233 w 2399533"/>
              <a:gd name="connsiteY42" fmla="*/ 61369 h 1485133"/>
              <a:gd name="connsiteX43" fmla="*/ 1104644 w 2399533"/>
              <a:gd name="connsiteY43" fmla="*/ 49095 h 1485133"/>
              <a:gd name="connsiteX44" fmla="*/ 1159876 w 2399533"/>
              <a:gd name="connsiteY44" fmla="*/ 36821 h 1485133"/>
              <a:gd name="connsiteX45" fmla="*/ 1196698 w 2399533"/>
              <a:gd name="connsiteY45" fmla="*/ 24547 h 1485133"/>
              <a:gd name="connsiteX46" fmla="*/ 1233519 w 2399533"/>
              <a:gd name="connsiteY46" fmla="*/ 12274 h 1485133"/>
              <a:gd name="connsiteX47" fmla="*/ 1251930 w 2399533"/>
              <a:gd name="connsiteY47" fmla="*/ 6137 h 1485133"/>
              <a:gd name="connsiteX48" fmla="*/ 1276477 w 2399533"/>
              <a:gd name="connsiteY48" fmla="*/ 0 h 1485133"/>
              <a:gd name="connsiteX49" fmla="*/ 1620145 w 2399533"/>
              <a:gd name="connsiteY49" fmla="*/ 6137 h 1485133"/>
              <a:gd name="connsiteX50" fmla="*/ 1638555 w 2399533"/>
              <a:gd name="connsiteY50" fmla="*/ 12274 h 1485133"/>
              <a:gd name="connsiteX51" fmla="*/ 1724472 w 2399533"/>
              <a:gd name="connsiteY51" fmla="*/ 24547 h 1485133"/>
              <a:gd name="connsiteX52" fmla="*/ 1749020 w 2399533"/>
              <a:gd name="connsiteY52" fmla="*/ 61369 h 1485133"/>
              <a:gd name="connsiteX53" fmla="*/ 1773567 w 2399533"/>
              <a:gd name="connsiteY53" fmla="*/ 98190 h 1485133"/>
              <a:gd name="connsiteX54" fmla="*/ 1779704 w 2399533"/>
              <a:gd name="connsiteY54" fmla="*/ 116601 h 1485133"/>
              <a:gd name="connsiteX55" fmla="*/ 1798115 w 2399533"/>
              <a:gd name="connsiteY55" fmla="*/ 135012 h 1485133"/>
              <a:gd name="connsiteX56" fmla="*/ 1834937 w 2399533"/>
              <a:gd name="connsiteY56" fmla="*/ 208655 h 1485133"/>
              <a:gd name="connsiteX57" fmla="*/ 1853347 w 2399533"/>
              <a:gd name="connsiteY57" fmla="*/ 227065 h 1485133"/>
              <a:gd name="connsiteX58" fmla="*/ 1871758 w 2399533"/>
              <a:gd name="connsiteY58" fmla="*/ 233202 h 1485133"/>
              <a:gd name="connsiteX59" fmla="*/ 1920853 w 2399533"/>
              <a:gd name="connsiteY59" fmla="*/ 288435 h 1485133"/>
              <a:gd name="connsiteX60" fmla="*/ 1939264 w 2399533"/>
              <a:gd name="connsiteY60" fmla="*/ 294572 h 1485133"/>
              <a:gd name="connsiteX61" fmla="*/ 1982222 w 2399533"/>
              <a:gd name="connsiteY61" fmla="*/ 349804 h 1485133"/>
              <a:gd name="connsiteX62" fmla="*/ 1994496 w 2399533"/>
              <a:gd name="connsiteY62" fmla="*/ 368214 h 1485133"/>
              <a:gd name="connsiteX63" fmla="*/ 2006770 w 2399533"/>
              <a:gd name="connsiteY63" fmla="*/ 392762 h 1485133"/>
              <a:gd name="connsiteX64" fmla="*/ 2031318 w 2399533"/>
              <a:gd name="connsiteY64" fmla="*/ 429584 h 1485133"/>
              <a:gd name="connsiteX65" fmla="*/ 2037455 w 2399533"/>
              <a:gd name="connsiteY65" fmla="*/ 447994 h 1485133"/>
              <a:gd name="connsiteX66" fmla="*/ 2062002 w 2399533"/>
              <a:gd name="connsiteY66" fmla="*/ 503227 h 1485133"/>
              <a:gd name="connsiteX67" fmla="*/ 2068139 w 2399533"/>
              <a:gd name="connsiteY67" fmla="*/ 533911 h 1485133"/>
              <a:gd name="connsiteX68" fmla="*/ 2074276 w 2399533"/>
              <a:gd name="connsiteY68" fmla="*/ 552322 h 1485133"/>
              <a:gd name="connsiteX69" fmla="*/ 2080413 w 2399533"/>
              <a:gd name="connsiteY69" fmla="*/ 576870 h 1485133"/>
              <a:gd name="connsiteX70" fmla="*/ 2086550 w 2399533"/>
              <a:gd name="connsiteY70" fmla="*/ 595280 h 1485133"/>
              <a:gd name="connsiteX71" fmla="*/ 2098824 w 2399533"/>
              <a:gd name="connsiteY71" fmla="*/ 638239 h 1485133"/>
              <a:gd name="connsiteX72" fmla="*/ 2123371 w 2399533"/>
              <a:gd name="connsiteY72" fmla="*/ 675060 h 1485133"/>
              <a:gd name="connsiteX73" fmla="*/ 2135645 w 2399533"/>
              <a:gd name="connsiteY73" fmla="*/ 711882 h 1485133"/>
              <a:gd name="connsiteX74" fmla="*/ 2184741 w 2399533"/>
              <a:gd name="connsiteY74" fmla="*/ 791661 h 1485133"/>
              <a:gd name="connsiteX75" fmla="*/ 2209288 w 2399533"/>
              <a:gd name="connsiteY75" fmla="*/ 840757 h 1485133"/>
              <a:gd name="connsiteX76" fmla="*/ 2215425 w 2399533"/>
              <a:gd name="connsiteY76" fmla="*/ 859168 h 1485133"/>
              <a:gd name="connsiteX77" fmla="*/ 2227699 w 2399533"/>
              <a:gd name="connsiteY77" fmla="*/ 889852 h 1485133"/>
              <a:gd name="connsiteX78" fmla="*/ 2246110 w 2399533"/>
              <a:gd name="connsiteY78" fmla="*/ 945084 h 1485133"/>
              <a:gd name="connsiteX79" fmla="*/ 2252247 w 2399533"/>
              <a:gd name="connsiteY79" fmla="*/ 963495 h 1485133"/>
              <a:gd name="connsiteX80" fmla="*/ 2264520 w 2399533"/>
              <a:gd name="connsiteY80" fmla="*/ 1012590 h 1485133"/>
              <a:gd name="connsiteX81" fmla="*/ 2276794 w 2399533"/>
              <a:gd name="connsiteY81" fmla="*/ 1055549 h 1485133"/>
              <a:gd name="connsiteX82" fmla="*/ 2289068 w 2399533"/>
              <a:gd name="connsiteY82" fmla="*/ 1073959 h 1485133"/>
              <a:gd name="connsiteX83" fmla="*/ 2295205 w 2399533"/>
              <a:gd name="connsiteY83" fmla="*/ 1153739 h 1485133"/>
              <a:gd name="connsiteX84" fmla="*/ 2301342 w 2399533"/>
              <a:gd name="connsiteY84" fmla="*/ 1172150 h 1485133"/>
              <a:gd name="connsiteX85" fmla="*/ 2307479 w 2399533"/>
              <a:gd name="connsiteY85" fmla="*/ 1215108 h 1485133"/>
              <a:gd name="connsiteX86" fmla="*/ 2319753 w 2399533"/>
              <a:gd name="connsiteY86" fmla="*/ 1251930 h 1485133"/>
              <a:gd name="connsiteX87" fmla="*/ 2338163 w 2399533"/>
              <a:gd name="connsiteY87" fmla="*/ 1307162 h 1485133"/>
              <a:gd name="connsiteX88" fmla="*/ 2350437 w 2399533"/>
              <a:gd name="connsiteY88" fmla="*/ 1325573 h 1485133"/>
              <a:gd name="connsiteX89" fmla="*/ 2356574 w 2399533"/>
              <a:gd name="connsiteY89" fmla="*/ 1350121 h 1485133"/>
              <a:gd name="connsiteX90" fmla="*/ 2362711 w 2399533"/>
              <a:gd name="connsiteY90" fmla="*/ 1368531 h 1485133"/>
              <a:gd name="connsiteX91" fmla="*/ 2381122 w 2399533"/>
              <a:gd name="connsiteY91" fmla="*/ 1429900 h 1485133"/>
              <a:gd name="connsiteX92" fmla="*/ 2393396 w 2399533"/>
              <a:gd name="connsiteY92" fmla="*/ 1466722 h 1485133"/>
              <a:gd name="connsiteX93" fmla="*/ 2399533 w 2399533"/>
              <a:gd name="connsiteY93" fmla="*/ 1485133 h 148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399533" h="1485133">
                <a:moveTo>
                  <a:pt x="0" y="969632"/>
                </a:moveTo>
                <a:cubicBezTo>
                  <a:pt x="10228" y="961449"/>
                  <a:pt x="20826" y="953709"/>
                  <a:pt x="30684" y="945084"/>
                </a:cubicBezTo>
                <a:cubicBezTo>
                  <a:pt x="37215" y="939369"/>
                  <a:pt x="41874" y="931488"/>
                  <a:pt x="49095" y="926674"/>
                </a:cubicBezTo>
                <a:cubicBezTo>
                  <a:pt x="54478" y="923086"/>
                  <a:pt x="61369" y="922583"/>
                  <a:pt x="67506" y="920537"/>
                </a:cubicBezTo>
                <a:cubicBezTo>
                  <a:pt x="73643" y="916446"/>
                  <a:pt x="81309" y="914022"/>
                  <a:pt x="85916" y="908263"/>
                </a:cubicBezTo>
                <a:cubicBezTo>
                  <a:pt x="89957" y="903212"/>
                  <a:pt x="87479" y="894426"/>
                  <a:pt x="92053" y="889852"/>
                </a:cubicBezTo>
                <a:cubicBezTo>
                  <a:pt x="102484" y="879421"/>
                  <a:pt x="118444" y="875735"/>
                  <a:pt x="128875" y="865304"/>
                </a:cubicBezTo>
                <a:lnTo>
                  <a:pt x="147286" y="846894"/>
                </a:lnTo>
                <a:cubicBezTo>
                  <a:pt x="151663" y="833760"/>
                  <a:pt x="154498" y="819870"/>
                  <a:pt x="165696" y="810072"/>
                </a:cubicBezTo>
                <a:cubicBezTo>
                  <a:pt x="176798" y="800358"/>
                  <a:pt x="192088" y="795956"/>
                  <a:pt x="202518" y="785525"/>
                </a:cubicBezTo>
                <a:cubicBezTo>
                  <a:pt x="218404" y="769638"/>
                  <a:pt x="235727" y="749907"/>
                  <a:pt x="257750" y="742566"/>
                </a:cubicBezTo>
                <a:lnTo>
                  <a:pt x="276161" y="736429"/>
                </a:lnTo>
                <a:cubicBezTo>
                  <a:pt x="282298" y="732338"/>
                  <a:pt x="289714" y="729706"/>
                  <a:pt x="294571" y="724155"/>
                </a:cubicBezTo>
                <a:cubicBezTo>
                  <a:pt x="304285" y="713054"/>
                  <a:pt x="306845" y="695517"/>
                  <a:pt x="319119" y="687334"/>
                </a:cubicBezTo>
                <a:lnTo>
                  <a:pt x="337530" y="675060"/>
                </a:lnTo>
                <a:cubicBezTo>
                  <a:pt x="344531" y="654057"/>
                  <a:pt x="353959" y="615012"/>
                  <a:pt x="374351" y="601417"/>
                </a:cubicBezTo>
                <a:lnTo>
                  <a:pt x="392762" y="589143"/>
                </a:lnTo>
                <a:cubicBezTo>
                  <a:pt x="396853" y="580961"/>
                  <a:pt x="400497" y="572539"/>
                  <a:pt x="405036" y="564596"/>
                </a:cubicBezTo>
                <a:cubicBezTo>
                  <a:pt x="408695" y="558192"/>
                  <a:pt x="414405" y="552964"/>
                  <a:pt x="417310" y="546185"/>
                </a:cubicBezTo>
                <a:cubicBezTo>
                  <a:pt x="425000" y="528242"/>
                  <a:pt x="418975" y="516623"/>
                  <a:pt x="435720" y="503227"/>
                </a:cubicBezTo>
                <a:cubicBezTo>
                  <a:pt x="440771" y="499186"/>
                  <a:pt x="448345" y="499983"/>
                  <a:pt x="454131" y="497090"/>
                </a:cubicBezTo>
                <a:cubicBezTo>
                  <a:pt x="460728" y="493791"/>
                  <a:pt x="466876" y="489538"/>
                  <a:pt x="472542" y="484816"/>
                </a:cubicBezTo>
                <a:cubicBezTo>
                  <a:pt x="485564" y="473964"/>
                  <a:pt x="492743" y="460364"/>
                  <a:pt x="509363" y="454131"/>
                </a:cubicBezTo>
                <a:cubicBezTo>
                  <a:pt x="519130" y="450468"/>
                  <a:pt x="529820" y="450040"/>
                  <a:pt x="540048" y="447994"/>
                </a:cubicBezTo>
                <a:cubicBezTo>
                  <a:pt x="592211" y="413222"/>
                  <a:pt x="511412" y="470493"/>
                  <a:pt x="583006" y="398899"/>
                </a:cubicBezTo>
                <a:cubicBezTo>
                  <a:pt x="589143" y="392762"/>
                  <a:pt x="596089" y="387339"/>
                  <a:pt x="601417" y="380488"/>
                </a:cubicBezTo>
                <a:cubicBezTo>
                  <a:pt x="610473" y="368844"/>
                  <a:pt x="617782" y="355941"/>
                  <a:pt x="625965" y="343667"/>
                </a:cubicBezTo>
                <a:cubicBezTo>
                  <a:pt x="630056" y="337530"/>
                  <a:pt x="631242" y="327589"/>
                  <a:pt x="638239" y="325256"/>
                </a:cubicBezTo>
                <a:cubicBezTo>
                  <a:pt x="670643" y="314454"/>
                  <a:pt x="651268" y="322707"/>
                  <a:pt x="693471" y="294572"/>
                </a:cubicBezTo>
                <a:cubicBezTo>
                  <a:pt x="699608" y="290481"/>
                  <a:pt x="704580" y="283341"/>
                  <a:pt x="711882" y="282298"/>
                </a:cubicBezTo>
                <a:cubicBezTo>
                  <a:pt x="742136" y="277976"/>
                  <a:pt x="753084" y="277915"/>
                  <a:pt x="779388" y="270024"/>
                </a:cubicBezTo>
                <a:cubicBezTo>
                  <a:pt x="791780" y="266306"/>
                  <a:pt x="805444" y="264926"/>
                  <a:pt x="816209" y="257750"/>
                </a:cubicBezTo>
                <a:lnTo>
                  <a:pt x="834620" y="245476"/>
                </a:lnTo>
                <a:cubicBezTo>
                  <a:pt x="838711" y="239339"/>
                  <a:pt x="841679" y="232280"/>
                  <a:pt x="846894" y="227065"/>
                </a:cubicBezTo>
                <a:cubicBezTo>
                  <a:pt x="852109" y="221850"/>
                  <a:pt x="860697" y="220551"/>
                  <a:pt x="865304" y="214792"/>
                </a:cubicBezTo>
                <a:cubicBezTo>
                  <a:pt x="899181" y="172445"/>
                  <a:pt x="837089" y="219282"/>
                  <a:pt x="889852" y="184107"/>
                </a:cubicBezTo>
                <a:cubicBezTo>
                  <a:pt x="901547" y="166564"/>
                  <a:pt x="920931" y="134880"/>
                  <a:pt x="938947" y="128875"/>
                </a:cubicBezTo>
                <a:lnTo>
                  <a:pt x="975769" y="116601"/>
                </a:lnTo>
                <a:cubicBezTo>
                  <a:pt x="981906" y="112510"/>
                  <a:pt x="987582" y="107625"/>
                  <a:pt x="994179" y="104327"/>
                </a:cubicBezTo>
                <a:cubicBezTo>
                  <a:pt x="999965" y="101434"/>
                  <a:pt x="1007207" y="101778"/>
                  <a:pt x="1012590" y="98190"/>
                </a:cubicBezTo>
                <a:cubicBezTo>
                  <a:pt x="1019811" y="93376"/>
                  <a:pt x="1023414" y="83995"/>
                  <a:pt x="1031001" y="79780"/>
                </a:cubicBezTo>
                <a:cubicBezTo>
                  <a:pt x="1042311" y="73497"/>
                  <a:pt x="1055548" y="71597"/>
                  <a:pt x="1067822" y="67506"/>
                </a:cubicBezTo>
                <a:cubicBezTo>
                  <a:pt x="1073959" y="65460"/>
                  <a:pt x="1080850" y="64957"/>
                  <a:pt x="1086233" y="61369"/>
                </a:cubicBezTo>
                <a:cubicBezTo>
                  <a:pt x="1092370" y="57278"/>
                  <a:pt x="1098047" y="52394"/>
                  <a:pt x="1104644" y="49095"/>
                </a:cubicBezTo>
                <a:cubicBezTo>
                  <a:pt x="1122202" y="40316"/>
                  <a:pt x="1141020" y="41535"/>
                  <a:pt x="1159876" y="36821"/>
                </a:cubicBezTo>
                <a:cubicBezTo>
                  <a:pt x="1172428" y="33683"/>
                  <a:pt x="1184424" y="28638"/>
                  <a:pt x="1196698" y="24547"/>
                </a:cubicBezTo>
                <a:lnTo>
                  <a:pt x="1233519" y="12274"/>
                </a:lnTo>
                <a:cubicBezTo>
                  <a:pt x="1239656" y="10228"/>
                  <a:pt x="1245654" y="7706"/>
                  <a:pt x="1251930" y="6137"/>
                </a:cubicBezTo>
                <a:lnTo>
                  <a:pt x="1276477" y="0"/>
                </a:lnTo>
                <a:lnTo>
                  <a:pt x="1620145" y="6137"/>
                </a:lnTo>
                <a:cubicBezTo>
                  <a:pt x="1626610" y="6356"/>
                  <a:pt x="1632174" y="11211"/>
                  <a:pt x="1638555" y="12274"/>
                </a:cubicBezTo>
                <a:cubicBezTo>
                  <a:pt x="1813443" y="41420"/>
                  <a:pt x="1614086" y="2469"/>
                  <a:pt x="1724472" y="24547"/>
                </a:cubicBezTo>
                <a:cubicBezTo>
                  <a:pt x="1736209" y="59758"/>
                  <a:pt x="1722204" y="26891"/>
                  <a:pt x="1749020" y="61369"/>
                </a:cubicBezTo>
                <a:cubicBezTo>
                  <a:pt x="1758076" y="73013"/>
                  <a:pt x="1765385" y="85916"/>
                  <a:pt x="1773567" y="98190"/>
                </a:cubicBezTo>
                <a:cubicBezTo>
                  <a:pt x="1777155" y="103573"/>
                  <a:pt x="1776116" y="111218"/>
                  <a:pt x="1779704" y="116601"/>
                </a:cubicBezTo>
                <a:cubicBezTo>
                  <a:pt x="1784518" y="123822"/>
                  <a:pt x="1791978" y="128875"/>
                  <a:pt x="1798115" y="135012"/>
                </a:cubicBezTo>
                <a:cubicBezTo>
                  <a:pt x="1808098" y="164960"/>
                  <a:pt x="1811144" y="184862"/>
                  <a:pt x="1834937" y="208655"/>
                </a:cubicBezTo>
                <a:cubicBezTo>
                  <a:pt x="1841074" y="214792"/>
                  <a:pt x="1846126" y="222251"/>
                  <a:pt x="1853347" y="227065"/>
                </a:cubicBezTo>
                <a:cubicBezTo>
                  <a:pt x="1858730" y="230653"/>
                  <a:pt x="1865621" y="231156"/>
                  <a:pt x="1871758" y="233202"/>
                </a:cubicBezTo>
                <a:cubicBezTo>
                  <a:pt x="1883453" y="250744"/>
                  <a:pt x="1902838" y="282430"/>
                  <a:pt x="1920853" y="288435"/>
                </a:cubicBezTo>
                <a:lnTo>
                  <a:pt x="1939264" y="294572"/>
                </a:lnTo>
                <a:cubicBezTo>
                  <a:pt x="1968108" y="323414"/>
                  <a:pt x="1952858" y="305758"/>
                  <a:pt x="1982222" y="349804"/>
                </a:cubicBezTo>
                <a:cubicBezTo>
                  <a:pt x="1986313" y="355941"/>
                  <a:pt x="1991198" y="361617"/>
                  <a:pt x="1994496" y="368214"/>
                </a:cubicBezTo>
                <a:cubicBezTo>
                  <a:pt x="1998587" y="376397"/>
                  <a:pt x="2002063" y="384917"/>
                  <a:pt x="2006770" y="392762"/>
                </a:cubicBezTo>
                <a:cubicBezTo>
                  <a:pt x="2014360" y="405411"/>
                  <a:pt x="2026653" y="415590"/>
                  <a:pt x="2031318" y="429584"/>
                </a:cubicBezTo>
                <a:cubicBezTo>
                  <a:pt x="2033364" y="435721"/>
                  <a:pt x="2034562" y="442208"/>
                  <a:pt x="2037455" y="447994"/>
                </a:cubicBezTo>
                <a:cubicBezTo>
                  <a:pt x="2054595" y="482274"/>
                  <a:pt x="2051447" y="450455"/>
                  <a:pt x="2062002" y="503227"/>
                </a:cubicBezTo>
                <a:cubicBezTo>
                  <a:pt x="2064048" y="513455"/>
                  <a:pt x="2065609" y="523792"/>
                  <a:pt x="2068139" y="533911"/>
                </a:cubicBezTo>
                <a:cubicBezTo>
                  <a:pt x="2069708" y="540187"/>
                  <a:pt x="2072499" y="546102"/>
                  <a:pt x="2074276" y="552322"/>
                </a:cubicBezTo>
                <a:cubicBezTo>
                  <a:pt x="2076593" y="560432"/>
                  <a:pt x="2078096" y="568760"/>
                  <a:pt x="2080413" y="576870"/>
                </a:cubicBezTo>
                <a:cubicBezTo>
                  <a:pt x="2082190" y="583090"/>
                  <a:pt x="2084773" y="589060"/>
                  <a:pt x="2086550" y="595280"/>
                </a:cubicBezTo>
                <a:cubicBezTo>
                  <a:pt x="2088420" y="601823"/>
                  <a:pt x="2094496" y="630449"/>
                  <a:pt x="2098824" y="638239"/>
                </a:cubicBezTo>
                <a:cubicBezTo>
                  <a:pt x="2105988" y="651134"/>
                  <a:pt x="2118706" y="661066"/>
                  <a:pt x="2123371" y="675060"/>
                </a:cubicBezTo>
                <a:cubicBezTo>
                  <a:pt x="2127462" y="687334"/>
                  <a:pt x="2128468" y="701117"/>
                  <a:pt x="2135645" y="711882"/>
                </a:cubicBezTo>
                <a:cubicBezTo>
                  <a:pt x="2152781" y="737585"/>
                  <a:pt x="2171202" y="764582"/>
                  <a:pt x="2184741" y="791661"/>
                </a:cubicBezTo>
                <a:cubicBezTo>
                  <a:pt x="2192923" y="808026"/>
                  <a:pt x="2203502" y="823399"/>
                  <a:pt x="2209288" y="840757"/>
                </a:cubicBezTo>
                <a:cubicBezTo>
                  <a:pt x="2211334" y="846894"/>
                  <a:pt x="2213154" y="853111"/>
                  <a:pt x="2215425" y="859168"/>
                </a:cubicBezTo>
                <a:cubicBezTo>
                  <a:pt x="2219293" y="869483"/>
                  <a:pt x="2223994" y="879478"/>
                  <a:pt x="2227699" y="889852"/>
                </a:cubicBezTo>
                <a:cubicBezTo>
                  <a:pt x="2234226" y="908128"/>
                  <a:pt x="2239973" y="926673"/>
                  <a:pt x="2246110" y="945084"/>
                </a:cubicBezTo>
                <a:cubicBezTo>
                  <a:pt x="2248156" y="951221"/>
                  <a:pt x="2250978" y="957152"/>
                  <a:pt x="2252247" y="963495"/>
                </a:cubicBezTo>
                <a:cubicBezTo>
                  <a:pt x="2264723" y="1025876"/>
                  <a:pt x="2251941" y="968562"/>
                  <a:pt x="2264520" y="1012590"/>
                </a:cubicBezTo>
                <a:cubicBezTo>
                  <a:pt x="2267141" y="1021765"/>
                  <a:pt x="2271890" y="1045741"/>
                  <a:pt x="2276794" y="1055549"/>
                </a:cubicBezTo>
                <a:cubicBezTo>
                  <a:pt x="2280092" y="1062146"/>
                  <a:pt x="2284977" y="1067822"/>
                  <a:pt x="2289068" y="1073959"/>
                </a:cubicBezTo>
                <a:cubicBezTo>
                  <a:pt x="2291114" y="1100552"/>
                  <a:pt x="2291897" y="1127273"/>
                  <a:pt x="2295205" y="1153739"/>
                </a:cubicBezTo>
                <a:cubicBezTo>
                  <a:pt x="2296007" y="1160158"/>
                  <a:pt x="2300073" y="1165807"/>
                  <a:pt x="2301342" y="1172150"/>
                </a:cubicBezTo>
                <a:cubicBezTo>
                  <a:pt x="2304179" y="1186334"/>
                  <a:pt x="2304226" y="1201014"/>
                  <a:pt x="2307479" y="1215108"/>
                </a:cubicBezTo>
                <a:cubicBezTo>
                  <a:pt x="2310388" y="1227715"/>
                  <a:pt x="2316615" y="1239378"/>
                  <a:pt x="2319753" y="1251930"/>
                </a:cubicBezTo>
                <a:cubicBezTo>
                  <a:pt x="2325612" y="1275367"/>
                  <a:pt x="2326610" y="1284055"/>
                  <a:pt x="2338163" y="1307162"/>
                </a:cubicBezTo>
                <a:cubicBezTo>
                  <a:pt x="2341461" y="1313759"/>
                  <a:pt x="2346346" y="1319436"/>
                  <a:pt x="2350437" y="1325573"/>
                </a:cubicBezTo>
                <a:cubicBezTo>
                  <a:pt x="2352483" y="1333756"/>
                  <a:pt x="2354257" y="1342011"/>
                  <a:pt x="2356574" y="1350121"/>
                </a:cubicBezTo>
                <a:cubicBezTo>
                  <a:pt x="2358351" y="1356341"/>
                  <a:pt x="2360934" y="1362311"/>
                  <a:pt x="2362711" y="1368531"/>
                </a:cubicBezTo>
                <a:cubicBezTo>
                  <a:pt x="2381263" y="1433462"/>
                  <a:pt x="2351950" y="1342386"/>
                  <a:pt x="2381122" y="1429900"/>
                </a:cubicBezTo>
                <a:lnTo>
                  <a:pt x="2393396" y="1466722"/>
                </a:lnTo>
                <a:lnTo>
                  <a:pt x="2399533" y="1485133"/>
                </a:lnTo>
              </a:path>
            </a:pathLst>
          </a:cu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0118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363012"/>
            <a:ext cx="9144000" cy="338554"/>
          </a:xfrm>
          <a:prstGeom prst="rect">
            <a:avLst/>
          </a:prstGeom>
        </p:spPr>
        <p:txBody>
          <a:bodyPr wrap="square">
            <a:spAutoFit/>
          </a:bodyPr>
          <a:lstStyle/>
          <a:p>
            <a:pPr algn="ctr"/>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ctr"/>
              <a:t>23</a:t>
            </a:fld>
            <a:endParaRPr lang="pt-PT" sz="1600" dirty="0"/>
          </a:p>
        </p:txBody>
      </p:sp>
      <p:sp>
        <p:nvSpPr>
          <p:cNvPr id="7" name="Rectangle 6"/>
          <p:cNvSpPr/>
          <p:nvPr/>
        </p:nvSpPr>
        <p:spPr>
          <a:xfrm>
            <a:off x="114356" y="384100"/>
            <a:ext cx="8890000" cy="701731"/>
          </a:xfrm>
          <a:prstGeom prst="rect">
            <a:avLst/>
          </a:prstGeom>
        </p:spPr>
        <p:txBody>
          <a:bodyPr wrap="square">
            <a:spAutoFit/>
          </a:bodyPr>
          <a:lstStyle/>
          <a:p>
            <a:r>
              <a:rPr lang="en-GB" b="1" dirty="0"/>
              <a:t>____________________________________________________________________________</a:t>
            </a:r>
          </a:p>
          <a:p>
            <a:pPr algn="ctr">
              <a:lnSpc>
                <a:spcPct val="20000"/>
              </a:lnSpc>
            </a:pPr>
            <a:r>
              <a:rPr lang="en-GB" b="1" dirty="0"/>
              <a:t>____________________________________________________________________________</a:t>
            </a:r>
          </a:p>
          <a:p>
            <a:endParaRPr lang="pt-PT" dirty="0"/>
          </a:p>
        </p:txBody>
      </p:sp>
      <p:pic>
        <p:nvPicPr>
          <p:cNvPr id="12" name="Picture 11" descr="Imagem relacionada"/>
          <p:cNvPicPr/>
          <p:nvPr/>
        </p:nvPicPr>
        <p:blipFill>
          <a:blip r:embed="rId2">
            <a:alphaModFix amt="14000"/>
            <a:extLst>
              <a:ext uri="{28A0092B-C50C-407E-A947-70E740481C1C}">
                <a14:useLocalDpi xmlns:a14="http://schemas.microsoft.com/office/drawing/2010/main" val="0"/>
              </a:ext>
            </a:extLst>
          </a:blip>
          <a:srcRect/>
          <a:stretch>
            <a:fillRect/>
          </a:stretch>
        </p:blipFill>
        <p:spPr bwMode="auto">
          <a:xfrm>
            <a:off x="2133458" y="1105964"/>
            <a:ext cx="4953105" cy="4711346"/>
          </a:xfrm>
          <a:prstGeom prst="rect">
            <a:avLst/>
          </a:prstGeom>
          <a:noFill/>
          <a:ln>
            <a:noFill/>
          </a:ln>
          <a:effectLst/>
        </p:spPr>
      </p:pic>
      <p:sp>
        <p:nvSpPr>
          <p:cNvPr id="11" name="Rectangle 10"/>
          <p:cNvSpPr/>
          <p:nvPr/>
        </p:nvSpPr>
        <p:spPr>
          <a:xfrm>
            <a:off x="823749" y="1753477"/>
            <a:ext cx="7572521" cy="3416320"/>
          </a:xfrm>
          <a:prstGeom prst="rect">
            <a:avLst/>
          </a:prstGeom>
        </p:spPr>
        <p:txBody>
          <a:bodyPr wrap="none">
            <a:spAutoFit/>
          </a:bodyPr>
          <a:lstStyle/>
          <a:p>
            <a:pPr algn="ctr"/>
            <a:r>
              <a:rPr lang="pt-PT" sz="3600" b="1" dirty="0"/>
              <a:t>THANK YOU FOR YOUR PARTICIPATION</a:t>
            </a:r>
            <a:endParaRPr lang="en-US" sz="3600" b="1" dirty="0"/>
          </a:p>
          <a:p>
            <a:pPr algn="ctr"/>
            <a:r>
              <a:rPr lang="en-US" sz="3600" b="1" dirty="0"/>
              <a:t>#0 Introduction – Overview</a:t>
            </a:r>
          </a:p>
          <a:p>
            <a:pPr algn="ctr"/>
            <a:r>
              <a:rPr lang="en-US" sz="2400" dirty="0"/>
              <a:t>(23 JAN 2019)</a:t>
            </a:r>
            <a:r>
              <a:rPr lang="en-US" sz="2400" b="1" dirty="0"/>
              <a:t> </a:t>
            </a:r>
          </a:p>
          <a:p>
            <a:pPr algn="ctr"/>
            <a:endParaRPr lang="en-US" sz="3600" b="1" dirty="0"/>
          </a:p>
          <a:p>
            <a:pPr algn="ctr"/>
            <a:r>
              <a:rPr lang="en-US" sz="3600" b="1" dirty="0"/>
              <a:t>Next module is: </a:t>
            </a:r>
          </a:p>
          <a:p>
            <a:pPr algn="ctr"/>
            <a:r>
              <a:rPr lang="en-US" sz="2400" b="1" dirty="0"/>
              <a:t>#1 IPython – Beyond Normal Python</a:t>
            </a:r>
          </a:p>
          <a:p>
            <a:pPr algn="ctr"/>
            <a:r>
              <a:rPr lang="en-US" sz="2400" dirty="0"/>
              <a:t>(23 JAN 2019)</a:t>
            </a:r>
            <a:r>
              <a:rPr lang="en-US" sz="2400" b="1" dirty="0"/>
              <a:t> </a:t>
            </a:r>
          </a:p>
        </p:txBody>
      </p:sp>
      <p:pic>
        <p:nvPicPr>
          <p:cNvPr id="14" name="Picture 13"/>
          <p:cNvPicPr>
            <a:picLocks noChangeAspect="1"/>
          </p:cNvPicPr>
          <p:nvPr/>
        </p:nvPicPr>
        <p:blipFill>
          <a:blip r:embed="rId3"/>
          <a:stretch>
            <a:fillRect/>
          </a:stretch>
        </p:blipFill>
        <p:spPr>
          <a:xfrm>
            <a:off x="99415" y="109229"/>
            <a:ext cx="2034043" cy="549741"/>
          </a:xfrm>
          <a:prstGeom prst="rect">
            <a:avLst/>
          </a:prstGeom>
        </p:spPr>
      </p:pic>
      <p:pic>
        <p:nvPicPr>
          <p:cNvPr id="16" name="Picture 15"/>
          <p:cNvPicPr>
            <a:picLocks noChangeAspect="1"/>
          </p:cNvPicPr>
          <p:nvPr/>
        </p:nvPicPr>
        <p:blipFill>
          <a:blip r:embed="rId4"/>
          <a:stretch>
            <a:fillRect/>
          </a:stretch>
        </p:blipFill>
        <p:spPr>
          <a:xfrm>
            <a:off x="1979600" y="-188894"/>
            <a:ext cx="1763059" cy="1145988"/>
          </a:xfrm>
          <a:prstGeom prst="rect">
            <a:avLst/>
          </a:prstGeom>
        </p:spPr>
      </p:pic>
      <p:pic>
        <p:nvPicPr>
          <p:cNvPr id="17" name="Picture 16"/>
          <p:cNvPicPr>
            <a:picLocks noChangeAspect="1"/>
          </p:cNvPicPr>
          <p:nvPr/>
        </p:nvPicPr>
        <p:blipFill>
          <a:blip r:embed="rId5"/>
          <a:stretch>
            <a:fillRect/>
          </a:stretch>
        </p:blipFill>
        <p:spPr>
          <a:xfrm>
            <a:off x="7321177" y="80296"/>
            <a:ext cx="1822823" cy="607607"/>
          </a:xfrm>
          <a:prstGeom prst="rect">
            <a:avLst/>
          </a:prstGeom>
        </p:spPr>
      </p:pic>
    </p:spTree>
    <p:extLst>
      <p:ext uri="{BB962C8B-B14F-4D97-AF65-F5344CB8AC3E}">
        <p14:creationId xmlns:p14="http://schemas.microsoft.com/office/powerpoint/2010/main" val="1376784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363012"/>
            <a:ext cx="9144000" cy="338554"/>
          </a:xfrm>
          <a:prstGeom prst="rect">
            <a:avLst/>
          </a:prstGeom>
        </p:spPr>
        <p:txBody>
          <a:bodyPr wrap="square">
            <a:spAutoFit/>
          </a:bodyPr>
          <a:lstStyle/>
          <a:p>
            <a:pPr algn="ctr"/>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ctr"/>
              <a:t>24</a:t>
            </a:fld>
            <a:endParaRPr lang="pt-PT" sz="1600" dirty="0"/>
          </a:p>
        </p:txBody>
      </p:sp>
      <p:sp>
        <p:nvSpPr>
          <p:cNvPr id="7" name="Rectangle 6"/>
          <p:cNvSpPr/>
          <p:nvPr/>
        </p:nvSpPr>
        <p:spPr>
          <a:xfrm>
            <a:off x="114356" y="384100"/>
            <a:ext cx="8890000" cy="701731"/>
          </a:xfrm>
          <a:prstGeom prst="rect">
            <a:avLst/>
          </a:prstGeom>
        </p:spPr>
        <p:txBody>
          <a:bodyPr wrap="square">
            <a:spAutoFit/>
          </a:bodyPr>
          <a:lstStyle/>
          <a:p>
            <a:r>
              <a:rPr lang="en-GB" b="1" dirty="0"/>
              <a:t>____________________________________________________________________________</a:t>
            </a:r>
          </a:p>
          <a:p>
            <a:pPr algn="ctr">
              <a:lnSpc>
                <a:spcPct val="20000"/>
              </a:lnSpc>
            </a:pPr>
            <a:r>
              <a:rPr lang="en-GB" b="1" dirty="0"/>
              <a:t>____________________________________________________________________________</a:t>
            </a:r>
          </a:p>
          <a:p>
            <a:endParaRPr lang="pt-PT" dirty="0"/>
          </a:p>
        </p:txBody>
      </p:sp>
      <p:pic>
        <p:nvPicPr>
          <p:cNvPr id="12" name="Picture 11" descr="Imagem relacionada"/>
          <p:cNvPicPr/>
          <p:nvPr/>
        </p:nvPicPr>
        <p:blipFill>
          <a:blip r:embed="rId2">
            <a:alphaModFix amt="14000"/>
            <a:extLst>
              <a:ext uri="{28A0092B-C50C-407E-A947-70E740481C1C}">
                <a14:useLocalDpi xmlns:a14="http://schemas.microsoft.com/office/drawing/2010/main" val="0"/>
              </a:ext>
            </a:extLst>
          </a:blip>
          <a:srcRect/>
          <a:stretch>
            <a:fillRect/>
          </a:stretch>
        </p:blipFill>
        <p:spPr bwMode="auto">
          <a:xfrm>
            <a:off x="2133458" y="1105964"/>
            <a:ext cx="4953105" cy="4711346"/>
          </a:xfrm>
          <a:prstGeom prst="rect">
            <a:avLst/>
          </a:prstGeom>
          <a:noFill/>
          <a:ln>
            <a:noFill/>
          </a:ln>
          <a:effectLst/>
        </p:spPr>
      </p:pic>
      <p:sp>
        <p:nvSpPr>
          <p:cNvPr id="11" name="Rectangle 10"/>
          <p:cNvSpPr/>
          <p:nvPr/>
        </p:nvSpPr>
        <p:spPr>
          <a:xfrm>
            <a:off x="957535" y="2601864"/>
            <a:ext cx="7447772" cy="2308324"/>
          </a:xfrm>
          <a:prstGeom prst="rect">
            <a:avLst/>
          </a:prstGeom>
        </p:spPr>
        <p:txBody>
          <a:bodyPr wrap="none">
            <a:spAutoFit/>
          </a:bodyPr>
          <a:lstStyle/>
          <a:p>
            <a:pPr algn="ctr"/>
            <a:r>
              <a:rPr lang="pt-PT" sz="3600" b="1" dirty="0"/>
              <a:t>DATA SCIENCE &amp; MACHINE LEARNING</a:t>
            </a:r>
            <a:endParaRPr lang="en-US" sz="3600" b="1" dirty="0"/>
          </a:p>
          <a:p>
            <a:r>
              <a:rPr lang="en-US" sz="3600" b="1" dirty="0"/>
              <a:t>#1 IPython – Beyond Normal Python</a:t>
            </a:r>
          </a:p>
          <a:p>
            <a:pPr algn="ctr"/>
            <a:r>
              <a:rPr lang="en-US" sz="2400" dirty="0"/>
              <a:t>(23 JAN 2019)</a:t>
            </a:r>
            <a:r>
              <a:rPr lang="en-US" sz="2400" b="1" dirty="0"/>
              <a:t> </a:t>
            </a:r>
          </a:p>
          <a:p>
            <a:pPr algn="ctr"/>
            <a:endParaRPr lang="en-US" sz="2400" b="1" dirty="0"/>
          </a:p>
          <a:p>
            <a:pPr algn="ctr"/>
            <a:r>
              <a:rPr lang="en-US" sz="2400" dirty="0"/>
              <a:t>Lecturers: Sérgio Moro &amp;</a:t>
            </a:r>
            <a:r>
              <a:rPr lang="en-US" sz="2400" b="1" dirty="0"/>
              <a:t> </a:t>
            </a:r>
            <a:r>
              <a:rPr lang="en-US" sz="2400" dirty="0"/>
              <a:t>António Raimundo</a:t>
            </a:r>
            <a:endParaRPr lang="en-GB" sz="2400" dirty="0"/>
          </a:p>
        </p:txBody>
      </p:sp>
      <p:pic>
        <p:nvPicPr>
          <p:cNvPr id="14" name="Picture 13"/>
          <p:cNvPicPr>
            <a:picLocks noChangeAspect="1"/>
          </p:cNvPicPr>
          <p:nvPr/>
        </p:nvPicPr>
        <p:blipFill>
          <a:blip r:embed="rId3"/>
          <a:stretch>
            <a:fillRect/>
          </a:stretch>
        </p:blipFill>
        <p:spPr>
          <a:xfrm>
            <a:off x="99415" y="109229"/>
            <a:ext cx="2034043" cy="549741"/>
          </a:xfrm>
          <a:prstGeom prst="rect">
            <a:avLst/>
          </a:prstGeom>
        </p:spPr>
      </p:pic>
      <p:pic>
        <p:nvPicPr>
          <p:cNvPr id="16" name="Picture 15"/>
          <p:cNvPicPr>
            <a:picLocks noChangeAspect="1"/>
          </p:cNvPicPr>
          <p:nvPr/>
        </p:nvPicPr>
        <p:blipFill>
          <a:blip r:embed="rId4"/>
          <a:stretch>
            <a:fillRect/>
          </a:stretch>
        </p:blipFill>
        <p:spPr>
          <a:xfrm>
            <a:off x="1979600" y="-188894"/>
            <a:ext cx="1763059" cy="1145988"/>
          </a:xfrm>
          <a:prstGeom prst="rect">
            <a:avLst/>
          </a:prstGeom>
        </p:spPr>
      </p:pic>
      <p:pic>
        <p:nvPicPr>
          <p:cNvPr id="17" name="Picture 16"/>
          <p:cNvPicPr>
            <a:picLocks noChangeAspect="1"/>
          </p:cNvPicPr>
          <p:nvPr/>
        </p:nvPicPr>
        <p:blipFill>
          <a:blip r:embed="rId5"/>
          <a:stretch>
            <a:fillRect/>
          </a:stretch>
        </p:blipFill>
        <p:spPr>
          <a:xfrm>
            <a:off x="7321177" y="80296"/>
            <a:ext cx="1822823" cy="607607"/>
          </a:xfrm>
          <a:prstGeom prst="rect">
            <a:avLst/>
          </a:prstGeom>
        </p:spPr>
      </p:pic>
    </p:spTree>
    <p:extLst>
      <p:ext uri="{BB962C8B-B14F-4D97-AF65-F5344CB8AC3E}">
        <p14:creationId xmlns:p14="http://schemas.microsoft.com/office/powerpoint/2010/main" val="385477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4356" y="384100"/>
            <a:ext cx="8890000" cy="701731"/>
          </a:xfrm>
          <a:prstGeom prst="rect">
            <a:avLst/>
          </a:prstGeom>
        </p:spPr>
        <p:txBody>
          <a:bodyPr wrap="square">
            <a:spAutoFit/>
          </a:bodyPr>
          <a:lstStyle/>
          <a:p>
            <a:r>
              <a:rPr lang="en-GB" b="1" dirty="0"/>
              <a:t>____________________________________________________________________________</a:t>
            </a:r>
          </a:p>
          <a:p>
            <a:pPr algn="ctr">
              <a:lnSpc>
                <a:spcPct val="20000"/>
              </a:lnSpc>
            </a:pPr>
            <a:r>
              <a:rPr lang="en-GB" b="1" dirty="0"/>
              <a:t>____________________________________________________________________________</a:t>
            </a:r>
          </a:p>
          <a:p>
            <a:endParaRPr lang="pt-PT" dirty="0"/>
          </a:p>
        </p:txBody>
      </p:sp>
      <p:pic>
        <p:nvPicPr>
          <p:cNvPr id="12" name="Picture 11" descr="Imagem relacionada"/>
          <p:cNvPicPr/>
          <p:nvPr/>
        </p:nvPicPr>
        <p:blipFill>
          <a:blip r:embed="rId3">
            <a:alphaModFix amt="14000"/>
            <a:extLst>
              <a:ext uri="{28A0092B-C50C-407E-A947-70E740481C1C}">
                <a14:useLocalDpi xmlns:a14="http://schemas.microsoft.com/office/drawing/2010/main" val="0"/>
              </a:ext>
            </a:extLst>
          </a:blip>
          <a:srcRect/>
          <a:stretch>
            <a:fillRect/>
          </a:stretch>
        </p:blipFill>
        <p:spPr bwMode="auto">
          <a:xfrm>
            <a:off x="2133458" y="1105964"/>
            <a:ext cx="4953105" cy="4711346"/>
          </a:xfrm>
          <a:prstGeom prst="rect">
            <a:avLst/>
          </a:prstGeom>
          <a:noFill/>
          <a:ln>
            <a:noFill/>
          </a:ln>
          <a:effectLst/>
        </p:spPr>
      </p:pic>
      <p:sp>
        <p:nvSpPr>
          <p:cNvPr id="11" name="Rectangle 10"/>
          <p:cNvSpPr/>
          <p:nvPr/>
        </p:nvSpPr>
        <p:spPr>
          <a:xfrm>
            <a:off x="209176" y="1105964"/>
            <a:ext cx="7148560" cy="3785652"/>
          </a:xfrm>
          <a:prstGeom prst="rect">
            <a:avLst/>
          </a:prstGeom>
        </p:spPr>
        <p:txBody>
          <a:bodyPr wrap="none">
            <a:spAutoFit/>
          </a:bodyPr>
          <a:lstStyle/>
          <a:p>
            <a:r>
              <a:rPr lang="en-US" sz="3600" b="1" dirty="0"/>
              <a:t>#1 IPython – Beyond Normal Python</a:t>
            </a:r>
          </a:p>
          <a:p>
            <a:r>
              <a:rPr lang="en-US" sz="3600" b="1" dirty="0"/>
              <a:t>Contents</a:t>
            </a:r>
            <a:r>
              <a:rPr lang="en-US" sz="2400" b="1" dirty="0"/>
              <a:t> </a:t>
            </a:r>
            <a:r>
              <a:rPr lang="en-US" sz="2400" dirty="0"/>
              <a:t>(23 JAN 2019)</a:t>
            </a:r>
            <a:r>
              <a:rPr lang="en-US" sz="2400" b="1" dirty="0"/>
              <a:t> </a:t>
            </a:r>
          </a:p>
          <a:p>
            <a:pPr marL="342900" indent="-342900">
              <a:buFont typeface="Arial"/>
              <a:buChar char="•"/>
            </a:pPr>
            <a:r>
              <a:rPr lang="en-US" sz="2400" dirty="0"/>
              <a:t>Shell or Notebook</a:t>
            </a:r>
          </a:p>
          <a:p>
            <a:pPr marL="342900" indent="-342900">
              <a:buFont typeface="Arial"/>
              <a:buChar char="•"/>
            </a:pPr>
            <a:r>
              <a:rPr lang="en-US" sz="2400" dirty="0"/>
              <a:t>Help and Documentation in IPython</a:t>
            </a:r>
          </a:p>
          <a:p>
            <a:pPr marL="342900" indent="-342900">
              <a:buFont typeface="Arial"/>
              <a:buChar char="•"/>
            </a:pPr>
            <a:r>
              <a:rPr lang="en-US" sz="2400" dirty="0"/>
              <a:t>Magic Commands</a:t>
            </a:r>
          </a:p>
          <a:p>
            <a:pPr marL="342900" indent="-342900">
              <a:buFont typeface="Arial"/>
              <a:buChar char="•"/>
            </a:pPr>
            <a:r>
              <a:rPr lang="en-US" sz="2400" dirty="0"/>
              <a:t>Input and Output History</a:t>
            </a:r>
          </a:p>
          <a:p>
            <a:pPr marL="342900" indent="-342900">
              <a:buFont typeface="Arial"/>
              <a:buChar char="•"/>
            </a:pPr>
            <a:r>
              <a:rPr lang="en-US" sz="2400" dirty="0"/>
              <a:t>Notebook and Shell Commands</a:t>
            </a:r>
          </a:p>
          <a:p>
            <a:pPr marL="342900" indent="-342900">
              <a:buFont typeface="Arial"/>
              <a:buChar char="•"/>
            </a:pPr>
            <a:r>
              <a:rPr lang="en-US" sz="2400" dirty="0"/>
              <a:t>Errors and Debugging</a:t>
            </a:r>
          </a:p>
          <a:p>
            <a:pPr marL="342900" indent="-342900">
              <a:buFont typeface="Arial"/>
              <a:buChar char="•"/>
            </a:pPr>
            <a:r>
              <a:rPr lang="en-US" sz="2400" dirty="0"/>
              <a:t>Profiling and Timing Code</a:t>
            </a:r>
          </a:p>
        </p:txBody>
      </p:sp>
      <p:pic>
        <p:nvPicPr>
          <p:cNvPr id="14" name="Picture 13"/>
          <p:cNvPicPr>
            <a:picLocks noChangeAspect="1"/>
          </p:cNvPicPr>
          <p:nvPr/>
        </p:nvPicPr>
        <p:blipFill>
          <a:blip r:embed="rId4"/>
          <a:stretch>
            <a:fillRect/>
          </a:stretch>
        </p:blipFill>
        <p:spPr>
          <a:xfrm>
            <a:off x="99415" y="109229"/>
            <a:ext cx="2034043" cy="549741"/>
          </a:xfrm>
          <a:prstGeom prst="rect">
            <a:avLst/>
          </a:prstGeom>
        </p:spPr>
      </p:pic>
      <p:pic>
        <p:nvPicPr>
          <p:cNvPr id="16" name="Picture 15"/>
          <p:cNvPicPr>
            <a:picLocks noChangeAspect="1"/>
          </p:cNvPicPr>
          <p:nvPr/>
        </p:nvPicPr>
        <p:blipFill>
          <a:blip r:embed="rId5"/>
          <a:stretch>
            <a:fillRect/>
          </a:stretch>
        </p:blipFill>
        <p:spPr>
          <a:xfrm>
            <a:off x="1979600" y="-188894"/>
            <a:ext cx="1763059" cy="1145988"/>
          </a:xfrm>
          <a:prstGeom prst="rect">
            <a:avLst/>
          </a:prstGeom>
        </p:spPr>
      </p:pic>
      <p:pic>
        <p:nvPicPr>
          <p:cNvPr id="17" name="Picture 16"/>
          <p:cNvPicPr>
            <a:picLocks noChangeAspect="1"/>
          </p:cNvPicPr>
          <p:nvPr/>
        </p:nvPicPr>
        <p:blipFill>
          <a:blip r:embed="rId6"/>
          <a:stretch>
            <a:fillRect/>
          </a:stretch>
        </p:blipFill>
        <p:spPr>
          <a:xfrm>
            <a:off x="7321177" y="80296"/>
            <a:ext cx="1822823" cy="607607"/>
          </a:xfrm>
          <a:prstGeom prst="rect">
            <a:avLst/>
          </a:prstGeom>
        </p:spPr>
      </p:pic>
      <p:sp>
        <p:nvSpPr>
          <p:cNvPr id="9" name="Rectangle 8">
            <a:extLst>
              <a:ext uri="{FF2B5EF4-FFF2-40B4-BE49-F238E27FC236}">
                <a16:creationId xmlns:a16="http://schemas.microsoft.com/office/drawing/2014/main" id="{075CBE35-A036-441B-93F4-E0825E40BB09}"/>
              </a:ext>
            </a:extLst>
          </p:cNvPr>
          <p:cNvSpPr/>
          <p:nvPr/>
        </p:nvSpPr>
        <p:spPr>
          <a:xfrm>
            <a:off x="0" y="6363012"/>
            <a:ext cx="9144000" cy="338554"/>
          </a:xfrm>
          <a:prstGeom prst="rect">
            <a:avLst/>
          </a:prstGeom>
        </p:spPr>
        <p:txBody>
          <a:bodyPr wrap="square">
            <a:spAutoFit/>
          </a:bodyPr>
          <a:lstStyle/>
          <a:p>
            <a:pPr algn="ctr"/>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ctr"/>
              <a:t>25</a:t>
            </a:fld>
            <a:endParaRPr lang="pt-PT" sz="1600" dirty="0"/>
          </a:p>
        </p:txBody>
      </p:sp>
    </p:spTree>
    <p:extLst>
      <p:ext uri="{BB962C8B-B14F-4D97-AF65-F5344CB8AC3E}">
        <p14:creationId xmlns:p14="http://schemas.microsoft.com/office/powerpoint/2010/main" val="3501514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4356" y="384100"/>
            <a:ext cx="8890000" cy="1643527"/>
          </a:xfrm>
          <a:prstGeom prst="rect">
            <a:avLst/>
          </a:prstGeom>
        </p:spPr>
        <p:txBody>
          <a:bodyPr wrap="square">
            <a:spAutoFit/>
          </a:bodyPr>
          <a:lstStyle/>
          <a:p>
            <a:r>
              <a:rPr lang="en-GB" b="1" dirty="0"/>
              <a:t>____________________________________________________________________________</a:t>
            </a:r>
          </a:p>
          <a:p>
            <a:r>
              <a:rPr lang="en-US" b="1" dirty="0"/>
              <a:t>#1 IPython – Beyond Normal Python</a:t>
            </a:r>
            <a:endParaRPr lang="en-GB" b="1" dirty="0"/>
          </a:p>
          <a:p>
            <a:r>
              <a:rPr lang="en-GB" b="1" dirty="0"/>
              <a:t>____________________________________________________________________________</a:t>
            </a:r>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endParaRPr lang="pt-PT" dirty="0"/>
          </a:p>
        </p:txBody>
      </p:sp>
      <p:sp>
        <p:nvSpPr>
          <p:cNvPr id="11" name="Rectangle 10"/>
          <p:cNvSpPr/>
          <p:nvPr/>
        </p:nvSpPr>
        <p:spPr>
          <a:xfrm>
            <a:off x="209176" y="1477977"/>
            <a:ext cx="184731" cy="3785652"/>
          </a:xfrm>
          <a:prstGeom prst="rect">
            <a:avLst/>
          </a:prstGeom>
        </p:spPr>
        <p:txBody>
          <a:bodyPr wrap="none">
            <a:spAutoFit/>
          </a:bodyPr>
          <a:lstStyle/>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GB" sz="2400" b="1" dirty="0"/>
          </a:p>
        </p:txBody>
      </p:sp>
      <p:pic>
        <p:nvPicPr>
          <p:cNvPr id="14" name="Picture 13"/>
          <p:cNvPicPr>
            <a:picLocks noChangeAspect="1"/>
          </p:cNvPicPr>
          <p:nvPr/>
        </p:nvPicPr>
        <p:blipFill>
          <a:blip r:embed="rId3"/>
          <a:stretch>
            <a:fillRect/>
          </a:stretch>
        </p:blipFill>
        <p:spPr>
          <a:xfrm>
            <a:off x="99415" y="109229"/>
            <a:ext cx="2034043" cy="549741"/>
          </a:xfrm>
          <a:prstGeom prst="rect">
            <a:avLst/>
          </a:prstGeom>
        </p:spPr>
      </p:pic>
      <p:pic>
        <p:nvPicPr>
          <p:cNvPr id="16" name="Picture 15"/>
          <p:cNvPicPr>
            <a:picLocks noChangeAspect="1"/>
          </p:cNvPicPr>
          <p:nvPr/>
        </p:nvPicPr>
        <p:blipFill>
          <a:blip r:embed="rId4"/>
          <a:stretch>
            <a:fillRect/>
          </a:stretch>
        </p:blipFill>
        <p:spPr>
          <a:xfrm>
            <a:off x="1979600" y="-188894"/>
            <a:ext cx="1763059" cy="1145988"/>
          </a:xfrm>
          <a:prstGeom prst="rect">
            <a:avLst/>
          </a:prstGeom>
        </p:spPr>
      </p:pic>
      <p:pic>
        <p:nvPicPr>
          <p:cNvPr id="17" name="Picture 16"/>
          <p:cNvPicPr>
            <a:picLocks noChangeAspect="1"/>
          </p:cNvPicPr>
          <p:nvPr/>
        </p:nvPicPr>
        <p:blipFill>
          <a:blip r:embed="rId5"/>
          <a:stretch>
            <a:fillRect/>
          </a:stretch>
        </p:blipFill>
        <p:spPr>
          <a:xfrm>
            <a:off x="7321177" y="80296"/>
            <a:ext cx="1822823" cy="607607"/>
          </a:xfrm>
          <a:prstGeom prst="rect">
            <a:avLst/>
          </a:prstGeom>
        </p:spPr>
      </p:pic>
      <p:sp>
        <p:nvSpPr>
          <p:cNvPr id="9" name="Rectangle 8">
            <a:extLst>
              <a:ext uri="{FF2B5EF4-FFF2-40B4-BE49-F238E27FC236}">
                <a16:creationId xmlns:a16="http://schemas.microsoft.com/office/drawing/2014/main" id="{3865B76E-245B-4C8D-915C-95C7CA719ED7}"/>
              </a:ext>
            </a:extLst>
          </p:cNvPr>
          <p:cNvSpPr/>
          <p:nvPr/>
        </p:nvSpPr>
        <p:spPr>
          <a:xfrm>
            <a:off x="209176" y="1186147"/>
            <a:ext cx="8795180" cy="461665"/>
          </a:xfrm>
          <a:prstGeom prst="rect">
            <a:avLst/>
          </a:prstGeom>
        </p:spPr>
        <p:txBody>
          <a:bodyPr wrap="square">
            <a:spAutoFit/>
          </a:bodyPr>
          <a:lstStyle/>
          <a:p>
            <a:endParaRPr lang="en-US" sz="2400" dirty="0"/>
          </a:p>
        </p:txBody>
      </p:sp>
      <p:pic>
        <p:nvPicPr>
          <p:cNvPr id="13" name="Picture 12" descr="Imagem relacionada">
            <a:extLst>
              <a:ext uri="{FF2B5EF4-FFF2-40B4-BE49-F238E27FC236}">
                <a16:creationId xmlns:a16="http://schemas.microsoft.com/office/drawing/2014/main" id="{F5E9238F-1A9B-4F2D-9E07-3BCD70B5C8AA}"/>
              </a:ext>
            </a:extLst>
          </p:cNvPr>
          <p:cNvPicPr/>
          <p:nvPr/>
        </p:nvPicPr>
        <p:blipFill>
          <a:blip r:embed="rId6">
            <a:alphaModFix amt="14000"/>
            <a:extLst>
              <a:ext uri="{28A0092B-C50C-407E-A947-70E740481C1C}">
                <a14:useLocalDpi xmlns:a14="http://schemas.microsoft.com/office/drawing/2010/main" val="0"/>
              </a:ext>
            </a:extLst>
          </a:blip>
          <a:srcRect/>
          <a:stretch>
            <a:fillRect/>
          </a:stretch>
        </p:blipFill>
        <p:spPr bwMode="auto">
          <a:xfrm>
            <a:off x="2133458" y="1105964"/>
            <a:ext cx="4953105" cy="4711346"/>
          </a:xfrm>
          <a:prstGeom prst="rect">
            <a:avLst/>
          </a:prstGeom>
          <a:noFill/>
          <a:ln>
            <a:noFill/>
          </a:ln>
          <a:effectLst/>
        </p:spPr>
      </p:pic>
      <p:sp>
        <p:nvSpPr>
          <p:cNvPr id="15" name="Rectangle 14">
            <a:extLst>
              <a:ext uri="{FF2B5EF4-FFF2-40B4-BE49-F238E27FC236}">
                <a16:creationId xmlns:a16="http://schemas.microsoft.com/office/drawing/2014/main" id="{5DED1C83-83AC-4980-9462-A887FBE7914B}"/>
              </a:ext>
            </a:extLst>
          </p:cNvPr>
          <p:cNvSpPr/>
          <p:nvPr/>
        </p:nvSpPr>
        <p:spPr>
          <a:xfrm>
            <a:off x="209176" y="1186147"/>
            <a:ext cx="8795180" cy="3785652"/>
          </a:xfrm>
          <a:prstGeom prst="rect">
            <a:avLst/>
          </a:prstGeom>
        </p:spPr>
        <p:txBody>
          <a:bodyPr wrap="square">
            <a:spAutoFit/>
          </a:bodyPr>
          <a:lstStyle/>
          <a:p>
            <a:pPr marL="342900" indent="-342900">
              <a:buFont typeface="Arial" panose="020B0604020202020204" pitchFamily="34" charset="0"/>
              <a:buChar char="•"/>
            </a:pPr>
            <a:r>
              <a:rPr lang="en-US" sz="2400" b="1" dirty="0"/>
              <a:t>What is IPython?</a:t>
            </a:r>
          </a:p>
          <a:p>
            <a:pPr marL="800100" lvl="1" indent="-342900">
              <a:buFont typeface="Arial" panose="020B0604020202020204" pitchFamily="34" charset="0"/>
              <a:buChar char="•"/>
            </a:pPr>
            <a:r>
              <a:rPr lang="en-US" sz="2400" dirty="0"/>
              <a:t>Features</a:t>
            </a:r>
          </a:p>
          <a:p>
            <a:pPr marL="342900" indent="-342900">
              <a:buFont typeface="Arial" panose="020B0604020202020204" pitchFamily="34" charset="0"/>
              <a:buChar char="•"/>
            </a:pPr>
            <a:r>
              <a:rPr lang="en-US" sz="2400" b="1" dirty="0"/>
              <a:t>Ties with Jupyter project</a:t>
            </a:r>
          </a:p>
          <a:p>
            <a:pPr marL="800100" lvl="1" indent="-342900">
              <a:buFont typeface="Arial" panose="020B0604020202020204" pitchFamily="34" charset="0"/>
              <a:buChar char="•"/>
            </a:pPr>
            <a:r>
              <a:rPr lang="en-US" sz="2400" dirty="0"/>
              <a:t>Notebook</a:t>
            </a:r>
          </a:p>
          <a:p>
            <a:pPr marL="342900" indent="-342900">
              <a:buFont typeface="Arial" panose="020B0604020202020204" pitchFamily="34" charset="0"/>
              <a:buChar char="•"/>
            </a:pPr>
            <a:r>
              <a:rPr lang="en-US" sz="2400" b="1" dirty="0"/>
              <a:t>Shell or Notebook?</a:t>
            </a:r>
          </a:p>
          <a:p>
            <a:pPr marL="342900" indent="-342900">
              <a:buFont typeface="Arial" panose="020B0604020202020204" pitchFamily="34" charset="0"/>
              <a:buChar char="•"/>
            </a:pPr>
            <a:endParaRPr lang="en-US" sz="2400" dirty="0"/>
          </a:p>
          <a:p>
            <a:pPr algn="ctr"/>
            <a:endParaRPr lang="en-US" sz="2400" dirty="0"/>
          </a:p>
          <a:p>
            <a:pPr algn="ctr"/>
            <a:endParaRPr lang="en-US" sz="2400" dirty="0"/>
          </a:p>
          <a:p>
            <a:pPr algn="ctr"/>
            <a:endParaRPr lang="en-US" sz="2400" dirty="0"/>
          </a:p>
          <a:p>
            <a:pPr algn="ctr"/>
            <a:r>
              <a:rPr lang="en-US" sz="2400" dirty="0"/>
              <a:t>We will work all the code examples on Jupyter Notebook!</a:t>
            </a:r>
          </a:p>
        </p:txBody>
      </p:sp>
      <p:sp>
        <p:nvSpPr>
          <p:cNvPr id="18" name="Rectangle 17">
            <a:extLst>
              <a:ext uri="{FF2B5EF4-FFF2-40B4-BE49-F238E27FC236}">
                <a16:creationId xmlns:a16="http://schemas.microsoft.com/office/drawing/2014/main" id="{9F2B888C-F1D8-4EBD-91B4-B7362B579076}"/>
              </a:ext>
            </a:extLst>
          </p:cNvPr>
          <p:cNvSpPr/>
          <p:nvPr/>
        </p:nvSpPr>
        <p:spPr>
          <a:xfrm>
            <a:off x="0" y="6363012"/>
            <a:ext cx="9144000" cy="338554"/>
          </a:xfrm>
          <a:prstGeom prst="rect">
            <a:avLst/>
          </a:prstGeom>
        </p:spPr>
        <p:txBody>
          <a:bodyPr wrap="square">
            <a:spAutoFit/>
          </a:bodyPr>
          <a:lstStyle/>
          <a:p>
            <a:pPr algn="ctr"/>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ctr"/>
              <a:t>26</a:t>
            </a:fld>
            <a:endParaRPr lang="pt-PT" sz="1600" dirty="0"/>
          </a:p>
        </p:txBody>
      </p:sp>
      <p:pic>
        <p:nvPicPr>
          <p:cNvPr id="3" name="Picture 2">
            <a:extLst>
              <a:ext uri="{FF2B5EF4-FFF2-40B4-BE49-F238E27FC236}">
                <a16:creationId xmlns:a16="http://schemas.microsoft.com/office/drawing/2014/main" id="{C9EF5DE0-0E4A-4516-998B-D78865D8E69A}"/>
              </a:ext>
            </a:extLst>
          </p:cNvPr>
          <p:cNvPicPr>
            <a:picLocks noChangeAspect="1"/>
          </p:cNvPicPr>
          <p:nvPr/>
        </p:nvPicPr>
        <p:blipFill>
          <a:blip r:embed="rId7"/>
          <a:stretch>
            <a:fillRect/>
          </a:stretch>
        </p:blipFill>
        <p:spPr>
          <a:xfrm>
            <a:off x="4047565" y="1416979"/>
            <a:ext cx="4568469" cy="2618142"/>
          </a:xfrm>
          <a:prstGeom prst="rect">
            <a:avLst/>
          </a:prstGeom>
        </p:spPr>
      </p:pic>
    </p:spTree>
    <p:extLst>
      <p:ext uri="{BB962C8B-B14F-4D97-AF65-F5344CB8AC3E}">
        <p14:creationId xmlns:p14="http://schemas.microsoft.com/office/powerpoint/2010/main" val="172622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fade">
                                      <p:cBhvr>
                                        <p:cTn id="10" dur="500"/>
                                        <p:tgtEl>
                                          <p:spTgt spid="1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5">
                                            <p:txEl>
                                              <p:pRg st="2" end="2"/>
                                            </p:txEl>
                                          </p:spTgt>
                                        </p:tgtEl>
                                        <p:attrNameLst>
                                          <p:attrName>style.visibility</p:attrName>
                                        </p:attrNameLst>
                                      </p:cBhvr>
                                      <p:to>
                                        <p:strVal val="visible"/>
                                      </p:to>
                                    </p:set>
                                    <p:animEffect transition="in" filter="fade">
                                      <p:cBhvr>
                                        <p:cTn id="18" dur="500"/>
                                        <p:tgtEl>
                                          <p:spTgt spid="15">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xEl>
                                              <p:pRg st="3" end="3"/>
                                            </p:txEl>
                                          </p:spTgt>
                                        </p:tgtEl>
                                        <p:attrNameLst>
                                          <p:attrName>style.visibility</p:attrName>
                                        </p:attrNameLst>
                                      </p:cBhvr>
                                      <p:to>
                                        <p:strVal val="visible"/>
                                      </p:to>
                                    </p:set>
                                    <p:animEffect transition="in" filter="fade">
                                      <p:cBhvr>
                                        <p:cTn id="21" dur="500"/>
                                        <p:tgtEl>
                                          <p:spTgt spid="1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5">
                                            <p:txEl>
                                              <p:pRg st="4" end="4"/>
                                            </p:txEl>
                                          </p:spTgt>
                                        </p:tgtEl>
                                        <p:attrNameLst>
                                          <p:attrName>style.visibility</p:attrName>
                                        </p:attrNameLst>
                                      </p:cBhvr>
                                      <p:to>
                                        <p:strVal val="visible"/>
                                      </p:to>
                                    </p:set>
                                    <p:animEffect transition="in" filter="fade">
                                      <p:cBhvr>
                                        <p:cTn id="26" dur="500"/>
                                        <p:tgtEl>
                                          <p:spTgt spid="15">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5">
                                            <p:txEl>
                                              <p:pRg st="9" end="9"/>
                                            </p:txEl>
                                          </p:spTgt>
                                        </p:tgtEl>
                                        <p:attrNameLst>
                                          <p:attrName>style.visibility</p:attrName>
                                        </p:attrNameLst>
                                      </p:cBhvr>
                                      <p:to>
                                        <p:strVal val="visible"/>
                                      </p:to>
                                    </p:set>
                                    <p:animEffect transition="in" filter="fade">
                                      <p:cBhvr>
                                        <p:cTn id="31" dur="500"/>
                                        <p:tgtEl>
                                          <p:spTgt spid="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4356" y="384100"/>
            <a:ext cx="8890000" cy="1643527"/>
          </a:xfrm>
          <a:prstGeom prst="rect">
            <a:avLst/>
          </a:prstGeom>
        </p:spPr>
        <p:txBody>
          <a:bodyPr wrap="square">
            <a:spAutoFit/>
          </a:bodyPr>
          <a:lstStyle/>
          <a:p>
            <a:r>
              <a:rPr lang="en-GB" b="1" dirty="0"/>
              <a:t>____________________________________________________________________________</a:t>
            </a:r>
          </a:p>
          <a:p>
            <a:r>
              <a:rPr lang="en-US" b="1" dirty="0"/>
              <a:t>#1 IPython – Beyond Normal Python</a:t>
            </a:r>
            <a:endParaRPr lang="en-GB" b="1" dirty="0"/>
          </a:p>
          <a:p>
            <a:r>
              <a:rPr lang="en-GB" b="1" dirty="0"/>
              <a:t>____________________________________________________________________________</a:t>
            </a:r>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endParaRPr lang="pt-PT" dirty="0"/>
          </a:p>
        </p:txBody>
      </p:sp>
      <p:pic>
        <p:nvPicPr>
          <p:cNvPr id="12" name="Picture 11" descr="Imagem relacionada"/>
          <p:cNvPicPr/>
          <p:nvPr/>
        </p:nvPicPr>
        <p:blipFill>
          <a:blip r:embed="rId3">
            <a:alphaModFix amt="14000"/>
            <a:extLst>
              <a:ext uri="{28A0092B-C50C-407E-A947-70E740481C1C}">
                <a14:useLocalDpi xmlns:a14="http://schemas.microsoft.com/office/drawing/2010/main" val="0"/>
              </a:ext>
            </a:extLst>
          </a:blip>
          <a:srcRect/>
          <a:stretch>
            <a:fillRect/>
          </a:stretch>
        </p:blipFill>
        <p:spPr bwMode="auto">
          <a:xfrm>
            <a:off x="2133458" y="1105964"/>
            <a:ext cx="4953105" cy="4711346"/>
          </a:xfrm>
          <a:prstGeom prst="rect">
            <a:avLst/>
          </a:prstGeom>
          <a:noFill/>
          <a:ln>
            <a:noFill/>
          </a:ln>
          <a:effectLst/>
        </p:spPr>
      </p:pic>
      <p:sp>
        <p:nvSpPr>
          <p:cNvPr id="11" name="Rectangle 10"/>
          <p:cNvSpPr/>
          <p:nvPr/>
        </p:nvSpPr>
        <p:spPr>
          <a:xfrm>
            <a:off x="209176" y="1477977"/>
            <a:ext cx="184731" cy="3785652"/>
          </a:xfrm>
          <a:prstGeom prst="rect">
            <a:avLst/>
          </a:prstGeom>
        </p:spPr>
        <p:txBody>
          <a:bodyPr wrap="none">
            <a:spAutoFit/>
          </a:bodyPr>
          <a:lstStyle/>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GB" sz="2400" b="1" dirty="0"/>
          </a:p>
        </p:txBody>
      </p:sp>
      <p:pic>
        <p:nvPicPr>
          <p:cNvPr id="14" name="Picture 13"/>
          <p:cNvPicPr>
            <a:picLocks noChangeAspect="1"/>
          </p:cNvPicPr>
          <p:nvPr/>
        </p:nvPicPr>
        <p:blipFill>
          <a:blip r:embed="rId4"/>
          <a:stretch>
            <a:fillRect/>
          </a:stretch>
        </p:blipFill>
        <p:spPr>
          <a:xfrm>
            <a:off x="99415" y="109229"/>
            <a:ext cx="2034043" cy="549741"/>
          </a:xfrm>
          <a:prstGeom prst="rect">
            <a:avLst/>
          </a:prstGeom>
        </p:spPr>
      </p:pic>
      <p:pic>
        <p:nvPicPr>
          <p:cNvPr id="16" name="Picture 15"/>
          <p:cNvPicPr>
            <a:picLocks noChangeAspect="1"/>
          </p:cNvPicPr>
          <p:nvPr/>
        </p:nvPicPr>
        <p:blipFill>
          <a:blip r:embed="rId5"/>
          <a:stretch>
            <a:fillRect/>
          </a:stretch>
        </p:blipFill>
        <p:spPr>
          <a:xfrm>
            <a:off x="1979600" y="-188894"/>
            <a:ext cx="1763059" cy="1145988"/>
          </a:xfrm>
          <a:prstGeom prst="rect">
            <a:avLst/>
          </a:prstGeom>
        </p:spPr>
      </p:pic>
      <p:pic>
        <p:nvPicPr>
          <p:cNvPr id="17" name="Picture 16"/>
          <p:cNvPicPr>
            <a:picLocks noChangeAspect="1"/>
          </p:cNvPicPr>
          <p:nvPr/>
        </p:nvPicPr>
        <p:blipFill>
          <a:blip r:embed="rId6"/>
          <a:stretch>
            <a:fillRect/>
          </a:stretch>
        </p:blipFill>
        <p:spPr>
          <a:xfrm>
            <a:off x="7321177" y="80296"/>
            <a:ext cx="1822823" cy="607607"/>
          </a:xfrm>
          <a:prstGeom prst="rect">
            <a:avLst/>
          </a:prstGeom>
        </p:spPr>
      </p:pic>
      <p:sp>
        <p:nvSpPr>
          <p:cNvPr id="9" name="Rectangle 8">
            <a:extLst>
              <a:ext uri="{FF2B5EF4-FFF2-40B4-BE49-F238E27FC236}">
                <a16:creationId xmlns:a16="http://schemas.microsoft.com/office/drawing/2014/main" id="{B34215F7-A215-4568-8755-B778A48747E7}"/>
              </a:ext>
            </a:extLst>
          </p:cNvPr>
          <p:cNvSpPr/>
          <p:nvPr/>
        </p:nvSpPr>
        <p:spPr>
          <a:xfrm>
            <a:off x="209176" y="1186147"/>
            <a:ext cx="8795180" cy="1200329"/>
          </a:xfrm>
          <a:prstGeom prst="rect">
            <a:avLst/>
          </a:prstGeom>
        </p:spPr>
        <p:txBody>
          <a:bodyPr wrap="square">
            <a:spAutoFit/>
          </a:bodyPr>
          <a:lstStyle/>
          <a:p>
            <a:pPr algn="ctr"/>
            <a:r>
              <a:rPr lang="en-US" sz="2400" b="1" dirty="0"/>
              <a:t>Jupyter Notebook</a:t>
            </a:r>
          </a:p>
          <a:p>
            <a:pPr algn="ctr"/>
            <a:endParaRPr lang="en-US" sz="2400" b="1" dirty="0"/>
          </a:p>
          <a:p>
            <a:pPr algn="ctr"/>
            <a:endParaRPr lang="en-US" sz="2400" b="1" dirty="0"/>
          </a:p>
        </p:txBody>
      </p:sp>
      <p:pic>
        <p:nvPicPr>
          <p:cNvPr id="3" name="Picture 2">
            <a:extLst>
              <a:ext uri="{FF2B5EF4-FFF2-40B4-BE49-F238E27FC236}">
                <a16:creationId xmlns:a16="http://schemas.microsoft.com/office/drawing/2014/main" id="{9D282346-9131-44C8-8575-E5BDB403ACE9}"/>
              </a:ext>
            </a:extLst>
          </p:cNvPr>
          <p:cNvPicPr>
            <a:picLocks noChangeAspect="1"/>
          </p:cNvPicPr>
          <p:nvPr/>
        </p:nvPicPr>
        <p:blipFill>
          <a:blip r:embed="rId7"/>
          <a:stretch>
            <a:fillRect/>
          </a:stretch>
        </p:blipFill>
        <p:spPr>
          <a:xfrm>
            <a:off x="577808" y="1729758"/>
            <a:ext cx="7964602" cy="3957412"/>
          </a:xfrm>
          <a:prstGeom prst="rect">
            <a:avLst/>
          </a:prstGeom>
        </p:spPr>
      </p:pic>
      <p:sp>
        <p:nvSpPr>
          <p:cNvPr id="13" name="Rectangle 12">
            <a:extLst>
              <a:ext uri="{FF2B5EF4-FFF2-40B4-BE49-F238E27FC236}">
                <a16:creationId xmlns:a16="http://schemas.microsoft.com/office/drawing/2014/main" id="{6BCF6D32-8DBF-419E-BDF7-F4F0E1779D73}"/>
              </a:ext>
            </a:extLst>
          </p:cNvPr>
          <p:cNvSpPr/>
          <p:nvPr/>
        </p:nvSpPr>
        <p:spPr>
          <a:xfrm>
            <a:off x="0" y="6363012"/>
            <a:ext cx="9144000" cy="338554"/>
          </a:xfrm>
          <a:prstGeom prst="rect">
            <a:avLst/>
          </a:prstGeom>
        </p:spPr>
        <p:txBody>
          <a:bodyPr wrap="square">
            <a:spAutoFit/>
          </a:bodyPr>
          <a:lstStyle/>
          <a:p>
            <a:pPr algn="ctr"/>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ctr"/>
              <a:t>27</a:t>
            </a:fld>
            <a:endParaRPr lang="pt-PT" sz="1600" dirty="0"/>
          </a:p>
        </p:txBody>
      </p:sp>
    </p:spTree>
    <p:extLst>
      <p:ext uri="{BB962C8B-B14F-4D97-AF65-F5344CB8AC3E}">
        <p14:creationId xmlns:p14="http://schemas.microsoft.com/office/powerpoint/2010/main" val="422320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4356" y="384100"/>
            <a:ext cx="8890000" cy="1643527"/>
          </a:xfrm>
          <a:prstGeom prst="rect">
            <a:avLst/>
          </a:prstGeom>
        </p:spPr>
        <p:txBody>
          <a:bodyPr wrap="square">
            <a:spAutoFit/>
          </a:bodyPr>
          <a:lstStyle/>
          <a:p>
            <a:r>
              <a:rPr lang="en-GB" b="1" dirty="0"/>
              <a:t>____________________________________________________________________________</a:t>
            </a:r>
          </a:p>
          <a:p>
            <a:r>
              <a:rPr lang="en-US" b="1" dirty="0"/>
              <a:t>#1 IPython – Beyond Normal Python</a:t>
            </a:r>
            <a:endParaRPr lang="en-GB" b="1" dirty="0"/>
          </a:p>
          <a:p>
            <a:r>
              <a:rPr lang="en-GB" b="1" dirty="0"/>
              <a:t>____________________________________________________________________________</a:t>
            </a:r>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endParaRPr lang="pt-PT" dirty="0"/>
          </a:p>
        </p:txBody>
      </p:sp>
      <p:pic>
        <p:nvPicPr>
          <p:cNvPr id="12" name="Picture 11" descr="Imagem relacionada"/>
          <p:cNvPicPr/>
          <p:nvPr/>
        </p:nvPicPr>
        <p:blipFill>
          <a:blip r:embed="rId3">
            <a:alphaModFix amt="14000"/>
            <a:extLst>
              <a:ext uri="{28A0092B-C50C-407E-A947-70E740481C1C}">
                <a14:useLocalDpi xmlns:a14="http://schemas.microsoft.com/office/drawing/2010/main" val="0"/>
              </a:ext>
            </a:extLst>
          </a:blip>
          <a:srcRect/>
          <a:stretch>
            <a:fillRect/>
          </a:stretch>
        </p:blipFill>
        <p:spPr bwMode="auto">
          <a:xfrm>
            <a:off x="2133458" y="1105964"/>
            <a:ext cx="4953105" cy="4711346"/>
          </a:xfrm>
          <a:prstGeom prst="rect">
            <a:avLst/>
          </a:prstGeom>
          <a:noFill/>
          <a:ln>
            <a:noFill/>
          </a:ln>
          <a:effectLst/>
        </p:spPr>
      </p:pic>
      <p:sp>
        <p:nvSpPr>
          <p:cNvPr id="11" name="Rectangle 10"/>
          <p:cNvSpPr/>
          <p:nvPr/>
        </p:nvSpPr>
        <p:spPr>
          <a:xfrm>
            <a:off x="209176" y="1477977"/>
            <a:ext cx="184731" cy="3785652"/>
          </a:xfrm>
          <a:prstGeom prst="rect">
            <a:avLst/>
          </a:prstGeom>
        </p:spPr>
        <p:txBody>
          <a:bodyPr wrap="none">
            <a:spAutoFit/>
          </a:bodyPr>
          <a:lstStyle/>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GB" sz="2400" b="1" dirty="0"/>
          </a:p>
        </p:txBody>
      </p:sp>
      <p:pic>
        <p:nvPicPr>
          <p:cNvPr id="14" name="Picture 13"/>
          <p:cNvPicPr>
            <a:picLocks noChangeAspect="1"/>
          </p:cNvPicPr>
          <p:nvPr/>
        </p:nvPicPr>
        <p:blipFill>
          <a:blip r:embed="rId4"/>
          <a:stretch>
            <a:fillRect/>
          </a:stretch>
        </p:blipFill>
        <p:spPr>
          <a:xfrm>
            <a:off x="99415" y="109229"/>
            <a:ext cx="2034043" cy="549741"/>
          </a:xfrm>
          <a:prstGeom prst="rect">
            <a:avLst/>
          </a:prstGeom>
        </p:spPr>
      </p:pic>
      <p:pic>
        <p:nvPicPr>
          <p:cNvPr id="16" name="Picture 15"/>
          <p:cNvPicPr>
            <a:picLocks noChangeAspect="1"/>
          </p:cNvPicPr>
          <p:nvPr/>
        </p:nvPicPr>
        <p:blipFill>
          <a:blip r:embed="rId5"/>
          <a:stretch>
            <a:fillRect/>
          </a:stretch>
        </p:blipFill>
        <p:spPr>
          <a:xfrm>
            <a:off x="1979600" y="-188894"/>
            <a:ext cx="1763059" cy="1145988"/>
          </a:xfrm>
          <a:prstGeom prst="rect">
            <a:avLst/>
          </a:prstGeom>
        </p:spPr>
      </p:pic>
      <p:pic>
        <p:nvPicPr>
          <p:cNvPr id="17" name="Picture 16"/>
          <p:cNvPicPr>
            <a:picLocks noChangeAspect="1"/>
          </p:cNvPicPr>
          <p:nvPr/>
        </p:nvPicPr>
        <p:blipFill>
          <a:blip r:embed="rId6"/>
          <a:stretch>
            <a:fillRect/>
          </a:stretch>
        </p:blipFill>
        <p:spPr>
          <a:xfrm>
            <a:off x="7321177" y="80296"/>
            <a:ext cx="1822823" cy="607607"/>
          </a:xfrm>
          <a:prstGeom prst="rect">
            <a:avLst/>
          </a:prstGeom>
        </p:spPr>
      </p:pic>
      <p:sp>
        <p:nvSpPr>
          <p:cNvPr id="9" name="Rectangle 8">
            <a:extLst>
              <a:ext uri="{FF2B5EF4-FFF2-40B4-BE49-F238E27FC236}">
                <a16:creationId xmlns:a16="http://schemas.microsoft.com/office/drawing/2014/main" id="{B34215F7-A215-4568-8755-B778A48747E7}"/>
              </a:ext>
            </a:extLst>
          </p:cNvPr>
          <p:cNvSpPr/>
          <p:nvPr/>
        </p:nvSpPr>
        <p:spPr>
          <a:xfrm>
            <a:off x="209176" y="1186147"/>
            <a:ext cx="6164730" cy="5447645"/>
          </a:xfrm>
          <a:prstGeom prst="rect">
            <a:avLst/>
          </a:prstGeom>
        </p:spPr>
        <p:txBody>
          <a:bodyPr wrap="square">
            <a:spAutoFit/>
          </a:bodyPr>
          <a:lstStyle/>
          <a:p>
            <a:pPr marL="342900" indent="-342900">
              <a:buFont typeface="Arial" panose="020B0604020202020204" pitchFamily="34" charset="0"/>
              <a:buChar char="•"/>
            </a:pPr>
            <a:r>
              <a:rPr lang="en-US" sz="2400" b="1" dirty="0"/>
              <a:t>Launch Jupyter Notebook</a:t>
            </a:r>
          </a:p>
          <a:p>
            <a:pPr marL="800100" lvl="1" indent="-342900">
              <a:buFont typeface="Arial" panose="020B0604020202020204" pitchFamily="34" charset="0"/>
              <a:buChar char="•"/>
            </a:pPr>
            <a:r>
              <a:rPr lang="en-US" sz="2000" dirty="0"/>
              <a:t>Create a folder on a desired location on your PC named: “</a:t>
            </a:r>
            <a:r>
              <a:rPr lang="en-US" sz="2000" b="1" dirty="0"/>
              <a:t>DS&amp;ML – Introduction Course</a:t>
            </a:r>
            <a:r>
              <a:rPr lang="en-US" sz="2000" dirty="0"/>
              <a:t>”</a:t>
            </a:r>
          </a:p>
          <a:p>
            <a:pPr marL="800100" lvl="1" indent="-342900">
              <a:buFont typeface="Arial" panose="020B0604020202020204" pitchFamily="34" charset="0"/>
              <a:buChar char="•"/>
            </a:pPr>
            <a:r>
              <a:rPr lang="en-US" sz="2000" dirty="0"/>
              <a:t>Create a subfolder called “</a:t>
            </a:r>
            <a:r>
              <a:rPr lang="en-US" sz="2000" b="1" dirty="0"/>
              <a:t>Module 1</a:t>
            </a:r>
            <a:r>
              <a:rPr lang="en-US" sz="2000" dirty="0"/>
              <a:t>”</a:t>
            </a:r>
          </a:p>
          <a:p>
            <a:pPr marL="1257300" lvl="2" indent="-342900">
              <a:buFont typeface="Arial" panose="020B0604020202020204" pitchFamily="34" charset="0"/>
              <a:buChar char="•"/>
            </a:pPr>
            <a:r>
              <a:rPr lang="en-US" sz="2000" dirty="0"/>
              <a:t>You can create subfolders later for each module, according to the ongoing lectured module (2,3,4 and so on) </a:t>
            </a:r>
          </a:p>
          <a:p>
            <a:pPr marL="800100" lvl="1" indent="-342900">
              <a:buFont typeface="Arial" panose="020B0604020202020204" pitchFamily="34" charset="0"/>
              <a:buChar char="•"/>
            </a:pPr>
            <a:r>
              <a:rPr lang="en-US" sz="2000" dirty="0"/>
              <a:t>(</a:t>
            </a:r>
            <a:r>
              <a:rPr lang="en-US" sz="2000" i="1" dirty="0"/>
              <a:t>Windows users</a:t>
            </a:r>
            <a:r>
              <a:rPr lang="en-US" sz="2000" dirty="0"/>
              <a:t>) </a:t>
            </a:r>
          </a:p>
          <a:p>
            <a:pPr marL="1257300" lvl="2" indent="-342900">
              <a:buFont typeface="Arial" panose="020B0604020202020204" pitchFamily="34" charset="0"/>
              <a:buChar char="•"/>
            </a:pPr>
            <a:r>
              <a:rPr lang="en-US" sz="2000" dirty="0"/>
              <a:t>Enter “</a:t>
            </a:r>
            <a:r>
              <a:rPr lang="en-US" sz="2000" b="1" dirty="0"/>
              <a:t>Module 1</a:t>
            </a:r>
            <a:r>
              <a:rPr lang="en-US" sz="2000" dirty="0"/>
              <a:t>” folder, and type “</a:t>
            </a:r>
            <a:r>
              <a:rPr lang="en-US" sz="2000" b="1" dirty="0"/>
              <a:t>cmd</a:t>
            </a:r>
            <a:r>
              <a:rPr lang="en-US" sz="2000" dirty="0"/>
              <a:t>” on ‘</a:t>
            </a:r>
            <a:r>
              <a:rPr lang="en-US" sz="2000" i="1" dirty="0"/>
              <a:t>current location</a:t>
            </a:r>
            <a:r>
              <a:rPr lang="en-US" sz="2000" dirty="0"/>
              <a:t>’ bar</a:t>
            </a:r>
          </a:p>
          <a:p>
            <a:pPr marL="1257300" lvl="2" indent="-342900">
              <a:buFont typeface="Arial" panose="020B0604020202020204" pitchFamily="34" charset="0"/>
              <a:buChar char="•"/>
            </a:pPr>
            <a:r>
              <a:rPr lang="en-US" sz="2000" dirty="0"/>
              <a:t>On the command line terminal, type: ‘</a:t>
            </a:r>
            <a:r>
              <a:rPr lang="en-US" sz="2000" b="1" dirty="0"/>
              <a:t>jupyter notebook</a:t>
            </a:r>
            <a:r>
              <a:rPr lang="en-US" sz="2000" dirty="0"/>
              <a:t>’</a:t>
            </a:r>
            <a:endParaRPr lang="en-US" dirty="0"/>
          </a:p>
          <a:p>
            <a:pPr marL="800100" lvl="1" indent="-342900">
              <a:buFont typeface="Arial" panose="020B0604020202020204" pitchFamily="34" charset="0"/>
              <a:buChar char="•"/>
            </a:pPr>
            <a:r>
              <a:rPr lang="en-US" sz="2000" dirty="0"/>
              <a:t>(</a:t>
            </a:r>
            <a:r>
              <a:rPr lang="en-US" sz="2000" i="1" dirty="0"/>
              <a:t>Linux/MacOS users</a:t>
            </a:r>
            <a:r>
              <a:rPr lang="en-US" sz="2000" dirty="0"/>
              <a:t>)</a:t>
            </a:r>
          </a:p>
          <a:p>
            <a:pPr marL="1257300" lvl="2" indent="-342900">
              <a:buFont typeface="Arial" panose="020B0604020202020204" pitchFamily="34" charset="0"/>
              <a:buChar char="•"/>
            </a:pPr>
            <a:r>
              <a:rPr lang="en-US" sz="2000" dirty="0"/>
              <a:t>Open Terminal and type: ‘</a:t>
            </a:r>
            <a:r>
              <a:rPr lang="en-US" sz="2000" b="1" dirty="0"/>
              <a:t>jupyter notebook</a:t>
            </a:r>
            <a:r>
              <a:rPr lang="en-US" sz="2000" dirty="0"/>
              <a:t>’</a:t>
            </a:r>
          </a:p>
          <a:p>
            <a:pPr marL="1257300" lvl="2" indent="-342900">
              <a:buFont typeface="Arial" panose="020B0604020202020204" pitchFamily="34" charset="0"/>
              <a:buChar char="•"/>
            </a:pPr>
            <a:r>
              <a:rPr lang="en-US" sz="2000" dirty="0"/>
              <a:t>Navigate to “</a:t>
            </a:r>
            <a:r>
              <a:rPr lang="en-US" sz="2000" b="1" dirty="0"/>
              <a:t>Module 1</a:t>
            </a:r>
            <a:r>
              <a:rPr lang="en-US" sz="2000" dirty="0"/>
              <a:t>” folder using Notebook’s explorer interface.</a:t>
            </a:r>
            <a:endParaRPr lang="en-US" dirty="0"/>
          </a:p>
          <a:p>
            <a:pPr algn="ctr"/>
            <a:endParaRPr lang="en-US" sz="2400" b="1" dirty="0"/>
          </a:p>
        </p:txBody>
      </p:sp>
      <p:sp>
        <p:nvSpPr>
          <p:cNvPr id="13" name="Rectangle 12">
            <a:extLst>
              <a:ext uri="{FF2B5EF4-FFF2-40B4-BE49-F238E27FC236}">
                <a16:creationId xmlns:a16="http://schemas.microsoft.com/office/drawing/2014/main" id="{6BCF6D32-8DBF-419E-BDF7-F4F0E1779D73}"/>
              </a:ext>
            </a:extLst>
          </p:cNvPr>
          <p:cNvSpPr/>
          <p:nvPr/>
        </p:nvSpPr>
        <p:spPr>
          <a:xfrm>
            <a:off x="0" y="6363012"/>
            <a:ext cx="9144000" cy="338554"/>
          </a:xfrm>
          <a:prstGeom prst="rect">
            <a:avLst/>
          </a:prstGeom>
        </p:spPr>
        <p:txBody>
          <a:bodyPr wrap="square">
            <a:spAutoFit/>
          </a:bodyPr>
          <a:lstStyle/>
          <a:p>
            <a:pPr algn="ctr"/>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ctr"/>
              <a:t>28</a:t>
            </a:fld>
            <a:endParaRPr lang="pt-PT" sz="1600" dirty="0"/>
          </a:p>
        </p:txBody>
      </p:sp>
      <p:pic>
        <p:nvPicPr>
          <p:cNvPr id="4" name="Picture 3">
            <a:extLst>
              <a:ext uri="{FF2B5EF4-FFF2-40B4-BE49-F238E27FC236}">
                <a16:creationId xmlns:a16="http://schemas.microsoft.com/office/drawing/2014/main" id="{7FB5B468-D682-4049-A583-29A5E4A42703}"/>
              </a:ext>
            </a:extLst>
          </p:cNvPr>
          <p:cNvPicPr>
            <a:picLocks noChangeAspect="1"/>
          </p:cNvPicPr>
          <p:nvPr/>
        </p:nvPicPr>
        <p:blipFill>
          <a:blip r:embed="rId7"/>
          <a:stretch>
            <a:fillRect/>
          </a:stretch>
        </p:blipFill>
        <p:spPr>
          <a:xfrm>
            <a:off x="7010542" y="1375717"/>
            <a:ext cx="1858868" cy="2313555"/>
          </a:xfrm>
          <a:prstGeom prst="rect">
            <a:avLst/>
          </a:prstGeom>
        </p:spPr>
      </p:pic>
      <p:pic>
        <p:nvPicPr>
          <p:cNvPr id="6" name="Picture 5">
            <a:extLst>
              <a:ext uri="{FF2B5EF4-FFF2-40B4-BE49-F238E27FC236}">
                <a16:creationId xmlns:a16="http://schemas.microsoft.com/office/drawing/2014/main" id="{8DCC2CC6-5311-4B93-BC3B-07857E3F5A4C}"/>
              </a:ext>
            </a:extLst>
          </p:cNvPr>
          <p:cNvPicPr>
            <a:picLocks noChangeAspect="1"/>
          </p:cNvPicPr>
          <p:nvPr/>
        </p:nvPicPr>
        <p:blipFill>
          <a:blip r:embed="rId8"/>
          <a:stretch>
            <a:fillRect/>
          </a:stretch>
        </p:blipFill>
        <p:spPr>
          <a:xfrm>
            <a:off x="6258231" y="3728931"/>
            <a:ext cx="2149143" cy="648155"/>
          </a:xfrm>
          <a:prstGeom prst="rect">
            <a:avLst/>
          </a:prstGeom>
        </p:spPr>
      </p:pic>
      <p:pic>
        <p:nvPicPr>
          <p:cNvPr id="10" name="Picture 9">
            <a:extLst>
              <a:ext uri="{FF2B5EF4-FFF2-40B4-BE49-F238E27FC236}">
                <a16:creationId xmlns:a16="http://schemas.microsoft.com/office/drawing/2014/main" id="{CCCA42D6-214B-476E-AEEC-EC4C3CD997AB}"/>
              </a:ext>
            </a:extLst>
          </p:cNvPr>
          <p:cNvPicPr>
            <a:picLocks noChangeAspect="1"/>
          </p:cNvPicPr>
          <p:nvPr/>
        </p:nvPicPr>
        <p:blipFill>
          <a:blip r:embed="rId9"/>
          <a:stretch>
            <a:fillRect/>
          </a:stretch>
        </p:blipFill>
        <p:spPr>
          <a:xfrm>
            <a:off x="5807928" y="4788655"/>
            <a:ext cx="2879493" cy="298815"/>
          </a:xfrm>
          <a:prstGeom prst="rect">
            <a:avLst/>
          </a:prstGeom>
        </p:spPr>
      </p:pic>
    </p:spTree>
    <p:extLst>
      <p:ext uri="{BB962C8B-B14F-4D97-AF65-F5344CB8AC3E}">
        <p14:creationId xmlns:p14="http://schemas.microsoft.com/office/powerpoint/2010/main" val="34143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fade">
                                      <p:cBhvr>
                                        <p:cTn id="20" dur="500"/>
                                        <p:tgtEl>
                                          <p:spTgt spid="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fade">
                                      <p:cBhvr>
                                        <p:cTn id="25" dur="500"/>
                                        <p:tgtEl>
                                          <p:spTgt spid="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xEl>
                                              <p:pRg st="4" end="4"/>
                                            </p:txEl>
                                          </p:spTgt>
                                        </p:tgtEl>
                                        <p:attrNameLst>
                                          <p:attrName>style.visibility</p:attrName>
                                        </p:attrNameLst>
                                      </p:cBhvr>
                                      <p:to>
                                        <p:strVal val="visible"/>
                                      </p:to>
                                    </p:set>
                                    <p:animEffect transition="in" filter="fade">
                                      <p:cBhvr>
                                        <p:cTn id="30" dur="500"/>
                                        <p:tgtEl>
                                          <p:spTgt spid="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xEl>
                                              <p:pRg st="5" end="5"/>
                                            </p:txEl>
                                          </p:spTgt>
                                        </p:tgtEl>
                                        <p:attrNameLst>
                                          <p:attrName>style.visibility</p:attrName>
                                        </p:attrNameLst>
                                      </p:cBhvr>
                                      <p:to>
                                        <p:strVal val="visible"/>
                                      </p:to>
                                    </p:set>
                                    <p:animEffect transition="in" filter="fade">
                                      <p:cBhvr>
                                        <p:cTn id="35" dur="500"/>
                                        <p:tgtEl>
                                          <p:spTgt spid="9">
                                            <p:txEl>
                                              <p:pRg st="5" end="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Effect transition="in" filter="fade">
                                      <p:cBhvr>
                                        <p:cTn id="43" dur="500"/>
                                        <p:tgtEl>
                                          <p:spTgt spid="9">
                                            <p:txEl>
                                              <p:pRg st="6" end="6"/>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9">
                                            <p:txEl>
                                              <p:pRg st="7" end="7"/>
                                            </p:txEl>
                                          </p:spTgt>
                                        </p:tgtEl>
                                        <p:attrNameLst>
                                          <p:attrName>style.visibility</p:attrName>
                                        </p:attrNameLst>
                                      </p:cBhvr>
                                      <p:to>
                                        <p:strVal val="visible"/>
                                      </p:to>
                                    </p:set>
                                    <p:animEffect transition="in" filter="fade">
                                      <p:cBhvr>
                                        <p:cTn id="51" dur="500"/>
                                        <p:tgtEl>
                                          <p:spTgt spid="9">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9">
                                            <p:txEl>
                                              <p:pRg st="8" end="8"/>
                                            </p:txEl>
                                          </p:spTgt>
                                        </p:tgtEl>
                                        <p:attrNameLst>
                                          <p:attrName>style.visibility</p:attrName>
                                        </p:attrNameLst>
                                      </p:cBhvr>
                                      <p:to>
                                        <p:strVal val="visible"/>
                                      </p:to>
                                    </p:set>
                                    <p:animEffect transition="in" filter="fade">
                                      <p:cBhvr>
                                        <p:cTn id="56" dur="500"/>
                                        <p:tgtEl>
                                          <p:spTgt spid="9">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9">
                                            <p:txEl>
                                              <p:pRg st="9" end="9"/>
                                            </p:txEl>
                                          </p:spTgt>
                                        </p:tgtEl>
                                        <p:attrNameLst>
                                          <p:attrName>style.visibility</p:attrName>
                                        </p:attrNameLst>
                                      </p:cBhvr>
                                      <p:to>
                                        <p:strVal val="visible"/>
                                      </p:to>
                                    </p:set>
                                    <p:animEffect transition="in" filter="fade">
                                      <p:cBhvr>
                                        <p:cTn id="61"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4356" y="384100"/>
            <a:ext cx="8890000" cy="1643527"/>
          </a:xfrm>
          <a:prstGeom prst="rect">
            <a:avLst/>
          </a:prstGeom>
        </p:spPr>
        <p:txBody>
          <a:bodyPr wrap="square">
            <a:spAutoFit/>
          </a:bodyPr>
          <a:lstStyle/>
          <a:p>
            <a:r>
              <a:rPr lang="en-GB" b="1" dirty="0"/>
              <a:t>____________________________________________________________________________</a:t>
            </a:r>
          </a:p>
          <a:p>
            <a:r>
              <a:rPr lang="en-US" b="1" dirty="0"/>
              <a:t>#1 IPython – Beyond Normal Python</a:t>
            </a:r>
            <a:endParaRPr lang="en-GB" b="1" dirty="0"/>
          </a:p>
          <a:p>
            <a:r>
              <a:rPr lang="en-GB" b="1" dirty="0"/>
              <a:t>____________________________________________________________________________</a:t>
            </a:r>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endParaRPr lang="pt-PT" dirty="0"/>
          </a:p>
        </p:txBody>
      </p:sp>
      <p:sp>
        <p:nvSpPr>
          <p:cNvPr id="11" name="Rectangle 10"/>
          <p:cNvSpPr/>
          <p:nvPr/>
        </p:nvSpPr>
        <p:spPr>
          <a:xfrm>
            <a:off x="209176" y="1477977"/>
            <a:ext cx="184731" cy="3785652"/>
          </a:xfrm>
          <a:prstGeom prst="rect">
            <a:avLst/>
          </a:prstGeom>
        </p:spPr>
        <p:txBody>
          <a:bodyPr wrap="none">
            <a:spAutoFit/>
          </a:bodyPr>
          <a:lstStyle/>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GB" sz="2400" b="1" dirty="0"/>
          </a:p>
        </p:txBody>
      </p:sp>
      <p:pic>
        <p:nvPicPr>
          <p:cNvPr id="14" name="Picture 13"/>
          <p:cNvPicPr>
            <a:picLocks noChangeAspect="1"/>
          </p:cNvPicPr>
          <p:nvPr/>
        </p:nvPicPr>
        <p:blipFill>
          <a:blip r:embed="rId3"/>
          <a:stretch>
            <a:fillRect/>
          </a:stretch>
        </p:blipFill>
        <p:spPr>
          <a:xfrm>
            <a:off x="99415" y="109229"/>
            <a:ext cx="2034043" cy="549741"/>
          </a:xfrm>
          <a:prstGeom prst="rect">
            <a:avLst/>
          </a:prstGeom>
        </p:spPr>
      </p:pic>
      <p:pic>
        <p:nvPicPr>
          <p:cNvPr id="16" name="Picture 15"/>
          <p:cNvPicPr>
            <a:picLocks noChangeAspect="1"/>
          </p:cNvPicPr>
          <p:nvPr/>
        </p:nvPicPr>
        <p:blipFill>
          <a:blip r:embed="rId4"/>
          <a:stretch>
            <a:fillRect/>
          </a:stretch>
        </p:blipFill>
        <p:spPr>
          <a:xfrm>
            <a:off x="1979600" y="-188894"/>
            <a:ext cx="1763059" cy="1145988"/>
          </a:xfrm>
          <a:prstGeom prst="rect">
            <a:avLst/>
          </a:prstGeom>
        </p:spPr>
      </p:pic>
      <p:pic>
        <p:nvPicPr>
          <p:cNvPr id="17" name="Picture 16"/>
          <p:cNvPicPr>
            <a:picLocks noChangeAspect="1"/>
          </p:cNvPicPr>
          <p:nvPr/>
        </p:nvPicPr>
        <p:blipFill>
          <a:blip r:embed="rId5"/>
          <a:stretch>
            <a:fillRect/>
          </a:stretch>
        </p:blipFill>
        <p:spPr>
          <a:xfrm>
            <a:off x="7321177" y="80296"/>
            <a:ext cx="1822823" cy="607607"/>
          </a:xfrm>
          <a:prstGeom prst="rect">
            <a:avLst/>
          </a:prstGeom>
        </p:spPr>
      </p:pic>
      <p:sp>
        <p:nvSpPr>
          <p:cNvPr id="9" name="Rectangle 8">
            <a:extLst>
              <a:ext uri="{FF2B5EF4-FFF2-40B4-BE49-F238E27FC236}">
                <a16:creationId xmlns:a16="http://schemas.microsoft.com/office/drawing/2014/main" id="{3865B76E-245B-4C8D-915C-95C7CA719ED7}"/>
              </a:ext>
            </a:extLst>
          </p:cNvPr>
          <p:cNvSpPr/>
          <p:nvPr/>
        </p:nvSpPr>
        <p:spPr>
          <a:xfrm>
            <a:off x="209176" y="1186147"/>
            <a:ext cx="8795180" cy="461665"/>
          </a:xfrm>
          <a:prstGeom prst="rect">
            <a:avLst/>
          </a:prstGeom>
        </p:spPr>
        <p:txBody>
          <a:bodyPr wrap="square">
            <a:spAutoFit/>
          </a:bodyPr>
          <a:lstStyle/>
          <a:p>
            <a:endParaRPr lang="en-US" sz="2400" dirty="0"/>
          </a:p>
        </p:txBody>
      </p:sp>
      <p:pic>
        <p:nvPicPr>
          <p:cNvPr id="13" name="Picture 12" descr="Imagem relacionada">
            <a:extLst>
              <a:ext uri="{FF2B5EF4-FFF2-40B4-BE49-F238E27FC236}">
                <a16:creationId xmlns:a16="http://schemas.microsoft.com/office/drawing/2014/main" id="{F5E9238F-1A9B-4F2D-9E07-3BCD70B5C8AA}"/>
              </a:ext>
            </a:extLst>
          </p:cNvPr>
          <p:cNvPicPr/>
          <p:nvPr/>
        </p:nvPicPr>
        <p:blipFill>
          <a:blip r:embed="rId6">
            <a:alphaModFix amt="14000"/>
            <a:extLst>
              <a:ext uri="{28A0092B-C50C-407E-A947-70E740481C1C}">
                <a14:useLocalDpi xmlns:a14="http://schemas.microsoft.com/office/drawing/2010/main" val="0"/>
              </a:ext>
            </a:extLst>
          </a:blip>
          <a:srcRect/>
          <a:stretch>
            <a:fillRect/>
          </a:stretch>
        </p:blipFill>
        <p:spPr bwMode="auto">
          <a:xfrm>
            <a:off x="2133458" y="1105964"/>
            <a:ext cx="4953105" cy="4711346"/>
          </a:xfrm>
          <a:prstGeom prst="rect">
            <a:avLst/>
          </a:prstGeom>
          <a:noFill/>
          <a:ln>
            <a:noFill/>
          </a:ln>
          <a:effectLst/>
        </p:spPr>
      </p:pic>
      <p:sp>
        <p:nvSpPr>
          <p:cNvPr id="15" name="Rectangle 14">
            <a:extLst>
              <a:ext uri="{FF2B5EF4-FFF2-40B4-BE49-F238E27FC236}">
                <a16:creationId xmlns:a16="http://schemas.microsoft.com/office/drawing/2014/main" id="{5DED1C83-83AC-4980-9462-A887FBE7914B}"/>
              </a:ext>
            </a:extLst>
          </p:cNvPr>
          <p:cNvSpPr/>
          <p:nvPr/>
        </p:nvSpPr>
        <p:spPr>
          <a:xfrm>
            <a:off x="209176" y="1186147"/>
            <a:ext cx="8795180" cy="4708981"/>
          </a:xfrm>
          <a:prstGeom prst="rect">
            <a:avLst/>
          </a:prstGeom>
        </p:spPr>
        <p:txBody>
          <a:bodyPr wrap="square">
            <a:spAutoFit/>
          </a:bodyPr>
          <a:lstStyle/>
          <a:p>
            <a:pPr marL="342900" indent="-342900">
              <a:buFont typeface="Arial" panose="020B0604020202020204" pitchFamily="34" charset="0"/>
              <a:buChar char="•"/>
            </a:pPr>
            <a:r>
              <a:rPr lang="en-US" sz="2400" b="1" dirty="0"/>
              <a:t>#1.1 Help and Documentation in IPython</a:t>
            </a:r>
          </a:p>
          <a:p>
            <a:pPr marL="800100" lvl="1" indent="-342900">
              <a:lnSpc>
                <a:spcPct val="150000"/>
              </a:lnSpc>
              <a:buFont typeface="Arial" panose="020B0604020202020204" pitchFamily="34" charset="0"/>
              <a:buChar char="•"/>
            </a:pPr>
            <a:r>
              <a:rPr lang="en-US" sz="2400" dirty="0"/>
              <a:t>Accessing Documentation with ‘</a:t>
            </a:r>
            <a:r>
              <a:rPr lang="en-US" sz="2400" b="1" dirty="0"/>
              <a:t>?</a:t>
            </a:r>
            <a:r>
              <a:rPr lang="en-US" sz="2400" dirty="0"/>
              <a:t>’</a:t>
            </a:r>
          </a:p>
          <a:p>
            <a:pPr marL="800100" lvl="1" indent="-342900">
              <a:lnSpc>
                <a:spcPct val="150000"/>
              </a:lnSpc>
              <a:buFont typeface="Arial" panose="020B0604020202020204" pitchFamily="34" charset="0"/>
              <a:buChar char="•"/>
            </a:pPr>
            <a:r>
              <a:rPr lang="en-US" sz="2400" dirty="0"/>
              <a:t>Accessing Source Code with ‘</a:t>
            </a:r>
            <a:r>
              <a:rPr lang="en-US" sz="2400" b="1" dirty="0"/>
              <a:t>??</a:t>
            </a:r>
            <a:r>
              <a:rPr lang="en-US" sz="2400" dirty="0"/>
              <a:t>’</a:t>
            </a:r>
          </a:p>
          <a:p>
            <a:pPr marL="800100" lvl="1" indent="-342900">
              <a:lnSpc>
                <a:spcPct val="150000"/>
              </a:lnSpc>
              <a:buFont typeface="Arial" panose="020B0604020202020204" pitchFamily="34" charset="0"/>
              <a:buChar char="•"/>
            </a:pPr>
            <a:r>
              <a:rPr lang="en-US" sz="2400" dirty="0"/>
              <a:t>Exploring Modules with </a:t>
            </a:r>
            <a:r>
              <a:rPr lang="en-US" sz="2400" b="1" dirty="0"/>
              <a:t>Tab-Completion</a:t>
            </a:r>
          </a:p>
          <a:p>
            <a:pPr marL="1257300" lvl="2" indent="-342900">
              <a:lnSpc>
                <a:spcPct val="150000"/>
              </a:lnSpc>
              <a:buFont typeface="Arial" panose="020B0604020202020204" pitchFamily="34" charset="0"/>
              <a:buChar char="•"/>
            </a:pPr>
            <a:r>
              <a:rPr lang="en-US" sz="2400" dirty="0"/>
              <a:t>Tab-completion of object contents</a:t>
            </a:r>
          </a:p>
          <a:p>
            <a:pPr marL="1257300" lvl="2" indent="-342900">
              <a:lnSpc>
                <a:spcPct val="150000"/>
              </a:lnSpc>
              <a:buFont typeface="Arial" panose="020B0604020202020204" pitchFamily="34" charset="0"/>
              <a:buChar char="•"/>
            </a:pPr>
            <a:r>
              <a:rPr lang="en-US" sz="2400" dirty="0"/>
              <a:t>Tab completion when importing</a:t>
            </a:r>
          </a:p>
          <a:p>
            <a:pPr marL="1257300" lvl="2" indent="-342900">
              <a:buFont typeface="Arial" panose="020B0604020202020204" pitchFamily="34" charset="0"/>
              <a:buChar char="•"/>
            </a:pPr>
            <a:endParaRPr lang="en-US" sz="2400" dirty="0"/>
          </a:p>
          <a:p>
            <a:pPr algn="ctr"/>
            <a:endParaRPr lang="en-US" sz="2400" dirty="0"/>
          </a:p>
          <a:p>
            <a:pPr algn="ctr"/>
            <a:endParaRPr lang="en-US" sz="2400" dirty="0"/>
          </a:p>
          <a:p>
            <a:pPr algn="ctr"/>
            <a:endParaRPr lang="en-US" sz="2400" dirty="0"/>
          </a:p>
        </p:txBody>
      </p:sp>
      <p:sp>
        <p:nvSpPr>
          <p:cNvPr id="18" name="Rectangle 17">
            <a:extLst>
              <a:ext uri="{FF2B5EF4-FFF2-40B4-BE49-F238E27FC236}">
                <a16:creationId xmlns:a16="http://schemas.microsoft.com/office/drawing/2014/main" id="{9F2B888C-F1D8-4EBD-91B4-B7362B579076}"/>
              </a:ext>
            </a:extLst>
          </p:cNvPr>
          <p:cNvSpPr/>
          <p:nvPr/>
        </p:nvSpPr>
        <p:spPr>
          <a:xfrm>
            <a:off x="0" y="6363012"/>
            <a:ext cx="9144000" cy="338554"/>
          </a:xfrm>
          <a:prstGeom prst="rect">
            <a:avLst/>
          </a:prstGeom>
        </p:spPr>
        <p:txBody>
          <a:bodyPr wrap="square">
            <a:spAutoFit/>
          </a:bodyPr>
          <a:lstStyle/>
          <a:p>
            <a:pPr algn="ctr"/>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ctr"/>
              <a:t>29</a:t>
            </a:fld>
            <a:endParaRPr lang="pt-PT" sz="1600" dirty="0"/>
          </a:p>
        </p:txBody>
      </p:sp>
    </p:spTree>
    <p:extLst>
      <p:ext uri="{BB962C8B-B14F-4D97-AF65-F5344CB8AC3E}">
        <p14:creationId xmlns:p14="http://schemas.microsoft.com/office/powerpoint/2010/main" val="3125490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209176" y="6363012"/>
            <a:ext cx="8680824" cy="338554"/>
          </a:xfrm>
          <a:prstGeom prst="rect">
            <a:avLst/>
          </a:prstGeom>
        </p:spPr>
        <p:txBody>
          <a:bodyPr wrap="square">
            <a:spAutoFit/>
          </a:bodyPr>
          <a:lstStyle/>
          <a:p>
            <a:pPr algn="just"/>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just"/>
              <a:t>3</a:t>
            </a:fld>
            <a:endParaRPr lang="pt-PT" sz="1600" dirty="0"/>
          </a:p>
        </p:txBody>
      </p:sp>
      <p:sp>
        <p:nvSpPr>
          <p:cNvPr id="7" name="Rectangle 6"/>
          <p:cNvSpPr/>
          <p:nvPr/>
        </p:nvSpPr>
        <p:spPr>
          <a:xfrm>
            <a:off x="114356" y="384100"/>
            <a:ext cx="8890000" cy="701731"/>
          </a:xfrm>
          <a:prstGeom prst="rect">
            <a:avLst/>
          </a:prstGeom>
        </p:spPr>
        <p:txBody>
          <a:bodyPr wrap="square">
            <a:spAutoFit/>
          </a:bodyPr>
          <a:lstStyle/>
          <a:p>
            <a:r>
              <a:rPr lang="en-GB" b="1" dirty="0"/>
              <a:t>____________________________________________________________________________</a:t>
            </a:r>
          </a:p>
          <a:p>
            <a:pPr algn="ctr">
              <a:lnSpc>
                <a:spcPct val="20000"/>
              </a:lnSpc>
            </a:pPr>
            <a:r>
              <a:rPr lang="en-GB" b="1" dirty="0"/>
              <a:t>____________________________________________________________________________</a:t>
            </a:r>
          </a:p>
          <a:p>
            <a:endParaRPr lang="pt-PT" dirty="0"/>
          </a:p>
        </p:txBody>
      </p:sp>
      <p:sp>
        <p:nvSpPr>
          <p:cNvPr id="11" name="Rectangle 10"/>
          <p:cNvSpPr/>
          <p:nvPr/>
        </p:nvSpPr>
        <p:spPr>
          <a:xfrm>
            <a:off x="848114" y="2307475"/>
            <a:ext cx="7447772" cy="2308324"/>
          </a:xfrm>
          <a:prstGeom prst="rect">
            <a:avLst/>
          </a:prstGeom>
        </p:spPr>
        <p:txBody>
          <a:bodyPr wrap="none">
            <a:spAutoFit/>
          </a:bodyPr>
          <a:lstStyle/>
          <a:p>
            <a:pPr algn="ctr"/>
            <a:r>
              <a:rPr lang="pt-PT" sz="3600" b="1" dirty="0"/>
              <a:t>DATA SCIENCE &amp; MACHINE LEARNING</a:t>
            </a:r>
            <a:endParaRPr lang="en-US" sz="3600" b="1" dirty="0"/>
          </a:p>
          <a:p>
            <a:pPr algn="ctr"/>
            <a:r>
              <a:rPr lang="en-US" sz="3600" b="1" dirty="0"/>
              <a:t>#0 Introduction – Overview</a:t>
            </a:r>
            <a:endParaRPr lang="en-US" sz="2400" b="1" dirty="0"/>
          </a:p>
          <a:p>
            <a:pPr algn="ctr"/>
            <a:r>
              <a:rPr lang="en-US" sz="2400" dirty="0"/>
              <a:t>(23 JAN 2019)</a:t>
            </a:r>
          </a:p>
          <a:p>
            <a:pPr algn="ctr"/>
            <a:endParaRPr lang="en-US" sz="2400" dirty="0"/>
          </a:p>
          <a:p>
            <a:pPr algn="ctr"/>
            <a:r>
              <a:rPr lang="en-US" sz="2400" dirty="0"/>
              <a:t>Lecturers: Sérgio Moro &amp;</a:t>
            </a:r>
            <a:r>
              <a:rPr lang="en-US" sz="2400" b="1" dirty="0"/>
              <a:t> </a:t>
            </a:r>
            <a:r>
              <a:rPr lang="en-US" sz="2400" dirty="0"/>
              <a:t>António Raimundo</a:t>
            </a:r>
            <a:endParaRPr lang="en-GB" sz="2400" dirty="0"/>
          </a:p>
        </p:txBody>
      </p:sp>
      <p:pic>
        <p:nvPicPr>
          <p:cNvPr id="14" name="Picture 13"/>
          <p:cNvPicPr>
            <a:picLocks noChangeAspect="1"/>
          </p:cNvPicPr>
          <p:nvPr/>
        </p:nvPicPr>
        <p:blipFill>
          <a:blip r:embed="rId2"/>
          <a:stretch>
            <a:fillRect/>
          </a:stretch>
        </p:blipFill>
        <p:spPr>
          <a:xfrm>
            <a:off x="99415" y="109229"/>
            <a:ext cx="2034043" cy="549741"/>
          </a:xfrm>
          <a:prstGeom prst="rect">
            <a:avLst/>
          </a:prstGeom>
        </p:spPr>
      </p:pic>
      <p:pic>
        <p:nvPicPr>
          <p:cNvPr id="16" name="Picture 15"/>
          <p:cNvPicPr>
            <a:picLocks noChangeAspect="1"/>
          </p:cNvPicPr>
          <p:nvPr/>
        </p:nvPicPr>
        <p:blipFill>
          <a:blip r:embed="rId3"/>
          <a:stretch>
            <a:fillRect/>
          </a:stretch>
        </p:blipFill>
        <p:spPr>
          <a:xfrm>
            <a:off x="1979600" y="-188894"/>
            <a:ext cx="1763059" cy="1145988"/>
          </a:xfrm>
          <a:prstGeom prst="rect">
            <a:avLst/>
          </a:prstGeom>
        </p:spPr>
      </p:pic>
      <p:pic>
        <p:nvPicPr>
          <p:cNvPr id="17" name="Picture 16"/>
          <p:cNvPicPr>
            <a:picLocks noChangeAspect="1"/>
          </p:cNvPicPr>
          <p:nvPr/>
        </p:nvPicPr>
        <p:blipFill>
          <a:blip r:embed="rId4"/>
          <a:stretch>
            <a:fillRect/>
          </a:stretch>
        </p:blipFill>
        <p:spPr>
          <a:xfrm>
            <a:off x="7321177" y="80296"/>
            <a:ext cx="1822823" cy="607607"/>
          </a:xfrm>
          <a:prstGeom prst="rect">
            <a:avLst/>
          </a:prstGeom>
        </p:spPr>
      </p:pic>
      <p:pic>
        <p:nvPicPr>
          <p:cNvPr id="9" name="Picture 8" descr="Imagem relacionada">
            <a:extLst>
              <a:ext uri="{FF2B5EF4-FFF2-40B4-BE49-F238E27FC236}">
                <a16:creationId xmlns:a16="http://schemas.microsoft.com/office/drawing/2014/main" id="{6FF0DAFA-EA22-4721-B287-040E85F1DAFD}"/>
              </a:ext>
            </a:extLst>
          </p:cNvPr>
          <p:cNvPicPr/>
          <p:nvPr/>
        </p:nvPicPr>
        <p:blipFill>
          <a:blip r:embed="rId5">
            <a:alphaModFix amt="14000"/>
            <a:extLst>
              <a:ext uri="{28A0092B-C50C-407E-A947-70E740481C1C}">
                <a14:useLocalDpi xmlns:a14="http://schemas.microsoft.com/office/drawing/2010/main" val="0"/>
              </a:ext>
            </a:extLst>
          </a:blip>
          <a:srcRect/>
          <a:stretch>
            <a:fillRect/>
          </a:stretch>
        </p:blipFill>
        <p:spPr bwMode="auto">
          <a:xfrm>
            <a:off x="2133458" y="1105964"/>
            <a:ext cx="4953105" cy="4711346"/>
          </a:xfrm>
          <a:prstGeom prst="rect">
            <a:avLst/>
          </a:prstGeom>
          <a:noFill/>
          <a:ln>
            <a:noFill/>
          </a:ln>
          <a:effectLst/>
        </p:spPr>
      </p:pic>
    </p:spTree>
    <p:extLst>
      <p:ext uri="{BB962C8B-B14F-4D97-AF65-F5344CB8AC3E}">
        <p14:creationId xmlns:p14="http://schemas.microsoft.com/office/powerpoint/2010/main" val="155027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4356" y="384100"/>
            <a:ext cx="8890000" cy="1643527"/>
          </a:xfrm>
          <a:prstGeom prst="rect">
            <a:avLst/>
          </a:prstGeom>
        </p:spPr>
        <p:txBody>
          <a:bodyPr wrap="square">
            <a:spAutoFit/>
          </a:bodyPr>
          <a:lstStyle/>
          <a:p>
            <a:r>
              <a:rPr lang="en-GB" b="1" dirty="0"/>
              <a:t>____________________________________________________________________________</a:t>
            </a:r>
          </a:p>
          <a:p>
            <a:r>
              <a:rPr lang="en-US" b="1" dirty="0"/>
              <a:t>#1 IPython – Beyond Normal Python</a:t>
            </a:r>
            <a:endParaRPr lang="en-GB" b="1" dirty="0"/>
          </a:p>
          <a:p>
            <a:r>
              <a:rPr lang="en-GB" b="1" dirty="0"/>
              <a:t>____________________________________________________________________________</a:t>
            </a:r>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endParaRPr lang="pt-PT" dirty="0"/>
          </a:p>
        </p:txBody>
      </p:sp>
      <p:sp>
        <p:nvSpPr>
          <p:cNvPr id="11" name="Rectangle 10"/>
          <p:cNvSpPr/>
          <p:nvPr/>
        </p:nvSpPr>
        <p:spPr>
          <a:xfrm>
            <a:off x="209176" y="1477977"/>
            <a:ext cx="184731" cy="3785652"/>
          </a:xfrm>
          <a:prstGeom prst="rect">
            <a:avLst/>
          </a:prstGeom>
        </p:spPr>
        <p:txBody>
          <a:bodyPr wrap="none">
            <a:spAutoFit/>
          </a:bodyPr>
          <a:lstStyle/>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GB" sz="2400" b="1" dirty="0"/>
          </a:p>
        </p:txBody>
      </p:sp>
      <p:pic>
        <p:nvPicPr>
          <p:cNvPr id="14" name="Picture 13"/>
          <p:cNvPicPr>
            <a:picLocks noChangeAspect="1"/>
          </p:cNvPicPr>
          <p:nvPr/>
        </p:nvPicPr>
        <p:blipFill>
          <a:blip r:embed="rId3"/>
          <a:stretch>
            <a:fillRect/>
          </a:stretch>
        </p:blipFill>
        <p:spPr>
          <a:xfrm>
            <a:off x="99415" y="109229"/>
            <a:ext cx="2034043" cy="549741"/>
          </a:xfrm>
          <a:prstGeom prst="rect">
            <a:avLst/>
          </a:prstGeom>
        </p:spPr>
      </p:pic>
      <p:pic>
        <p:nvPicPr>
          <p:cNvPr id="16" name="Picture 15"/>
          <p:cNvPicPr>
            <a:picLocks noChangeAspect="1"/>
          </p:cNvPicPr>
          <p:nvPr/>
        </p:nvPicPr>
        <p:blipFill>
          <a:blip r:embed="rId4"/>
          <a:stretch>
            <a:fillRect/>
          </a:stretch>
        </p:blipFill>
        <p:spPr>
          <a:xfrm>
            <a:off x="1979600" y="-188894"/>
            <a:ext cx="1763059" cy="1145988"/>
          </a:xfrm>
          <a:prstGeom prst="rect">
            <a:avLst/>
          </a:prstGeom>
        </p:spPr>
      </p:pic>
      <p:pic>
        <p:nvPicPr>
          <p:cNvPr id="17" name="Picture 16"/>
          <p:cNvPicPr>
            <a:picLocks noChangeAspect="1"/>
          </p:cNvPicPr>
          <p:nvPr/>
        </p:nvPicPr>
        <p:blipFill>
          <a:blip r:embed="rId5"/>
          <a:stretch>
            <a:fillRect/>
          </a:stretch>
        </p:blipFill>
        <p:spPr>
          <a:xfrm>
            <a:off x="7321177" y="80296"/>
            <a:ext cx="1822823" cy="607607"/>
          </a:xfrm>
          <a:prstGeom prst="rect">
            <a:avLst/>
          </a:prstGeom>
        </p:spPr>
      </p:pic>
      <p:sp>
        <p:nvSpPr>
          <p:cNvPr id="9" name="Rectangle 8">
            <a:extLst>
              <a:ext uri="{FF2B5EF4-FFF2-40B4-BE49-F238E27FC236}">
                <a16:creationId xmlns:a16="http://schemas.microsoft.com/office/drawing/2014/main" id="{3865B76E-245B-4C8D-915C-95C7CA719ED7}"/>
              </a:ext>
            </a:extLst>
          </p:cNvPr>
          <p:cNvSpPr/>
          <p:nvPr/>
        </p:nvSpPr>
        <p:spPr>
          <a:xfrm>
            <a:off x="209176" y="1186147"/>
            <a:ext cx="8795180" cy="461665"/>
          </a:xfrm>
          <a:prstGeom prst="rect">
            <a:avLst/>
          </a:prstGeom>
        </p:spPr>
        <p:txBody>
          <a:bodyPr wrap="square">
            <a:spAutoFit/>
          </a:bodyPr>
          <a:lstStyle/>
          <a:p>
            <a:endParaRPr lang="en-US" sz="2400" dirty="0"/>
          </a:p>
        </p:txBody>
      </p:sp>
      <p:pic>
        <p:nvPicPr>
          <p:cNvPr id="13" name="Picture 12" descr="Imagem relacionada">
            <a:extLst>
              <a:ext uri="{FF2B5EF4-FFF2-40B4-BE49-F238E27FC236}">
                <a16:creationId xmlns:a16="http://schemas.microsoft.com/office/drawing/2014/main" id="{F5E9238F-1A9B-4F2D-9E07-3BCD70B5C8AA}"/>
              </a:ext>
            </a:extLst>
          </p:cNvPr>
          <p:cNvPicPr/>
          <p:nvPr/>
        </p:nvPicPr>
        <p:blipFill>
          <a:blip r:embed="rId6">
            <a:alphaModFix amt="14000"/>
            <a:extLst>
              <a:ext uri="{28A0092B-C50C-407E-A947-70E740481C1C}">
                <a14:useLocalDpi xmlns:a14="http://schemas.microsoft.com/office/drawing/2010/main" val="0"/>
              </a:ext>
            </a:extLst>
          </a:blip>
          <a:srcRect/>
          <a:stretch>
            <a:fillRect/>
          </a:stretch>
        </p:blipFill>
        <p:spPr bwMode="auto">
          <a:xfrm>
            <a:off x="2133458" y="1105964"/>
            <a:ext cx="4953105" cy="4711346"/>
          </a:xfrm>
          <a:prstGeom prst="rect">
            <a:avLst/>
          </a:prstGeom>
          <a:noFill/>
          <a:ln>
            <a:noFill/>
          </a:ln>
          <a:effectLst/>
        </p:spPr>
      </p:pic>
      <p:sp>
        <p:nvSpPr>
          <p:cNvPr id="15" name="Rectangle 14">
            <a:extLst>
              <a:ext uri="{FF2B5EF4-FFF2-40B4-BE49-F238E27FC236}">
                <a16:creationId xmlns:a16="http://schemas.microsoft.com/office/drawing/2014/main" id="{5DED1C83-83AC-4980-9462-A887FBE7914B}"/>
              </a:ext>
            </a:extLst>
          </p:cNvPr>
          <p:cNvSpPr/>
          <p:nvPr/>
        </p:nvSpPr>
        <p:spPr>
          <a:xfrm>
            <a:off x="209176" y="1186147"/>
            <a:ext cx="8795180" cy="2492990"/>
          </a:xfrm>
          <a:prstGeom prst="rect">
            <a:avLst/>
          </a:prstGeom>
        </p:spPr>
        <p:txBody>
          <a:bodyPr wrap="square">
            <a:spAutoFit/>
          </a:bodyPr>
          <a:lstStyle/>
          <a:p>
            <a:pPr marL="342900" indent="-342900">
              <a:buFont typeface="Arial" panose="020B0604020202020204" pitchFamily="34" charset="0"/>
              <a:buChar char="•"/>
            </a:pPr>
            <a:r>
              <a:rPr lang="en-US" sz="2400" b="1" dirty="0"/>
              <a:t>#1.2 Keyboard Shortcuts</a:t>
            </a:r>
          </a:p>
          <a:p>
            <a:pPr marL="800100" lvl="1" indent="-342900">
              <a:lnSpc>
                <a:spcPct val="150000"/>
              </a:lnSpc>
              <a:buFont typeface="Arial" panose="020B0604020202020204" pitchFamily="34" charset="0"/>
              <a:buChar char="•"/>
            </a:pPr>
            <a:r>
              <a:rPr lang="en-US" sz="2400" dirty="0"/>
              <a:t>Interactive Demonstration</a:t>
            </a:r>
          </a:p>
          <a:p>
            <a:pPr marL="1257300" lvl="2" indent="-342900">
              <a:buFont typeface="Arial" panose="020B0604020202020204" pitchFamily="34" charset="0"/>
              <a:buChar char="•"/>
            </a:pPr>
            <a:endParaRPr lang="en-US" sz="2400" dirty="0"/>
          </a:p>
          <a:p>
            <a:pPr algn="ctr"/>
            <a:endParaRPr lang="en-US" sz="2400" dirty="0"/>
          </a:p>
          <a:p>
            <a:pPr algn="ctr"/>
            <a:endParaRPr lang="en-US" sz="2400" dirty="0"/>
          </a:p>
          <a:p>
            <a:pPr algn="ctr"/>
            <a:endParaRPr lang="en-US" sz="2400" dirty="0"/>
          </a:p>
        </p:txBody>
      </p:sp>
      <p:sp>
        <p:nvSpPr>
          <p:cNvPr id="18" name="Rectangle 17">
            <a:extLst>
              <a:ext uri="{FF2B5EF4-FFF2-40B4-BE49-F238E27FC236}">
                <a16:creationId xmlns:a16="http://schemas.microsoft.com/office/drawing/2014/main" id="{9F2B888C-F1D8-4EBD-91B4-B7362B579076}"/>
              </a:ext>
            </a:extLst>
          </p:cNvPr>
          <p:cNvSpPr/>
          <p:nvPr/>
        </p:nvSpPr>
        <p:spPr>
          <a:xfrm>
            <a:off x="0" y="6363012"/>
            <a:ext cx="9144000" cy="338554"/>
          </a:xfrm>
          <a:prstGeom prst="rect">
            <a:avLst/>
          </a:prstGeom>
        </p:spPr>
        <p:txBody>
          <a:bodyPr wrap="square">
            <a:spAutoFit/>
          </a:bodyPr>
          <a:lstStyle/>
          <a:p>
            <a:pPr algn="ctr"/>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ctr"/>
              <a:t>30</a:t>
            </a:fld>
            <a:endParaRPr lang="pt-PT" sz="1600" dirty="0"/>
          </a:p>
        </p:txBody>
      </p:sp>
      <p:pic>
        <p:nvPicPr>
          <p:cNvPr id="3" name="Picture 2">
            <a:extLst>
              <a:ext uri="{FF2B5EF4-FFF2-40B4-BE49-F238E27FC236}">
                <a16:creationId xmlns:a16="http://schemas.microsoft.com/office/drawing/2014/main" id="{EFABEC73-67A2-4803-B1BF-96FF4B83BC01}"/>
              </a:ext>
            </a:extLst>
          </p:cNvPr>
          <p:cNvPicPr>
            <a:picLocks noChangeAspect="1"/>
          </p:cNvPicPr>
          <p:nvPr/>
        </p:nvPicPr>
        <p:blipFill>
          <a:blip r:embed="rId7"/>
          <a:stretch>
            <a:fillRect/>
          </a:stretch>
        </p:blipFill>
        <p:spPr>
          <a:xfrm>
            <a:off x="30959" y="2107809"/>
            <a:ext cx="4554201" cy="4211629"/>
          </a:xfrm>
          <a:prstGeom prst="rect">
            <a:avLst/>
          </a:prstGeom>
        </p:spPr>
      </p:pic>
      <p:pic>
        <p:nvPicPr>
          <p:cNvPr id="5" name="Picture 4">
            <a:extLst>
              <a:ext uri="{FF2B5EF4-FFF2-40B4-BE49-F238E27FC236}">
                <a16:creationId xmlns:a16="http://schemas.microsoft.com/office/drawing/2014/main" id="{ADEB117F-1074-4297-8CF8-5BDF7818F1EF}"/>
              </a:ext>
            </a:extLst>
          </p:cNvPr>
          <p:cNvPicPr>
            <a:picLocks noChangeAspect="1"/>
          </p:cNvPicPr>
          <p:nvPr/>
        </p:nvPicPr>
        <p:blipFill>
          <a:blip r:embed="rId8"/>
          <a:stretch>
            <a:fillRect/>
          </a:stretch>
        </p:blipFill>
        <p:spPr>
          <a:xfrm>
            <a:off x="4551464" y="2027627"/>
            <a:ext cx="4554201" cy="3109323"/>
          </a:xfrm>
          <a:prstGeom prst="rect">
            <a:avLst/>
          </a:prstGeom>
        </p:spPr>
      </p:pic>
    </p:spTree>
    <p:extLst>
      <p:ext uri="{BB962C8B-B14F-4D97-AF65-F5344CB8AC3E}">
        <p14:creationId xmlns:p14="http://schemas.microsoft.com/office/powerpoint/2010/main" val="2863699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4356" y="384100"/>
            <a:ext cx="8890000" cy="1643527"/>
          </a:xfrm>
          <a:prstGeom prst="rect">
            <a:avLst/>
          </a:prstGeom>
        </p:spPr>
        <p:txBody>
          <a:bodyPr wrap="square">
            <a:spAutoFit/>
          </a:bodyPr>
          <a:lstStyle/>
          <a:p>
            <a:r>
              <a:rPr lang="en-GB" b="1" dirty="0"/>
              <a:t>____________________________________________________________________________</a:t>
            </a:r>
          </a:p>
          <a:p>
            <a:r>
              <a:rPr lang="en-US" b="1" dirty="0"/>
              <a:t>#1 IPython – Beyond Normal Python</a:t>
            </a:r>
            <a:endParaRPr lang="en-GB" b="1" dirty="0"/>
          </a:p>
          <a:p>
            <a:r>
              <a:rPr lang="en-GB" b="1" dirty="0"/>
              <a:t>____________________________________________________________________________</a:t>
            </a:r>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endParaRPr lang="pt-PT" dirty="0"/>
          </a:p>
        </p:txBody>
      </p:sp>
      <p:sp>
        <p:nvSpPr>
          <p:cNvPr id="11" name="Rectangle 10"/>
          <p:cNvSpPr/>
          <p:nvPr/>
        </p:nvSpPr>
        <p:spPr>
          <a:xfrm>
            <a:off x="209176" y="1477977"/>
            <a:ext cx="184731" cy="3785652"/>
          </a:xfrm>
          <a:prstGeom prst="rect">
            <a:avLst/>
          </a:prstGeom>
        </p:spPr>
        <p:txBody>
          <a:bodyPr wrap="none">
            <a:spAutoFit/>
          </a:bodyPr>
          <a:lstStyle/>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GB" sz="2400" b="1" dirty="0"/>
          </a:p>
        </p:txBody>
      </p:sp>
      <p:pic>
        <p:nvPicPr>
          <p:cNvPr id="14" name="Picture 13"/>
          <p:cNvPicPr>
            <a:picLocks noChangeAspect="1"/>
          </p:cNvPicPr>
          <p:nvPr/>
        </p:nvPicPr>
        <p:blipFill>
          <a:blip r:embed="rId3"/>
          <a:stretch>
            <a:fillRect/>
          </a:stretch>
        </p:blipFill>
        <p:spPr>
          <a:xfrm>
            <a:off x="99415" y="109229"/>
            <a:ext cx="2034043" cy="549741"/>
          </a:xfrm>
          <a:prstGeom prst="rect">
            <a:avLst/>
          </a:prstGeom>
        </p:spPr>
      </p:pic>
      <p:pic>
        <p:nvPicPr>
          <p:cNvPr id="16" name="Picture 15"/>
          <p:cNvPicPr>
            <a:picLocks noChangeAspect="1"/>
          </p:cNvPicPr>
          <p:nvPr/>
        </p:nvPicPr>
        <p:blipFill>
          <a:blip r:embed="rId4"/>
          <a:stretch>
            <a:fillRect/>
          </a:stretch>
        </p:blipFill>
        <p:spPr>
          <a:xfrm>
            <a:off x="1979600" y="-188894"/>
            <a:ext cx="1763059" cy="1145988"/>
          </a:xfrm>
          <a:prstGeom prst="rect">
            <a:avLst/>
          </a:prstGeom>
        </p:spPr>
      </p:pic>
      <p:pic>
        <p:nvPicPr>
          <p:cNvPr id="17" name="Picture 16"/>
          <p:cNvPicPr>
            <a:picLocks noChangeAspect="1"/>
          </p:cNvPicPr>
          <p:nvPr/>
        </p:nvPicPr>
        <p:blipFill>
          <a:blip r:embed="rId5"/>
          <a:stretch>
            <a:fillRect/>
          </a:stretch>
        </p:blipFill>
        <p:spPr>
          <a:xfrm>
            <a:off x="7321177" y="80296"/>
            <a:ext cx="1822823" cy="607607"/>
          </a:xfrm>
          <a:prstGeom prst="rect">
            <a:avLst/>
          </a:prstGeom>
        </p:spPr>
      </p:pic>
      <p:sp>
        <p:nvSpPr>
          <p:cNvPr id="9" name="Rectangle 8">
            <a:extLst>
              <a:ext uri="{FF2B5EF4-FFF2-40B4-BE49-F238E27FC236}">
                <a16:creationId xmlns:a16="http://schemas.microsoft.com/office/drawing/2014/main" id="{3865B76E-245B-4C8D-915C-95C7CA719ED7}"/>
              </a:ext>
            </a:extLst>
          </p:cNvPr>
          <p:cNvSpPr/>
          <p:nvPr/>
        </p:nvSpPr>
        <p:spPr>
          <a:xfrm>
            <a:off x="209176" y="1186147"/>
            <a:ext cx="8795180" cy="461665"/>
          </a:xfrm>
          <a:prstGeom prst="rect">
            <a:avLst/>
          </a:prstGeom>
        </p:spPr>
        <p:txBody>
          <a:bodyPr wrap="square">
            <a:spAutoFit/>
          </a:bodyPr>
          <a:lstStyle/>
          <a:p>
            <a:endParaRPr lang="en-US" sz="2400" dirty="0"/>
          </a:p>
        </p:txBody>
      </p:sp>
      <p:pic>
        <p:nvPicPr>
          <p:cNvPr id="13" name="Picture 12" descr="Imagem relacionada">
            <a:extLst>
              <a:ext uri="{FF2B5EF4-FFF2-40B4-BE49-F238E27FC236}">
                <a16:creationId xmlns:a16="http://schemas.microsoft.com/office/drawing/2014/main" id="{F5E9238F-1A9B-4F2D-9E07-3BCD70B5C8AA}"/>
              </a:ext>
            </a:extLst>
          </p:cNvPr>
          <p:cNvPicPr/>
          <p:nvPr/>
        </p:nvPicPr>
        <p:blipFill>
          <a:blip r:embed="rId6">
            <a:alphaModFix amt="14000"/>
            <a:extLst>
              <a:ext uri="{28A0092B-C50C-407E-A947-70E740481C1C}">
                <a14:useLocalDpi xmlns:a14="http://schemas.microsoft.com/office/drawing/2010/main" val="0"/>
              </a:ext>
            </a:extLst>
          </a:blip>
          <a:srcRect/>
          <a:stretch>
            <a:fillRect/>
          </a:stretch>
        </p:blipFill>
        <p:spPr bwMode="auto">
          <a:xfrm>
            <a:off x="2133458" y="1105964"/>
            <a:ext cx="4953105" cy="4711346"/>
          </a:xfrm>
          <a:prstGeom prst="rect">
            <a:avLst/>
          </a:prstGeom>
          <a:noFill/>
          <a:ln>
            <a:noFill/>
          </a:ln>
          <a:effectLst/>
        </p:spPr>
      </p:pic>
      <p:sp>
        <p:nvSpPr>
          <p:cNvPr id="15" name="Rectangle 14">
            <a:extLst>
              <a:ext uri="{FF2B5EF4-FFF2-40B4-BE49-F238E27FC236}">
                <a16:creationId xmlns:a16="http://schemas.microsoft.com/office/drawing/2014/main" id="{5DED1C83-83AC-4980-9462-A887FBE7914B}"/>
              </a:ext>
            </a:extLst>
          </p:cNvPr>
          <p:cNvSpPr/>
          <p:nvPr/>
        </p:nvSpPr>
        <p:spPr>
          <a:xfrm>
            <a:off x="209176" y="1186147"/>
            <a:ext cx="8795180" cy="6924973"/>
          </a:xfrm>
          <a:prstGeom prst="rect">
            <a:avLst/>
          </a:prstGeom>
        </p:spPr>
        <p:txBody>
          <a:bodyPr wrap="square">
            <a:spAutoFit/>
          </a:bodyPr>
          <a:lstStyle/>
          <a:p>
            <a:pPr marL="342900" indent="-342900">
              <a:buFont typeface="Arial" panose="020B0604020202020204" pitchFamily="34" charset="0"/>
              <a:buChar char="•"/>
            </a:pPr>
            <a:r>
              <a:rPr lang="en-US" sz="2400" b="1" dirty="0"/>
              <a:t>#1.3 Notebook’s Magic Commands</a:t>
            </a:r>
          </a:p>
          <a:p>
            <a:pPr marL="800100" lvl="1" indent="-342900">
              <a:lnSpc>
                <a:spcPct val="150000"/>
              </a:lnSpc>
              <a:buFont typeface="Arial" panose="020B0604020202020204" pitchFamily="34" charset="0"/>
              <a:buChar char="•"/>
            </a:pPr>
            <a:r>
              <a:rPr lang="en-US" sz="2400" dirty="0"/>
              <a:t>Run external code: </a:t>
            </a:r>
            <a:r>
              <a:rPr lang="en-US" sz="2400" b="1" dirty="0"/>
              <a:t>%run</a:t>
            </a:r>
          </a:p>
          <a:p>
            <a:pPr marL="1257300" lvl="2" indent="-342900">
              <a:lnSpc>
                <a:spcPct val="150000"/>
              </a:lnSpc>
              <a:buFont typeface="Arial" panose="020B0604020202020204" pitchFamily="34" charset="0"/>
              <a:buChar char="•"/>
            </a:pPr>
            <a:r>
              <a:rPr lang="en-US" sz="2400" dirty="0"/>
              <a:t>Create a file named ‘</a:t>
            </a:r>
            <a:r>
              <a:rPr lang="en-US" sz="2400" b="1" dirty="0"/>
              <a:t>script1.py</a:t>
            </a:r>
            <a:r>
              <a:rPr lang="en-US" sz="2400" dirty="0"/>
              <a:t>’ with the following content (continue on Notebook)</a:t>
            </a:r>
          </a:p>
          <a:p>
            <a:pPr marL="1257300" lvl="2" indent="-342900">
              <a:lnSpc>
                <a:spcPct val="150000"/>
              </a:lnSpc>
              <a:buFont typeface="Arial" panose="020B0604020202020204" pitchFamily="34" charset="0"/>
              <a:buChar char="•"/>
            </a:pPr>
            <a:endParaRPr lang="en-US" sz="2400" dirty="0"/>
          </a:p>
          <a:p>
            <a:pPr marL="1257300" lvl="2" indent="-342900">
              <a:lnSpc>
                <a:spcPct val="150000"/>
              </a:lnSpc>
              <a:buFont typeface="Arial" panose="020B0604020202020204" pitchFamily="34" charset="0"/>
              <a:buChar char="•"/>
            </a:pPr>
            <a:endParaRPr lang="en-US" sz="2400" dirty="0"/>
          </a:p>
          <a:p>
            <a:pPr lvl="2">
              <a:lnSpc>
                <a:spcPct val="150000"/>
              </a:lnSpc>
            </a:pPr>
            <a:endParaRPr lang="en-US" sz="2400" dirty="0"/>
          </a:p>
          <a:p>
            <a:pPr marL="1257300" lvl="2" indent="-342900">
              <a:lnSpc>
                <a:spcPct val="150000"/>
              </a:lnSpc>
              <a:buFont typeface="Arial" panose="020B0604020202020204" pitchFamily="34" charset="0"/>
              <a:buChar char="•"/>
            </a:pPr>
            <a:r>
              <a:rPr lang="en-US" sz="2400" dirty="0"/>
              <a:t>General description of magic commands: </a:t>
            </a:r>
            <a:r>
              <a:rPr lang="en-US" sz="2400" b="1" dirty="0"/>
              <a:t>%magic</a:t>
            </a:r>
          </a:p>
          <a:p>
            <a:pPr marL="1257300" lvl="2" indent="-342900">
              <a:lnSpc>
                <a:spcPct val="150000"/>
              </a:lnSpc>
              <a:buFont typeface="Arial" panose="020B0604020202020204" pitchFamily="34" charset="0"/>
              <a:buChar char="•"/>
            </a:pPr>
            <a:r>
              <a:rPr lang="en-US" sz="2400" dirty="0"/>
              <a:t>List all available magic commands: </a:t>
            </a:r>
            <a:r>
              <a:rPr lang="en-US" sz="2400" b="1" dirty="0"/>
              <a:t>%lsmagic</a:t>
            </a:r>
          </a:p>
          <a:p>
            <a:pPr marL="1257300" lvl="2" indent="-342900">
              <a:lnSpc>
                <a:spcPct val="150000"/>
              </a:lnSpc>
              <a:buFont typeface="Arial" panose="020B0604020202020204" pitchFamily="34" charset="0"/>
              <a:buChar char="•"/>
            </a:pPr>
            <a:endParaRPr lang="en-US" sz="2400" dirty="0"/>
          </a:p>
          <a:p>
            <a:pPr marL="1257300" lvl="2" indent="-342900">
              <a:buFont typeface="Arial" panose="020B0604020202020204" pitchFamily="34" charset="0"/>
              <a:buChar char="•"/>
            </a:pPr>
            <a:endParaRPr lang="en-US" sz="2400" dirty="0"/>
          </a:p>
          <a:p>
            <a:pPr algn="ctr"/>
            <a:endParaRPr lang="en-US" sz="2400" dirty="0"/>
          </a:p>
          <a:p>
            <a:pPr algn="ctr"/>
            <a:endParaRPr lang="en-US" sz="2400" dirty="0"/>
          </a:p>
          <a:p>
            <a:pPr algn="ctr"/>
            <a:endParaRPr lang="en-US" sz="2400" dirty="0"/>
          </a:p>
        </p:txBody>
      </p:sp>
      <p:sp>
        <p:nvSpPr>
          <p:cNvPr id="18" name="Rectangle 17">
            <a:extLst>
              <a:ext uri="{FF2B5EF4-FFF2-40B4-BE49-F238E27FC236}">
                <a16:creationId xmlns:a16="http://schemas.microsoft.com/office/drawing/2014/main" id="{9F2B888C-F1D8-4EBD-91B4-B7362B579076}"/>
              </a:ext>
            </a:extLst>
          </p:cNvPr>
          <p:cNvSpPr/>
          <p:nvPr/>
        </p:nvSpPr>
        <p:spPr>
          <a:xfrm>
            <a:off x="0" y="6363012"/>
            <a:ext cx="9144000" cy="338554"/>
          </a:xfrm>
          <a:prstGeom prst="rect">
            <a:avLst/>
          </a:prstGeom>
        </p:spPr>
        <p:txBody>
          <a:bodyPr wrap="square">
            <a:spAutoFit/>
          </a:bodyPr>
          <a:lstStyle/>
          <a:p>
            <a:pPr algn="ctr"/>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ctr"/>
              <a:t>31</a:t>
            </a:fld>
            <a:endParaRPr lang="pt-PT" sz="1600" dirty="0"/>
          </a:p>
        </p:txBody>
      </p:sp>
      <p:pic>
        <p:nvPicPr>
          <p:cNvPr id="3" name="Picture 2">
            <a:extLst>
              <a:ext uri="{FF2B5EF4-FFF2-40B4-BE49-F238E27FC236}">
                <a16:creationId xmlns:a16="http://schemas.microsoft.com/office/drawing/2014/main" id="{490826D5-F98C-4796-B75E-BFD9C43825CA}"/>
              </a:ext>
            </a:extLst>
          </p:cNvPr>
          <p:cNvPicPr>
            <a:picLocks noChangeAspect="1"/>
          </p:cNvPicPr>
          <p:nvPr/>
        </p:nvPicPr>
        <p:blipFill>
          <a:blip r:embed="rId7"/>
          <a:stretch>
            <a:fillRect/>
          </a:stretch>
        </p:blipFill>
        <p:spPr>
          <a:xfrm>
            <a:off x="2237507" y="3429000"/>
            <a:ext cx="4190177" cy="1457453"/>
          </a:xfrm>
          <a:prstGeom prst="rect">
            <a:avLst/>
          </a:prstGeom>
        </p:spPr>
      </p:pic>
    </p:spTree>
    <p:extLst>
      <p:ext uri="{BB962C8B-B14F-4D97-AF65-F5344CB8AC3E}">
        <p14:creationId xmlns:p14="http://schemas.microsoft.com/office/powerpoint/2010/main" val="1370583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4356" y="384100"/>
            <a:ext cx="8890000" cy="1643527"/>
          </a:xfrm>
          <a:prstGeom prst="rect">
            <a:avLst/>
          </a:prstGeom>
        </p:spPr>
        <p:txBody>
          <a:bodyPr wrap="square">
            <a:spAutoFit/>
          </a:bodyPr>
          <a:lstStyle/>
          <a:p>
            <a:r>
              <a:rPr lang="en-GB" b="1" dirty="0"/>
              <a:t>____________________________________________________________________________</a:t>
            </a:r>
          </a:p>
          <a:p>
            <a:r>
              <a:rPr lang="en-US" b="1" dirty="0"/>
              <a:t>#1 IPython – Beyond Normal Python</a:t>
            </a:r>
            <a:endParaRPr lang="en-GB" b="1" dirty="0"/>
          </a:p>
          <a:p>
            <a:r>
              <a:rPr lang="en-GB" b="1" dirty="0"/>
              <a:t>____________________________________________________________________________</a:t>
            </a:r>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endParaRPr lang="pt-PT" dirty="0"/>
          </a:p>
        </p:txBody>
      </p:sp>
      <p:sp>
        <p:nvSpPr>
          <p:cNvPr id="11" name="Rectangle 10"/>
          <p:cNvSpPr/>
          <p:nvPr/>
        </p:nvSpPr>
        <p:spPr>
          <a:xfrm>
            <a:off x="209176" y="1477977"/>
            <a:ext cx="184731" cy="3785652"/>
          </a:xfrm>
          <a:prstGeom prst="rect">
            <a:avLst/>
          </a:prstGeom>
        </p:spPr>
        <p:txBody>
          <a:bodyPr wrap="none">
            <a:spAutoFit/>
          </a:bodyPr>
          <a:lstStyle/>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GB" sz="2400" b="1" dirty="0"/>
          </a:p>
        </p:txBody>
      </p:sp>
      <p:pic>
        <p:nvPicPr>
          <p:cNvPr id="14" name="Picture 13"/>
          <p:cNvPicPr>
            <a:picLocks noChangeAspect="1"/>
          </p:cNvPicPr>
          <p:nvPr/>
        </p:nvPicPr>
        <p:blipFill>
          <a:blip r:embed="rId3"/>
          <a:stretch>
            <a:fillRect/>
          </a:stretch>
        </p:blipFill>
        <p:spPr>
          <a:xfrm>
            <a:off x="99415" y="109229"/>
            <a:ext cx="2034043" cy="549741"/>
          </a:xfrm>
          <a:prstGeom prst="rect">
            <a:avLst/>
          </a:prstGeom>
        </p:spPr>
      </p:pic>
      <p:pic>
        <p:nvPicPr>
          <p:cNvPr id="16" name="Picture 15"/>
          <p:cNvPicPr>
            <a:picLocks noChangeAspect="1"/>
          </p:cNvPicPr>
          <p:nvPr/>
        </p:nvPicPr>
        <p:blipFill>
          <a:blip r:embed="rId4"/>
          <a:stretch>
            <a:fillRect/>
          </a:stretch>
        </p:blipFill>
        <p:spPr>
          <a:xfrm>
            <a:off x="1979600" y="-188894"/>
            <a:ext cx="1763059" cy="1145988"/>
          </a:xfrm>
          <a:prstGeom prst="rect">
            <a:avLst/>
          </a:prstGeom>
        </p:spPr>
      </p:pic>
      <p:pic>
        <p:nvPicPr>
          <p:cNvPr id="17" name="Picture 16"/>
          <p:cNvPicPr>
            <a:picLocks noChangeAspect="1"/>
          </p:cNvPicPr>
          <p:nvPr/>
        </p:nvPicPr>
        <p:blipFill>
          <a:blip r:embed="rId5"/>
          <a:stretch>
            <a:fillRect/>
          </a:stretch>
        </p:blipFill>
        <p:spPr>
          <a:xfrm>
            <a:off x="7321177" y="80296"/>
            <a:ext cx="1822823" cy="607607"/>
          </a:xfrm>
          <a:prstGeom prst="rect">
            <a:avLst/>
          </a:prstGeom>
        </p:spPr>
      </p:pic>
      <p:sp>
        <p:nvSpPr>
          <p:cNvPr id="9" name="Rectangle 8">
            <a:extLst>
              <a:ext uri="{FF2B5EF4-FFF2-40B4-BE49-F238E27FC236}">
                <a16:creationId xmlns:a16="http://schemas.microsoft.com/office/drawing/2014/main" id="{3865B76E-245B-4C8D-915C-95C7CA719ED7}"/>
              </a:ext>
            </a:extLst>
          </p:cNvPr>
          <p:cNvSpPr/>
          <p:nvPr/>
        </p:nvSpPr>
        <p:spPr>
          <a:xfrm>
            <a:off x="209176" y="1186147"/>
            <a:ext cx="8795180" cy="461665"/>
          </a:xfrm>
          <a:prstGeom prst="rect">
            <a:avLst/>
          </a:prstGeom>
        </p:spPr>
        <p:txBody>
          <a:bodyPr wrap="square">
            <a:spAutoFit/>
          </a:bodyPr>
          <a:lstStyle/>
          <a:p>
            <a:endParaRPr lang="en-US" sz="2400" dirty="0"/>
          </a:p>
        </p:txBody>
      </p:sp>
      <p:pic>
        <p:nvPicPr>
          <p:cNvPr id="13" name="Picture 12" descr="Imagem relacionada">
            <a:extLst>
              <a:ext uri="{FF2B5EF4-FFF2-40B4-BE49-F238E27FC236}">
                <a16:creationId xmlns:a16="http://schemas.microsoft.com/office/drawing/2014/main" id="{F5E9238F-1A9B-4F2D-9E07-3BCD70B5C8AA}"/>
              </a:ext>
            </a:extLst>
          </p:cNvPr>
          <p:cNvPicPr/>
          <p:nvPr/>
        </p:nvPicPr>
        <p:blipFill>
          <a:blip r:embed="rId6">
            <a:alphaModFix amt="14000"/>
            <a:extLst>
              <a:ext uri="{28A0092B-C50C-407E-A947-70E740481C1C}">
                <a14:useLocalDpi xmlns:a14="http://schemas.microsoft.com/office/drawing/2010/main" val="0"/>
              </a:ext>
            </a:extLst>
          </a:blip>
          <a:srcRect/>
          <a:stretch>
            <a:fillRect/>
          </a:stretch>
        </p:blipFill>
        <p:spPr bwMode="auto">
          <a:xfrm>
            <a:off x="2133458" y="1105964"/>
            <a:ext cx="4953105" cy="4711346"/>
          </a:xfrm>
          <a:prstGeom prst="rect">
            <a:avLst/>
          </a:prstGeom>
          <a:noFill/>
          <a:ln>
            <a:noFill/>
          </a:ln>
          <a:effectLst/>
        </p:spPr>
      </p:pic>
      <p:sp>
        <p:nvSpPr>
          <p:cNvPr id="15" name="Rectangle 14">
            <a:extLst>
              <a:ext uri="{FF2B5EF4-FFF2-40B4-BE49-F238E27FC236}">
                <a16:creationId xmlns:a16="http://schemas.microsoft.com/office/drawing/2014/main" id="{5DED1C83-83AC-4980-9462-A887FBE7914B}"/>
              </a:ext>
            </a:extLst>
          </p:cNvPr>
          <p:cNvSpPr/>
          <p:nvPr/>
        </p:nvSpPr>
        <p:spPr>
          <a:xfrm>
            <a:off x="209176" y="1186147"/>
            <a:ext cx="8795180" cy="4154984"/>
          </a:xfrm>
          <a:prstGeom prst="rect">
            <a:avLst/>
          </a:prstGeom>
        </p:spPr>
        <p:txBody>
          <a:bodyPr wrap="square">
            <a:spAutoFit/>
          </a:bodyPr>
          <a:lstStyle/>
          <a:p>
            <a:pPr marL="342900" indent="-342900">
              <a:buFont typeface="Arial" panose="020B0604020202020204" pitchFamily="34" charset="0"/>
              <a:buChar char="•"/>
            </a:pPr>
            <a:r>
              <a:rPr lang="en-US" sz="2400" b="1" dirty="0"/>
              <a:t>#1.4 Input and Output History</a:t>
            </a:r>
          </a:p>
          <a:p>
            <a:pPr marL="800100" lvl="1" indent="-342900">
              <a:lnSpc>
                <a:spcPct val="150000"/>
              </a:lnSpc>
              <a:buFont typeface="Arial" panose="020B0604020202020204" pitchFamily="34" charset="0"/>
              <a:buChar char="•"/>
            </a:pPr>
            <a:r>
              <a:rPr lang="en-US" sz="2400" dirty="0"/>
              <a:t>Notebook’s </a:t>
            </a:r>
            <a:r>
              <a:rPr lang="en-US" sz="2400" i="1" dirty="0">
                <a:solidFill>
                  <a:srgbClr val="0070C0"/>
                </a:solidFill>
              </a:rPr>
              <a:t>In</a:t>
            </a:r>
            <a:r>
              <a:rPr lang="en-US" sz="2400" dirty="0"/>
              <a:t> and </a:t>
            </a:r>
            <a:r>
              <a:rPr lang="en-US" sz="2400" i="1" dirty="0">
                <a:solidFill>
                  <a:srgbClr val="FF0000"/>
                </a:solidFill>
              </a:rPr>
              <a:t>Out</a:t>
            </a:r>
            <a:r>
              <a:rPr lang="en-US" sz="2400" dirty="0"/>
              <a:t> objects</a:t>
            </a:r>
            <a:endParaRPr lang="en-US" sz="2400" b="1" dirty="0"/>
          </a:p>
          <a:p>
            <a:pPr marL="800100" lvl="1" indent="-342900">
              <a:lnSpc>
                <a:spcPct val="150000"/>
              </a:lnSpc>
              <a:buFont typeface="Arial" panose="020B0604020202020204" pitchFamily="34" charset="0"/>
              <a:buChar char="•"/>
            </a:pPr>
            <a:r>
              <a:rPr lang="en-US" sz="2400" dirty="0"/>
              <a:t>Underscore Shortcuts and Previous Outputs</a:t>
            </a:r>
          </a:p>
          <a:p>
            <a:pPr marL="800100" lvl="1" indent="-342900">
              <a:lnSpc>
                <a:spcPct val="150000"/>
              </a:lnSpc>
              <a:buFont typeface="Arial" panose="020B0604020202020204" pitchFamily="34" charset="0"/>
              <a:buChar char="•"/>
            </a:pPr>
            <a:r>
              <a:rPr lang="en-US" sz="2400" dirty="0"/>
              <a:t>Suppressing Output</a:t>
            </a:r>
          </a:p>
          <a:p>
            <a:pPr marL="800100" lvl="1" indent="-342900">
              <a:lnSpc>
                <a:spcPct val="150000"/>
              </a:lnSpc>
              <a:buFont typeface="Arial" panose="020B0604020202020204" pitchFamily="34" charset="0"/>
              <a:buChar char="•"/>
            </a:pPr>
            <a:r>
              <a:rPr lang="en-US" sz="2400" dirty="0"/>
              <a:t>Related Magic Commands</a:t>
            </a:r>
          </a:p>
          <a:p>
            <a:pPr marL="1257300" lvl="2" indent="-342900">
              <a:buFont typeface="Arial" panose="020B0604020202020204" pitchFamily="34" charset="0"/>
              <a:buChar char="•"/>
            </a:pPr>
            <a:endParaRPr lang="en-US" sz="2400" dirty="0"/>
          </a:p>
          <a:p>
            <a:pPr algn="ctr"/>
            <a:endParaRPr lang="en-US" sz="2400" dirty="0"/>
          </a:p>
          <a:p>
            <a:pPr algn="ctr"/>
            <a:endParaRPr lang="en-US" sz="2400" dirty="0"/>
          </a:p>
          <a:p>
            <a:pPr algn="ctr"/>
            <a:endParaRPr lang="en-US" sz="2400" dirty="0"/>
          </a:p>
        </p:txBody>
      </p:sp>
      <p:sp>
        <p:nvSpPr>
          <p:cNvPr id="18" name="Rectangle 17">
            <a:extLst>
              <a:ext uri="{FF2B5EF4-FFF2-40B4-BE49-F238E27FC236}">
                <a16:creationId xmlns:a16="http://schemas.microsoft.com/office/drawing/2014/main" id="{9F2B888C-F1D8-4EBD-91B4-B7362B579076}"/>
              </a:ext>
            </a:extLst>
          </p:cNvPr>
          <p:cNvSpPr/>
          <p:nvPr/>
        </p:nvSpPr>
        <p:spPr>
          <a:xfrm>
            <a:off x="0" y="6363012"/>
            <a:ext cx="9144000" cy="338554"/>
          </a:xfrm>
          <a:prstGeom prst="rect">
            <a:avLst/>
          </a:prstGeom>
        </p:spPr>
        <p:txBody>
          <a:bodyPr wrap="square">
            <a:spAutoFit/>
          </a:bodyPr>
          <a:lstStyle/>
          <a:p>
            <a:pPr algn="ctr"/>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ctr"/>
              <a:t>32</a:t>
            </a:fld>
            <a:endParaRPr lang="pt-PT" sz="1600" dirty="0"/>
          </a:p>
        </p:txBody>
      </p:sp>
    </p:spTree>
    <p:extLst>
      <p:ext uri="{BB962C8B-B14F-4D97-AF65-F5344CB8AC3E}">
        <p14:creationId xmlns:p14="http://schemas.microsoft.com/office/powerpoint/2010/main" val="2969340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4356" y="384100"/>
            <a:ext cx="8890000" cy="1643527"/>
          </a:xfrm>
          <a:prstGeom prst="rect">
            <a:avLst/>
          </a:prstGeom>
        </p:spPr>
        <p:txBody>
          <a:bodyPr wrap="square">
            <a:spAutoFit/>
          </a:bodyPr>
          <a:lstStyle/>
          <a:p>
            <a:r>
              <a:rPr lang="en-GB" b="1" dirty="0"/>
              <a:t>____________________________________________________________________________</a:t>
            </a:r>
          </a:p>
          <a:p>
            <a:r>
              <a:rPr lang="en-US" b="1" dirty="0"/>
              <a:t>#1 IPython – Beyond Normal Python</a:t>
            </a:r>
            <a:endParaRPr lang="en-GB" b="1" dirty="0"/>
          </a:p>
          <a:p>
            <a:r>
              <a:rPr lang="en-GB" b="1" dirty="0"/>
              <a:t>____________________________________________________________________________</a:t>
            </a:r>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endParaRPr lang="pt-PT" dirty="0"/>
          </a:p>
        </p:txBody>
      </p:sp>
      <p:sp>
        <p:nvSpPr>
          <p:cNvPr id="11" name="Rectangle 10"/>
          <p:cNvSpPr/>
          <p:nvPr/>
        </p:nvSpPr>
        <p:spPr>
          <a:xfrm>
            <a:off x="209176" y="1477977"/>
            <a:ext cx="184731" cy="3785652"/>
          </a:xfrm>
          <a:prstGeom prst="rect">
            <a:avLst/>
          </a:prstGeom>
        </p:spPr>
        <p:txBody>
          <a:bodyPr wrap="none">
            <a:spAutoFit/>
          </a:bodyPr>
          <a:lstStyle/>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GB" sz="2400" b="1" dirty="0"/>
          </a:p>
        </p:txBody>
      </p:sp>
      <p:pic>
        <p:nvPicPr>
          <p:cNvPr id="14" name="Picture 13"/>
          <p:cNvPicPr>
            <a:picLocks noChangeAspect="1"/>
          </p:cNvPicPr>
          <p:nvPr/>
        </p:nvPicPr>
        <p:blipFill>
          <a:blip r:embed="rId3"/>
          <a:stretch>
            <a:fillRect/>
          </a:stretch>
        </p:blipFill>
        <p:spPr>
          <a:xfrm>
            <a:off x="99415" y="109229"/>
            <a:ext cx="2034043" cy="549741"/>
          </a:xfrm>
          <a:prstGeom prst="rect">
            <a:avLst/>
          </a:prstGeom>
        </p:spPr>
      </p:pic>
      <p:pic>
        <p:nvPicPr>
          <p:cNvPr id="16" name="Picture 15"/>
          <p:cNvPicPr>
            <a:picLocks noChangeAspect="1"/>
          </p:cNvPicPr>
          <p:nvPr/>
        </p:nvPicPr>
        <p:blipFill>
          <a:blip r:embed="rId4"/>
          <a:stretch>
            <a:fillRect/>
          </a:stretch>
        </p:blipFill>
        <p:spPr>
          <a:xfrm>
            <a:off x="1979600" y="-188894"/>
            <a:ext cx="1763059" cy="1145988"/>
          </a:xfrm>
          <a:prstGeom prst="rect">
            <a:avLst/>
          </a:prstGeom>
        </p:spPr>
      </p:pic>
      <p:pic>
        <p:nvPicPr>
          <p:cNvPr id="17" name="Picture 16"/>
          <p:cNvPicPr>
            <a:picLocks noChangeAspect="1"/>
          </p:cNvPicPr>
          <p:nvPr/>
        </p:nvPicPr>
        <p:blipFill>
          <a:blip r:embed="rId5"/>
          <a:stretch>
            <a:fillRect/>
          </a:stretch>
        </p:blipFill>
        <p:spPr>
          <a:xfrm>
            <a:off x="7321177" y="80296"/>
            <a:ext cx="1822823" cy="607607"/>
          </a:xfrm>
          <a:prstGeom prst="rect">
            <a:avLst/>
          </a:prstGeom>
        </p:spPr>
      </p:pic>
      <p:sp>
        <p:nvSpPr>
          <p:cNvPr id="9" name="Rectangle 8">
            <a:extLst>
              <a:ext uri="{FF2B5EF4-FFF2-40B4-BE49-F238E27FC236}">
                <a16:creationId xmlns:a16="http://schemas.microsoft.com/office/drawing/2014/main" id="{3865B76E-245B-4C8D-915C-95C7CA719ED7}"/>
              </a:ext>
            </a:extLst>
          </p:cNvPr>
          <p:cNvSpPr/>
          <p:nvPr/>
        </p:nvSpPr>
        <p:spPr>
          <a:xfrm>
            <a:off x="209176" y="1186147"/>
            <a:ext cx="8795180" cy="461665"/>
          </a:xfrm>
          <a:prstGeom prst="rect">
            <a:avLst/>
          </a:prstGeom>
        </p:spPr>
        <p:txBody>
          <a:bodyPr wrap="square">
            <a:spAutoFit/>
          </a:bodyPr>
          <a:lstStyle/>
          <a:p>
            <a:endParaRPr lang="en-US" sz="2400" dirty="0"/>
          </a:p>
        </p:txBody>
      </p:sp>
      <p:pic>
        <p:nvPicPr>
          <p:cNvPr id="13" name="Picture 12" descr="Imagem relacionada">
            <a:extLst>
              <a:ext uri="{FF2B5EF4-FFF2-40B4-BE49-F238E27FC236}">
                <a16:creationId xmlns:a16="http://schemas.microsoft.com/office/drawing/2014/main" id="{F5E9238F-1A9B-4F2D-9E07-3BCD70B5C8AA}"/>
              </a:ext>
            </a:extLst>
          </p:cNvPr>
          <p:cNvPicPr/>
          <p:nvPr/>
        </p:nvPicPr>
        <p:blipFill>
          <a:blip r:embed="rId6">
            <a:alphaModFix amt="14000"/>
            <a:extLst>
              <a:ext uri="{28A0092B-C50C-407E-A947-70E740481C1C}">
                <a14:useLocalDpi xmlns:a14="http://schemas.microsoft.com/office/drawing/2010/main" val="0"/>
              </a:ext>
            </a:extLst>
          </a:blip>
          <a:srcRect/>
          <a:stretch>
            <a:fillRect/>
          </a:stretch>
        </p:blipFill>
        <p:spPr bwMode="auto">
          <a:xfrm>
            <a:off x="2133458" y="1105964"/>
            <a:ext cx="4953105" cy="4711346"/>
          </a:xfrm>
          <a:prstGeom prst="rect">
            <a:avLst/>
          </a:prstGeom>
          <a:noFill/>
          <a:ln>
            <a:noFill/>
          </a:ln>
          <a:effectLst/>
        </p:spPr>
      </p:pic>
      <p:sp>
        <p:nvSpPr>
          <p:cNvPr id="15" name="Rectangle 14">
            <a:extLst>
              <a:ext uri="{FF2B5EF4-FFF2-40B4-BE49-F238E27FC236}">
                <a16:creationId xmlns:a16="http://schemas.microsoft.com/office/drawing/2014/main" id="{5DED1C83-83AC-4980-9462-A887FBE7914B}"/>
              </a:ext>
            </a:extLst>
          </p:cNvPr>
          <p:cNvSpPr/>
          <p:nvPr/>
        </p:nvSpPr>
        <p:spPr>
          <a:xfrm>
            <a:off x="209176" y="1186147"/>
            <a:ext cx="8795180" cy="3600986"/>
          </a:xfrm>
          <a:prstGeom prst="rect">
            <a:avLst/>
          </a:prstGeom>
        </p:spPr>
        <p:txBody>
          <a:bodyPr wrap="square">
            <a:spAutoFit/>
          </a:bodyPr>
          <a:lstStyle/>
          <a:p>
            <a:pPr marL="342900" indent="-342900">
              <a:buFont typeface="Arial" panose="020B0604020202020204" pitchFamily="34" charset="0"/>
              <a:buChar char="•"/>
            </a:pPr>
            <a:r>
              <a:rPr lang="en-US" sz="2400" b="1" dirty="0"/>
              <a:t>#1.5 Notebook and Shell Commands</a:t>
            </a:r>
          </a:p>
          <a:p>
            <a:pPr marL="800100" lvl="1" indent="-342900">
              <a:lnSpc>
                <a:spcPct val="150000"/>
              </a:lnSpc>
              <a:buFont typeface="Arial" panose="020B0604020202020204" pitchFamily="34" charset="0"/>
              <a:buChar char="•"/>
            </a:pPr>
            <a:r>
              <a:rPr lang="en-US" sz="2400" dirty="0"/>
              <a:t>Shell Commands</a:t>
            </a:r>
          </a:p>
          <a:p>
            <a:pPr marL="800100" lvl="1" indent="-342900">
              <a:lnSpc>
                <a:spcPct val="150000"/>
              </a:lnSpc>
              <a:buFont typeface="Arial" panose="020B0604020202020204" pitchFamily="34" charset="0"/>
              <a:buChar char="•"/>
            </a:pPr>
            <a:r>
              <a:rPr lang="en-US" sz="2400" dirty="0"/>
              <a:t>Shell Commands in Jupyter Notebook</a:t>
            </a:r>
          </a:p>
          <a:p>
            <a:pPr marL="800100" lvl="1" indent="-342900">
              <a:lnSpc>
                <a:spcPct val="150000"/>
              </a:lnSpc>
              <a:buFont typeface="Arial" panose="020B0604020202020204" pitchFamily="34" charset="0"/>
              <a:buChar char="•"/>
            </a:pPr>
            <a:r>
              <a:rPr lang="en-US" sz="2400" dirty="0"/>
              <a:t>Passing values to and from Shell</a:t>
            </a:r>
          </a:p>
          <a:p>
            <a:pPr marL="1257300" lvl="2" indent="-342900">
              <a:buFont typeface="Arial" panose="020B0604020202020204" pitchFamily="34" charset="0"/>
              <a:buChar char="•"/>
            </a:pPr>
            <a:endParaRPr lang="en-US" sz="2400" dirty="0"/>
          </a:p>
          <a:p>
            <a:pPr algn="ctr"/>
            <a:endParaRPr lang="en-US" sz="2400" dirty="0"/>
          </a:p>
          <a:p>
            <a:pPr algn="ctr"/>
            <a:endParaRPr lang="en-US" sz="2400" dirty="0"/>
          </a:p>
          <a:p>
            <a:pPr algn="ctr"/>
            <a:endParaRPr lang="en-US" sz="2400" dirty="0"/>
          </a:p>
        </p:txBody>
      </p:sp>
      <p:sp>
        <p:nvSpPr>
          <p:cNvPr id="18" name="Rectangle 17">
            <a:extLst>
              <a:ext uri="{FF2B5EF4-FFF2-40B4-BE49-F238E27FC236}">
                <a16:creationId xmlns:a16="http://schemas.microsoft.com/office/drawing/2014/main" id="{9F2B888C-F1D8-4EBD-91B4-B7362B579076}"/>
              </a:ext>
            </a:extLst>
          </p:cNvPr>
          <p:cNvSpPr/>
          <p:nvPr/>
        </p:nvSpPr>
        <p:spPr>
          <a:xfrm>
            <a:off x="0" y="6363012"/>
            <a:ext cx="9144000" cy="338554"/>
          </a:xfrm>
          <a:prstGeom prst="rect">
            <a:avLst/>
          </a:prstGeom>
        </p:spPr>
        <p:txBody>
          <a:bodyPr wrap="square">
            <a:spAutoFit/>
          </a:bodyPr>
          <a:lstStyle/>
          <a:p>
            <a:pPr algn="ctr"/>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ctr"/>
              <a:t>33</a:t>
            </a:fld>
            <a:endParaRPr lang="pt-PT" sz="1600" dirty="0"/>
          </a:p>
        </p:txBody>
      </p:sp>
    </p:spTree>
    <p:extLst>
      <p:ext uri="{BB962C8B-B14F-4D97-AF65-F5344CB8AC3E}">
        <p14:creationId xmlns:p14="http://schemas.microsoft.com/office/powerpoint/2010/main" val="3885106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4356" y="384100"/>
            <a:ext cx="8890000" cy="1643527"/>
          </a:xfrm>
          <a:prstGeom prst="rect">
            <a:avLst/>
          </a:prstGeom>
        </p:spPr>
        <p:txBody>
          <a:bodyPr wrap="square">
            <a:spAutoFit/>
          </a:bodyPr>
          <a:lstStyle/>
          <a:p>
            <a:r>
              <a:rPr lang="en-GB" b="1" dirty="0"/>
              <a:t>____________________________________________________________________________</a:t>
            </a:r>
          </a:p>
          <a:p>
            <a:r>
              <a:rPr lang="en-US" b="1" dirty="0"/>
              <a:t>#1 IPython – Beyond Normal Python</a:t>
            </a:r>
            <a:endParaRPr lang="en-GB" b="1" dirty="0"/>
          </a:p>
          <a:p>
            <a:r>
              <a:rPr lang="en-GB" b="1" dirty="0"/>
              <a:t>____________________________________________________________________________</a:t>
            </a:r>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endParaRPr lang="pt-PT" dirty="0"/>
          </a:p>
        </p:txBody>
      </p:sp>
      <p:sp>
        <p:nvSpPr>
          <p:cNvPr id="11" name="Rectangle 10"/>
          <p:cNvSpPr/>
          <p:nvPr/>
        </p:nvSpPr>
        <p:spPr>
          <a:xfrm>
            <a:off x="209176" y="1477977"/>
            <a:ext cx="184731" cy="3785652"/>
          </a:xfrm>
          <a:prstGeom prst="rect">
            <a:avLst/>
          </a:prstGeom>
        </p:spPr>
        <p:txBody>
          <a:bodyPr wrap="none">
            <a:spAutoFit/>
          </a:bodyPr>
          <a:lstStyle/>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GB" sz="2400" b="1" dirty="0"/>
          </a:p>
        </p:txBody>
      </p:sp>
      <p:pic>
        <p:nvPicPr>
          <p:cNvPr id="14" name="Picture 13"/>
          <p:cNvPicPr>
            <a:picLocks noChangeAspect="1"/>
          </p:cNvPicPr>
          <p:nvPr/>
        </p:nvPicPr>
        <p:blipFill>
          <a:blip r:embed="rId3"/>
          <a:stretch>
            <a:fillRect/>
          </a:stretch>
        </p:blipFill>
        <p:spPr>
          <a:xfrm>
            <a:off x="99415" y="109229"/>
            <a:ext cx="2034043" cy="549741"/>
          </a:xfrm>
          <a:prstGeom prst="rect">
            <a:avLst/>
          </a:prstGeom>
        </p:spPr>
      </p:pic>
      <p:pic>
        <p:nvPicPr>
          <p:cNvPr id="16" name="Picture 15"/>
          <p:cNvPicPr>
            <a:picLocks noChangeAspect="1"/>
          </p:cNvPicPr>
          <p:nvPr/>
        </p:nvPicPr>
        <p:blipFill>
          <a:blip r:embed="rId4"/>
          <a:stretch>
            <a:fillRect/>
          </a:stretch>
        </p:blipFill>
        <p:spPr>
          <a:xfrm>
            <a:off x="1979600" y="-188894"/>
            <a:ext cx="1763059" cy="1145988"/>
          </a:xfrm>
          <a:prstGeom prst="rect">
            <a:avLst/>
          </a:prstGeom>
        </p:spPr>
      </p:pic>
      <p:pic>
        <p:nvPicPr>
          <p:cNvPr id="17" name="Picture 16"/>
          <p:cNvPicPr>
            <a:picLocks noChangeAspect="1"/>
          </p:cNvPicPr>
          <p:nvPr/>
        </p:nvPicPr>
        <p:blipFill>
          <a:blip r:embed="rId5"/>
          <a:stretch>
            <a:fillRect/>
          </a:stretch>
        </p:blipFill>
        <p:spPr>
          <a:xfrm>
            <a:off x="7321177" y="80296"/>
            <a:ext cx="1822823" cy="607607"/>
          </a:xfrm>
          <a:prstGeom prst="rect">
            <a:avLst/>
          </a:prstGeom>
        </p:spPr>
      </p:pic>
      <p:sp>
        <p:nvSpPr>
          <p:cNvPr id="9" name="Rectangle 8">
            <a:extLst>
              <a:ext uri="{FF2B5EF4-FFF2-40B4-BE49-F238E27FC236}">
                <a16:creationId xmlns:a16="http://schemas.microsoft.com/office/drawing/2014/main" id="{3865B76E-245B-4C8D-915C-95C7CA719ED7}"/>
              </a:ext>
            </a:extLst>
          </p:cNvPr>
          <p:cNvSpPr/>
          <p:nvPr/>
        </p:nvSpPr>
        <p:spPr>
          <a:xfrm>
            <a:off x="209176" y="1186147"/>
            <a:ext cx="8795180" cy="461665"/>
          </a:xfrm>
          <a:prstGeom prst="rect">
            <a:avLst/>
          </a:prstGeom>
        </p:spPr>
        <p:txBody>
          <a:bodyPr wrap="square">
            <a:spAutoFit/>
          </a:bodyPr>
          <a:lstStyle/>
          <a:p>
            <a:endParaRPr lang="en-US" sz="2400" dirty="0"/>
          </a:p>
        </p:txBody>
      </p:sp>
      <p:pic>
        <p:nvPicPr>
          <p:cNvPr id="13" name="Picture 12" descr="Imagem relacionada">
            <a:extLst>
              <a:ext uri="{FF2B5EF4-FFF2-40B4-BE49-F238E27FC236}">
                <a16:creationId xmlns:a16="http://schemas.microsoft.com/office/drawing/2014/main" id="{F5E9238F-1A9B-4F2D-9E07-3BCD70B5C8AA}"/>
              </a:ext>
            </a:extLst>
          </p:cNvPr>
          <p:cNvPicPr/>
          <p:nvPr/>
        </p:nvPicPr>
        <p:blipFill>
          <a:blip r:embed="rId6">
            <a:alphaModFix amt="14000"/>
            <a:extLst>
              <a:ext uri="{28A0092B-C50C-407E-A947-70E740481C1C}">
                <a14:useLocalDpi xmlns:a14="http://schemas.microsoft.com/office/drawing/2010/main" val="0"/>
              </a:ext>
            </a:extLst>
          </a:blip>
          <a:srcRect/>
          <a:stretch>
            <a:fillRect/>
          </a:stretch>
        </p:blipFill>
        <p:spPr bwMode="auto">
          <a:xfrm>
            <a:off x="2133458" y="1105964"/>
            <a:ext cx="4953105" cy="4711346"/>
          </a:xfrm>
          <a:prstGeom prst="rect">
            <a:avLst/>
          </a:prstGeom>
          <a:noFill/>
          <a:ln>
            <a:noFill/>
          </a:ln>
          <a:effectLst/>
        </p:spPr>
      </p:pic>
      <p:sp>
        <p:nvSpPr>
          <p:cNvPr id="15" name="Rectangle 14">
            <a:extLst>
              <a:ext uri="{FF2B5EF4-FFF2-40B4-BE49-F238E27FC236}">
                <a16:creationId xmlns:a16="http://schemas.microsoft.com/office/drawing/2014/main" id="{5DED1C83-83AC-4980-9462-A887FBE7914B}"/>
              </a:ext>
            </a:extLst>
          </p:cNvPr>
          <p:cNvSpPr/>
          <p:nvPr/>
        </p:nvSpPr>
        <p:spPr>
          <a:xfrm>
            <a:off x="209176" y="1186147"/>
            <a:ext cx="5088965" cy="4154984"/>
          </a:xfrm>
          <a:prstGeom prst="rect">
            <a:avLst/>
          </a:prstGeom>
        </p:spPr>
        <p:txBody>
          <a:bodyPr wrap="square">
            <a:spAutoFit/>
          </a:bodyPr>
          <a:lstStyle/>
          <a:p>
            <a:pPr marL="342900" indent="-342900">
              <a:buFont typeface="Arial" panose="020B0604020202020204" pitchFamily="34" charset="0"/>
              <a:buChar char="•"/>
            </a:pPr>
            <a:r>
              <a:rPr lang="en-US" sz="2400" b="1" dirty="0"/>
              <a:t>#1.6 Errors and Debugging</a:t>
            </a:r>
          </a:p>
          <a:p>
            <a:pPr marL="800100" lvl="1" indent="-342900">
              <a:lnSpc>
                <a:spcPct val="150000"/>
              </a:lnSpc>
              <a:buFont typeface="Arial" panose="020B0604020202020204" pitchFamily="34" charset="0"/>
              <a:buChar char="•"/>
            </a:pPr>
            <a:r>
              <a:rPr lang="en-US" sz="2400" dirty="0"/>
              <a:t>Controlling Exceptions: </a:t>
            </a:r>
            <a:r>
              <a:rPr lang="en-US" sz="2400" b="1" dirty="0"/>
              <a:t>%xmode</a:t>
            </a:r>
          </a:p>
          <a:p>
            <a:pPr marL="800100" lvl="1" indent="-342900">
              <a:lnSpc>
                <a:spcPct val="150000"/>
              </a:lnSpc>
              <a:buFont typeface="Arial" panose="020B0604020202020204" pitchFamily="34" charset="0"/>
              <a:buChar char="•"/>
            </a:pPr>
            <a:r>
              <a:rPr lang="en-US" sz="2400" dirty="0"/>
              <a:t>Debug mode</a:t>
            </a:r>
          </a:p>
          <a:p>
            <a:pPr marL="800100" lvl="1" indent="-342900">
              <a:lnSpc>
                <a:spcPct val="150000"/>
              </a:lnSpc>
              <a:buFont typeface="Arial" panose="020B0604020202020204" pitchFamily="34" charset="0"/>
              <a:buChar char="•"/>
            </a:pPr>
            <a:r>
              <a:rPr lang="en-US" sz="2400" dirty="0"/>
              <a:t>Partial list of debugging commands</a:t>
            </a:r>
          </a:p>
          <a:p>
            <a:pPr marL="1257300" lvl="2" indent="-342900">
              <a:buFont typeface="Arial" panose="020B0604020202020204" pitchFamily="34" charset="0"/>
              <a:buChar char="•"/>
            </a:pPr>
            <a:endParaRPr lang="en-US" sz="2400" dirty="0"/>
          </a:p>
          <a:p>
            <a:pPr algn="ctr"/>
            <a:endParaRPr lang="en-US" sz="2400" dirty="0"/>
          </a:p>
          <a:p>
            <a:pPr algn="ctr"/>
            <a:endParaRPr lang="en-US" sz="2400" dirty="0"/>
          </a:p>
          <a:p>
            <a:pPr algn="ctr"/>
            <a:endParaRPr lang="en-US" sz="2400" dirty="0"/>
          </a:p>
        </p:txBody>
      </p:sp>
      <p:sp>
        <p:nvSpPr>
          <p:cNvPr id="18" name="Rectangle 17">
            <a:extLst>
              <a:ext uri="{FF2B5EF4-FFF2-40B4-BE49-F238E27FC236}">
                <a16:creationId xmlns:a16="http://schemas.microsoft.com/office/drawing/2014/main" id="{9F2B888C-F1D8-4EBD-91B4-B7362B579076}"/>
              </a:ext>
            </a:extLst>
          </p:cNvPr>
          <p:cNvSpPr/>
          <p:nvPr/>
        </p:nvSpPr>
        <p:spPr>
          <a:xfrm>
            <a:off x="0" y="6363012"/>
            <a:ext cx="9144000" cy="338554"/>
          </a:xfrm>
          <a:prstGeom prst="rect">
            <a:avLst/>
          </a:prstGeom>
        </p:spPr>
        <p:txBody>
          <a:bodyPr wrap="square">
            <a:spAutoFit/>
          </a:bodyPr>
          <a:lstStyle/>
          <a:p>
            <a:pPr algn="ctr"/>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ctr"/>
              <a:t>34</a:t>
            </a:fld>
            <a:endParaRPr lang="pt-PT" sz="1600" dirty="0"/>
          </a:p>
        </p:txBody>
      </p:sp>
      <p:pic>
        <p:nvPicPr>
          <p:cNvPr id="3" name="Picture 2">
            <a:extLst>
              <a:ext uri="{FF2B5EF4-FFF2-40B4-BE49-F238E27FC236}">
                <a16:creationId xmlns:a16="http://schemas.microsoft.com/office/drawing/2014/main" id="{18A5EFF2-8ED6-4332-9F03-161FA2A13212}"/>
              </a:ext>
            </a:extLst>
          </p:cNvPr>
          <p:cNvPicPr>
            <a:picLocks noChangeAspect="1"/>
          </p:cNvPicPr>
          <p:nvPr/>
        </p:nvPicPr>
        <p:blipFill>
          <a:blip r:embed="rId7"/>
          <a:stretch>
            <a:fillRect/>
          </a:stretch>
        </p:blipFill>
        <p:spPr>
          <a:xfrm>
            <a:off x="4192389" y="2697446"/>
            <a:ext cx="4742435" cy="3037225"/>
          </a:xfrm>
          <a:prstGeom prst="rect">
            <a:avLst/>
          </a:prstGeom>
        </p:spPr>
      </p:pic>
    </p:spTree>
    <p:extLst>
      <p:ext uri="{BB962C8B-B14F-4D97-AF65-F5344CB8AC3E}">
        <p14:creationId xmlns:p14="http://schemas.microsoft.com/office/powerpoint/2010/main" val="3640179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4356" y="384100"/>
            <a:ext cx="8890000" cy="1643527"/>
          </a:xfrm>
          <a:prstGeom prst="rect">
            <a:avLst/>
          </a:prstGeom>
        </p:spPr>
        <p:txBody>
          <a:bodyPr wrap="square">
            <a:spAutoFit/>
          </a:bodyPr>
          <a:lstStyle/>
          <a:p>
            <a:r>
              <a:rPr lang="en-GB" b="1" dirty="0"/>
              <a:t>____________________________________________________________________________</a:t>
            </a:r>
          </a:p>
          <a:p>
            <a:r>
              <a:rPr lang="en-US" b="1" dirty="0"/>
              <a:t>#1 IPython – Beyond Normal Python</a:t>
            </a:r>
            <a:endParaRPr lang="en-GB" b="1" dirty="0"/>
          </a:p>
          <a:p>
            <a:r>
              <a:rPr lang="en-GB" b="1" dirty="0"/>
              <a:t>____________________________________________________________________________</a:t>
            </a:r>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endParaRPr lang="pt-PT" dirty="0"/>
          </a:p>
        </p:txBody>
      </p:sp>
      <p:sp>
        <p:nvSpPr>
          <p:cNvPr id="11" name="Rectangle 10"/>
          <p:cNvSpPr/>
          <p:nvPr/>
        </p:nvSpPr>
        <p:spPr>
          <a:xfrm>
            <a:off x="209176" y="1477977"/>
            <a:ext cx="184731" cy="3785652"/>
          </a:xfrm>
          <a:prstGeom prst="rect">
            <a:avLst/>
          </a:prstGeom>
        </p:spPr>
        <p:txBody>
          <a:bodyPr wrap="none">
            <a:spAutoFit/>
          </a:bodyPr>
          <a:lstStyle/>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GB" sz="2400" b="1" dirty="0"/>
          </a:p>
        </p:txBody>
      </p:sp>
      <p:pic>
        <p:nvPicPr>
          <p:cNvPr id="14" name="Picture 13"/>
          <p:cNvPicPr>
            <a:picLocks noChangeAspect="1"/>
          </p:cNvPicPr>
          <p:nvPr/>
        </p:nvPicPr>
        <p:blipFill>
          <a:blip r:embed="rId3"/>
          <a:stretch>
            <a:fillRect/>
          </a:stretch>
        </p:blipFill>
        <p:spPr>
          <a:xfrm>
            <a:off x="99415" y="109229"/>
            <a:ext cx="2034043" cy="549741"/>
          </a:xfrm>
          <a:prstGeom prst="rect">
            <a:avLst/>
          </a:prstGeom>
        </p:spPr>
      </p:pic>
      <p:pic>
        <p:nvPicPr>
          <p:cNvPr id="16" name="Picture 15"/>
          <p:cNvPicPr>
            <a:picLocks noChangeAspect="1"/>
          </p:cNvPicPr>
          <p:nvPr/>
        </p:nvPicPr>
        <p:blipFill>
          <a:blip r:embed="rId4"/>
          <a:stretch>
            <a:fillRect/>
          </a:stretch>
        </p:blipFill>
        <p:spPr>
          <a:xfrm>
            <a:off x="1979600" y="-188894"/>
            <a:ext cx="1763059" cy="1145988"/>
          </a:xfrm>
          <a:prstGeom prst="rect">
            <a:avLst/>
          </a:prstGeom>
        </p:spPr>
      </p:pic>
      <p:pic>
        <p:nvPicPr>
          <p:cNvPr id="17" name="Picture 16"/>
          <p:cNvPicPr>
            <a:picLocks noChangeAspect="1"/>
          </p:cNvPicPr>
          <p:nvPr/>
        </p:nvPicPr>
        <p:blipFill>
          <a:blip r:embed="rId5"/>
          <a:stretch>
            <a:fillRect/>
          </a:stretch>
        </p:blipFill>
        <p:spPr>
          <a:xfrm>
            <a:off x="7321177" y="80296"/>
            <a:ext cx="1822823" cy="607607"/>
          </a:xfrm>
          <a:prstGeom prst="rect">
            <a:avLst/>
          </a:prstGeom>
        </p:spPr>
      </p:pic>
      <p:sp>
        <p:nvSpPr>
          <p:cNvPr id="9" name="Rectangle 8">
            <a:extLst>
              <a:ext uri="{FF2B5EF4-FFF2-40B4-BE49-F238E27FC236}">
                <a16:creationId xmlns:a16="http://schemas.microsoft.com/office/drawing/2014/main" id="{3865B76E-245B-4C8D-915C-95C7CA719ED7}"/>
              </a:ext>
            </a:extLst>
          </p:cNvPr>
          <p:cNvSpPr/>
          <p:nvPr/>
        </p:nvSpPr>
        <p:spPr>
          <a:xfrm>
            <a:off x="209176" y="1186147"/>
            <a:ext cx="8795180" cy="461665"/>
          </a:xfrm>
          <a:prstGeom prst="rect">
            <a:avLst/>
          </a:prstGeom>
        </p:spPr>
        <p:txBody>
          <a:bodyPr wrap="square">
            <a:spAutoFit/>
          </a:bodyPr>
          <a:lstStyle/>
          <a:p>
            <a:endParaRPr lang="en-US" sz="2400" dirty="0"/>
          </a:p>
        </p:txBody>
      </p:sp>
      <p:pic>
        <p:nvPicPr>
          <p:cNvPr id="13" name="Picture 12" descr="Imagem relacionada">
            <a:extLst>
              <a:ext uri="{FF2B5EF4-FFF2-40B4-BE49-F238E27FC236}">
                <a16:creationId xmlns:a16="http://schemas.microsoft.com/office/drawing/2014/main" id="{F5E9238F-1A9B-4F2D-9E07-3BCD70B5C8AA}"/>
              </a:ext>
            </a:extLst>
          </p:cNvPr>
          <p:cNvPicPr/>
          <p:nvPr/>
        </p:nvPicPr>
        <p:blipFill>
          <a:blip r:embed="rId6">
            <a:alphaModFix amt="14000"/>
            <a:extLst>
              <a:ext uri="{28A0092B-C50C-407E-A947-70E740481C1C}">
                <a14:useLocalDpi xmlns:a14="http://schemas.microsoft.com/office/drawing/2010/main" val="0"/>
              </a:ext>
            </a:extLst>
          </a:blip>
          <a:srcRect/>
          <a:stretch>
            <a:fillRect/>
          </a:stretch>
        </p:blipFill>
        <p:spPr bwMode="auto">
          <a:xfrm>
            <a:off x="2133458" y="1105964"/>
            <a:ext cx="4953105" cy="4711346"/>
          </a:xfrm>
          <a:prstGeom prst="rect">
            <a:avLst/>
          </a:prstGeom>
          <a:noFill/>
          <a:ln>
            <a:noFill/>
          </a:ln>
          <a:effectLst/>
        </p:spPr>
      </p:pic>
      <p:sp>
        <p:nvSpPr>
          <p:cNvPr id="15" name="Rectangle 14">
            <a:extLst>
              <a:ext uri="{FF2B5EF4-FFF2-40B4-BE49-F238E27FC236}">
                <a16:creationId xmlns:a16="http://schemas.microsoft.com/office/drawing/2014/main" id="{5DED1C83-83AC-4980-9462-A887FBE7914B}"/>
              </a:ext>
            </a:extLst>
          </p:cNvPr>
          <p:cNvSpPr/>
          <p:nvPr/>
        </p:nvSpPr>
        <p:spPr>
          <a:xfrm>
            <a:off x="209176" y="1186147"/>
            <a:ext cx="7603565" cy="6001643"/>
          </a:xfrm>
          <a:prstGeom prst="rect">
            <a:avLst/>
          </a:prstGeom>
        </p:spPr>
        <p:txBody>
          <a:bodyPr wrap="square">
            <a:spAutoFit/>
          </a:bodyPr>
          <a:lstStyle/>
          <a:p>
            <a:pPr marL="342900" indent="-342900">
              <a:buFont typeface="Arial" panose="020B0604020202020204" pitchFamily="34" charset="0"/>
              <a:buChar char="•"/>
            </a:pPr>
            <a:r>
              <a:rPr lang="en-US" sz="2400" b="1" dirty="0"/>
              <a:t>#1.7 Profiling and Timing Code</a:t>
            </a:r>
          </a:p>
          <a:p>
            <a:pPr marL="800100" lvl="1" indent="-342900">
              <a:lnSpc>
                <a:spcPct val="150000"/>
              </a:lnSpc>
              <a:buFont typeface="Arial" panose="020B0604020202020204" pitchFamily="34" charset="0"/>
              <a:buChar char="•"/>
            </a:pPr>
            <a:r>
              <a:rPr lang="en-US" sz="2400" dirty="0"/>
              <a:t>Timing Code Snippets: </a:t>
            </a:r>
            <a:r>
              <a:rPr lang="en-US" sz="2400" b="1" dirty="0"/>
              <a:t>%</a:t>
            </a:r>
            <a:r>
              <a:rPr lang="en-US" sz="2400" b="1" dirty="0" err="1"/>
              <a:t>timeit</a:t>
            </a:r>
            <a:r>
              <a:rPr lang="en-US" sz="2400" b="1" dirty="0"/>
              <a:t> </a:t>
            </a:r>
            <a:r>
              <a:rPr lang="en-US" sz="2400" dirty="0"/>
              <a:t>and </a:t>
            </a:r>
            <a:r>
              <a:rPr lang="en-US" sz="2400" b="1" dirty="0"/>
              <a:t>%time</a:t>
            </a:r>
          </a:p>
          <a:p>
            <a:pPr marL="800100" lvl="1" indent="-342900">
              <a:lnSpc>
                <a:spcPct val="150000"/>
              </a:lnSpc>
              <a:buFont typeface="Arial" panose="020B0604020202020204" pitchFamily="34" charset="0"/>
              <a:buChar char="•"/>
            </a:pPr>
            <a:r>
              <a:rPr lang="en-US" sz="2400" dirty="0"/>
              <a:t>Profiling Full Scripts: </a:t>
            </a:r>
            <a:r>
              <a:rPr lang="en-US" sz="2400" b="1" dirty="0"/>
              <a:t>%</a:t>
            </a:r>
            <a:r>
              <a:rPr lang="en-US" sz="2400" b="1" dirty="0" err="1"/>
              <a:t>prun</a:t>
            </a:r>
            <a:endParaRPr lang="en-US" sz="2400" b="1" dirty="0"/>
          </a:p>
          <a:p>
            <a:pPr marL="800100" lvl="1" indent="-342900">
              <a:lnSpc>
                <a:spcPct val="150000"/>
              </a:lnSpc>
              <a:buFont typeface="Arial" panose="020B0604020202020204" pitchFamily="34" charset="0"/>
              <a:buChar char="•"/>
            </a:pPr>
            <a:r>
              <a:rPr lang="en-US" sz="2400" dirty="0"/>
              <a:t>Line-by-Line Profiling: </a:t>
            </a:r>
            <a:r>
              <a:rPr lang="en-US" sz="2400" b="1" dirty="0"/>
              <a:t>%</a:t>
            </a:r>
            <a:r>
              <a:rPr lang="en-US" sz="2400" b="1" dirty="0" err="1"/>
              <a:t>lprun</a:t>
            </a:r>
            <a:endParaRPr lang="en-US" sz="2400" b="1" dirty="0"/>
          </a:p>
          <a:p>
            <a:pPr marL="1257300" lvl="2" indent="-342900">
              <a:lnSpc>
                <a:spcPct val="150000"/>
              </a:lnSpc>
              <a:buFont typeface="Arial" panose="020B0604020202020204" pitchFamily="34" charset="0"/>
              <a:buChar char="•"/>
            </a:pPr>
            <a:r>
              <a:rPr lang="en-US" sz="2400" dirty="0"/>
              <a:t>Install Line Profiler using ‘</a:t>
            </a:r>
            <a:r>
              <a:rPr lang="en-US" sz="2400" i="1" dirty="0"/>
              <a:t>pip</a:t>
            </a:r>
            <a:r>
              <a:rPr lang="en-US" sz="2400" dirty="0"/>
              <a:t>’: </a:t>
            </a:r>
          </a:p>
          <a:p>
            <a:pPr lvl="2">
              <a:lnSpc>
                <a:spcPct val="150000"/>
              </a:lnSpc>
            </a:pPr>
            <a:r>
              <a:rPr lang="en-US" sz="2400" i="1" dirty="0"/>
              <a:t>‘</a:t>
            </a:r>
            <a:r>
              <a:rPr lang="en-US" sz="2400" b="1" dirty="0"/>
              <a:t>pip install </a:t>
            </a:r>
            <a:r>
              <a:rPr lang="en-US" sz="2400" b="1" dirty="0" err="1"/>
              <a:t>line_profiler</a:t>
            </a:r>
            <a:r>
              <a:rPr lang="en-US" sz="2400" i="1" dirty="0"/>
              <a:t>’</a:t>
            </a:r>
          </a:p>
          <a:p>
            <a:pPr marL="800100" lvl="1" indent="-342900">
              <a:lnSpc>
                <a:spcPct val="150000"/>
              </a:lnSpc>
              <a:buFont typeface="Arial" panose="020B0604020202020204" pitchFamily="34" charset="0"/>
              <a:buChar char="•"/>
            </a:pPr>
            <a:r>
              <a:rPr lang="en-US" sz="2400" dirty="0"/>
              <a:t>Profiling Memory Use: </a:t>
            </a:r>
            <a:r>
              <a:rPr lang="en-US" sz="2400" b="1" dirty="0"/>
              <a:t>%</a:t>
            </a:r>
            <a:r>
              <a:rPr lang="en-US" sz="2400" b="1" dirty="0" err="1"/>
              <a:t>memit</a:t>
            </a:r>
            <a:r>
              <a:rPr lang="en-US" sz="2400" b="1" dirty="0"/>
              <a:t> </a:t>
            </a:r>
            <a:r>
              <a:rPr lang="en-US" sz="2400" dirty="0"/>
              <a:t>and </a:t>
            </a:r>
            <a:r>
              <a:rPr lang="en-US" sz="2400" b="1" dirty="0"/>
              <a:t>%</a:t>
            </a:r>
            <a:r>
              <a:rPr lang="en-US" sz="2400" b="1" dirty="0" err="1"/>
              <a:t>mprun</a:t>
            </a:r>
            <a:endParaRPr lang="en-US" sz="2400" b="1" dirty="0"/>
          </a:p>
          <a:p>
            <a:pPr marL="1257300" lvl="2" indent="-342900">
              <a:lnSpc>
                <a:spcPct val="150000"/>
              </a:lnSpc>
              <a:buFont typeface="Arial" panose="020B0604020202020204" pitchFamily="34" charset="0"/>
              <a:buChar char="•"/>
            </a:pPr>
            <a:r>
              <a:rPr lang="en-US" sz="2400" dirty="0"/>
              <a:t>Install Memory Profiler using ‘</a:t>
            </a:r>
            <a:r>
              <a:rPr lang="en-US" sz="2400" i="1" dirty="0"/>
              <a:t>pip</a:t>
            </a:r>
            <a:r>
              <a:rPr lang="en-US" sz="2400" dirty="0"/>
              <a:t>’:</a:t>
            </a:r>
          </a:p>
          <a:p>
            <a:pPr lvl="2">
              <a:lnSpc>
                <a:spcPct val="150000"/>
              </a:lnSpc>
            </a:pPr>
            <a:r>
              <a:rPr lang="en-US" sz="2400" dirty="0"/>
              <a:t>‘</a:t>
            </a:r>
            <a:r>
              <a:rPr lang="en-US" sz="2400" b="1" dirty="0"/>
              <a:t>pip install </a:t>
            </a:r>
            <a:r>
              <a:rPr lang="en-US" sz="2400" b="1" dirty="0" err="1"/>
              <a:t>memory_profiler</a:t>
            </a:r>
            <a:r>
              <a:rPr lang="en-US" sz="2400" dirty="0"/>
              <a:t>’</a:t>
            </a:r>
          </a:p>
          <a:p>
            <a:pPr algn="ctr"/>
            <a:endParaRPr lang="en-US" sz="2400" dirty="0"/>
          </a:p>
          <a:p>
            <a:pPr algn="ctr"/>
            <a:endParaRPr lang="en-US" sz="2400" dirty="0"/>
          </a:p>
          <a:p>
            <a:pPr algn="ctr"/>
            <a:endParaRPr lang="en-US" sz="2400" dirty="0"/>
          </a:p>
        </p:txBody>
      </p:sp>
      <p:sp>
        <p:nvSpPr>
          <p:cNvPr id="18" name="Rectangle 17">
            <a:extLst>
              <a:ext uri="{FF2B5EF4-FFF2-40B4-BE49-F238E27FC236}">
                <a16:creationId xmlns:a16="http://schemas.microsoft.com/office/drawing/2014/main" id="{9F2B888C-F1D8-4EBD-91B4-B7362B579076}"/>
              </a:ext>
            </a:extLst>
          </p:cNvPr>
          <p:cNvSpPr/>
          <p:nvPr/>
        </p:nvSpPr>
        <p:spPr>
          <a:xfrm>
            <a:off x="0" y="6363012"/>
            <a:ext cx="9144000" cy="338554"/>
          </a:xfrm>
          <a:prstGeom prst="rect">
            <a:avLst/>
          </a:prstGeom>
        </p:spPr>
        <p:txBody>
          <a:bodyPr wrap="square">
            <a:spAutoFit/>
          </a:bodyPr>
          <a:lstStyle/>
          <a:p>
            <a:pPr algn="ctr"/>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ctr"/>
              <a:t>35</a:t>
            </a:fld>
            <a:endParaRPr lang="pt-PT" sz="1600" dirty="0"/>
          </a:p>
        </p:txBody>
      </p:sp>
    </p:spTree>
    <p:extLst>
      <p:ext uri="{BB962C8B-B14F-4D97-AF65-F5344CB8AC3E}">
        <p14:creationId xmlns:p14="http://schemas.microsoft.com/office/powerpoint/2010/main" val="1399148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363012"/>
            <a:ext cx="9144000" cy="338554"/>
          </a:xfrm>
          <a:prstGeom prst="rect">
            <a:avLst/>
          </a:prstGeom>
        </p:spPr>
        <p:txBody>
          <a:bodyPr wrap="square">
            <a:spAutoFit/>
          </a:bodyPr>
          <a:lstStyle/>
          <a:p>
            <a:pPr algn="ctr"/>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ctr"/>
              <a:t>36</a:t>
            </a:fld>
            <a:endParaRPr lang="pt-PT" sz="1600" dirty="0"/>
          </a:p>
        </p:txBody>
      </p:sp>
      <p:sp>
        <p:nvSpPr>
          <p:cNvPr id="7" name="Rectangle 6"/>
          <p:cNvSpPr/>
          <p:nvPr/>
        </p:nvSpPr>
        <p:spPr>
          <a:xfrm>
            <a:off x="114356" y="384100"/>
            <a:ext cx="8890000" cy="701731"/>
          </a:xfrm>
          <a:prstGeom prst="rect">
            <a:avLst/>
          </a:prstGeom>
        </p:spPr>
        <p:txBody>
          <a:bodyPr wrap="square">
            <a:spAutoFit/>
          </a:bodyPr>
          <a:lstStyle/>
          <a:p>
            <a:r>
              <a:rPr lang="en-GB" b="1" dirty="0"/>
              <a:t>____________________________________________________________________________</a:t>
            </a:r>
          </a:p>
          <a:p>
            <a:pPr algn="ctr">
              <a:lnSpc>
                <a:spcPct val="20000"/>
              </a:lnSpc>
            </a:pPr>
            <a:r>
              <a:rPr lang="en-GB" b="1" dirty="0"/>
              <a:t>____________________________________________________________________________</a:t>
            </a:r>
          </a:p>
          <a:p>
            <a:endParaRPr lang="pt-PT" dirty="0"/>
          </a:p>
        </p:txBody>
      </p:sp>
      <p:pic>
        <p:nvPicPr>
          <p:cNvPr id="12" name="Picture 11" descr="Imagem relacionada"/>
          <p:cNvPicPr/>
          <p:nvPr/>
        </p:nvPicPr>
        <p:blipFill>
          <a:blip r:embed="rId2">
            <a:alphaModFix amt="14000"/>
            <a:extLst>
              <a:ext uri="{28A0092B-C50C-407E-A947-70E740481C1C}">
                <a14:useLocalDpi xmlns:a14="http://schemas.microsoft.com/office/drawing/2010/main" val="0"/>
              </a:ext>
            </a:extLst>
          </a:blip>
          <a:srcRect/>
          <a:stretch>
            <a:fillRect/>
          </a:stretch>
        </p:blipFill>
        <p:spPr bwMode="auto">
          <a:xfrm>
            <a:off x="2133458" y="1105964"/>
            <a:ext cx="4953105" cy="4711346"/>
          </a:xfrm>
          <a:prstGeom prst="rect">
            <a:avLst/>
          </a:prstGeom>
          <a:noFill/>
          <a:ln>
            <a:noFill/>
          </a:ln>
          <a:effectLst/>
        </p:spPr>
      </p:pic>
      <p:pic>
        <p:nvPicPr>
          <p:cNvPr id="14" name="Picture 13"/>
          <p:cNvPicPr>
            <a:picLocks noChangeAspect="1"/>
          </p:cNvPicPr>
          <p:nvPr/>
        </p:nvPicPr>
        <p:blipFill>
          <a:blip r:embed="rId3"/>
          <a:stretch>
            <a:fillRect/>
          </a:stretch>
        </p:blipFill>
        <p:spPr>
          <a:xfrm>
            <a:off x="99415" y="109229"/>
            <a:ext cx="2034043" cy="549741"/>
          </a:xfrm>
          <a:prstGeom prst="rect">
            <a:avLst/>
          </a:prstGeom>
        </p:spPr>
      </p:pic>
      <p:pic>
        <p:nvPicPr>
          <p:cNvPr id="16" name="Picture 15"/>
          <p:cNvPicPr>
            <a:picLocks noChangeAspect="1"/>
          </p:cNvPicPr>
          <p:nvPr/>
        </p:nvPicPr>
        <p:blipFill>
          <a:blip r:embed="rId4"/>
          <a:stretch>
            <a:fillRect/>
          </a:stretch>
        </p:blipFill>
        <p:spPr>
          <a:xfrm>
            <a:off x="1979600" y="-188894"/>
            <a:ext cx="1763059" cy="1145988"/>
          </a:xfrm>
          <a:prstGeom prst="rect">
            <a:avLst/>
          </a:prstGeom>
        </p:spPr>
      </p:pic>
      <p:pic>
        <p:nvPicPr>
          <p:cNvPr id="17" name="Picture 16"/>
          <p:cNvPicPr>
            <a:picLocks noChangeAspect="1"/>
          </p:cNvPicPr>
          <p:nvPr/>
        </p:nvPicPr>
        <p:blipFill>
          <a:blip r:embed="rId5"/>
          <a:stretch>
            <a:fillRect/>
          </a:stretch>
        </p:blipFill>
        <p:spPr>
          <a:xfrm>
            <a:off x="7321177" y="80296"/>
            <a:ext cx="1822823" cy="607607"/>
          </a:xfrm>
          <a:prstGeom prst="rect">
            <a:avLst/>
          </a:prstGeom>
        </p:spPr>
      </p:pic>
      <p:sp>
        <p:nvSpPr>
          <p:cNvPr id="9" name="Rectangle 8">
            <a:extLst>
              <a:ext uri="{FF2B5EF4-FFF2-40B4-BE49-F238E27FC236}">
                <a16:creationId xmlns:a16="http://schemas.microsoft.com/office/drawing/2014/main" id="{47312A4D-FEAC-4474-A4B5-9BEB9F2E0A56}"/>
              </a:ext>
            </a:extLst>
          </p:cNvPr>
          <p:cNvSpPr/>
          <p:nvPr/>
        </p:nvSpPr>
        <p:spPr>
          <a:xfrm>
            <a:off x="733692" y="1753477"/>
            <a:ext cx="7752636" cy="3416320"/>
          </a:xfrm>
          <a:prstGeom prst="rect">
            <a:avLst/>
          </a:prstGeom>
        </p:spPr>
        <p:txBody>
          <a:bodyPr wrap="none">
            <a:spAutoFit/>
          </a:bodyPr>
          <a:lstStyle/>
          <a:p>
            <a:pPr algn="ctr"/>
            <a:r>
              <a:rPr lang="pt-PT" sz="3600" b="1" dirty="0"/>
              <a:t>THANK YOU FOR YOUR PARTICIPATION</a:t>
            </a:r>
            <a:endParaRPr lang="en-US" sz="3600" b="1" dirty="0"/>
          </a:p>
          <a:p>
            <a:pPr algn="ctr"/>
            <a:r>
              <a:rPr lang="en-US" sz="3600" b="1" dirty="0"/>
              <a:t>#1 IPython – Beyond Normal Python</a:t>
            </a:r>
          </a:p>
          <a:p>
            <a:pPr algn="ctr"/>
            <a:r>
              <a:rPr lang="en-US" sz="2400" dirty="0"/>
              <a:t>(23 JAN 2019)</a:t>
            </a:r>
            <a:r>
              <a:rPr lang="en-US" sz="2400" b="1" dirty="0"/>
              <a:t> </a:t>
            </a:r>
          </a:p>
          <a:p>
            <a:pPr algn="ctr"/>
            <a:endParaRPr lang="en-US" sz="3600" b="1" dirty="0"/>
          </a:p>
          <a:p>
            <a:pPr algn="ctr"/>
            <a:r>
              <a:rPr lang="en-US" sz="3600" b="1" dirty="0"/>
              <a:t>Next module is: </a:t>
            </a:r>
          </a:p>
          <a:p>
            <a:pPr algn="ctr"/>
            <a:r>
              <a:rPr lang="en-US" sz="2400" b="1" dirty="0"/>
              <a:t>#2 Introduction to NumPy</a:t>
            </a:r>
          </a:p>
          <a:p>
            <a:pPr algn="ctr"/>
            <a:r>
              <a:rPr lang="en-US" sz="2400" dirty="0"/>
              <a:t>(25 JAN 2019)</a:t>
            </a:r>
            <a:r>
              <a:rPr lang="en-US" sz="2400" b="1" dirty="0"/>
              <a:t> </a:t>
            </a:r>
          </a:p>
        </p:txBody>
      </p:sp>
    </p:spTree>
    <p:extLst>
      <p:ext uri="{BB962C8B-B14F-4D97-AF65-F5344CB8AC3E}">
        <p14:creationId xmlns:p14="http://schemas.microsoft.com/office/powerpoint/2010/main" val="419025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9176" y="6363012"/>
            <a:ext cx="8680824" cy="338554"/>
          </a:xfrm>
          <a:prstGeom prst="rect">
            <a:avLst/>
          </a:prstGeom>
        </p:spPr>
        <p:txBody>
          <a:bodyPr wrap="square">
            <a:spAutoFit/>
          </a:bodyPr>
          <a:lstStyle/>
          <a:p>
            <a:pPr algn="just"/>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just"/>
              <a:t>4</a:t>
            </a:fld>
            <a:endParaRPr lang="pt-PT" sz="1600" dirty="0"/>
          </a:p>
        </p:txBody>
      </p:sp>
      <p:sp>
        <p:nvSpPr>
          <p:cNvPr id="7" name="Rectangle 6"/>
          <p:cNvSpPr/>
          <p:nvPr/>
        </p:nvSpPr>
        <p:spPr>
          <a:xfrm>
            <a:off x="114356" y="384100"/>
            <a:ext cx="8890000" cy="701731"/>
          </a:xfrm>
          <a:prstGeom prst="rect">
            <a:avLst/>
          </a:prstGeom>
        </p:spPr>
        <p:txBody>
          <a:bodyPr wrap="square">
            <a:spAutoFit/>
          </a:bodyPr>
          <a:lstStyle/>
          <a:p>
            <a:r>
              <a:rPr lang="en-GB" b="1" dirty="0"/>
              <a:t>____________________________________________________________________________</a:t>
            </a:r>
          </a:p>
          <a:p>
            <a:pPr algn="ctr">
              <a:lnSpc>
                <a:spcPct val="20000"/>
              </a:lnSpc>
            </a:pPr>
            <a:r>
              <a:rPr lang="en-GB" b="1" dirty="0"/>
              <a:t>____________________________________________________________________________</a:t>
            </a:r>
          </a:p>
          <a:p>
            <a:endParaRPr lang="pt-PT" dirty="0"/>
          </a:p>
        </p:txBody>
      </p:sp>
      <p:pic>
        <p:nvPicPr>
          <p:cNvPr id="12" name="Picture 11" descr="Imagem relacionada"/>
          <p:cNvPicPr/>
          <p:nvPr/>
        </p:nvPicPr>
        <p:blipFill>
          <a:blip r:embed="rId2">
            <a:alphaModFix amt="14000"/>
            <a:extLst>
              <a:ext uri="{28A0092B-C50C-407E-A947-70E740481C1C}">
                <a14:useLocalDpi xmlns:a14="http://schemas.microsoft.com/office/drawing/2010/main" val="0"/>
              </a:ext>
            </a:extLst>
          </a:blip>
          <a:srcRect/>
          <a:stretch>
            <a:fillRect/>
          </a:stretch>
        </p:blipFill>
        <p:spPr bwMode="auto">
          <a:xfrm>
            <a:off x="2133458" y="1105964"/>
            <a:ext cx="4953105" cy="4711346"/>
          </a:xfrm>
          <a:prstGeom prst="rect">
            <a:avLst/>
          </a:prstGeom>
          <a:noFill/>
          <a:ln>
            <a:noFill/>
          </a:ln>
          <a:effectLst/>
        </p:spPr>
      </p:pic>
      <p:sp>
        <p:nvSpPr>
          <p:cNvPr id="11" name="Rectangle 10"/>
          <p:cNvSpPr/>
          <p:nvPr/>
        </p:nvSpPr>
        <p:spPr>
          <a:xfrm>
            <a:off x="209176" y="1105964"/>
            <a:ext cx="8531126" cy="6370975"/>
          </a:xfrm>
          <a:prstGeom prst="rect">
            <a:avLst/>
          </a:prstGeom>
        </p:spPr>
        <p:txBody>
          <a:bodyPr wrap="square">
            <a:spAutoFit/>
          </a:bodyPr>
          <a:lstStyle/>
          <a:p>
            <a:r>
              <a:rPr lang="en-US" sz="3600" b="1" dirty="0"/>
              <a:t>#0 Introduction – Overview</a:t>
            </a:r>
          </a:p>
          <a:p>
            <a:r>
              <a:rPr lang="en-US" sz="3600" b="1" dirty="0"/>
              <a:t>Contents</a:t>
            </a:r>
            <a:r>
              <a:rPr lang="en-US" sz="2400" b="1" dirty="0"/>
              <a:t> </a:t>
            </a:r>
            <a:r>
              <a:rPr lang="en-US" sz="2400" dirty="0"/>
              <a:t>(23 JAN 2019)</a:t>
            </a:r>
            <a:r>
              <a:rPr lang="en-US" sz="2400" b="1" dirty="0"/>
              <a:t> </a:t>
            </a:r>
          </a:p>
          <a:p>
            <a:pPr marL="342900" indent="-342900">
              <a:buFont typeface="Arial"/>
              <a:buChar char="•"/>
            </a:pPr>
            <a:r>
              <a:rPr lang="en-US" sz="2400" dirty="0"/>
              <a:t>Introduction to Data Science</a:t>
            </a:r>
          </a:p>
          <a:p>
            <a:pPr marL="342900" indent="-342900">
              <a:buFont typeface="Arial"/>
              <a:buChar char="•"/>
            </a:pPr>
            <a:r>
              <a:rPr lang="pt-PT" sz="2400" dirty="0"/>
              <a:t>CRISP-DM</a:t>
            </a:r>
            <a:endParaRPr lang="en-US" sz="2400" dirty="0"/>
          </a:p>
          <a:p>
            <a:pPr marL="342900" indent="-342900">
              <a:buFont typeface="Arial"/>
              <a:buChar char="•"/>
            </a:pPr>
            <a:r>
              <a:rPr lang="en-US" sz="2400" dirty="0"/>
              <a:t>Practical example: CRM</a:t>
            </a:r>
          </a:p>
          <a:p>
            <a:pPr marL="342900" indent="-342900">
              <a:buFont typeface="Arial"/>
              <a:buChar char="•"/>
            </a:pPr>
            <a:r>
              <a:rPr lang="en-US" sz="2400" dirty="0"/>
              <a:t>Practical example: Service Desk System</a:t>
            </a:r>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GB" sz="2400" b="1" dirty="0"/>
          </a:p>
        </p:txBody>
      </p:sp>
      <p:pic>
        <p:nvPicPr>
          <p:cNvPr id="14" name="Picture 13"/>
          <p:cNvPicPr>
            <a:picLocks noChangeAspect="1"/>
          </p:cNvPicPr>
          <p:nvPr/>
        </p:nvPicPr>
        <p:blipFill>
          <a:blip r:embed="rId3"/>
          <a:stretch>
            <a:fillRect/>
          </a:stretch>
        </p:blipFill>
        <p:spPr>
          <a:xfrm>
            <a:off x="99415" y="109229"/>
            <a:ext cx="2034043" cy="549741"/>
          </a:xfrm>
          <a:prstGeom prst="rect">
            <a:avLst/>
          </a:prstGeom>
        </p:spPr>
      </p:pic>
      <p:pic>
        <p:nvPicPr>
          <p:cNvPr id="16" name="Picture 15"/>
          <p:cNvPicPr>
            <a:picLocks noChangeAspect="1"/>
          </p:cNvPicPr>
          <p:nvPr/>
        </p:nvPicPr>
        <p:blipFill>
          <a:blip r:embed="rId4"/>
          <a:stretch>
            <a:fillRect/>
          </a:stretch>
        </p:blipFill>
        <p:spPr>
          <a:xfrm>
            <a:off x="1979600" y="-188894"/>
            <a:ext cx="1763059" cy="1145988"/>
          </a:xfrm>
          <a:prstGeom prst="rect">
            <a:avLst/>
          </a:prstGeom>
        </p:spPr>
      </p:pic>
      <p:pic>
        <p:nvPicPr>
          <p:cNvPr id="17" name="Picture 16"/>
          <p:cNvPicPr>
            <a:picLocks noChangeAspect="1"/>
          </p:cNvPicPr>
          <p:nvPr/>
        </p:nvPicPr>
        <p:blipFill>
          <a:blip r:embed="rId5"/>
          <a:stretch>
            <a:fillRect/>
          </a:stretch>
        </p:blipFill>
        <p:spPr>
          <a:xfrm>
            <a:off x="7321177" y="80296"/>
            <a:ext cx="1822823" cy="607607"/>
          </a:xfrm>
          <a:prstGeom prst="rect">
            <a:avLst/>
          </a:prstGeom>
        </p:spPr>
      </p:pic>
    </p:spTree>
    <p:extLst>
      <p:ext uri="{BB962C8B-B14F-4D97-AF65-F5344CB8AC3E}">
        <p14:creationId xmlns:p14="http://schemas.microsoft.com/office/powerpoint/2010/main" val="550219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9176" y="6363012"/>
            <a:ext cx="8680824" cy="338554"/>
          </a:xfrm>
          <a:prstGeom prst="rect">
            <a:avLst/>
          </a:prstGeom>
        </p:spPr>
        <p:txBody>
          <a:bodyPr wrap="square">
            <a:spAutoFit/>
          </a:bodyPr>
          <a:lstStyle/>
          <a:p>
            <a:pPr algn="just"/>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just"/>
              <a:t>5</a:t>
            </a:fld>
            <a:endParaRPr lang="pt-PT" sz="1600" dirty="0"/>
          </a:p>
        </p:txBody>
      </p:sp>
      <p:sp>
        <p:nvSpPr>
          <p:cNvPr id="7" name="Rectangle 6"/>
          <p:cNvSpPr/>
          <p:nvPr/>
        </p:nvSpPr>
        <p:spPr>
          <a:xfrm>
            <a:off x="114356" y="384100"/>
            <a:ext cx="8890000" cy="1514261"/>
          </a:xfrm>
          <a:prstGeom prst="rect">
            <a:avLst/>
          </a:prstGeom>
        </p:spPr>
        <p:txBody>
          <a:bodyPr wrap="square">
            <a:spAutoFit/>
          </a:bodyPr>
          <a:lstStyle/>
          <a:p>
            <a:r>
              <a:rPr lang="en-GB" b="1" dirty="0"/>
              <a:t>____________________________________________________________________________</a:t>
            </a:r>
          </a:p>
          <a:p>
            <a:r>
              <a:rPr lang="en-US" b="1" dirty="0"/>
              <a:t>#0 Introduction – Overview</a:t>
            </a:r>
            <a:endParaRPr lang="en-GB" b="1" dirty="0"/>
          </a:p>
          <a:p>
            <a:r>
              <a:rPr lang="en-GB" b="1" dirty="0"/>
              <a:t>____________________________________________________________________________</a:t>
            </a:r>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endParaRPr lang="pt-PT" dirty="0"/>
          </a:p>
        </p:txBody>
      </p:sp>
      <p:pic>
        <p:nvPicPr>
          <p:cNvPr id="14" name="Picture 13"/>
          <p:cNvPicPr>
            <a:picLocks noChangeAspect="1"/>
          </p:cNvPicPr>
          <p:nvPr/>
        </p:nvPicPr>
        <p:blipFill>
          <a:blip r:embed="rId3"/>
          <a:stretch>
            <a:fillRect/>
          </a:stretch>
        </p:blipFill>
        <p:spPr>
          <a:xfrm>
            <a:off x="99415" y="109229"/>
            <a:ext cx="2034043" cy="549741"/>
          </a:xfrm>
          <a:prstGeom prst="rect">
            <a:avLst/>
          </a:prstGeom>
        </p:spPr>
      </p:pic>
      <p:pic>
        <p:nvPicPr>
          <p:cNvPr id="16" name="Picture 15"/>
          <p:cNvPicPr>
            <a:picLocks noChangeAspect="1"/>
          </p:cNvPicPr>
          <p:nvPr/>
        </p:nvPicPr>
        <p:blipFill>
          <a:blip r:embed="rId4"/>
          <a:stretch>
            <a:fillRect/>
          </a:stretch>
        </p:blipFill>
        <p:spPr>
          <a:xfrm>
            <a:off x="1979600" y="-188894"/>
            <a:ext cx="1763059" cy="1145988"/>
          </a:xfrm>
          <a:prstGeom prst="rect">
            <a:avLst/>
          </a:prstGeom>
        </p:spPr>
      </p:pic>
      <p:pic>
        <p:nvPicPr>
          <p:cNvPr id="17" name="Picture 16"/>
          <p:cNvPicPr>
            <a:picLocks noChangeAspect="1"/>
          </p:cNvPicPr>
          <p:nvPr/>
        </p:nvPicPr>
        <p:blipFill>
          <a:blip r:embed="rId5"/>
          <a:stretch>
            <a:fillRect/>
          </a:stretch>
        </p:blipFill>
        <p:spPr>
          <a:xfrm>
            <a:off x="7321177" y="80296"/>
            <a:ext cx="1822823" cy="607607"/>
          </a:xfrm>
          <a:prstGeom prst="rect">
            <a:avLst/>
          </a:prstGeom>
        </p:spPr>
      </p:pic>
      <p:sp>
        <p:nvSpPr>
          <p:cNvPr id="9" name="Title 3">
            <a:extLst>
              <a:ext uri="{FF2B5EF4-FFF2-40B4-BE49-F238E27FC236}">
                <a16:creationId xmlns:a16="http://schemas.microsoft.com/office/drawing/2014/main" id="{C7EA1775-6161-4D56-83F9-E0B6E3AF4078}"/>
              </a:ext>
            </a:extLst>
          </p:cNvPr>
          <p:cNvSpPr>
            <a:spLocks noGrp="1"/>
          </p:cNvSpPr>
          <p:nvPr>
            <p:ph type="ctrTitle"/>
          </p:nvPr>
        </p:nvSpPr>
        <p:spPr>
          <a:xfrm>
            <a:off x="554477" y="4829515"/>
            <a:ext cx="8335523" cy="1385831"/>
          </a:xfrm>
        </p:spPr>
        <p:txBody>
          <a:bodyPr>
            <a:normAutofit fontScale="90000"/>
          </a:bodyPr>
          <a:lstStyle/>
          <a:p>
            <a:pPr algn="l"/>
            <a:r>
              <a:rPr lang="pt-PT" sz="2800" dirty="0" err="1"/>
              <a:t>What</a:t>
            </a:r>
            <a:r>
              <a:rPr lang="pt-PT" sz="2800" dirty="0"/>
              <a:t> </a:t>
            </a:r>
            <a:r>
              <a:rPr lang="pt-PT" sz="2800" dirty="0" err="1"/>
              <a:t>is</a:t>
            </a:r>
            <a:r>
              <a:rPr lang="pt-PT" sz="2800" dirty="0"/>
              <a:t> Data </a:t>
            </a:r>
            <a:r>
              <a:rPr lang="pt-PT" sz="2800" dirty="0" err="1"/>
              <a:t>Science</a:t>
            </a:r>
            <a:r>
              <a:rPr lang="pt-PT" sz="2800" dirty="0"/>
              <a:t>?</a:t>
            </a:r>
            <a:br>
              <a:rPr lang="pt-PT" sz="2800" dirty="0"/>
            </a:br>
            <a:r>
              <a:rPr lang="pt-PT" sz="2800" b="1" dirty="0" err="1"/>
              <a:t>Interdisciplinary</a:t>
            </a:r>
            <a:r>
              <a:rPr lang="pt-PT" sz="2800" b="1" dirty="0"/>
              <a:t> data-</a:t>
            </a:r>
            <a:r>
              <a:rPr lang="pt-PT" sz="2800" b="1" dirty="0" err="1"/>
              <a:t>driven</a:t>
            </a:r>
            <a:r>
              <a:rPr lang="pt-PT" sz="2800" b="1" dirty="0"/>
              <a:t> </a:t>
            </a:r>
            <a:r>
              <a:rPr lang="pt-PT" sz="2800" dirty="0" err="1"/>
              <a:t>approach</a:t>
            </a:r>
            <a:r>
              <a:rPr lang="pt-PT" sz="2800" dirty="0"/>
              <a:t> to </a:t>
            </a:r>
            <a:r>
              <a:rPr lang="pt-PT" sz="2800" dirty="0" err="1"/>
              <a:t>address</a:t>
            </a:r>
            <a:r>
              <a:rPr lang="pt-PT" sz="2800" dirty="0"/>
              <a:t> </a:t>
            </a:r>
            <a:r>
              <a:rPr lang="pt-PT" sz="2800" dirty="0" err="1"/>
              <a:t>problems</a:t>
            </a:r>
            <a:r>
              <a:rPr lang="pt-PT" sz="2800" dirty="0"/>
              <a:t> for </a:t>
            </a:r>
            <a:r>
              <a:rPr lang="pt-PT" sz="2800" dirty="0" err="1"/>
              <a:t>which</a:t>
            </a:r>
            <a:r>
              <a:rPr lang="pt-PT" sz="2800" dirty="0"/>
              <a:t> </a:t>
            </a:r>
            <a:r>
              <a:rPr lang="pt-PT" sz="2800" dirty="0" err="1"/>
              <a:t>there</a:t>
            </a:r>
            <a:r>
              <a:rPr lang="pt-PT" sz="2800" dirty="0"/>
              <a:t> </a:t>
            </a:r>
            <a:r>
              <a:rPr lang="pt-PT" sz="2800" dirty="0" err="1"/>
              <a:t>is</a:t>
            </a:r>
            <a:r>
              <a:rPr lang="pt-PT" sz="2800" dirty="0"/>
              <a:t> </a:t>
            </a:r>
            <a:r>
              <a:rPr lang="pt-PT" sz="2800" b="1" dirty="0" err="1"/>
              <a:t>available</a:t>
            </a:r>
            <a:r>
              <a:rPr lang="pt-PT" sz="2800" b="1" dirty="0"/>
              <a:t> data</a:t>
            </a:r>
            <a:r>
              <a:rPr lang="pt-PT" sz="2800" dirty="0"/>
              <a:t>.</a:t>
            </a:r>
            <a:br>
              <a:rPr lang="pt-PT" sz="2800" dirty="0"/>
            </a:br>
            <a:endParaRPr lang="en-US" sz="2800" dirty="0"/>
          </a:p>
        </p:txBody>
      </p:sp>
      <p:pic>
        <p:nvPicPr>
          <p:cNvPr id="4" name="Picture 3">
            <a:extLst>
              <a:ext uri="{FF2B5EF4-FFF2-40B4-BE49-F238E27FC236}">
                <a16:creationId xmlns:a16="http://schemas.microsoft.com/office/drawing/2014/main" id="{05D33D59-B4DD-4155-95B7-1A6362B2F1D7}"/>
              </a:ext>
            </a:extLst>
          </p:cNvPr>
          <p:cNvPicPr>
            <a:picLocks noChangeAspect="1"/>
          </p:cNvPicPr>
          <p:nvPr/>
        </p:nvPicPr>
        <p:blipFill>
          <a:blip r:embed="rId6"/>
          <a:stretch>
            <a:fillRect/>
          </a:stretch>
        </p:blipFill>
        <p:spPr>
          <a:xfrm>
            <a:off x="1259732" y="1461995"/>
            <a:ext cx="6439710" cy="3219855"/>
          </a:xfrm>
          <a:prstGeom prst="rect">
            <a:avLst/>
          </a:prstGeom>
        </p:spPr>
      </p:pic>
    </p:spTree>
    <p:extLst>
      <p:ext uri="{BB962C8B-B14F-4D97-AF65-F5344CB8AC3E}">
        <p14:creationId xmlns:p14="http://schemas.microsoft.com/office/powerpoint/2010/main" val="3439260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9176" y="6363012"/>
            <a:ext cx="8680824" cy="338554"/>
          </a:xfrm>
          <a:prstGeom prst="rect">
            <a:avLst/>
          </a:prstGeom>
        </p:spPr>
        <p:txBody>
          <a:bodyPr wrap="square">
            <a:spAutoFit/>
          </a:bodyPr>
          <a:lstStyle/>
          <a:p>
            <a:pPr algn="just"/>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just"/>
              <a:t>6</a:t>
            </a:fld>
            <a:endParaRPr lang="pt-PT" sz="1600" dirty="0"/>
          </a:p>
        </p:txBody>
      </p:sp>
      <p:sp>
        <p:nvSpPr>
          <p:cNvPr id="7" name="Rectangle 6"/>
          <p:cNvSpPr/>
          <p:nvPr/>
        </p:nvSpPr>
        <p:spPr>
          <a:xfrm>
            <a:off x="114356" y="384100"/>
            <a:ext cx="8890000" cy="1514261"/>
          </a:xfrm>
          <a:prstGeom prst="rect">
            <a:avLst/>
          </a:prstGeom>
        </p:spPr>
        <p:txBody>
          <a:bodyPr wrap="square">
            <a:spAutoFit/>
          </a:bodyPr>
          <a:lstStyle/>
          <a:p>
            <a:r>
              <a:rPr lang="en-GB" b="1" dirty="0"/>
              <a:t>____________________________________________________________________________</a:t>
            </a:r>
          </a:p>
          <a:p>
            <a:r>
              <a:rPr lang="en-US" b="1" dirty="0"/>
              <a:t>#0 Introduction – Overview</a:t>
            </a:r>
            <a:endParaRPr lang="en-GB" b="1" dirty="0"/>
          </a:p>
          <a:p>
            <a:r>
              <a:rPr lang="en-GB" b="1" dirty="0"/>
              <a:t>____________________________________________________________________________</a:t>
            </a:r>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endParaRPr lang="pt-PT" dirty="0"/>
          </a:p>
        </p:txBody>
      </p:sp>
      <p:pic>
        <p:nvPicPr>
          <p:cNvPr id="14" name="Picture 13"/>
          <p:cNvPicPr>
            <a:picLocks noChangeAspect="1"/>
          </p:cNvPicPr>
          <p:nvPr/>
        </p:nvPicPr>
        <p:blipFill>
          <a:blip r:embed="rId2"/>
          <a:stretch>
            <a:fillRect/>
          </a:stretch>
        </p:blipFill>
        <p:spPr>
          <a:xfrm>
            <a:off x="99415" y="109229"/>
            <a:ext cx="2034043" cy="549741"/>
          </a:xfrm>
          <a:prstGeom prst="rect">
            <a:avLst/>
          </a:prstGeom>
        </p:spPr>
      </p:pic>
      <p:pic>
        <p:nvPicPr>
          <p:cNvPr id="16" name="Picture 15"/>
          <p:cNvPicPr>
            <a:picLocks noChangeAspect="1"/>
          </p:cNvPicPr>
          <p:nvPr/>
        </p:nvPicPr>
        <p:blipFill>
          <a:blip r:embed="rId3"/>
          <a:stretch>
            <a:fillRect/>
          </a:stretch>
        </p:blipFill>
        <p:spPr>
          <a:xfrm>
            <a:off x="1979600" y="-188894"/>
            <a:ext cx="1763059" cy="1145988"/>
          </a:xfrm>
          <a:prstGeom prst="rect">
            <a:avLst/>
          </a:prstGeom>
        </p:spPr>
      </p:pic>
      <p:pic>
        <p:nvPicPr>
          <p:cNvPr id="17" name="Picture 16"/>
          <p:cNvPicPr>
            <a:picLocks noChangeAspect="1"/>
          </p:cNvPicPr>
          <p:nvPr/>
        </p:nvPicPr>
        <p:blipFill>
          <a:blip r:embed="rId4"/>
          <a:stretch>
            <a:fillRect/>
          </a:stretch>
        </p:blipFill>
        <p:spPr>
          <a:xfrm>
            <a:off x="7321177" y="80296"/>
            <a:ext cx="1822823" cy="607607"/>
          </a:xfrm>
          <a:prstGeom prst="rect">
            <a:avLst/>
          </a:prstGeom>
        </p:spPr>
      </p:pic>
      <p:sp>
        <p:nvSpPr>
          <p:cNvPr id="9" name="Title 3">
            <a:extLst>
              <a:ext uri="{FF2B5EF4-FFF2-40B4-BE49-F238E27FC236}">
                <a16:creationId xmlns:a16="http://schemas.microsoft.com/office/drawing/2014/main" id="{C7EA1775-6161-4D56-83F9-E0B6E3AF4078}"/>
              </a:ext>
            </a:extLst>
          </p:cNvPr>
          <p:cNvSpPr>
            <a:spLocks noGrp="1"/>
          </p:cNvSpPr>
          <p:nvPr>
            <p:ph type="ctrTitle"/>
          </p:nvPr>
        </p:nvSpPr>
        <p:spPr>
          <a:xfrm>
            <a:off x="5131988" y="1576614"/>
            <a:ext cx="3827834" cy="3817732"/>
          </a:xfrm>
        </p:spPr>
        <p:txBody>
          <a:bodyPr>
            <a:normAutofit fontScale="90000"/>
          </a:bodyPr>
          <a:lstStyle/>
          <a:p>
            <a:pPr algn="l"/>
            <a:r>
              <a:rPr lang="pt-PT" sz="2800" b="1" u="sng" dirty="0"/>
              <a:t>Data </a:t>
            </a:r>
            <a:r>
              <a:rPr lang="pt-PT" sz="2800" b="1" u="sng" dirty="0" err="1"/>
              <a:t>Mining</a:t>
            </a:r>
            <a:r>
              <a:rPr lang="pt-PT" sz="2800" dirty="0"/>
              <a:t>: </a:t>
            </a:r>
            <a:r>
              <a:rPr lang="pt-PT" sz="2800" b="1" dirty="0" err="1"/>
              <a:t>knowledge</a:t>
            </a:r>
            <a:r>
              <a:rPr lang="pt-PT" sz="2800" b="1" dirty="0"/>
              <a:t> </a:t>
            </a:r>
            <a:r>
              <a:rPr lang="pt-PT" sz="2800" b="1" dirty="0" err="1"/>
              <a:t>discovery</a:t>
            </a:r>
            <a:r>
              <a:rPr lang="pt-PT" sz="2800" dirty="0"/>
              <a:t> </a:t>
            </a:r>
            <a:r>
              <a:rPr lang="pt-PT" sz="2800" dirty="0" err="1"/>
              <a:t>process</a:t>
            </a:r>
            <a:r>
              <a:rPr lang="pt-PT" sz="2800" dirty="0"/>
              <a:t> </a:t>
            </a:r>
            <a:r>
              <a:rPr lang="pt-PT" sz="2800" dirty="0" err="1"/>
              <a:t>that</a:t>
            </a:r>
            <a:r>
              <a:rPr lang="pt-PT" sz="2800" dirty="0"/>
              <a:t> </a:t>
            </a:r>
            <a:r>
              <a:rPr lang="pt-PT" sz="2800" dirty="0" err="1"/>
              <a:t>aims</a:t>
            </a:r>
            <a:r>
              <a:rPr lang="pt-PT" sz="2800" dirty="0"/>
              <a:t> to </a:t>
            </a:r>
            <a:r>
              <a:rPr lang="pt-PT" sz="2800" dirty="0" err="1"/>
              <a:t>unveil</a:t>
            </a:r>
            <a:r>
              <a:rPr lang="pt-PT" sz="2800" dirty="0"/>
              <a:t> </a:t>
            </a:r>
            <a:r>
              <a:rPr lang="pt-PT" sz="2800" b="1" dirty="0" err="1"/>
              <a:t>insightful</a:t>
            </a:r>
            <a:r>
              <a:rPr lang="pt-PT" sz="2800" b="1" dirty="0"/>
              <a:t> </a:t>
            </a:r>
            <a:r>
              <a:rPr lang="pt-PT" sz="2800" b="1" dirty="0" err="1"/>
              <a:t>patterns</a:t>
            </a:r>
            <a:r>
              <a:rPr lang="pt-PT" sz="2800" b="1" dirty="0"/>
              <a:t> </a:t>
            </a:r>
            <a:r>
              <a:rPr lang="pt-PT" sz="2800" dirty="0" err="1"/>
              <a:t>from</a:t>
            </a:r>
            <a:r>
              <a:rPr lang="pt-PT" sz="2800" dirty="0"/>
              <a:t> </a:t>
            </a:r>
            <a:r>
              <a:rPr lang="pt-PT" sz="2800" b="1" dirty="0" err="1"/>
              <a:t>raw</a:t>
            </a:r>
            <a:r>
              <a:rPr lang="pt-PT" sz="2800" b="1" dirty="0"/>
              <a:t> data</a:t>
            </a:r>
            <a:r>
              <a:rPr lang="pt-PT" sz="2800" dirty="0"/>
              <a:t> (</a:t>
            </a:r>
            <a:r>
              <a:rPr lang="pt-PT" sz="2800" dirty="0" err="1"/>
              <a:t>it</a:t>
            </a:r>
            <a:r>
              <a:rPr lang="pt-PT" sz="2800" dirty="0"/>
              <a:t> </a:t>
            </a:r>
            <a:r>
              <a:rPr lang="pt-PT" sz="2800" dirty="0" err="1"/>
              <a:t>is</a:t>
            </a:r>
            <a:r>
              <a:rPr lang="pt-PT" sz="2800" dirty="0"/>
              <a:t> </a:t>
            </a:r>
            <a:r>
              <a:rPr lang="pt-PT" sz="2800" dirty="0" err="1"/>
              <a:t>encompassed</a:t>
            </a:r>
            <a:r>
              <a:rPr lang="pt-PT" sz="2800" dirty="0"/>
              <a:t> </a:t>
            </a:r>
            <a:r>
              <a:rPr lang="pt-PT" sz="2800" dirty="0" err="1"/>
              <a:t>within</a:t>
            </a:r>
            <a:r>
              <a:rPr lang="pt-PT" sz="2800" dirty="0"/>
              <a:t> Data </a:t>
            </a:r>
            <a:r>
              <a:rPr lang="pt-PT" sz="2800" dirty="0" err="1"/>
              <a:t>Science</a:t>
            </a:r>
            <a:r>
              <a:rPr lang="pt-PT" sz="2800" dirty="0"/>
              <a:t>)</a:t>
            </a:r>
            <a:br>
              <a:rPr lang="pt-PT" sz="2800" dirty="0"/>
            </a:br>
            <a:br>
              <a:rPr lang="pt-PT" sz="2800" dirty="0"/>
            </a:br>
            <a:r>
              <a:rPr lang="pt-PT" sz="2800" b="1" u="sng" dirty="0" err="1"/>
              <a:t>Text</a:t>
            </a:r>
            <a:r>
              <a:rPr lang="pt-PT" sz="2800" b="1" u="sng" dirty="0"/>
              <a:t> </a:t>
            </a:r>
            <a:r>
              <a:rPr lang="pt-PT" sz="2800" b="1" u="sng" dirty="0" err="1"/>
              <a:t>Mining</a:t>
            </a:r>
            <a:r>
              <a:rPr lang="pt-PT" sz="2800" dirty="0"/>
              <a:t>: </a:t>
            </a:r>
            <a:r>
              <a:rPr lang="pt-PT" sz="2800" dirty="0" err="1"/>
              <a:t>Unstructured</a:t>
            </a:r>
            <a:r>
              <a:rPr lang="pt-PT" sz="2800" dirty="0"/>
              <a:t> data</a:t>
            </a:r>
            <a:endParaRPr lang="en-US" sz="2800" dirty="0"/>
          </a:p>
        </p:txBody>
      </p:sp>
      <p:sp>
        <p:nvSpPr>
          <p:cNvPr id="11" name="Rectangle 10">
            <a:extLst>
              <a:ext uri="{FF2B5EF4-FFF2-40B4-BE49-F238E27FC236}">
                <a16:creationId xmlns:a16="http://schemas.microsoft.com/office/drawing/2014/main" id="{8D89DBD0-00B0-43AA-977F-03A582972FAC}"/>
              </a:ext>
            </a:extLst>
          </p:cNvPr>
          <p:cNvSpPr/>
          <p:nvPr/>
        </p:nvSpPr>
        <p:spPr>
          <a:xfrm>
            <a:off x="209176" y="1186147"/>
            <a:ext cx="7258013" cy="4339650"/>
          </a:xfrm>
          <a:prstGeom prst="rect">
            <a:avLst/>
          </a:prstGeom>
        </p:spPr>
        <p:txBody>
          <a:bodyPr wrap="none">
            <a:spAutoFit/>
          </a:bodyPr>
          <a:lstStyle/>
          <a:p>
            <a:r>
              <a:rPr lang="en-US" sz="3600" b="1" dirty="0"/>
              <a:t>Data Mining CRISP-DM Methodology</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GB" sz="2400" b="1" dirty="0"/>
          </a:p>
        </p:txBody>
      </p:sp>
      <p:pic>
        <p:nvPicPr>
          <p:cNvPr id="3" name="Picture 2">
            <a:extLst>
              <a:ext uri="{FF2B5EF4-FFF2-40B4-BE49-F238E27FC236}">
                <a16:creationId xmlns:a16="http://schemas.microsoft.com/office/drawing/2014/main" id="{C385EFC1-A42F-48AF-96B7-B14E86DADCD1}"/>
              </a:ext>
            </a:extLst>
          </p:cNvPr>
          <p:cNvPicPr>
            <a:picLocks noChangeAspect="1"/>
          </p:cNvPicPr>
          <p:nvPr/>
        </p:nvPicPr>
        <p:blipFill>
          <a:blip r:embed="rId5"/>
          <a:stretch>
            <a:fillRect/>
          </a:stretch>
        </p:blipFill>
        <p:spPr>
          <a:xfrm>
            <a:off x="465914" y="1794309"/>
            <a:ext cx="4409337" cy="3939437"/>
          </a:xfrm>
          <a:prstGeom prst="rect">
            <a:avLst/>
          </a:prstGeom>
        </p:spPr>
      </p:pic>
      <p:sp>
        <p:nvSpPr>
          <p:cNvPr id="2" name="TextBox 1">
            <a:extLst>
              <a:ext uri="{FF2B5EF4-FFF2-40B4-BE49-F238E27FC236}">
                <a16:creationId xmlns:a16="http://schemas.microsoft.com/office/drawing/2014/main" id="{FB19EE52-FCF4-4465-AC5D-F8F3E8C85202}"/>
              </a:ext>
            </a:extLst>
          </p:cNvPr>
          <p:cNvSpPr txBox="1"/>
          <p:nvPr/>
        </p:nvSpPr>
        <p:spPr>
          <a:xfrm>
            <a:off x="209176" y="5686964"/>
            <a:ext cx="9141974" cy="646331"/>
          </a:xfrm>
          <a:prstGeom prst="rect">
            <a:avLst/>
          </a:prstGeom>
          <a:noFill/>
        </p:spPr>
        <p:txBody>
          <a:bodyPr wrap="square" rtlCol="0">
            <a:spAutoFit/>
          </a:bodyPr>
          <a:lstStyle/>
          <a:p>
            <a:r>
              <a:rPr lang="pt-PT" i="1" dirty="0"/>
              <a:t>Note: </a:t>
            </a:r>
            <a:r>
              <a:rPr lang="pt-PT" i="1" dirty="0" err="1"/>
              <a:t>Machine</a:t>
            </a:r>
            <a:r>
              <a:rPr lang="pt-PT" i="1" dirty="0"/>
              <a:t> </a:t>
            </a:r>
            <a:r>
              <a:rPr lang="pt-PT" i="1" dirty="0" err="1"/>
              <a:t>Learning</a:t>
            </a:r>
            <a:r>
              <a:rPr lang="pt-PT" i="1" dirty="0"/>
              <a:t> (ML) </a:t>
            </a:r>
            <a:r>
              <a:rPr lang="pt-PT" i="1" dirty="0" err="1"/>
              <a:t>aims</a:t>
            </a:r>
            <a:r>
              <a:rPr lang="pt-PT" i="1" dirty="0"/>
              <a:t> to </a:t>
            </a:r>
            <a:r>
              <a:rPr lang="pt-PT" i="1" dirty="0" err="1"/>
              <a:t>learn</a:t>
            </a:r>
            <a:r>
              <a:rPr lang="pt-PT" i="1" dirty="0"/>
              <a:t> </a:t>
            </a:r>
            <a:r>
              <a:rPr lang="pt-PT" i="1" dirty="0" err="1"/>
              <a:t>from</a:t>
            </a:r>
            <a:r>
              <a:rPr lang="pt-PT" i="1" dirty="0"/>
              <a:t> data. </a:t>
            </a:r>
          </a:p>
          <a:p>
            <a:r>
              <a:rPr lang="pt-PT" i="1" dirty="0" err="1"/>
              <a:t>Thus</a:t>
            </a:r>
            <a:r>
              <a:rPr lang="pt-PT" i="1" dirty="0"/>
              <a:t>, ML </a:t>
            </a:r>
            <a:r>
              <a:rPr lang="pt-PT" i="1" dirty="0" err="1"/>
              <a:t>may</a:t>
            </a:r>
            <a:r>
              <a:rPr lang="pt-PT" i="1" dirty="0"/>
              <a:t> (</a:t>
            </a:r>
            <a:r>
              <a:rPr lang="pt-PT" i="1" dirty="0" err="1"/>
              <a:t>and</a:t>
            </a:r>
            <a:r>
              <a:rPr lang="pt-PT" i="1" dirty="0"/>
              <a:t> </a:t>
            </a:r>
            <a:r>
              <a:rPr lang="pt-PT" i="1" dirty="0" err="1"/>
              <a:t>it</a:t>
            </a:r>
            <a:r>
              <a:rPr lang="pt-PT" i="1" dirty="0"/>
              <a:t> </a:t>
            </a:r>
            <a:r>
              <a:rPr lang="pt-PT" i="1" dirty="0" err="1"/>
              <a:t>is</a:t>
            </a:r>
            <a:r>
              <a:rPr lang="pt-PT" i="1" dirty="0"/>
              <a:t> </a:t>
            </a:r>
            <a:r>
              <a:rPr lang="pt-PT" i="1" dirty="0" err="1"/>
              <a:t>often</a:t>
            </a:r>
            <a:r>
              <a:rPr lang="pt-PT" i="1" dirty="0"/>
              <a:t>) </a:t>
            </a:r>
            <a:r>
              <a:rPr lang="pt-PT" i="1" dirty="0" err="1"/>
              <a:t>used</a:t>
            </a:r>
            <a:r>
              <a:rPr lang="pt-PT" i="1" dirty="0"/>
              <a:t> for </a:t>
            </a:r>
            <a:r>
              <a:rPr lang="pt-PT" i="1" dirty="0" err="1"/>
              <a:t>building</a:t>
            </a:r>
            <a:r>
              <a:rPr lang="pt-PT" i="1" dirty="0"/>
              <a:t> </a:t>
            </a:r>
            <a:r>
              <a:rPr lang="pt-PT" i="1" dirty="0" err="1"/>
              <a:t>models</a:t>
            </a:r>
            <a:r>
              <a:rPr lang="pt-PT" i="1" dirty="0"/>
              <a:t> </a:t>
            </a:r>
            <a:r>
              <a:rPr lang="pt-PT" i="1" dirty="0" err="1"/>
              <a:t>within</a:t>
            </a:r>
            <a:r>
              <a:rPr lang="pt-PT" i="1" dirty="0"/>
              <a:t> a DM </a:t>
            </a:r>
            <a:r>
              <a:rPr lang="pt-PT" i="1" dirty="0" err="1"/>
              <a:t>project</a:t>
            </a:r>
            <a:r>
              <a:rPr lang="pt-PT" i="1" dirty="0"/>
              <a:t>.</a:t>
            </a:r>
            <a:endParaRPr lang="en-US" i="1" dirty="0"/>
          </a:p>
        </p:txBody>
      </p:sp>
    </p:spTree>
    <p:extLst>
      <p:ext uri="{BB962C8B-B14F-4D97-AF65-F5344CB8AC3E}">
        <p14:creationId xmlns:p14="http://schemas.microsoft.com/office/powerpoint/2010/main" val="2052265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9176" y="6363012"/>
            <a:ext cx="8680824" cy="338554"/>
          </a:xfrm>
          <a:prstGeom prst="rect">
            <a:avLst/>
          </a:prstGeom>
        </p:spPr>
        <p:txBody>
          <a:bodyPr wrap="square">
            <a:spAutoFit/>
          </a:bodyPr>
          <a:lstStyle/>
          <a:p>
            <a:pPr algn="just"/>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just"/>
              <a:t>7</a:t>
            </a:fld>
            <a:endParaRPr lang="pt-PT" sz="1600" dirty="0"/>
          </a:p>
        </p:txBody>
      </p:sp>
      <p:sp>
        <p:nvSpPr>
          <p:cNvPr id="7" name="Rectangle 6"/>
          <p:cNvSpPr/>
          <p:nvPr/>
        </p:nvSpPr>
        <p:spPr>
          <a:xfrm>
            <a:off x="114356" y="384100"/>
            <a:ext cx="8890000" cy="1514261"/>
          </a:xfrm>
          <a:prstGeom prst="rect">
            <a:avLst/>
          </a:prstGeom>
        </p:spPr>
        <p:txBody>
          <a:bodyPr wrap="square">
            <a:spAutoFit/>
          </a:bodyPr>
          <a:lstStyle/>
          <a:p>
            <a:r>
              <a:rPr lang="en-GB" b="1" dirty="0"/>
              <a:t>____________________________________________________________________________</a:t>
            </a:r>
          </a:p>
          <a:p>
            <a:r>
              <a:rPr lang="en-US" b="1" dirty="0"/>
              <a:t>#0 Introduction – Overview</a:t>
            </a:r>
            <a:endParaRPr lang="en-GB" b="1" dirty="0"/>
          </a:p>
          <a:p>
            <a:r>
              <a:rPr lang="en-GB" b="1" dirty="0"/>
              <a:t>____________________________________________________________________________</a:t>
            </a:r>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endParaRPr lang="pt-PT" dirty="0"/>
          </a:p>
        </p:txBody>
      </p:sp>
      <p:pic>
        <p:nvPicPr>
          <p:cNvPr id="14" name="Picture 13"/>
          <p:cNvPicPr>
            <a:picLocks noChangeAspect="1"/>
          </p:cNvPicPr>
          <p:nvPr/>
        </p:nvPicPr>
        <p:blipFill>
          <a:blip r:embed="rId2"/>
          <a:stretch>
            <a:fillRect/>
          </a:stretch>
        </p:blipFill>
        <p:spPr>
          <a:xfrm>
            <a:off x="99415" y="109229"/>
            <a:ext cx="2034043" cy="549741"/>
          </a:xfrm>
          <a:prstGeom prst="rect">
            <a:avLst/>
          </a:prstGeom>
        </p:spPr>
      </p:pic>
      <p:pic>
        <p:nvPicPr>
          <p:cNvPr id="16" name="Picture 15"/>
          <p:cNvPicPr>
            <a:picLocks noChangeAspect="1"/>
          </p:cNvPicPr>
          <p:nvPr/>
        </p:nvPicPr>
        <p:blipFill>
          <a:blip r:embed="rId3"/>
          <a:stretch>
            <a:fillRect/>
          </a:stretch>
        </p:blipFill>
        <p:spPr>
          <a:xfrm>
            <a:off x="1979600" y="-188894"/>
            <a:ext cx="1763059" cy="1145988"/>
          </a:xfrm>
          <a:prstGeom prst="rect">
            <a:avLst/>
          </a:prstGeom>
        </p:spPr>
      </p:pic>
      <p:pic>
        <p:nvPicPr>
          <p:cNvPr id="17" name="Picture 16"/>
          <p:cNvPicPr>
            <a:picLocks noChangeAspect="1"/>
          </p:cNvPicPr>
          <p:nvPr/>
        </p:nvPicPr>
        <p:blipFill>
          <a:blip r:embed="rId4"/>
          <a:stretch>
            <a:fillRect/>
          </a:stretch>
        </p:blipFill>
        <p:spPr>
          <a:xfrm>
            <a:off x="7321177" y="80296"/>
            <a:ext cx="1822823" cy="607607"/>
          </a:xfrm>
          <a:prstGeom prst="rect">
            <a:avLst/>
          </a:prstGeom>
        </p:spPr>
      </p:pic>
      <p:sp>
        <p:nvSpPr>
          <p:cNvPr id="11" name="Rectangle 10">
            <a:extLst>
              <a:ext uri="{FF2B5EF4-FFF2-40B4-BE49-F238E27FC236}">
                <a16:creationId xmlns:a16="http://schemas.microsoft.com/office/drawing/2014/main" id="{8D89DBD0-00B0-43AA-977F-03A582972FAC}"/>
              </a:ext>
            </a:extLst>
          </p:cNvPr>
          <p:cNvSpPr/>
          <p:nvPr/>
        </p:nvSpPr>
        <p:spPr>
          <a:xfrm>
            <a:off x="209176" y="1186147"/>
            <a:ext cx="8795180" cy="6924973"/>
          </a:xfrm>
          <a:prstGeom prst="rect">
            <a:avLst/>
          </a:prstGeom>
        </p:spPr>
        <p:txBody>
          <a:bodyPr wrap="square">
            <a:spAutoFit/>
          </a:bodyPr>
          <a:lstStyle/>
          <a:p>
            <a:r>
              <a:rPr lang="en-US" sz="3600" b="1" dirty="0"/>
              <a:t>Data Mining CRISP-DM Methodology</a:t>
            </a:r>
          </a:p>
          <a:p>
            <a:endParaRPr lang="en-US" sz="2400" b="1" dirty="0"/>
          </a:p>
          <a:p>
            <a:r>
              <a:rPr lang="pt-PT" sz="2400" b="1" dirty="0"/>
              <a:t>Business </a:t>
            </a:r>
            <a:r>
              <a:rPr lang="pt-PT" sz="2400" b="1" dirty="0" err="1"/>
              <a:t>Understanding</a:t>
            </a:r>
            <a:endParaRPr lang="pt-PT" sz="2400" b="1" dirty="0"/>
          </a:p>
          <a:p>
            <a:endParaRPr lang="pt-PT" sz="2400" b="1" dirty="0"/>
          </a:p>
          <a:p>
            <a:pPr marL="342900" indent="-342900">
              <a:buFont typeface="Arial" panose="020B0604020202020204" pitchFamily="34" charset="0"/>
              <a:buChar char="•"/>
            </a:pPr>
            <a:r>
              <a:rPr lang="pt-PT" sz="2400" dirty="0" err="1"/>
              <a:t>Hear</a:t>
            </a:r>
            <a:r>
              <a:rPr lang="pt-PT" sz="2400" dirty="0"/>
              <a:t> </a:t>
            </a:r>
            <a:r>
              <a:rPr lang="pt-PT" sz="2400" dirty="0" err="1"/>
              <a:t>from</a:t>
            </a:r>
            <a:r>
              <a:rPr lang="pt-PT" sz="2400" dirty="0"/>
              <a:t> business experts:</a:t>
            </a:r>
          </a:p>
          <a:p>
            <a:pPr marL="800100" lvl="1" indent="-342900">
              <a:buFont typeface="Arial" panose="020B0604020202020204" pitchFamily="34" charset="0"/>
              <a:buChar char="•"/>
            </a:pPr>
            <a:r>
              <a:rPr lang="pt-PT" sz="2400" dirty="0" err="1"/>
              <a:t>How</a:t>
            </a:r>
            <a:r>
              <a:rPr lang="pt-PT" sz="2400" dirty="0"/>
              <a:t> do </a:t>
            </a:r>
            <a:r>
              <a:rPr lang="pt-PT" sz="2400" dirty="0" err="1"/>
              <a:t>they</a:t>
            </a:r>
            <a:r>
              <a:rPr lang="pt-PT" sz="2400" dirty="0"/>
              <a:t> define </a:t>
            </a:r>
            <a:r>
              <a:rPr lang="pt-PT" sz="2400" dirty="0" err="1"/>
              <a:t>the</a:t>
            </a:r>
            <a:r>
              <a:rPr lang="pt-PT" sz="2400" dirty="0"/>
              <a:t> </a:t>
            </a:r>
            <a:r>
              <a:rPr lang="pt-PT" sz="2400" dirty="0" err="1"/>
              <a:t>problem</a:t>
            </a:r>
            <a:r>
              <a:rPr lang="pt-PT" sz="2400" dirty="0"/>
              <a:t>?</a:t>
            </a:r>
          </a:p>
          <a:p>
            <a:pPr marL="800100" lvl="1" indent="-342900">
              <a:buFont typeface="Arial" panose="020B0604020202020204" pitchFamily="34" charset="0"/>
              <a:buChar char="•"/>
            </a:pPr>
            <a:r>
              <a:rPr lang="pt-PT" sz="2400" dirty="0" err="1"/>
              <a:t>What</a:t>
            </a:r>
            <a:r>
              <a:rPr lang="pt-PT" sz="2400" dirty="0"/>
              <a:t> are </a:t>
            </a:r>
            <a:r>
              <a:rPr lang="pt-PT" sz="2400" dirty="0" err="1"/>
              <a:t>the</a:t>
            </a:r>
            <a:r>
              <a:rPr lang="pt-PT" sz="2400" dirty="0"/>
              <a:t> </a:t>
            </a:r>
            <a:r>
              <a:rPr lang="pt-PT" sz="2400" dirty="0" err="1"/>
              <a:t>factors</a:t>
            </a:r>
            <a:r>
              <a:rPr lang="pt-PT" sz="2400" dirty="0"/>
              <a:t> </a:t>
            </a:r>
            <a:r>
              <a:rPr lang="pt-PT" sz="2400" dirty="0" err="1"/>
              <a:t>that</a:t>
            </a:r>
            <a:r>
              <a:rPr lang="pt-PT" sz="2400" dirty="0"/>
              <a:t> </a:t>
            </a:r>
            <a:r>
              <a:rPr lang="pt-PT" sz="2400" dirty="0" err="1"/>
              <a:t>may</a:t>
            </a:r>
            <a:r>
              <a:rPr lang="pt-PT" sz="2400" dirty="0"/>
              <a:t> </a:t>
            </a:r>
            <a:r>
              <a:rPr lang="pt-PT" sz="2400" dirty="0" err="1"/>
              <a:t>influence</a:t>
            </a:r>
            <a:r>
              <a:rPr lang="pt-PT" sz="2400" dirty="0"/>
              <a:t> </a:t>
            </a:r>
            <a:r>
              <a:rPr lang="pt-PT" sz="2400" dirty="0" err="1"/>
              <a:t>the</a:t>
            </a:r>
            <a:r>
              <a:rPr lang="pt-PT" sz="2400" dirty="0"/>
              <a:t> </a:t>
            </a:r>
            <a:r>
              <a:rPr lang="pt-PT" sz="2400" dirty="0" err="1"/>
              <a:t>result</a:t>
            </a:r>
            <a:r>
              <a:rPr lang="pt-PT" sz="2400" dirty="0"/>
              <a:t>?</a:t>
            </a:r>
          </a:p>
          <a:p>
            <a:pPr marL="800100" lvl="1" indent="-342900">
              <a:buFont typeface="Arial" panose="020B0604020202020204" pitchFamily="34" charset="0"/>
              <a:buChar char="•"/>
            </a:pPr>
            <a:r>
              <a:rPr lang="pt-PT" sz="2400" dirty="0" err="1"/>
              <a:t>How</a:t>
            </a:r>
            <a:r>
              <a:rPr lang="pt-PT" sz="2400" dirty="0"/>
              <a:t> </a:t>
            </a:r>
            <a:r>
              <a:rPr lang="pt-PT" sz="2400" dirty="0" err="1"/>
              <a:t>would</a:t>
            </a:r>
            <a:r>
              <a:rPr lang="pt-PT" sz="2400" dirty="0"/>
              <a:t> </a:t>
            </a:r>
            <a:r>
              <a:rPr lang="pt-PT" sz="2400" dirty="0" err="1"/>
              <a:t>they</a:t>
            </a:r>
            <a:r>
              <a:rPr lang="pt-PT" sz="2400" dirty="0"/>
              <a:t> </a:t>
            </a:r>
            <a:r>
              <a:rPr lang="pt-PT" sz="2400" dirty="0" err="1"/>
              <a:t>measure</a:t>
            </a:r>
            <a:r>
              <a:rPr lang="pt-PT" sz="2400" dirty="0"/>
              <a:t> </a:t>
            </a:r>
            <a:r>
              <a:rPr lang="pt-PT" sz="2400" dirty="0" err="1"/>
              <a:t>the</a:t>
            </a:r>
            <a:r>
              <a:rPr lang="pt-PT" sz="2400" dirty="0"/>
              <a:t> </a:t>
            </a:r>
            <a:r>
              <a:rPr lang="pt-PT" sz="2400" dirty="0" err="1"/>
              <a:t>success</a:t>
            </a:r>
            <a:r>
              <a:rPr lang="pt-PT" sz="2400" dirty="0"/>
              <a:t> of a </a:t>
            </a:r>
            <a:r>
              <a:rPr lang="pt-PT" sz="2400" dirty="0" err="1"/>
              <a:t>possible</a:t>
            </a:r>
            <a:r>
              <a:rPr lang="pt-PT" sz="2400" dirty="0"/>
              <a:t> </a:t>
            </a:r>
            <a:r>
              <a:rPr lang="pt-PT" sz="2400" dirty="0" err="1"/>
              <a:t>solution</a:t>
            </a:r>
            <a:r>
              <a:rPr lang="pt-PT" sz="2400" dirty="0"/>
              <a:t>?</a:t>
            </a:r>
          </a:p>
          <a:p>
            <a:pPr marL="342900" indent="-342900">
              <a:buFont typeface="Arial" panose="020B0604020202020204" pitchFamily="34" charset="0"/>
              <a:buChar char="•"/>
            </a:pPr>
            <a:r>
              <a:rPr lang="pt-PT" sz="2400" dirty="0" err="1"/>
              <a:t>Create</a:t>
            </a:r>
            <a:r>
              <a:rPr lang="pt-PT" sz="2400" dirty="0"/>
              <a:t> a </a:t>
            </a:r>
            <a:r>
              <a:rPr lang="pt-PT" sz="2400" dirty="0" err="1"/>
              <a:t>project</a:t>
            </a:r>
            <a:endParaRPr lang="pt-PT" sz="2400" dirty="0"/>
          </a:p>
          <a:p>
            <a:pPr marL="800100" lvl="1" indent="-342900">
              <a:buFont typeface="Arial" panose="020B0604020202020204" pitchFamily="34" charset="0"/>
              <a:buChar char="•"/>
            </a:pPr>
            <a:r>
              <a:rPr lang="pt-PT" sz="2400" dirty="0" err="1"/>
              <a:t>Goals</a:t>
            </a:r>
            <a:endParaRPr lang="pt-PT" sz="2400" dirty="0"/>
          </a:p>
          <a:p>
            <a:pPr marL="800100" lvl="1" indent="-342900">
              <a:buFont typeface="Arial" panose="020B0604020202020204" pitchFamily="34" charset="0"/>
              <a:buChar char="•"/>
            </a:pPr>
            <a:r>
              <a:rPr lang="pt-PT" sz="2400" dirty="0" err="1"/>
              <a:t>Risks</a:t>
            </a:r>
            <a:endParaRPr lang="pt-PT" sz="2400" dirty="0"/>
          </a:p>
          <a:p>
            <a:pPr marL="800100" lvl="1" indent="-342900">
              <a:buFont typeface="Arial" panose="020B0604020202020204" pitchFamily="34" charset="0"/>
              <a:buChar char="•"/>
            </a:pPr>
            <a:r>
              <a:rPr lang="pt-PT" sz="2400" dirty="0" err="1"/>
              <a:t>Stakeholders</a:t>
            </a:r>
            <a:endParaRPr lang="pt-PT" sz="2400" dirty="0"/>
          </a:p>
          <a:p>
            <a:pPr marL="800100" lvl="1" indent="-342900">
              <a:buFont typeface="Arial" panose="020B0604020202020204" pitchFamily="34" charset="0"/>
              <a:buChar char="•"/>
            </a:pPr>
            <a:r>
              <a:rPr lang="pt-PT" sz="2400" dirty="0" err="1"/>
              <a:t>Plan</a:t>
            </a:r>
            <a:endParaRPr lang="pt-PT" sz="2400" dirty="0"/>
          </a:p>
          <a:p>
            <a:pPr marL="342900" indent="-342900">
              <a:buFont typeface="Arial" panose="020B0604020202020204" pitchFamily="34" charset="0"/>
              <a:buChar char="•"/>
            </a:pPr>
            <a:endParaRPr lang="en-US" sz="2400" dirty="0"/>
          </a:p>
          <a:p>
            <a:endParaRPr lang="en-US" sz="2400" b="1" dirty="0"/>
          </a:p>
          <a:p>
            <a:endParaRPr lang="en-US" sz="2400" b="1" dirty="0"/>
          </a:p>
          <a:p>
            <a:endParaRPr lang="en-US" sz="2400" b="1" dirty="0"/>
          </a:p>
          <a:p>
            <a:endParaRPr lang="en-GB" sz="2400" b="1" dirty="0"/>
          </a:p>
        </p:txBody>
      </p:sp>
    </p:spTree>
    <p:extLst>
      <p:ext uri="{BB962C8B-B14F-4D97-AF65-F5344CB8AC3E}">
        <p14:creationId xmlns:p14="http://schemas.microsoft.com/office/powerpoint/2010/main" val="2399160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9176" y="6363012"/>
            <a:ext cx="8680824" cy="338554"/>
          </a:xfrm>
          <a:prstGeom prst="rect">
            <a:avLst/>
          </a:prstGeom>
        </p:spPr>
        <p:txBody>
          <a:bodyPr wrap="square">
            <a:spAutoFit/>
          </a:bodyPr>
          <a:lstStyle/>
          <a:p>
            <a:pPr algn="just"/>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just"/>
              <a:t>8</a:t>
            </a:fld>
            <a:endParaRPr lang="pt-PT" sz="1600" dirty="0"/>
          </a:p>
        </p:txBody>
      </p:sp>
      <p:sp>
        <p:nvSpPr>
          <p:cNvPr id="7" name="Rectangle 6"/>
          <p:cNvSpPr/>
          <p:nvPr/>
        </p:nvSpPr>
        <p:spPr>
          <a:xfrm>
            <a:off x="114356" y="384100"/>
            <a:ext cx="8890000" cy="1514261"/>
          </a:xfrm>
          <a:prstGeom prst="rect">
            <a:avLst/>
          </a:prstGeom>
        </p:spPr>
        <p:txBody>
          <a:bodyPr wrap="square">
            <a:spAutoFit/>
          </a:bodyPr>
          <a:lstStyle/>
          <a:p>
            <a:r>
              <a:rPr lang="en-GB" b="1" dirty="0"/>
              <a:t>____________________________________________________________________________</a:t>
            </a:r>
          </a:p>
          <a:p>
            <a:r>
              <a:rPr lang="en-US" b="1" dirty="0"/>
              <a:t>#0 Introduction – Overview</a:t>
            </a:r>
            <a:endParaRPr lang="en-GB" b="1" dirty="0"/>
          </a:p>
          <a:p>
            <a:r>
              <a:rPr lang="en-GB" b="1" dirty="0"/>
              <a:t>____________________________________________________________________________</a:t>
            </a:r>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endParaRPr lang="pt-PT" dirty="0"/>
          </a:p>
        </p:txBody>
      </p:sp>
      <p:pic>
        <p:nvPicPr>
          <p:cNvPr id="14" name="Picture 13"/>
          <p:cNvPicPr>
            <a:picLocks noChangeAspect="1"/>
          </p:cNvPicPr>
          <p:nvPr/>
        </p:nvPicPr>
        <p:blipFill>
          <a:blip r:embed="rId2"/>
          <a:stretch>
            <a:fillRect/>
          </a:stretch>
        </p:blipFill>
        <p:spPr>
          <a:xfrm>
            <a:off x="99415" y="109229"/>
            <a:ext cx="2034043" cy="549741"/>
          </a:xfrm>
          <a:prstGeom prst="rect">
            <a:avLst/>
          </a:prstGeom>
        </p:spPr>
      </p:pic>
      <p:pic>
        <p:nvPicPr>
          <p:cNvPr id="16" name="Picture 15"/>
          <p:cNvPicPr>
            <a:picLocks noChangeAspect="1"/>
          </p:cNvPicPr>
          <p:nvPr/>
        </p:nvPicPr>
        <p:blipFill>
          <a:blip r:embed="rId3"/>
          <a:stretch>
            <a:fillRect/>
          </a:stretch>
        </p:blipFill>
        <p:spPr>
          <a:xfrm>
            <a:off x="1979600" y="-188894"/>
            <a:ext cx="1763059" cy="1145988"/>
          </a:xfrm>
          <a:prstGeom prst="rect">
            <a:avLst/>
          </a:prstGeom>
        </p:spPr>
      </p:pic>
      <p:pic>
        <p:nvPicPr>
          <p:cNvPr id="17" name="Picture 16"/>
          <p:cNvPicPr>
            <a:picLocks noChangeAspect="1"/>
          </p:cNvPicPr>
          <p:nvPr/>
        </p:nvPicPr>
        <p:blipFill>
          <a:blip r:embed="rId4"/>
          <a:stretch>
            <a:fillRect/>
          </a:stretch>
        </p:blipFill>
        <p:spPr>
          <a:xfrm>
            <a:off x="7321177" y="80296"/>
            <a:ext cx="1822823" cy="607607"/>
          </a:xfrm>
          <a:prstGeom prst="rect">
            <a:avLst/>
          </a:prstGeom>
        </p:spPr>
      </p:pic>
      <p:sp>
        <p:nvSpPr>
          <p:cNvPr id="11" name="Rectangle 10">
            <a:extLst>
              <a:ext uri="{FF2B5EF4-FFF2-40B4-BE49-F238E27FC236}">
                <a16:creationId xmlns:a16="http://schemas.microsoft.com/office/drawing/2014/main" id="{8D89DBD0-00B0-43AA-977F-03A582972FAC}"/>
              </a:ext>
            </a:extLst>
          </p:cNvPr>
          <p:cNvSpPr/>
          <p:nvPr/>
        </p:nvSpPr>
        <p:spPr>
          <a:xfrm>
            <a:off x="209176" y="1186147"/>
            <a:ext cx="8795180" cy="6555641"/>
          </a:xfrm>
          <a:prstGeom prst="rect">
            <a:avLst/>
          </a:prstGeom>
        </p:spPr>
        <p:txBody>
          <a:bodyPr wrap="square">
            <a:spAutoFit/>
          </a:bodyPr>
          <a:lstStyle/>
          <a:p>
            <a:r>
              <a:rPr lang="en-US" sz="3600" b="1" dirty="0"/>
              <a:t>Data Mining CRISP-DM Methodology</a:t>
            </a:r>
          </a:p>
          <a:p>
            <a:endParaRPr lang="en-US" sz="2400" b="1" dirty="0"/>
          </a:p>
          <a:p>
            <a:r>
              <a:rPr lang="pt-PT" sz="2400" b="1" dirty="0"/>
              <a:t>Data </a:t>
            </a:r>
            <a:r>
              <a:rPr lang="pt-PT" sz="2400" b="1" dirty="0" err="1"/>
              <a:t>Understanding</a:t>
            </a:r>
            <a:endParaRPr lang="pt-PT" sz="2400" b="1" dirty="0"/>
          </a:p>
          <a:p>
            <a:endParaRPr lang="pt-PT" sz="2400" b="1" dirty="0"/>
          </a:p>
          <a:p>
            <a:pPr marL="342900" indent="-342900">
              <a:buFont typeface="Arial" panose="020B0604020202020204" pitchFamily="34" charset="0"/>
              <a:buChar char="•"/>
            </a:pPr>
            <a:r>
              <a:rPr lang="pt-PT" sz="2400" dirty="0" err="1"/>
              <a:t>What</a:t>
            </a:r>
            <a:r>
              <a:rPr lang="pt-PT" sz="2400" dirty="0"/>
              <a:t> are </a:t>
            </a:r>
            <a:r>
              <a:rPr lang="pt-PT" sz="2400" dirty="0" err="1"/>
              <a:t>the</a:t>
            </a:r>
            <a:r>
              <a:rPr lang="pt-PT" sz="2400" dirty="0"/>
              <a:t> </a:t>
            </a:r>
            <a:r>
              <a:rPr lang="pt-PT" sz="2400" dirty="0" err="1"/>
              <a:t>variables</a:t>
            </a:r>
            <a:r>
              <a:rPr lang="pt-PT" sz="2400" dirty="0"/>
              <a:t> </a:t>
            </a:r>
            <a:r>
              <a:rPr lang="pt-PT" sz="2400" dirty="0" err="1"/>
              <a:t>that</a:t>
            </a:r>
            <a:r>
              <a:rPr lang="pt-PT" sz="2400" dirty="0"/>
              <a:t> </a:t>
            </a:r>
            <a:r>
              <a:rPr lang="pt-PT" sz="2400" dirty="0" err="1"/>
              <a:t>best</a:t>
            </a:r>
            <a:r>
              <a:rPr lang="pt-PT" sz="2400" dirty="0"/>
              <a:t> </a:t>
            </a:r>
            <a:r>
              <a:rPr lang="pt-PT" sz="2400" dirty="0" err="1"/>
              <a:t>characterize</a:t>
            </a:r>
            <a:r>
              <a:rPr lang="pt-PT" sz="2400" dirty="0"/>
              <a:t> </a:t>
            </a:r>
            <a:r>
              <a:rPr lang="pt-PT" sz="2400" dirty="0" err="1"/>
              <a:t>the</a:t>
            </a:r>
            <a:r>
              <a:rPr lang="pt-PT" sz="2400" dirty="0"/>
              <a:t> </a:t>
            </a:r>
            <a:r>
              <a:rPr lang="pt-PT" sz="2400" dirty="0" err="1"/>
              <a:t>problem</a:t>
            </a:r>
            <a:r>
              <a:rPr lang="pt-PT" sz="2400" dirty="0"/>
              <a:t> (input </a:t>
            </a:r>
            <a:r>
              <a:rPr lang="pt-PT" sz="2400" dirty="0" err="1"/>
              <a:t>variables</a:t>
            </a:r>
            <a:r>
              <a:rPr lang="pt-PT" sz="2400" dirty="0"/>
              <a:t>)? </a:t>
            </a:r>
            <a:r>
              <a:rPr lang="pt-PT" sz="2400" dirty="0" err="1"/>
              <a:t>What</a:t>
            </a:r>
            <a:r>
              <a:rPr lang="pt-PT" sz="2400" dirty="0"/>
              <a:t> </a:t>
            </a:r>
            <a:r>
              <a:rPr lang="pt-PT" sz="2400" dirty="0" err="1"/>
              <a:t>is</a:t>
            </a:r>
            <a:r>
              <a:rPr lang="pt-PT" sz="2400" dirty="0"/>
              <a:t> </a:t>
            </a:r>
            <a:r>
              <a:rPr lang="pt-PT" sz="2400" dirty="0" err="1"/>
              <a:t>their</a:t>
            </a:r>
            <a:r>
              <a:rPr lang="pt-PT" sz="2400" dirty="0"/>
              <a:t> range of </a:t>
            </a:r>
            <a:r>
              <a:rPr lang="pt-PT" sz="2400" dirty="0" err="1"/>
              <a:t>possible</a:t>
            </a:r>
            <a:r>
              <a:rPr lang="pt-PT" sz="2400" dirty="0"/>
              <a:t> </a:t>
            </a:r>
            <a:r>
              <a:rPr lang="pt-PT" sz="2400" dirty="0" err="1"/>
              <a:t>values</a:t>
            </a:r>
            <a:r>
              <a:rPr lang="pt-PT" sz="2400" dirty="0"/>
              <a:t> </a:t>
            </a:r>
            <a:r>
              <a:rPr lang="pt-PT" sz="2400" dirty="0" err="1"/>
              <a:t>and</a:t>
            </a:r>
            <a:r>
              <a:rPr lang="pt-PT" sz="2400" dirty="0"/>
              <a:t> </a:t>
            </a:r>
            <a:r>
              <a:rPr lang="pt-PT" sz="2400" dirty="0" err="1"/>
              <a:t>type</a:t>
            </a:r>
            <a:r>
              <a:rPr lang="pt-PT" sz="2400" dirty="0"/>
              <a:t> (e.g., </a:t>
            </a:r>
            <a:r>
              <a:rPr lang="pt-PT" sz="2400" dirty="0" err="1"/>
              <a:t>categorical</a:t>
            </a:r>
            <a:r>
              <a:rPr lang="pt-PT" sz="2400" dirty="0"/>
              <a:t> vs. </a:t>
            </a:r>
            <a:r>
              <a:rPr lang="pt-PT" sz="2400" dirty="0" err="1"/>
              <a:t>numeric</a:t>
            </a:r>
            <a:r>
              <a:rPr lang="pt-PT" sz="2400" dirty="0"/>
              <a:t>)?</a:t>
            </a:r>
          </a:p>
          <a:p>
            <a:pPr marL="342900" indent="-342900">
              <a:buFont typeface="Arial" panose="020B0604020202020204" pitchFamily="34" charset="0"/>
              <a:buChar char="•"/>
            </a:pPr>
            <a:r>
              <a:rPr lang="pt-PT" sz="2400" dirty="0" err="1"/>
              <a:t>From</a:t>
            </a:r>
            <a:r>
              <a:rPr lang="pt-PT" sz="2400" dirty="0"/>
              <a:t> </a:t>
            </a:r>
            <a:r>
              <a:rPr lang="pt-PT" sz="2400" dirty="0" err="1"/>
              <a:t>these</a:t>
            </a:r>
            <a:r>
              <a:rPr lang="pt-PT" sz="2400" dirty="0"/>
              <a:t>, </a:t>
            </a:r>
            <a:r>
              <a:rPr lang="pt-PT" sz="2400" dirty="0" err="1"/>
              <a:t>which</a:t>
            </a:r>
            <a:r>
              <a:rPr lang="pt-PT" sz="2400" dirty="0"/>
              <a:t> </a:t>
            </a:r>
            <a:r>
              <a:rPr lang="pt-PT" sz="2400" dirty="0" err="1"/>
              <a:t>best</a:t>
            </a:r>
            <a:r>
              <a:rPr lang="pt-PT" sz="2400" dirty="0"/>
              <a:t> </a:t>
            </a:r>
            <a:r>
              <a:rPr lang="pt-PT" sz="2400" dirty="0" err="1"/>
              <a:t>translate</a:t>
            </a:r>
            <a:r>
              <a:rPr lang="pt-PT" sz="2400" dirty="0"/>
              <a:t> </a:t>
            </a:r>
            <a:r>
              <a:rPr lang="pt-PT" sz="2400" dirty="0" err="1"/>
              <a:t>the</a:t>
            </a:r>
            <a:r>
              <a:rPr lang="pt-PT" sz="2400" dirty="0"/>
              <a:t> business </a:t>
            </a:r>
            <a:r>
              <a:rPr lang="pt-PT" sz="2400" dirty="0" err="1"/>
              <a:t>goal</a:t>
            </a:r>
            <a:r>
              <a:rPr lang="pt-PT" sz="2400" dirty="0"/>
              <a:t> (for </a:t>
            </a:r>
            <a:r>
              <a:rPr lang="pt-PT" sz="2400" dirty="0" err="1"/>
              <a:t>supervised</a:t>
            </a:r>
            <a:r>
              <a:rPr lang="pt-PT" sz="2400" dirty="0"/>
              <a:t> </a:t>
            </a:r>
            <a:r>
              <a:rPr lang="pt-PT" sz="2400" dirty="0" err="1"/>
              <a:t>learning</a:t>
            </a:r>
            <a:r>
              <a:rPr lang="pt-PT" sz="2400" dirty="0"/>
              <a:t>)?</a:t>
            </a:r>
          </a:p>
          <a:p>
            <a:pPr marL="342900" indent="-342900">
              <a:buFont typeface="Arial" panose="020B0604020202020204" pitchFamily="34" charset="0"/>
              <a:buChar char="•"/>
            </a:pPr>
            <a:r>
              <a:rPr lang="pt-PT" sz="2400" dirty="0"/>
              <a:t>Are </a:t>
            </a:r>
            <a:r>
              <a:rPr lang="pt-PT" sz="2400" dirty="0" err="1"/>
              <a:t>there</a:t>
            </a:r>
            <a:r>
              <a:rPr lang="pt-PT" sz="2400" dirty="0"/>
              <a:t> data </a:t>
            </a:r>
            <a:r>
              <a:rPr lang="pt-PT" sz="2400" dirty="0" err="1"/>
              <a:t>quality</a:t>
            </a:r>
            <a:r>
              <a:rPr lang="pt-PT" sz="2400" dirty="0"/>
              <a:t> </a:t>
            </a:r>
            <a:r>
              <a:rPr lang="pt-PT" sz="2400" dirty="0" err="1"/>
              <a:t>issues</a:t>
            </a:r>
            <a:r>
              <a:rPr lang="pt-PT" sz="2400" dirty="0"/>
              <a:t>?</a:t>
            </a:r>
          </a:p>
          <a:p>
            <a:pPr marL="800100" lvl="1" indent="-342900">
              <a:buFont typeface="Arial" panose="020B0604020202020204" pitchFamily="34" charset="0"/>
              <a:buChar char="•"/>
            </a:pPr>
            <a:r>
              <a:rPr lang="pt-PT" sz="2400" dirty="0" err="1"/>
              <a:t>Inconsistent</a:t>
            </a:r>
            <a:r>
              <a:rPr lang="pt-PT" sz="2400" dirty="0"/>
              <a:t> data </a:t>
            </a:r>
            <a:r>
              <a:rPr lang="pt-PT" sz="2400" dirty="0" err="1"/>
              <a:t>originated</a:t>
            </a:r>
            <a:r>
              <a:rPr lang="pt-PT" sz="2400" dirty="0"/>
              <a:t> in more </a:t>
            </a:r>
            <a:r>
              <a:rPr lang="pt-PT" sz="2400" dirty="0" err="1"/>
              <a:t>than</a:t>
            </a:r>
            <a:r>
              <a:rPr lang="pt-PT" sz="2400" dirty="0"/>
              <a:t> </a:t>
            </a:r>
            <a:r>
              <a:rPr lang="pt-PT" sz="2400" dirty="0" err="1"/>
              <a:t>one</a:t>
            </a:r>
            <a:r>
              <a:rPr lang="pt-PT" sz="2400" dirty="0"/>
              <a:t> </a:t>
            </a:r>
            <a:r>
              <a:rPr lang="pt-PT" sz="2400" dirty="0" err="1"/>
              <a:t>source</a:t>
            </a:r>
            <a:endParaRPr lang="pt-PT" sz="2400" dirty="0"/>
          </a:p>
          <a:p>
            <a:pPr marL="800100" lvl="1" indent="-342900">
              <a:buFont typeface="Arial" panose="020B0604020202020204" pitchFamily="34" charset="0"/>
              <a:buChar char="•"/>
            </a:pPr>
            <a:r>
              <a:rPr lang="pt-PT" sz="2400" dirty="0" err="1"/>
              <a:t>Missing</a:t>
            </a:r>
            <a:r>
              <a:rPr lang="pt-PT" sz="2400" dirty="0"/>
              <a:t> </a:t>
            </a:r>
            <a:r>
              <a:rPr lang="pt-PT" sz="2400" dirty="0" err="1"/>
              <a:t>values</a:t>
            </a:r>
            <a:endParaRPr lang="pt-PT" sz="2400" dirty="0"/>
          </a:p>
          <a:p>
            <a:pPr marL="342900" indent="-342900">
              <a:buFont typeface="Arial" panose="020B0604020202020204" pitchFamily="34" charset="0"/>
              <a:buChar char="•"/>
            </a:pPr>
            <a:endParaRPr lang="en-US" sz="2400" dirty="0"/>
          </a:p>
          <a:p>
            <a:endParaRPr lang="en-US" sz="2400" b="1" dirty="0"/>
          </a:p>
          <a:p>
            <a:endParaRPr lang="en-US" sz="2400" b="1" dirty="0"/>
          </a:p>
          <a:p>
            <a:endParaRPr lang="en-US" sz="2400" b="1" dirty="0"/>
          </a:p>
          <a:p>
            <a:endParaRPr lang="en-GB" sz="2400" b="1" dirty="0"/>
          </a:p>
        </p:txBody>
      </p:sp>
    </p:spTree>
    <p:extLst>
      <p:ext uri="{BB962C8B-B14F-4D97-AF65-F5344CB8AC3E}">
        <p14:creationId xmlns:p14="http://schemas.microsoft.com/office/powerpoint/2010/main" val="1359479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9176" y="6363012"/>
            <a:ext cx="8680824" cy="338554"/>
          </a:xfrm>
          <a:prstGeom prst="rect">
            <a:avLst/>
          </a:prstGeom>
        </p:spPr>
        <p:txBody>
          <a:bodyPr wrap="square">
            <a:spAutoFit/>
          </a:bodyPr>
          <a:lstStyle/>
          <a:p>
            <a:pPr algn="just"/>
            <a:r>
              <a:rPr lang="en-US" sz="1600" dirty="0"/>
              <a:t>(Jan.-Mar. 2019)             </a:t>
            </a:r>
            <a:r>
              <a:rPr lang="pt-PT" sz="1600" dirty="0"/>
              <a:t>DATA SCIENCE &amp; MACHINE LEARNING</a:t>
            </a:r>
            <a:r>
              <a:rPr lang="en-US" sz="1600" dirty="0"/>
              <a:t> </a:t>
            </a:r>
            <a:r>
              <a:rPr lang="mr-IN" sz="1600" dirty="0"/>
              <a:t>–</a:t>
            </a:r>
            <a:r>
              <a:rPr lang="en-US" sz="1600" dirty="0"/>
              <a:t> Introduction Course                      </a:t>
            </a:r>
            <a:r>
              <a:rPr lang="en-GB" sz="1600" dirty="0"/>
              <a:t>Page </a:t>
            </a:r>
            <a:fld id="{E58ED77D-2BD7-2443-B73F-3C202024E459}" type="slidenum">
              <a:rPr lang="en-GB" sz="1600" smtClean="0"/>
              <a:pPr algn="just"/>
              <a:t>9</a:t>
            </a:fld>
            <a:endParaRPr lang="pt-PT" sz="1600" dirty="0"/>
          </a:p>
        </p:txBody>
      </p:sp>
      <p:sp>
        <p:nvSpPr>
          <p:cNvPr id="7" name="Rectangle 6"/>
          <p:cNvSpPr/>
          <p:nvPr/>
        </p:nvSpPr>
        <p:spPr>
          <a:xfrm>
            <a:off x="114356" y="384100"/>
            <a:ext cx="8890000" cy="1514261"/>
          </a:xfrm>
          <a:prstGeom prst="rect">
            <a:avLst/>
          </a:prstGeom>
        </p:spPr>
        <p:txBody>
          <a:bodyPr wrap="square">
            <a:spAutoFit/>
          </a:bodyPr>
          <a:lstStyle/>
          <a:p>
            <a:r>
              <a:rPr lang="en-GB" b="1" dirty="0"/>
              <a:t>____________________________________________________________________________</a:t>
            </a:r>
          </a:p>
          <a:p>
            <a:r>
              <a:rPr lang="en-US" b="1" dirty="0"/>
              <a:t>#0 Introduction – Overview</a:t>
            </a:r>
            <a:endParaRPr lang="en-GB" b="1" dirty="0"/>
          </a:p>
          <a:p>
            <a:r>
              <a:rPr lang="en-GB" b="1" dirty="0"/>
              <a:t>____________________________________________________________________________</a:t>
            </a:r>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pPr algn="ctr">
              <a:lnSpc>
                <a:spcPct val="20000"/>
              </a:lnSpc>
            </a:pPr>
            <a:endParaRPr lang="en-GB" b="1" dirty="0"/>
          </a:p>
          <a:p>
            <a:endParaRPr lang="pt-PT" dirty="0"/>
          </a:p>
        </p:txBody>
      </p:sp>
      <p:pic>
        <p:nvPicPr>
          <p:cNvPr id="14" name="Picture 13"/>
          <p:cNvPicPr>
            <a:picLocks noChangeAspect="1"/>
          </p:cNvPicPr>
          <p:nvPr/>
        </p:nvPicPr>
        <p:blipFill>
          <a:blip r:embed="rId2"/>
          <a:stretch>
            <a:fillRect/>
          </a:stretch>
        </p:blipFill>
        <p:spPr>
          <a:xfrm>
            <a:off x="99415" y="109229"/>
            <a:ext cx="2034043" cy="549741"/>
          </a:xfrm>
          <a:prstGeom prst="rect">
            <a:avLst/>
          </a:prstGeom>
        </p:spPr>
      </p:pic>
      <p:pic>
        <p:nvPicPr>
          <p:cNvPr id="16" name="Picture 15"/>
          <p:cNvPicPr>
            <a:picLocks noChangeAspect="1"/>
          </p:cNvPicPr>
          <p:nvPr/>
        </p:nvPicPr>
        <p:blipFill>
          <a:blip r:embed="rId3"/>
          <a:stretch>
            <a:fillRect/>
          </a:stretch>
        </p:blipFill>
        <p:spPr>
          <a:xfrm>
            <a:off x="1979600" y="-188894"/>
            <a:ext cx="1763059" cy="1145988"/>
          </a:xfrm>
          <a:prstGeom prst="rect">
            <a:avLst/>
          </a:prstGeom>
        </p:spPr>
      </p:pic>
      <p:pic>
        <p:nvPicPr>
          <p:cNvPr id="17" name="Picture 16"/>
          <p:cNvPicPr>
            <a:picLocks noChangeAspect="1"/>
          </p:cNvPicPr>
          <p:nvPr/>
        </p:nvPicPr>
        <p:blipFill>
          <a:blip r:embed="rId4"/>
          <a:stretch>
            <a:fillRect/>
          </a:stretch>
        </p:blipFill>
        <p:spPr>
          <a:xfrm>
            <a:off x="7321177" y="80296"/>
            <a:ext cx="1822823" cy="607607"/>
          </a:xfrm>
          <a:prstGeom prst="rect">
            <a:avLst/>
          </a:prstGeom>
        </p:spPr>
      </p:pic>
      <p:sp>
        <p:nvSpPr>
          <p:cNvPr id="11" name="Rectangle 10">
            <a:extLst>
              <a:ext uri="{FF2B5EF4-FFF2-40B4-BE49-F238E27FC236}">
                <a16:creationId xmlns:a16="http://schemas.microsoft.com/office/drawing/2014/main" id="{8D89DBD0-00B0-43AA-977F-03A582972FAC}"/>
              </a:ext>
            </a:extLst>
          </p:cNvPr>
          <p:cNvSpPr/>
          <p:nvPr/>
        </p:nvSpPr>
        <p:spPr>
          <a:xfrm>
            <a:off x="209176" y="1186147"/>
            <a:ext cx="8795180" cy="5447645"/>
          </a:xfrm>
          <a:prstGeom prst="rect">
            <a:avLst/>
          </a:prstGeom>
        </p:spPr>
        <p:txBody>
          <a:bodyPr wrap="square">
            <a:spAutoFit/>
          </a:bodyPr>
          <a:lstStyle/>
          <a:p>
            <a:r>
              <a:rPr lang="en-US" sz="3600" b="1" dirty="0"/>
              <a:t>Data Mining CRISP-DM Methodology</a:t>
            </a:r>
          </a:p>
          <a:p>
            <a:endParaRPr lang="en-US" sz="2400" b="1" dirty="0"/>
          </a:p>
          <a:p>
            <a:r>
              <a:rPr lang="pt-PT" sz="2400" b="1" dirty="0"/>
              <a:t>Data </a:t>
            </a:r>
            <a:r>
              <a:rPr lang="pt-PT" sz="2400" b="1" dirty="0" err="1"/>
              <a:t>Preparation</a:t>
            </a:r>
            <a:endParaRPr lang="pt-PT" sz="2400" b="1" dirty="0"/>
          </a:p>
          <a:p>
            <a:endParaRPr lang="pt-PT" sz="2400" b="1" dirty="0"/>
          </a:p>
          <a:p>
            <a:pPr marL="342900" indent="-342900">
              <a:buFont typeface="Arial" panose="020B0604020202020204" pitchFamily="34" charset="0"/>
              <a:buChar char="•"/>
            </a:pPr>
            <a:r>
              <a:rPr lang="pt-PT" sz="2400" dirty="0"/>
              <a:t>Data </a:t>
            </a:r>
            <a:r>
              <a:rPr lang="pt-PT" sz="2400" dirty="0" err="1"/>
              <a:t>integration</a:t>
            </a:r>
            <a:r>
              <a:rPr lang="pt-PT" sz="2400" dirty="0"/>
              <a:t>: </a:t>
            </a:r>
            <a:r>
              <a:rPr lang="pt-PT" sz="2400" dirty="0" err="1"/>
              <a:t>consolidate</a:t>
            </a:r>
            <a:r>
              <a:rPr lang="pt-PT" sz="2400" dirty="0"/>
              <a:t> data </a:t>
            </a:r>
            <a:r>
              <a:rPr lang="pt-PT" sz="2400" dirty="0" err="1"/>
              <a:t>from</a:t>
            </a:r>
            <a:r>
              <a:rPr lang="pt-PT" sz="2400" dirty="0"/>
              <a:t> </a:t>
            </a:r>
            <a:r>
              <a:rPr lang="pt-PT" sz="2400" dirty="0" err="1"/>
              <a:t>distinct</a:t>
            </a:r>
            <a:r>
              <a:rPr lang="pt-PT" sz="2400" dirty="0"/>
              <a:t> </a:t>
            </a:r>
            <a:r>
              <a:rPr lang="pt-PT" sz="2400" dirty="0" err="1"/>
              <a:t>sources</a:t>
            </a:r>
            <a:endParaRPr lang="pt-PT" sz="2400" dirty="0"/>
          </a:p>
          <a:p>
            <a:pPr marL="342900" indent="-342900">
              <a:buFont typeface="Arial" panose="020B0604020202020204" pitchFamily="34" charset="0"/>
              <a:buChar char="•"/>
            </a:pPr>
            <a:r>
              <a:rPr lang="pt-PT" sz="2400" dirty="0" err="1"/>
              <a:t>Feature</a:t>
            </a:r>
            <a:r>
              <a:rPr lang="pt-PT" sz="2400" dirty="0"/>
              <a:t> </a:t>
            </a:r>
            <a:r>
              <a:rPr lang="pt-PT" sz="2400" dirty="0" err="1"/>
              <a:t>selection</a:t>
            </a:r>
            <a:r>
              <a:rPr lang="pt-PT" sz="2400" dirty="0"/>
              <a:t>: </a:t>
            </a:r>
            <a:r>
              <a:rPr lang="pt-PT" sz="2400" dirty="0" err="1"/>
              <a:t>which</a:t>
            </a:r>
            <a:r>
              <a:rPr lang="pt-PT" sz="2400" dirty="0"/>
              <a:t> input </a:t>
            </a:r>
            <a:r>
              <a:rPr lang="pt-PT" sz="2400" dirty="0" err="1"/>
              <a:t>variables</a:t>
            </a:r>
            <a:r>
              <a:rPr lang="pt-PT" sz="2400" dirty="0"/>
              <a:t>?</a:t>
            </a:r>
          </a:p>
          <a:p>
            <a:pPr marL="342900" indent="-342900">
              <a:buFont typeface="Arial" panose="020B0604020202020204" pitchFamily="34" charset="0"/>
              <a:buChar char="•"/>
            </a:pPr>
            <a:r>
              <a:rPr lang="pt-PT" sz="2400" dirty="0" err="1"/>
              <a:t>Feature</a:t>
            </a:r>
            <a:r>
              <a:rPr lang="pt-PT" sz="2400" dirty="0"/>
              <a:t> Engineering: </a:t>
            </a:r>
            <a:r>
              <a:rPr lang="pt-PT" sz="2400" dirty="0" err="1"/>
              <a:t>computing</a:t>
            </a:r>
            <a:r>
              <a:rPr lang="pt-PT" sz="2400" dirty="0"/>
              <a:t> </a:t>
            </a:r>
            <a:r>
              <a:rPr lang="pt-PT" sz="2400" dirty="0" err="1"/>
              <a:t>new</a:t>
            </a:r>
            <a:r>
              <a:rPr lang="pt-PT" sz="2400" dirty="0"/>
              <a:t> </a:t>
            </a:r>
            <a:r>
              <a:rPr lang="pt-PT" sz="2400" dirty="0" err="1"/>
              <a:t>interesting</a:t>
            </a:r>
            <a:r>
              <a:rPr lang="pt-PT" sz="2400" dirty="0"/>
              <a:t> </a:t>
            </a:r>
            <a:r>
              <a:rPr lang="pt-PT" sz="2400" dirty="0" err="1"/>
              <a:t>variables</a:t>
            </a:r>
            <a:endParaRPr lang="pt-PT" sz="2400" dirty="0"/>
          </a:p>
          <a:p>
            <a:pPr marL="342900" indent="-342900">
              <a:buFont typeface="Arial" panose="020B0604020202020204" pitchFamily="34" charset="0"/>
              <a:buChar char="•"/>
            </a:pPr>
            <a:r>
              <a:rPr lang="pt-PT" sz="2400" dirty="0"/>
              <a:t>Data </a:t>
            </a:r>
            <a:r>
              <a:rPr lang="pt-PT" sz="2400" dirty="0" err="1"/>
              <a:t>cleaning</a:t>
            </a:r>
            <a:r>
              <a:rPr lang="pt-PT" sz="2400" dirty="0"/>
              <a:t>: </a:t>
            </a:r>
            <a:r>
              <a:rPr lang="pt-PT" sz="2400" dirty="0" err="1"/>
              <a:t>deal</a:t>
            </a:r>
            <a:r>
              <a:rPr lang="pt-PT" sz="2400" dirty="0"/>
              <a:t> </a:t>
            </a:r>
            <a:r>
              <a:rPr lang="pt-PT" sz="2400" dirty="0" err="1"/>
              <a:t>with</a:t>
            </a:r>
            <a:r>
              <a:rPr lang="pt-PT" sz="2400" dirty="0"/>
              <a:t> </a:t>
            </a:r>
            <a:r>
              <a:rPr lang="pt-PT" sz="2400" dirty="0" err="1"/>
              <a:t>missing</a:t>
            </a:r>
            <a:r>
              <a:rPr lang="pt-PT" sz="2400" dirty="0"/>
              <a:t> </a:t>
            </a:r>
            <a:r>
              <a:rPr lang="pt-PT" sz="2400" dirty="0" err="1"/>
              <a:t>values</a:t>
            </a:r>
            <a:r>
              <a:rPr lang="pt-PT" sz="2400" dirty="0"/>
              <a:t>, </a:t>
            </a:r>
            <a:r>
              <a:rPr lang="pt-PT" sz="2400" dirty="0" err="1"/>
              <a:t>outliers</a:t>
            </a:r>
            <a:endParaRPr lang="pt-PT" sz="2400" dirty="0"/>
          </a:p>
          <a:p>
            <a:pPr marL="342900" indent="-342900">
              <a:buFont typeface="Arial" panose="020B0604020202020204" pitchFamily="34" charset="0"/>
              <a:buChar char="•"/>
            </a:pPr>
            <a:endParaRPr lang="pt-PT" sz="2400" dirty="0"/>
          </a:p>
          <a:p>
            <a:pPr marL="342900" indent="-342900">
              <a:buFont typeface="Arial" panose="020B0604020202020204" pitchFamily="34" charset="0"/>
              <a:buChar char="•"/>
            </a:pPr>
            <a:endParaRPr lang="en-US" sz="2400" dirty="0"/>
          </a:p>
          <a:p>
            <a:endParaRPr lang="en-US" sz="2400" b="1" dirty="0"/>
          </a:p>
          <a:p>
            <a:endParaRPr lang="en-US" sz="2400" b="1" dirty="0"/>
          </a:p>
          <a:p>
            <a:endParaRPr lang="en-US" sz="2400" b="1" dirty="0"/>
          </a:p>
          <a:p>
            <a:endParaRPr lang="en-GB" sz="2400" b="1" dirty="0"/>
          </a:p>
        </p:txBody>
      </p:sp>
    </p:spTree>
    <p:extLst>
      <p:ext uri="{BB962C8B-B14F-4D97-AF65-F5344CB8AC3E}">
        <p14:creationId xmlns:p14="http://schemas.microsoft.com/office/powerpoint/2010/main" val="3489484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TotalTime>
  <Words>2767</Words>
  <Application>Microsoft Office PowerPoint</Application>
  <PresentationFormat>On-screen Show (4:3)</PresentationFormat>
  <Paragraphs>807</Paragraphs>
  <Slides>36</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Office Theme</vt:lpstr>
      <vt:lpstr>PowerPoint Presentation</vt:lpstr>
      <vt:lpstr>PowerPoint Presentation</vt:lpstr>
      <vt:lpstr>PowerPoint Presentation</vt:lpstr>
      <vt:lpstr>PowerPoint Presentation</vt:lpstr>
      <vt:lpstr>What is Data Science? Interdisciplinary data-driven approach to address problems for which there is available data. </vt:lpstr>
      <vt:lpstr>Data Mining: knowledge discovery process that aims to unveil insightful patterns from raw data (it is encompassed within Data Science)  Text Mining: Unstructured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ISCTE-IUL</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EULA-GTEC Presentation Model</dc:title>
  <dc:subject/>
  <dc:creator>Pedro Sebastião</dc:creator>
  <cp:keywords/>
  <dc:description/>
  <cp:lastModifiedBy>António Raimundo</cp:lastModifiedBy>
  <cp:revision>134</cp:revision>
  <dcterms:created xsi:type="dcterms:W3CDTF">2018-12-09T22:36:35Z</dcterms:created>
  <dcterms:modified xsi:type="dcterms:W3CDTF">2019-02-07T17:11:33Z</dcterms:modified>
  <cp:category/>
</cp:coreProperties>
</file>