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9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1075" y="66675"/>
            <a:ext cx="352425" cy="3619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4750" y="242824"/>
            <a:ext cx="4944745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652" y="1146873"/>
            <a:ext cx="3874770" cy="1336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3346" y="1535036"/>
            <a:ext cx="2615565" cy="930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20"/>
              </a:lnSpc>
            </a:pPr>
            <a:r>
              <a:rPr sz="6000" b="1" spc="-210" dirty="0">
                <a:solidFill>
                  <a:srgbClr val="CC0000"/>
                </a:solidFill>
                <a:latin typeface="Verdana"/>
                <a:cs typeface="Verdana"/>
              </a:rPr>
              <a:t>o</a:t>
            </a:r>
            <a:r>
              <a:rPr sz="6000" b="1" spc="-155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6000" b="1" spc="-19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6000" b="1" spc="-30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6000" b="1" spc="15" dirty="0">
                <a:solidFill>
                  <a:srgbClr val="CC0000"/>
                </a:solidFill>
                <a:latin typeface="Verdana"/>
                <a:cs typeface="Verdana"/>
              </a:rPr>
              <a:t>P</a:t>
            </a:r>
            <a:r>
              <a:rPr sz="6000" b="1" spc="-395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5992" y="1497901"/>
            <a:ext cx="6910705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907915" algn="l"/>
              </a:tabLst>
            </a:pPr>
            <a:r>
              <a:rPr sz="6000" spc="75" dirty="0">
                <a:latin typeface="Verdana"/>
                <a:cs typeface="Verdana"/>
              </a:rPr>
              <a:t>C</a:t>
            </a:r>
            <a:r>
              <a:rPr sz="6000" spc="-335" dirty="0">
                <a:latin typeface="Verdana"/>
                <a:cs typeface="Verdana"/>
              </a:rPr>
              <a:t>a</a:t>
            </a:r>
            <a:r>
              <a:rPr sz="6000" spc="-75" dirty="0">
                <a:latin typeface="Verdana"/>
                <a:cs typeface="Verdana"/>
              </a:rPr>
              <a:t>p</a:t>
            </a:r>
            <a:r>
              <a:rPr sz="6000" spc="-415" dirty="0">
                <a:latin typeface="Verdana"/>
                <a:cs typeface="Verdana"/>
              </a:rPr>
              <a:t>s</a:t>
            </a:r>
            <a:r>
              <a:rPr sz="6000" spc="-120" dirty="0">
                <a:latin typeface="Verdana"/>
                <a:cs typeface="Verdana"/>
              </a:rPr>
              <a:t>t</a:t>
            </a:r>
            <a:r>
              <a:rPr sz="6000" dirty="0">
                <a:latin typeface="Verdana"/>
                <a:cs typeface="Verdana"/>
              </a:rPr>
              <a:t>	</a:t>
            </a:r>
            <a:r>
              <a:rPr sz="6000" spc="-225" dirty="0">
                <a:latin typeface="Verdana"/>
                <a:cs typeface="Verdana"/>
              </a:rPr>
              <a:t>o</a:t>
            </a:r>
            <a:r>
              <a:rPr sz="6000" spc="-555" dirty="0">
                <a:latin typeface="Verdana"/>
                <a:cs typeface="Verdana"/>
              </a:rPr>
              <a:t>j</a:t>
            </a:r>
            <a:r>
              <a:rPr sz="6000" spc="-240" dirty="0">
                <a:latin typeface="Verdana"/>
                <a:cs typeface="Verdana"/>
              </a:rPr>
              <a:t>e</a:t>
            </a:r>
            <a:r>
              <a:rPr sz="6000" spc="-5" dirty="0">
                <a:latin typeface="Verdana"/>
                <a:cs typeface="Verdana"/>
              </a:rPr>
              <a:t>c</a:t>
            </a:r>
            <a:r>
              <a:rPr sz="6000" spc="-120" dirty="0">
                <a:latin typeface="Verdana"/>
                <a:cs typeface="Verdana"/>
              </a:rPr>
              <a:t>t</a:t>
            </a:r>
            <a:endParaRPr sz="6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90900" y="131233"/>
            <a:ext cx="2362200" cy="1332801"/>
            <a:chOff x="3105213" y="0"/>
            <a:chExt cx="2933700" cy="2457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4675" y="0"/>
              <a:ext cx="2914650" cy="24479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09976" y="4760"/>
              <a:ext cx="2924175" cy="2447925"/>
            </a:xfrm>
            <a:custGeom>
              <a:avLst/>
              <a:gdLst/>
              <a:ahLst/>
              <a:cxnLst/>
              <a:rect l="l" t="t" r="r" b="b"/>
              <a:pathLst>
                <a:path w="2924175" h="2447925">
                  <a:moveTo>
                    <a:pt x="0" y="2447863"/>
                  </a:moveTo>
                  <a:lnTo>
                    <a:pt x="2924175" y="2447863"/>
                  </a:lnTo>
                  <a:lnTo>
                    <a:pt x="2924175" y="0"/>
                  </a:lnTo>
                </a:path>
                <a:path w="2924175" h="2447925">
                  <a:moveTo>
                    <a:pt x="0" y="0"/>
                  </a:moveTo>
                  <a:lnTo>
                    <a:pt x="0" y="2447863"/>
                  </a:lnTo>
                </a:path>
              </a:pathLst>
            </a:custGeom>
            <a:ln w="9525">
              <a:solidFill>
                <a:srgbClr val="F5F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0190" y="2471356"/>
            <a:ext cx="8075930" cy="205569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Clr>
                <a:srgbClr val="F5FCFF"/>
              </a:buClr>
              <a:buSzPct val="45569"/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sz="3950" b="1" dirty="0">
                <a:solidFill>
                  <a:srgbClr val="004A52"/>
                </a:solidFill>
                <a:latin typeface="Arial"/>
                <a:cs typeface="Arial"/>
              </a:rPr>
              <a:t>Play</a:t>
            </a:r>
            <a:r>
              <a:rPr sz="3950" b="1" spc="50" dirty="0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sz="3950" b="1" spc="10" dirty="0">
                <a:solidFill>
                  <a:srgbClr val="004A52"/>
                </a:solidFill>
                <a:latin typeface="Arial"/>
                <a:cs typeface="Arial"/>
              </a:rPr>
              <a:t>Store</a:t>
            </a:r>
            <a:r>
              <a:rPr sz="3950" b="1" spc="130" dirty="0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sz="3950" b="1" spc="-25" dirty="0">
                <a:solidFill>
                  <a:srgbClr val="004A52"/>
                </a:solidFill>
                <a:latin typeface="Arial"/>
                <a:cs typeface="Arial"/>
              </a:rPr>
              <a:t>App</a:t>
            </a:r>
            <a:r>
              <a:rPr sz="3950" b="1" spc="140" dirty="0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sz="3950" b="1" spc="-5" dirty="0">
                <a:solidFill>
                  <a:srgbClr val="004A52"/>
                </a:solidFill>
                <a:latin typeface="Arial"/>
                <a:cs typeface="Arial"/>
              </a:rPr>
              <a:t>Review</a:t>
            </a:r>
            <a:r>
              <a:rPr sz="3950" b="1" spc="235" dirty="0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sz="3950" b="1" spc="-15" dirty="0">
                <a:solidFill>
                  <a:srgbClr val="004A52"/>
                </a:solidFill>
                <a:latin typeface="Arial"/>
                <a:cs typeface="Arial"/>
              </a:rPr>
              <a:t>Analysis</a:t>
            </a:r>
            <a:endParaRPr sz="3950" dirty="0">
              <a:latin typeface="Arial"/>
              <a:cs typeface="Arial"/>
            </a:endParaRPr>
          </a:p>
          <a:p>
            <a:pPr marL="565785" algn="ctr">
              <a:lnSpc>
                <a:spcPct val="100000"/>
              </a:lnSpc>
              <a:spcBef>
                <a:spcPts val="2460"/>
              </a:spcBef>
            </a:pPr>
            <a:r>
              <a:rPr sz="1800" b="1" spc="-25" dirty="0">
                <a:solidFill>
                  <a:srgbClr val="124F5B"/>
                </a:solidFill>
                <a:latin typeface="Verdana"/>
                <a:cs typeface="Verdana"/>
              </a:rPr>
              <a:t>By</a:t>
            </a:r>
            <a:endParaRPr sz="1800" dirty="0">
              <a:latin typeface="Verdana"/>
              <a:cs typeface="Verdana"/>
            </a:endParaRPr>
          </a:p>
          <a:p>
            <a:pPr marL="2779395" marR="2187575" algn="ctr">
              <a:lnSpc>
                <a:spcPts val="2110"/>
              </a:lnSpc>
              <a:spcBef>
                <a:spcPts val="130"/>
              </a:spcBef>
            </a:pPr>
            <a:r>
              <a:rPr sz="1800" b="1" spc="-5" dirty="0">
                <a:solidFill>
                  <a:srgbClr val="CC0000"/>
                </a:solidFill>
                <a:latin typeface="Verdana"/>
                <a:cs typeface="Verdana"/>
              </a:rPr>
              <a:t>Shree</a:t>
            </a:r>
            <a:r>
              <a:rPr sz="1800" b="1" spc="-3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CC0000"/>
                </a:solidFill>
                <a:latin typeface="Verdana"/>
                <a:cs typeface="Verdana"/>
              </a:rPr>
              <a:t>Kumar.</a:t>
            </a:r>
            <a:r>
              <a:rPr sz="1800" b="1" spc="-1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CC0000"/>
                </a:solidFill>
                <a:latin typeface="Verdana"/>
                <a:cs typeface="Verdana"/>
              </a:rPr>
              <a:t>M</a:t>
            </a:r>
            <a:r>
              <a:rPr sz="1800" b="1" spc="-2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endParaRPr lang="en-US" sz="1800" b="1" spc="-25" dirty="0">
              <a:solidFill>
                <a:srgbClr val="CC0000"/>
              </a:solidFill>
              <a:latin typeface="Verdana"/>
              <a:cs typeface="Verdana"/>
            </a:endParaRPr>
          </a:p>
          <a:p>
            <a:pPr marL="2779395" marR="2187575" algn="ctr">
              <a:lnSpc>
                <a:spcPts val="2110"/>
              </a:lnSpc>
              <a:spcBef>
                <a:spcPts val="130"/>
              </a:spcBef>
            </a:pPr>
            <a:r>
              <a:rPr sz="1800" b="1" dirty="0" err="1">
                <a:solidFill>
                  <a:srgbClr val="CC0000"/>
                </a:solidFill>
                <a:latin typeface="Verdana"/>
                <a:cs typeface="Verdana"/>
              </a:rPr>
              <a:t>Arunai</a:t>
            </a:r>
            <a:r>
              <a:rPr lang="en-US" b="1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Verdana"/>
                <a:cs typeface="Verdana"/>
              </a:rPr>
              <a:t>Engineering</a:t>
            </a:r>
            <a:r>
              <a:rPr lang="en-GB" sz="1800" b="1" spc="6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800" b="1" spc="-15" dirty="0">
                <a:solidFill>
                  <a:srgbClr val="CC0000"/>
                </a:solidFill>
                <a:latin typeface="Verdana"/>
                <a:cs typeface="Verdana"/>
              </a:rPr>
              <a:t>College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0175" y="600011"/>
            <a:ext cx="6653530" cy="4544060"/>
            <a:chOff x="1400175" y="600011"/>
            <a:chExt cx="6653530" cy="4544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175" y="600011"/>
              <a:ext cx="6653276" cy="45434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2575" y="733424"/>
              <a:ext cx="6353175" cy="42957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8125" y="688974"/>
              <a:ext cx="6442075" cy="4384675"/>
            </a:xfrm>
            <a:custGeom>
              <a:avLst/>
              <a:gdLst/>
              <a:ahLst/>
              <a:cxnLst/>
              <a:rect l="l" t="t" r="r" b="b"/>
              <a:pathLst>
                <a:path w="6442075" h="4384675">
                  <a:moveTo>
                    <a:pt x="0" y="4384675"/>
                  </a:moveTo>
                  <a:lnTo>
                    <a:pt x="6442075" y="4384675"/>
                  </a:lnTo>
                  <a:lnTo>
                    <a:pt x="6442075" y="0"/>
                  </a:lnTo>
                  <a:lnTo>
                    <a:pt x="0" y="0"/>
                  </a:lnTo>
                  <a:lnTo>
                    <a:pt x="0" y="4384675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10297" y="181863"/>
            <a:ext cx="630301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0" dirty="0"/>
              <a:t>Pairwise</a:t>
            </a:r>
            <a:r>
              <a:rPr sz="2000" spc="-185" dirty="0"/>
              <a:t> </a:t>
            </a:r>
            <a:r>
              <a:rPr sz="2000" spc="25" dirty="0"/>
              <a:t>Plot-</a:t>
            </a:r>
            <a:r>
              <a:rPr sz="2000" spc="-180" dirty="0"/>
              <a:t> </a:t>
            </a:r>
            <a:r>
              <a:rPr sz="2000" spc="30" dirty="0"/>
              <a:t>Ratings,</a:t>
            </a:r>
            <a:r>
              <a:rPr sz="2000" spc="-215" dirty="0"/>
              <a:t> </a:t>
            </a:r>
            <a:r>
              <a:rPr sz="2000" spc="25" dirty="0"/>
              <a:t>Size,</a:t>
            </a:r>
            <a:r>
              <a:rPr sz="2000" spc="-135" dirty="0"/>
              <a:t> </a:t>
            </a:r>
            <a:r>
              <a:rPr sz="2000" spc="15" dirty="0"/>
              <a:t>Installs,</a:t>
            </a:r>
            <a:r>
              <a:rPr sz="2000" spc="-215" dirty="0"/>
              <a:t> </a:t>
            </a:r>
            <a:r>
              <a:rPr sz="2000" spc="20" dirty="0"/>
              <a:t>Reviews,</a:t>
            </a:r>
            <a:r>
              <a:rPr sz="2000" spc="-140" dirty="0"/>
              <a:t> </a:t>
            </a:r>
            <a:r>
              <a:rPr sz="2000" spc="25" dirty="0"/>
              <a:t>Price</a:t>
            </a:r>
            <a:endParaRPr sz="20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325" y="133350"/>
            <a:ext cx="514350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532" y="257810"/>
            <a:ext cx="300926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</a:t>
            </a:r>
            <a:r>
              <a:rPr spc="-45" dirty="0"/>
              <a:t>o</a:t>
            </a:r>
            <a:r>
              <a:rPr spc="35" dirty="0"/>
              <a:t>rr</a:t>
            </a:r>
            <a:r>
              <a:rPr spc="5" dirty="0"/>
              <a:t>e</a:t>
            </a:r>
            <a:r>
              <a:rPr spc="75" dirty="0"/>
              <a:t>l</a:t>
            </a:r>
            <a:r>
              <a:rPr spc="5" dirty="0"/>
              <a:t>a</a:t>
            </a:r>
            <a:r>
              <a:rPr spc="20" dirty="0"/>
              <a:t>t</a:t>
            </a:r>
            <a:r>
              <a:rPr spc="75" dirty="0"/>
              <a:t>i</a:t>
            </a:r>
            <a:r>
              <a:rPr spc="-45" dirty="0"/>
              <a:t>o</a:t>
            </a:r>
            <a:r>
              <a:rPr dirty="0"/>
              <a:t>n</a:t>
            </a:r>
            <a:r>
              <a:rPr spc="-265" dirty="0"/>
              <a:t> </a:t>
            </a:r>
            <a:r>
              <a:rPr spc="-90" dirty="0"/>
              <a:t>H</a:t>
            </a:r>
            <a:r>
              <a:rPr spc="5" dirty="0"/>
              <a:t>ea</a:t>
            </a:r>
            <a:r>
              <a:rPr spc="20" dirty="0"/>
              <a:t>t</a:t>
            </a:r>
            <a:r>
              <a:rPr spc="-40" dirty="0"/>
              <a:t>m</a:t>
            </a:r>
            <a:r>
              <a:rPr spc="5" dirty="0"/>
              <a:t>a</a:t>
            </a:r>
            <a:r>
              <a:rPr dirty="0"/>
              <a:t>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1000" y="1214782"/>
            <a:ext cx="3874770" cy="3262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marR="5080" indent="-457834" algn="just">
              <a:lnSpc>
                <a:spcPct val="114700"/>
              </a:lnSpc>
              <a:spcBef>
                <a:spcPts val="100"/>
              </a:spcBef>
            </a:pPr>
            <a:r>
              <a:rPr dirty="0">
                <a:latin typeface="Segoe UI Symbol"/>
                <a:cs typeface="Segoe UI Symbol"/>
              </a:rPr>
              <a:t>❏</a:t>
            </a:r>
            <a:r>
              <a:rPr spc="5" dirty="0">
                <a:latin typeface="Segoe UI Symbol"/>
                <a:cs typeface="Segoe UI Symbol"/>
              </a:rPr>
              <a:t> </a:t>
            </a:r>
            <a:r>
              <a:rPr spc="-10" dirty="0"/>
              <a:t>There</a:t>
            </a:r>
            <a:r>
              <a:rPr spc="-5" dirty="0"/>
              <a:t> </a:t>
            </a:r>
            <a:r>
              <a:rPr spc="-25" dirty="0"/>
              <a:t>is</a:t>
            </a:r>
            <a:r>
              <a:rPr spc="-2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strong</a:t>
            </a:r>
            <a:r>
              <a:rPr spc="5" dirty="0"/>
              <a:t> </a:t>
            </a:r>
            <a:r>
              <a:rPr b="1" spc="5" dirty="0">
                <a:latin typeface="Verdana"/>
                <a:cs typeface="Verdana"/>
              </a:rPr>
              <a:t>positive </a:t>
            </a:r>
            <a:r>
              <a:rPr b="1" spc="10" dirty="0">
                <a:latin typeface="Verdana"/>
                <a:cs typeface="Verdana"/>
              </a:rPr>
              <a:t> </a:t>
            </a:r>
            <a:r>
              <a:rPr spc="-10" dirty="0"/>
              <a:t>correlation</a:t>
            </a:r>
            <a:r>
              <a:rPr spc="-5" dirty="0"/>
              <a:t> </a:t>
            </a:r>
            <a:r>
              <a:rPr spc="5" dirty="0"/>
              <a:t>between</a:t>
            </a:r>
            <a:r>
              <a:rPr spc="10" dirty="0"/>
              <a:t> </a:t>
            </a:r>
            <a:r>
              <a:rPr spc="-20" dirty="0"/>
              <a:t>the </a:t>
            </a:r>
            <a:r>
              <a:rPr spc="-620" dirty="0"/>
              <a:t> </a:t>
            </a:r>
            <a:r>
              <a:rPr b="1" spc="5" dirty="0">
                <a:latin typeface="Verdana"/>
                <a:cs typeface="Verdana"/>
              </a:rPr>
              <a:t>Reviews</a:t>
            </a:r>
            <a:r>
              <a:rPr b="1" spc="-105" dirty="0">
                <a:latin typeface="Verdana"/>
                <a:cs typeface="Verdana"/>
              </a:rPr>
              <a:t> </a:t>
            </a:r>
            <a:r>
              <a:rPr spc="-15" dirty="0"/>
              <a:t>and</a:t>
            </a:r>
            <a:r>
              <a:rPr spc="35" dirty="0"/>
              <a:t> </a:t>
            </a:r>
            <a:r>
              <a:rPr b="1" spc="-15" dirty="0">
                <a:latin typeface="Verdana"/>
                <a:cs typeface="Verdana"/>
              </a:rPr>
              <a:t>Installs</a:t>
            </a:r>
            <a:r>
              <a:rPr spc="-15" dirty="0"/>
              <a:t>.</a:t>
            </a:r>
            <a:endParaRPr lang="en-US" spc="-15" dirty="0"/>
          </a:p>
          <a:p>
            <a:pPr marL="457834" marR="5080" indent="-457834" algn="just">
              <a:lnSpc>
                <a:spcPct val="114700"/>
              </a:lnSpc>
              <a:spcBef>
                <a:spcPts val="100"/>
              </a:spcBef>
            </a:pPr>
            <a:endParaRPr lang="en-GB" dirty="0">
              <a:latin typeface="Segoe UI Symbol"/>
              <a:cs typeface="Segoe UI Symbol"/>
            </a:endParaRPr>
          </a:p>
          <a:p>
            <a:pPr marL="457834" marR="5080" indent="-457834" algn="just">
              <a:lnSpc>
                <a:spcPct val="114700"/>
              </a:lnSpc>
              <a:spcBef>
                <a:spcPts val="100"/>
              </a:spcBef>
            </a:pPr>
            <a:endParaRPr lang="en-GB" dirty="0">
              <a:latin typeface="Segoe UI Symbol"/>
              <a:cs typeface="Segoe UI Symbol"/>
            </a:endParaRPr>
          </a:p>
          <a:p>
            <a:pPr marL="457834" marR="5080" indent="-457834" algn="just">
              <a:lnSpc>
                <a:spcPct val="114700"/>
              </a:lnSpc>
              <a:spcBef>
                <a:spcPts val="100"/>
              </a:spcBef>
            </a:pPr>
            <a:r>
              <a:rPr lang="en-GB" dirty="0">
                <a:latin typeface="Segoe UI Symbol"/>
                <a:cs typeface="Segoe UI Symbol"/>
              </a:rPr>
              <a:t>❏</a:t>
            </a:r>
            <a:r>
              <a:rPr lang="en-GB" dirty="0"/>
              <a:t>The </a:t>
            </a:r>
            <a:r>
              <a:rPr lang="en-GB" spc="-15" dirty="0"/>
              <a:t>price</a:t>
            </a:r>
            <a:r>
              <a:rPr lang="en-GB" spc="800" dirty="0"/>
              <a:t> </a:t>
            </a:r>
            <a:r>
              <a:rPr lang="en-GB" spc="-45" dirty="0"/>
              <a:t>is </a:t>
            </a:r>
            <a:r>
              <a:rPr lang="en-GB" sz="1800" spc="-25" dirty="0">
                <a:solidFill>
                  <a:srgbClr val="124F5B"/>
                </a:solidFill>
                <a:latin typeface="Verdana"/>
                <a:cs typeface="Verdana"/>
              </a:rPr>
              <a:t>slightly </a:t>
            </a:r>
            <a:r>
              <a:rPr lang="en-GB" sz="1800" spc="-15" dirty="0">
                <a:solidFill>
                  <a:srgbClr val="124F5B"/>
                </a:solidFill>
                <a:latin typeface="Verdana"/>
                <a:cs typeface="Verdana"/>
              </a:rPr>
              <a:t>correlated</a:t>
            </a:r>
            <a:r>
              <a:rPr lang="en-GB" dirty="0"/>
              <a:t> </a:t>
            </a:r>
            <a:r>
              <a:rPr lang="en-GB" sz="1800" spc="-15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lang="en-GB" sz="1600" spc="-15" dirty="0">
                <a:solidFill>
                  <a:srgbClr val="124F5B"/>
                </a:solidFill>
                <a:latin typeface="Verdana"/>
                <a:cs typeface="Verdana"/>
              </a:rPr>
              <a:t>is positively correlated with installs and reviews.</a:t>
            </a:r>
            <a:endParaRPr lang="en-GB" dirty="0">
              <a:latin typeface="Verdana"/>
              <a:cs typeface="Verdana"/>
            </a:endParaRPr>
          </a:p>
          <a:p>
            <a:pPr marL="457834" marR="5080" indent="-457834" algn="just">
              <a:lnSpc>
                <a:spcPct val="114700"/>
              </a:lnSpc>
              <a:spcBef>
                <a:spcPts val="100"/>
              </a:spcBef>
            </a:pPr>
            <a:endParaRPr lang="en-GB" sz="2700" baseline="7716" dirty="0">
              <a:latin typeface="Verdana"/>
              <a:cs typeface="Verdana"/>
            </a:endParaRPr>
          </a:p>
          <a:p>
            <a:pPr marL="940435" algn="just">
              <a:lnSpc>
                <a:spcPct val="100000"/>
              </a:lnSpc>
              <a:spcBef>
                <a:spcPts val="725"/>
              </a:spcBef>
              <a:tabLst>
                <a:tab pos="1856105" algn="l"/>
              </a:tabLst>
            </a:pPr>
            <a:endParaRPr spc="-45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1133475"/>
            <a:ext cx="4048125" cy="31337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228600"/>
            <a:ext cx="514350" cy="50482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52412" y="1138300"/>
            <a:ext cx="4171950" cy="3219450"/>
          </a:xfrm>
          <a:custGeom>
            <a:avLst/>
            <a:gdLst/>
            <a:ahLst/>
            <a:cxnLst/>
            <a:rect l="l" t="t" r="r" b="b"/>
            <a:pathLst>
              <a:path w="4171950" h="3219450">
                <a:moveTo>
                  <a:pt x="8102" y="0"/>
                </a:moveTo>
                <a:lnTo>
                  <a:pt x="8102" y="3218954"/>
                </a:lnTo>
              </a:path>
              <a:path w="4171950" h="3219450">
                <a:moveTo>
                  <a:pt x="4163631" y="0"/>
                </a:moveTo>
                <a:lnTo>
                  <a:pt x="4163631" y="3218954"/>
                </a:lnTo>
              </a:path>
              <a:path w="4171950" h="3219450">
                <a:moveTo>
                  <a:pt x="0" y="10922"/>
                </a:moveTo>
                <a:lnTo>
                  <a:pt x="4171759" y="10922"/>
                </a:lnTo>
              </a:path>
              <a:path w="4171950" h="3219450">
                <a:moveTo>
                  <a:pt x="0" y="3207994"/>
                </a:moveTo>
                <a:lnTo>
                  <a:pt x="4171759" y="3207994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8150" y="1066800"/>
            <a:ext cx="4152900" cy="37147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8410" y="297180"/>
            <a:ext cx="559054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Percentage</a:t>
            </a:r>
            <a:r>
              <a:rPr spc="15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5" dirty="0"/>
              <a:t>Paid</a:t>
            </a:r>
            <a:r>
              <a:rPr spc="35" dirty="0"/>
              <a:t> </a:t>
            </a:r>
            <a:r>
              <a:rPr spc="-20" dirty="0"/>
              <a:t>apps</a:t>
            </a:r>
            <a:r>
              <a:rPr spc="15" dirty="0"/>
              <a:t> </a:t>
            </a:r>
            <a:r>
              <a:rPr spc="-20" dirty="0"/>
              <a:t>v/s</a:t>
            </a:r>
            <a:r>
              <a:rPr spc="90" dirty="0"/>
              <a:t> </a:t>
            </a:r>
            <a:r>
              <a:rPr spc="20" dirty="0"/>
              <a:t>Free</a:t>
            </a:r>
            <a:r>
              <a:rPr spc="-135" dirty="0"/>
              <a:t> </a:t>
            </a:r>
            <a:r>
              <a:rPr spc="-20" dirty="0"/>
              <a:t>apps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1439" y="1189989"/>
            <a:ext cx="2912745" cy="1210945"/>
          </a:xfrm>
          <a:prstGeom prst="rect">
            <a:avLst/>
          </a:prstGeom>
          <a:solidFill>
            <a:srgbClr val="FFF9EE"/>
          </a:solidFill>
          <a:ln w="12700">
            <a:solidFill>
              <a:srgbClr val="CC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76200" marR="100965" algn="just">
              <a:lnSpc>
                <a:spcPct val="103699"/>
              </a:lnSpc>
              <a:spcBef>
                <a:spcPts val="660"/>
              </a:spcBef>
            </a:pPr>
            <a:r>
              <a:rPr sz="1550" spc="60" dirty="0">
                <a:solidFill>
                  <a:srgbClr val="124F5C"/>
                </a:solidFill>
                <a:latin typeface="Arial MT"/>
                <a:cs typeface="Arial MT"/>
              </a:rPr>
              <a:t>We </a:t>
            </a: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Observed </a:t>
            </a:r>
            <a:r>
              <a:rPr sz="1550" spc="20" dirty="0">
                <a:solidFill>
                  <a:srgbClr val="124F5C"/>
                </a:solidFill>
                <a:latin typeface="Arial MT"/>
                <a:cs typeface="Arial MT"/>
              </a:rPr>
              <a:t>that </a:t>
            </a:r>
            <a:r>
              <a:rPr sz="1550" b="1" spc="40" dirty="0">
                <a:solidFill>
                  <a:srgbClr val="124F5C"/>
                </a:solidFill>
                <a:latin typeface="Arial"/>
                <a:cs typeface="Arial"/>
              </a:rPr>
              <a:t>92.20% </a:t>
            </a:r>
            <a:r>
              <a:rPr sz="1550" b="1" spc="20" dirty="0">
                <a:solidFill>
                  <a:srgbClr val="124F5C"/>
                </a:solidFill>
                <a:latin typeface="Arial"/>
                <a:cs typeface="Arial"/>
              </a:rPr>
              <a:t>of </a:t>
            </a:r>
            <a:r>
              <a:rPr sz="155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124F5C"/>
                </a:solidFill>
                <a:latin typeface="Arial"/>
                <a:cs typeface="Arial"/>
              </a:rPr>
              <a:t>Apps</a:t>
            </a:r>
            <a:r>
              <a:rPr sz="155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55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free </a:t>
            </a:r>
            <a:r>
              <a:rPr sz="155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550" spc="43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124F5C"/>
                </a:solidFill>
                <a:latin typeface="Arial MT"/>
                <a:cs typeface="Arial MT"/>
              </a:rPr>
              <a:t>only </a:t>
            </a:r>
            <a:r>
              <a:rPr sz="1550" spc="-4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b="1" spc="30" dirty="0">
                <a:solidFill>
                  <a:srgbClr val="124F5C"/>
                </a:solidFill>
                <a:latin typeface="Arial"/>
                <a:cs typeface="Arial"/>
              </a:rPr>
              <a:t>7.80% </a:t>
            </a:r>
            <a:r>
              <a:rPr sz="1550" b="1" spc="1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55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124F5C"/>
                </a:solidFill>
                <a:latin typeface="Arial"/>
                <a:cs typeface="Arial"/>
              </a:rPr>
              <a:t>Apps</a:t>
            </a:r>
            <a:r>
              <a:rPr sz="155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550" b="1" spc="20" dirty="0">
                <a:solidFill>
                  <a:srgbClr val="124F5C"/>
                </a:solidFill>
                <a:latin typeface="Arial"/>
                <a:cs typeface="Arial"/>
              </a:rPr>
              <a:t> paid</a:t>
            </a:r>
            <a:r>
              <a:rPr sz="155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spc="30" dirty="0">
                <a:solidFill>
                  <a:srgbClr val="124F5C"/>
                </a:solidFill>
                <a:latin typeface="Arial MT"/>
                <a:cs typeface="Arial MT"/>
              </a:rPr>
              <a:t>in </a:t>
            </a:r>
            <a:r>
              <a:rPr sz="1550" spc="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124F5C"/>
                </a:solidFill>
                <a:latin typeface="Arial MT"/>
                <a:cs typeface="Arial MT"/>
              </a:rPr>
              <a:t>Play</a:t>
            </a:r>
            <a:r>
              <a:rPr sz="1550" spc="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store.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2571750"/>
            <a:ext cx="2990850" cy="2171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2925" y="276225"/>
            <a:ext cx="514350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7125" y="914400"/>
            <a:ext cx="5286375" cy="37623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6177" y="383222"/>
            <a:ext cx="2209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Content</a:t>
            </a:r>
            <a:r>
              <a:rPr spc="10" dirty="0"/>
              <a:t> </a:t>
            </a:r>
            <a:r>
              <a:rPr spc="-5" dirty="0"/>
              <a:t>Rating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3709" y="1720532"/>
            <a:ext cx="2822575" cy="22225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R="5080" algn="just">
              <a:lnSpc>
                <a:spcPct val="103000"/>
              </a:lnSpc>
              <a:spcBef>
                <a:spcPts val="70"/>
              </a:spcBef>
            </a:pPr>
            <a:r>
              <a:rPr sz="1550" spc="40" dirty="0">
                <a:solidFill>
                  <a:srgbClr val="004A52"/>
                </a:solidFill>
                <a:latin typeface="Arial MT"/>
                <a:cs typeface="Arial MT"/>
              </a:rPr>
              <a:t>From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the</a:t>
            </a:r>
            <a:r>
              <a:rPr sz="1550" spc="2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30" dirty="0">
                <a:solidFill>
                  <a:srgbClr val="004A52"/>
                </a:solidFill>
                <a:latin typeface="Arial MT"/>
                <a:cs typeface="Arial MT"/>
              </a:rPr>
              <a:t>above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plot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we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55" dirty="0">
                <a:solidFill>
                  <a:srgbClr val="004A52"/>
                </a:solidFill>
                <a:latin typeface="Arial MT"/>
                <a:cs typeface="Arial MT"/>
              </a:rPr>
              <a:t>can </a:t>
            </a:r>
            <a:r>
              <a:rPr sz="1550" spc="-42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30" dirty="0">
                <a:solidFill>
                  <a:srgbClr val="004A52"/>
                </a:solidFill>
                <a:latin typeface="Arial MT"/>
                <a:cs typeface="Arial MT"/>
              </a:rPr>
              <a:t>see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that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Everyone</a:t>
            </a:r>
            <a:r>
              <a:rPr sz="1550" spc="2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category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having</a:t>
            </a:r>
            <a:r>
              <a:rPr sz="1550" spc="114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004A52"/>
                </a:solidFill>
                <a:latin typeface="Arial MT"/>
                <a:cs typeface="Arial MT"/>
              </a:rPr>
              <a:t>majority</a:t>
            </a:r>
            <a:r>
              <a:rPr sz="1550" spc="12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of</a:t>
            </a:r>
            <a:r>
              <a:rPr sz="1550" spc="2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004A52"/>
                </a:solidFill>
                <a:latin typeface="Arial MT"/>
                <a:cs typeface="Arial MT"/>
              </a:rPr>
              <a:t>apps</a:t>
            </a:r>
            <a:r>
              <a:rPr sz="1550" spc="13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count.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R="5080" algn="just">
              <a:lnSpc>
                <a:spcPct val="104000"/>
              </a:lnSpc>
            </a:pP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majority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 of </a:t>
            </a:r>
            <a:r>
              <a:rPr sz="1550" spc="2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004A52"/>
                </a:solidFill>
                <a:latin typeface="Arial MT"/>
                <a:cs typeface="Arial MT"/>
              </a:rPr>
              <a:t>the</a:t>
            </a:r>
            <a:r>
              <a:rPr sz="1550" spc="42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apps 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b="1" spc="15" dirty="0">
                <a:solidFill>
                  <a:srgbClr val="004A52"/>
                </a:solidFill>
                <a:latin typeface="Arial"/>
                <a:cs typeface="Arial"/>
              </a:rPr>
              <a:t>(81.80%)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in the </a:t>
            </a: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play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store 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are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30" dirty="0">
                <a:solidFill>
                  <a:srgbClr val="004A52"/>
                </a:solidFill>
                <a:latin typeface="Arial MT"/>
                <a:cs typeface="Arial MT"/>
              </a:rPr>
              <a:t>can </a:t>
            </a:r>
            <a:r>
              <a:rPr sz="1550" spc="-15" dirty="0">
                <a:solidFill>
                  <a:srgbClr val="004A52"/>
                </a:solidFill>
                <a:latin typeface="Arial MT"/>
                <a:cs typeface="Arial MT"/>
              </a:rPr>
              <a:t>be 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used </a:t>
            </a:r>
            <a:r>
              <a:rPr sz="1550" spc="-15" dirty="0">
                <a:solidFill>
                  <a:srgbClr val="004A52"/>
                </a:solidFill>
                <a:latin typeface="Arial MT"/>
                <a:cs typeface="Arial MT"/>
              </a:rPr>
              <a:t>by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everyone. </a:t>
            </a:r>
            <a:r>
              <a:rPr sz="1550" spc="-25" dirty="0">
                <a:solidFill>
                  <a:srgbClr val="004A52"/>
                </a:solidFill>
                <a:latin typeface="Arial MT"/>
                <a:cs typeface="Arial MT"/>
              </a:rPr>
              <a:t>The </a:t>
            </a:r>
            <a:r>
              <a:rPr sz="1550" spc="-2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remaining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apps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have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 various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age</a:t>
            </a:r>
            <a:r>
              <a:rPr sz="1550" spc="4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restrictions</a:t>
            </a:r>
            <a:r>
              <a:rPr sz="1550" spc="7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to</a:t>
            </a:r>
            <a:r>
              <a:rPr sz="1550" spc="-4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use</a:t>
            </a:r>
            <a:r>
              <a:rPr sz="1550" spc="12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it.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361950"/>
            <a:ext cx="514350" cy="5048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85762" y="1690751"/>
            <a:ext cx="3086100" cy="2352675"/>
          </a:xfrm>
          <a:custGeom>
            <a:avLst/>
            <a:gdLst/>
            <a:ahLst/>
            <a:cxnLst/>
            <a:rect l="l" t="t" r="r" b="b"/>
            <a:pathLst>
              <a:path w="3086100" h="2352675">
                <a:moveTo>
                  <a:pt x="5994" y="0"/>
                </a:moveTo>
                <a:lnTo>
                  <a:pt x="5994" y="2352294"/>
                </a:lnTo>
              </a:path>
              <a:path w="3086100" h="2352675">
                <a:moveTo>
                  <a:pt x="3079940" y="0"/>
                </a:moveTo>
                <a:lnTo>
                  <a:pt x="3079940" y="2352294"/>
                </a:lnTo>
              </a:path>
              <a:path w="3086100" h="2352675">
                <a:moveTo>
                  <a:pt x="0" y="8000"/>
                </a:moveTo>
                <a:lnTo>
                  <a:pt x="3085909" y="8000"/>
                </a:lnTo>
              </a:path>
              <a:path w="3086100" h="2352675">
                <a:moveTo>
                  <a:pt x="0" y="2344280"/>
                </a:moveTo>
                <a:lnTo>
                  <a:pt x="3085909" y="234428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1999"/>
            <a:ext cx="9144000" cy="4381500"/>
            <a:chOff x="0" y="761999"/>
            <a:chExt cx="9144000" cy="4381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1999"/>
              <a:ext cx="9143999" cy="4381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81625" y="2224150"/>
              <a:ext cx="3838575" cy="1647825"/>
            </a:xfrm>
            <a:custGeom>
              <a:avLst/>
              <a:gdLst/>
              <a:ahLst/>
              <a:cxnLst/>
              <a:rect l="l" t="t" r="r" b="b"/>
              <a:pathLst>
                <a:path w="3838575" h="1647825">
                  <a:moveTo>
                    <a:pt x="7365" y="0"/>
                  </a:moveTo>
                  <a:lnTo>
                    <a:pt x="7365" y="1647571"/>
                  </a:lnTo>
                </a:path>
                <a:path w="3838575" h="1647825">
                  <a:moveTo>
                    <a:pt x="3830954" y="0"/>
                  </a:moveTo>
                  <a:lnTo>
                    <a:pt x="3830954" y="1647571"/>
                  </a:lnTo>
                </a:path>
                <a:path w="3838575" h="1647825">
                  <a:moveTo>
                    <a:pt x="0" y="5587"/>
                  </a:moveTo>
                  <a:lnTo>
                    <a:pt x="3838321" y="5587"/>
                  </a:lnTo>
                </a:path>
                <a:path w="3838575" h="1647825">
                  <a:moveTo>
                    <a:pt x="0" y="1641983"/>
                  </a:moveTo>
                  <a:lnTo>
                    <a:pt x="3838321" y="1641983"/>
                  </a:lnTo>
                </a:path>
              </a:pathLst>
            </a:custGeom>
            <a:ln w="127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764" y="203199"/>
            <a:ext cx="56838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Count</a:t>
            </a:r>
            <a:r>
              <a:rPr spc="95" dirty="0"/>
              <a:t> </a:t>
            </a:r>
            <a:r>
              <a:rPr spc="-20" dirty="0"/>
              <a:t>of</a:t>
            </a:r>
            <a:r>
              <a:rPr spc="20" dirty="0"/>
              <a:t> </a:t>
            </a:r>
            <a:r>
              <a:rPr spc="5" dirty="0"/>
              <a:t>Applications</a:t>
            </a:r>
            <a:r>
              <a:rPr spc="-135" dirty="0"/>
              <a:t> </a:t>
            </a:r>
            <a:r>
              <a:rPr spc="40" dirty="0"/>
              <a:t>in</a:t>
            </a:r>
            <a:r>
              <a:rPr spc="-110" dirty="0"/>
              <a:t> </a:t>
            </a:r>
            <a:r>
              <a:rPr spc="10" dirty="0"/>
              <a:t>each</a:t>
            </a:r>
            <a:r>
              <a:rPr spc="-40" dirty="0"/>
              <a:t> </a:t>
            </a:r>
            <a:r>
              <a:rPr dirty="0"/>
              <a:t>category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950" y="180975"/>
            <a:ext cx="514350" cy="5048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992751" y="2359596"/>
            <a:ext cx="3488054" cy="514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b="1" spc="10" dirty="0">
                <a:solidFill>
                  <a:srgbClr val="124F5C"/>
                </a:solidFill>
                <a:latin typeface="Verdana"/>
                <a:cs typeface="Verdana"/>
              </a:rPr>
              <a:t>Family</a:t>
            </a:r>
            <a:r>
              <a:rPr sz="1550" b="1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550" b="1" spc="1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550" b="1" spc="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550" b="1" spc="10" dirty="0">
                <a:solidFill>
                  <a:srgbClr val="124F5C"/>
                </a:solidFill>
                <a:latin typeface="Verdana"/>
                <a:cs typeface="Verdana"/>
              </a:rPr>
              <a:t>Game</a:t>
            </a:r>
            <a:r>
              <a:rPr sz="1550" b="1" spc="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550" spc="20" dirty="0">
                <a:solidFill>
                  <a:srgbClr val="124F5C"/>
                </a:solidFill>
                <a:latin typeface="Verdana"/>
                <a:cs typeface="Verdana"/>
              </a:rPr>
              <a:t>apps</a:t>
            </a:r>
            <a:r>
              <a:rPr sz="155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550" spc="5" dirty="0">
                <a:solidFill>
                  <a:srgbClr val="124F5C"/>
                </a:solidFill>
                <a:latin typeface="Verdana"/>
                <a:cs typeface="Verdana"/>
              </a:rPr>
              <a:t>have</a:t>
            </a:r>
            <a:r>
              <a:rPr sz="1550" spc="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550" spc="-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tabLst>
                <a:tab pos="915035" algn="l"/>
              </a:tabLst>
            </a:pPr>
            <a:r>
              <a:rPr sz="1550" spc="10" dirty="0">
                <a:solidFill>
                  <a:srgbClr val="124F5C"/>
                </a:solidFill>
                <a:latin typeface="Verdana"/>
                <a:cs typeface="Verdana"/>
              </a:rPr>
              <a:t>highest	market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2751" y="2607310"/>
            <a:ext cx="3642360" cy="5054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550" spc="25" dirty="0">
                <a:solidFill>
                  <a:srgbClr val="124F5C"/>
                </a:solidFill>
                <a:latin typeface="Verdana"/>
                <a:cs typeface="Verdana"/>
              </a:rPr>
              <a:t>prevalence.</a:t>
            </a:r>
            <a:endParaRPr sz="1550">
              <a:latin typeface="Verdana"/>
              <a:cs typeface="Verdana"/>
            </a:endParaRPr>
          </a:p>
          <a:p>
            <a:pPr marR="13970" algn="r">
              <a:lnSpc>
                <a:spcPct val="100000"/>
              </a:lnSpc>
              <a:spcBef>
                <a:spcPts val="20"/>
              </a:spcBef>
              <a:tabLst>
                <a:tab pos="1200785" algn="l"/>
                <a:tab pos="2030095" algn="l"/>
                <a:tab pos="3202940" algn="l"/>
              </a:tabLst>
            </a:pPr>
            <a:r>
              <a:rPr sz="155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550" spc="-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550" spc="8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550" spc="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550" spc="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550" spc="2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550" spc="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550" spc="2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550" spc="-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550" spc="1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55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550" b="1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550" b="1" spc="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550" b="1" spc="-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550" b="1" spc="6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550" b="1" spc="-2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550" b="1" spc="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550" b="1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550" b="1" spc="9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550" b="1" spc="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550" b="1" spc="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550" b="1" spc="-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550" b="1" spc="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550" b="1" spc="9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550" b="1" spc="-2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550" b="1" spc="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550" b="1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550" b="1" spc="1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2751" y="3094291"/>
            <a:ext cx="3637279" cy="5143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R="5080">
              <a:lnSpc>
                <a:spcPct val="105200"/>
              </a:lnSpc>
              <a:spcBef>
                <a:spcPts val="30"/>
              </a:spcBef>
            </a:pPr>
            <a:r>
              <a:rPr sz="1550" b="1" spc="20" dirty="0">
                <a:solidFill>
                  <a:srgbClr val="124F5C"/>
                </a:solidFill>
                <a:latin typeface="Verdana"/>
                <a:cs typeface="Verdana"/>
              </a:rPr>
              <a:t>Medical</a:t>
            </a:r>
            <a:r>
              <a:rPr sz="1550" b="1" spc="2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550" spc="35" dirty="0">
                <a:solidFill>
                  <a:srgbClr val="124F5C"/>
                </a:solidFill>
                <a:latin typeface="Verdana"/>
                <a:cs typeface="Verdana"/>
              </a:rPr>
              <a:t>apps</a:t>
            </a:r>
            <a:r>
              <a:rPr sz="1550" spc="2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550" spc="2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550" spc="3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550" spc="20" dirty="0">
                <a:solidFill>
                  <a:srgbClr val="124F5C"/>
                </a:solidFill>
                <a:latin typeface="Verdana"/>
                <a:cs typeface="Verdana"/>
              </a:rPr>
              <a:t>also</a:t>
            </a:r>
            <a:r>
              <a:rPr sz="1550" spc="3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550" spc="25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550" spc="25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550" spc="2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550" spc="3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550" spc="20" dirty="0">
                <a:solidFill>
                  <a:srgbClr val="124F5C"/>
                </a:solidFill>
                <a:latin typeface="Verdana"/>
                <a:cs typeface="Verdana"/>
              </a:rPr>
              <a:t>Top </a:t>
            </a:r>
            <a:r>
              <a:rPr sz="1550" spc="-5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550" spc="10" dirty="0">
                <a:solidFill>
                  <a:srgbClr val="124F5C"/>
                </a:solidFill>
                <a:latin typeface="Verdana"/>
                <a:cs typeface="Verdana"/>
              </a:rPr>
              <a:t>Count</a:t>
            </a:r>
            <a:r>
              <a:rPr sz="1550" spc="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550" spc="2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55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550" spc="15" dirty="0">
                <a:solidFill>
                  <a:srgbClr val="124F5C"/>
                </a:solidFill>
                <a:latin typeface="Verdana"/>
                <a:cs typeface="Verdana"/>
              </a:rPr>
              <a:t>applications.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85825"/>
            <a:ext cx="9143999" cy="40671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597" y="194563"/>
            <a:ext cx="660019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Category</a:t>
            </a:r>
            <a:r>
              <a:rPr spc="-40" dirty="0"/>
              <a:t> </a:t>
            </a:r>
            <a:r>
              <a:rPr spc="-15" dirty="0"/>
              <a:t>App's</a:t>
            </a:r>
            <a:r>
              <a:rPr spc="90" dirty="0"/>
              <a:t> </a:t>
            </a:r>
            <a:r>
              <a:rPr spc="-25" dirty="0"/>
              <a:t>have</a:t>
            </a:r>
            <a:r>
              <a:rPr spc="90" dirty="0"/>
              <a:t> </a:t>
            </a:r>
            <a:r>
              <a:rPr spc="-20" dirty="0"/>
              <a:t>most</a:t>
            </a:r>
            <a:r>
              <a:rPr spc="35" dirty="0"/>
              <a:t> </a:t>
            </a:r>
            <a:r>
              <a:rPr spc="-25" dirty="0"/>
              <a:t>number</a:t>
            </a:r>
            <a:r>
              <a:rPr spc="120" dirty="0"/>
              <a:t> </a:t>
            </a:r>
            <a:r>
              <a:rPr spc="-20" dirty="0"/>
              <a:t>of</a:t>
            </a:r>
            <a:r>
              <a:rPr spc="25" dirty="0"/>
              <a:t> installs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925" y="190500"/>
            <a:ext cx="514350" cy="5048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64760" y="2523617"/>
            <a:ext cx="3586479" cy="1258570"/>
          </a:xfrm>
          <a:prstGeom prst="rect">
            <a:avLst/>
          </a:prstGeom>
          <a:ln w="12700">
            <a:solidFill>
              <a:srgbClr val="CC000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67310" marR="93345">
              <a:lnSpc>
                <a:spcPct val="103699"/>
              </a:lnSpc>
              <a:spcBef>
                <a:spcPts val="735"/>
              </a:spcBef>
            </a:pPr>
            <a:r>
              <a:rPr sz="1550" spc="-25" dirty="0">
                <a:solidFill>
                  <a:srgbClr val="004A52"/>
                </a:solidFill>
                <a:latin typeface="Arial MT"/>
                <a:cs typeface="Arial MT"/>
              </a:rPr>
              <a:t>The</a:t>
            </a:r>
            <a:r>
              <a:rPr sz="1550" spc="-2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004A52"/>
                </a:solidFill>
                <a:latin typeface="Arial MT"/>
                <a:cs typeface="Arial MT"/>
              </a:rPr>
              <a:t>Game, Communication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 and </a:t>
            </a:r>
            <a:r>
              <a:rPr sz="1550" spc="-5" dirty="0">
                <a:solidFill>
                  <a:srgbClr val="004A52"/>
                </a:solidFill>
                <a:latin typeface="Arial MT"/>
                <a:cs typeface="Arial MT"/>
              </a:rPr>
              <a:t>Tools </a:t>
            </a:r>
            <a:r>
              <a:rPr sz="1550" spc="-42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categories 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has </a:t>
            </a:r>
            <a:r>
              <a:rPr sz="1550" spc="-5" dirty="0">
                <a:solidFill>
                  <a:srgbClr val="004A52"/>
                </a:solidFill>
                <a:latin typeface="Arial MT"/>
                <a:cs typeface="Arial MT"/>
              </a:rPr>
              <a:t>the highest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-30" dirty="0">
                <a:solidFill>
                  <a:srgbClr val="004A52"/>
                </a:solidFill>
                <a:latin typeface="Arial MT"/>
                <a:cs typeface="Arial MT"/>
              </a:rPr>
              <a:t>number</a:t>
            </a:r>
            <a:r>
              <a:rPr sz="1550" spc="-2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30" dirty="0">
                <a:solidFill>
                  <a:srgbClr val="004A52"/>
                </a:solidFill>
                <a:latin typeface="Arial MT"/>
                <a:cs typeface="Arial MT"/>
              </a:rPr>
              <a:t>of 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installs </a:t>
            </a: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compared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to 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other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categories </a:t>
            </a:r>
            <a:r>
              <a:rPr sz="1550" spc="2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of</a:t>
            </a:r>
            <a:r>
              <a:rPr sz="1550" spc="2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apps.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194" y="240411"/>
            <a:ext cx="386651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Average</a:t>
            </a:r>
            <a:r>
              <a:rPr spc="25" dirty="0"/>
              <a:t> </a:t>
            </a:r>
            <a:r>
              <a:rPr spc="15" dirty="0"/>
              <a:t>rating</a:t>
            </a:r>
            <a:r>
              <a:rPr spc="-110" dirty="0"/>
              <a:t> </a:t>
            </a:r>
            <a:r>
              <a:rPr spc="-20" dirty="0"/>
              <a:t>of</a:t>
            </a:r>
            <a:r>
              <a:rPr spc="15" dirty="0"/>
              <a:t> </a:t>
            </a:r>
            <a:r>
              <a:rPr spc="-10" dirty="0"/>
              <a:t>the</a:t>
            </a:r>
            <a:r>
              <a:rPr spc="10" dirty="0"/>
              <a:t> </a:t>
            </a:r>
            <a:r>
              <a:rPr spc="-20" dirty="0"/>
              <a:t>apps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9075"/>
            <a:ext cx="9144000" cy="4829175"/>
            <a:chOff x="0" y="219075"/>
            <a:chExt cx="9144000" cy="4829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33425"/>
              <a:ext cx="9143999" cy="43148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824" y="219075"/>
              <a:ext cx="504825" cy="5048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5" y="838200"/>
              <a:ext cx="4505325" cy="27146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375" y="1047750"/>
              <a:ext cx="3905250" cy="21145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172709" y="2009076"/>
            <a:ext cx="21755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905510" algn="l"/>
                <a:tab pos="1820545" algn="l"/>
              </a:tabLst>
            </a:pPr>
            <a:r>
              <a:rPr sz="1200" dirty="0">
                <a:latin typeface="Segoe UI Symbol"/>
                <a:cs typeface="Segoe UI Symbol"/>
              </a:rPr>
              <a:t>❏	</a:t>
            </a:r>
            <a:r>
              <a:rPr sz="1200" spc="10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200" spc="-10" dirty="0">
                <a:solidFill>
                  <a:srgbClr val="124F5B"/>
                </a:solidFill>
                <a:latin typeface="Verdana"/>
                <a:cs typeface="Verdana"/>
              </a:rPr>
              <a:t>h</a:t>
            </a:r>
            <a:r>
              <a:rPr sz="120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200" spc="2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200" spc="-4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200" spc="3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2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200" spc="2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200" spc="-5" dirty="0">
                <a:solidFill>
                  <a:srgbClr val="124F5B"/>
                </a:solidFill>
                <a:latin typeface="Verdana"/>
                <a:cs typeface="Verdana"/>
              </a:rPr>
              <a:t>g</a:t>
            </a:r>
            <a:r>
              <a:rPr sz="120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200" spc="-15" dirty="0">
                <a:solidFill>
                  <a:srgbClr val="124F5B"/>
                </a:solidFill>
                <a:latin typeface="Verdana"/>
                <a:cs typeface="Verdana"/>
              </a:rPr>
              <a:t>u</a:t>
            </a:r>
            <a:r>
              <a:rPr sz="1200" spc="45" dirty="0">
                <a:solidFill>
                  <a:srgbClr val="124F5B"/>
                </a:solidFill>
                <a:latin typeface="Verdana"/>
                <a:cs typeface="Verdana"/>
              </a:rPr>
              <a:t>s</a:t>
            </a:r>
            <a:r>
              <a:rPr sz="1200" spc="3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20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9179" y="2009076"/>
            <a:ext cx="4699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200" spc="2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200" spc="50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200" spc="40" dirty="0">
                <a:solidFill>
                  <a:srgbClr val="124F5B"/>
                </a:solidFill>
                <a:latin typeface="Verdana"/>
                <a:cs typeface="Verdana"/>
              </a:rPr>
              <a:t>i</a:t>
            </a:r>
            <a:r>
              <a:rPr sz="1200" spc="-15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200" dirty="0">
                <a:solidFill>
                  <a:srgbClr val="124F5B"/>
                </a:solidFill>
                <a:latin typeface="Verdana"/>
                <a:cs typeface="Verdana"/>
              </a:rPr>
              <a:t>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8601" y="2190432"/>
            <a:ext cx="22136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124F5B"/>
                </a:solidFill>
                <a:latin typeface="Verdana"/>
                <a:cs typeface="Verdana"/>
              </a:rPr>
              <a:t>i</a:t>
            </a:r>
            <a:r>
              <a:rPr sz="1200" dirty="0">
                <a:solidFill>
                  <a:srgbClr val="124F5B"/>
                </a:solidFill>
                <a:latin typeface="Verdana"/>
                <a:cs typeface="Verdana"/>
              </a:rPr>
              <a:t>s </a:t>
            </a:r>
            <a:r>
              <a:rPr sz="1200" spc="-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124F5B"/>
                </a:solidFill>
                <a:latin typeface="Verdana"/>
                <a:cs typeface="Verdana"/>
              </a:rPr>
              <a:t>d</a:t>
            </a:r>
            <a:r>
              <a:rPr sz="1200" spc="45" dirty="0">
                <a:solidFill>
                  <a:srgbClr val="124F5B"/>
                </a:solidFill>
                <a:latin typeface="Verdana"/>
                <a:cs typeface="Verdana"/>
              </a:rPr>
              <a:t>i</a:t>
            </a:r>
            <a:r>
              <a:rPr sz="1200" spc="-4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200" spc="40" dirty="0">
                <a:solidFill>
                  <a:srgbClr val="124F5B"/>
                </a:solidFill>
                <a:latin typeface="Verdana"/>
                <a:cs typeface="Verdana"/>
              </a:rPr>
              <a:t>i</a:t>
            </a:r>
            <a:r>
              <a:rPr sz="1200" spc="-5" dirty="0">
                <a:solidFill>
                  <a:srgbClr val="124F5B"/>
                </a:solidFill>
                <a:latin typeface="Verdana"/>
                <a:cs typeface="Verdana"/>
              </a:rPr>
              <a:t>d</a:t>
            </a:r>
            <a:r>
              <a:rPr sz="1200" spc="3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200" dirty="0">
                <a:solidFill>
                  <a:srgbClr val="124F5B"/>
                </a:solidFill>
                <a:latin typeface="Verdana"/>
                <a:cs typeface="Verdana"/>
              </a:rPr>
              <a:t>d</a:t>
            </a:r>
            <a:r>
              <a:rPr sz="12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124F5B"/>
                </a:solidFill>
                <a:latin typeface="Verdana"/>
                <a:cs typeface="Verdana"/>
              </a:rPr>
              <a:t>i</a:t>
            </a:r>
            <a:r>
              <a:rPr sz="1200" spc="-15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200" spc="50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200" dirty="0">
                <a:solidFill>
                  <a:srgbClr val="124F5B"/>
                </a:solidFill>
                <a:latin typeface="Verdana"/>
                <a:cs typeface="Verdana"/>
              </a:rPr>
              <a:t>o</a:t>
            </a:r>
            <a:r>
              <a:rPr sz="1200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B"/>
                </a:solidFill>
                <a:latin typeface="Verdana"/>
                <a:cs typeface="Verdana"/>
              </a:rPr>
              <a:t>4</a:t>
            </a:r>
            <a:r>
              <a:rPr sz="1200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200" spc="2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200" spc="50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200" spc="3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200" spc="-5" dirty="0">
                <a:solidFill>
                  <a:srgbClr val="124F5B"/>
                </a:solidFill>
                <a:latin typeface="Verdana"/>
                <a:cs typeface="Verdana"/>
              </a:rPr>
              <a:t>g</a:t>
            </a:r>
            <a:r>
              <a:rPr sz="1200" spc="15" dirty="0">
                <a:solidFill>
                  <a:srgbClr val="124F5B"/>
                </a:solidFill>
                <a:latin typeface="Verdana"/>
                <a:cs typeface="Verdana"/>
              </a:rPr>
              <a:t>o</a:t>
            </a:r>
            <a:r>
              <a:rPr sz="12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200" spc="40" dirty="0">
                <a:solidFill>
                  <a:srgbClr val="124F5B"/>
                </a:solidFill>
                <a:latin typeface="Verdana"/>
                <a:cs typeface="Verdana"/>
              </a:rPr>
              <a:t>i</a:t>
            </a:r>
            <a:r>
              <a:rPr sz="1200" spc="3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200" spc="45" dirty="0">
                <a:solidFill>
                  <a:srgbClr val="124F5B"/>
                </a:solidFill>
                <a:latin typeface="Verdana"/>
                <a:cs typeface="Verdana"/>
              </a:rPr>
              <a:t>s</a:t>
            </a:r>
            <a:r>
              <a:rPr sz="1200" dirty="0">
                <a:solidFill>
                  <a:srgbClr val="124F5B"/>
                </a:solidFill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23884" y="3106356"/>
            <a:ext cx="6940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200" spc="4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B"/>
                </a:solidFill>
                <a:latin typeface="Verdana"/>
                <a:cs typeface="Verdana"/>
              </a:rPr>
              <a:t>Play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0290" y="3287712"/>
            <a:ext cx="22809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124F5B"/>
                </a:solidFill>
                <a:latin typeface="Verdana"/>
                <a:cs typeface="Verdana"/>
              </a:rPr>
              <a:t>Store</a:t>
            </a:r>
            <a:r>
              <a:rPr sz="1200" spc="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B"/>
                </a:solidFill>
                <a:latin typeface="Verdana"/>
                <a:cs typeface="Verdana"/>
              </a:rPr>
              <a:t>(~80%)</a:t>
            </a:r>
            <a:r>
              <a:rPr sz="1200" spc="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200" spc="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200" spc="3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124F5B"/>
                </a:solidFill>
                <a:latin typeface="Verdana"/>
                <a:cs typeface="Verdana"/>
              </a:rPr>
              <a:t>rated.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2709" y="2371661"/>
            <a:ext cx="285178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362585">
              <a:lnSpc>
                <a:spcPts val="1435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●"/>
              <a:tabLst>
                <a:tab pos="457200" algn="l"/>
                <a:tab pos="457834" algn="l"/>
              </a:tabLst>
            </a:pPr>
            <a:r>
              <a:rPr sz="1200" spc="10" dirty="0">
                <a:solidFill>
                  <a:srgbClr val="124F5B"/>
                </a:solidFill>
                <a:latin typeface="Verdana"/>
                <a:cs typeface="Verdana"/>
              </a:rPr>
              <a:t>Rating:</a:t>
            </a:r>
            <a:r>
              <a:rPr sz="1200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B"/>
                </a:solidFill>
                <a:latin typeface="Verdana"/>
                <a:cs typeface="Verdana"/>
              </a:rPr>
              <a:t>4-5</a:t>
            </a:r>
            <a:r>
              <a:rPr sz="1200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B"/>
                </a:solidFill>
                <a:latin typeface="Cambria Math"/>
                <a:cs typeface="Cambria Math"/>
              </a:rPr>
              <a:t>⇒</a:t>
            </a:r>
            <a:r>
              <a:rPr sz="1200" spc="40" dirty="0">
                <a:solidFill>
                  <a:srgbClr val="124F5B"/>
                </a:solidFill>
                <a:latin typeface="Cambria Math"/>
                <a:cs typeface="Cambria Math"/>
              </a:rPr>
              <a:t> </a:t>
            </a:r>
            <a:r>
              <a:rPr sz="1200" spc="5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200" spc="-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124F5B"/>
                </a:solidFill>
                <a:latin typeface="Verdana"/>
                <a:cs typeface="Verdana"/>
              </a:rPr>
              <a:t>Rated</a:t>
            </a:r>
            <a:endParaRPr sz="1200">
              <a:latin typeface="Verdana"/>
              <a:cs typeface="Verdana"/>
            </a:endParaRPr>
          </a:p>
          <a:p>
            <a:pPr marL="457200" indent="-362585">
              <a:lnSpc>
                <a:spcPts val="1430"/>
              </a:lnSpc>
              <a:buClr>
                <a:srgbClr val="000000"/>
              </a:buClr>
              <a:buFont typeface="Arial MT"/>
              <a:buChar char="●"/>
              <a:tabLst>
                <a:tab pos="457200" algn="l"/>
                <a:tab pos="457834" algn="l"/>
              </a:tabLst>
            </a:pPr>
            <a:r>
              <a:rPr sz="1200" spc="10" dirty="0">
                <a:solidFill>
                  <a:srgbClr val="124F5B"/>
                </a:solidFill>
                <a:latin typeface="Verdana"/>
                <a:cs typeface="Verdana"/>
              </a:rPr>
              <a:t>Rating:</a:t>
            </a:r>
            <a:r>
              <a:rPr sz="1200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B"/>
                </a:solidFill>
                <a:latin typeface="Verdana"/>
                <a:cs typeface="Verdana"/>
              </a:rPr>
              <a:t>3-4</a:t>
            </a:r>
            <a:r>
              <a:rPr sz="12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B"/>
                </a:solidFill>
                <a:latin typeface="Cambria Math"/>
                <a:cs typeface="Cambria Math"/>
              </a:rPr>
              <a:t>⇒</a:t>
            </a:r>
            <a:r>
              <a:rPr sz="1200" spc="45" dirty="0">
                <a:solidFill>
                  <a:srgbClr val="124F5B"/>
                </a:solidFill>
                <a:latin typeface="Cambria Math"/>
                <a:cs typeface="Cambria Math"/>
              </a:rPr>
              <a:t> </a:t>
            </a:r>
            <a:r>
              <a:rPr sz="1200" spc="-5" dirty="0">
                <a:solidFill>
                  <a:srgbClr val="124F5B"/>
                </a:solidFill>
                <a:latin typeface="Verdana"/>
                <a:cs typeface="Verdana"/>
              </a:rPr>
              <a:t>Above</a:t>
            </a:r>
            <a:r>
              <a:rPr sz="1200" spc="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200">
              <a:latin typeface="Verdana"/>
              <a:cs typeface="Verdana"/>
            </a:endParaRPr>
          </a:p>
          <a:p>
            <a:pPr marL="457200" indent="-362585">
              <a:lnSpc>
                <a:spcPts val="1435"/>
              </a:lnSpc>
              <a:buClr>
                <a:srgbClr val="000000"/>
              </a:buClr>
              <a:buFont typeface="Arial MT"/>
              <a:buChar char="●"/>
              <a:tabLst>
                <a:tab pos="457200" algn="l"/>
                <a:tab pos="457834" algn="l"/>
              </a:tabLst>
            </a:pPr>
            <a:r>
              <a:rPr sz="1200" spc="10" dirty="0">
                <a:solidFill>
                  <a:srgbClr val="124F5B"/>
                </a:solidFill>
                <a:latin typeface="Verdana"/>
                <a:cs typeface="Verdana"/>
              </a:rPr>
              <a:t>Rating:</a:t>
            </a:r>
            <a:r>
              <a:rPr sz="1200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B"/>
                </a:solidFill>
                <a:latin typeface="Verdana"/>
                <a:cs typeface="Verdana"/>
              </a:rPr>
              <a:t>2-3</a:t>
            </a:r>
            <a:r>
              <a:rPr sz="1200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B"/>
                </a:solidFill>
                <a:latin typeface="Cambria Math"/>
                <a:cs typeface="Cambria Math"/>
              </a:rPr>
              <a:t>⇒</a:t>
            </a:r>
            <a:r>
              <a:rPr sz="1200" spc="40" dirty="0">
                <a:solidFill>
                  <a:srgbClr val="124F5B"/>
                </a:solidFill>
                <a:latin typeface="Cambria Math"/>
                <a:cs typeface="Cambria Math"/>
              </a:rPr>
              <a:t> </a:t>
            </a:r>
            <a:r>
              <a:rPr sz="12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200">
              <a:latin typeface="Verdana"/>
              <a:cs typeface="Verdana"/>
            </a:endParaRPr>
          </a:p>
          <a:p>
            <a:pPr marL="457200" indent="-362585">
              <a:lnSpc>
                <a:spcPts val="1435"/>
              </a:lnSpc>
              <a:spcBef>
                <a:spcPts val="65"/>
              </a:spcBef>
              <a:buClr>
                <a:srgbClr val="000000"/>
              </a:buClr>
              <a:buFont typeface="Arial MT"/>
              <a:buChar char="●"/>
              <a:tabLst>
                <a:tab pos="457200" algn="l"/>
                <a:tab pos="457834" algn="l"/>
              </a:tabLst>
            </a:pPr>
            <a:r>
              <a:rPr sz="1200" spc="10" dirty="0">
                <a:solidFill>
                  <a:srgbClr val="124F5B"/>
                </a:solidFill>
                <a:latin typeface="Verdana"/>
                <a:cs typeface="Verdana"/>
              </a:rPr>
              <a:t>Rating:</a:t>
            </a:r>
            <a:r>
              <a:rPr sz="1200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B"/>
                </a:solidFill>
                <a:latin typeface="Verdana"/>
                <a:cs typeface="Verdana"/>
              </a:rPr>
              <a:t>1-2</a:t>
            </a:r>
            <a:r>
              <a:rPr sz="1200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B"/>
                </a:solidFill>
                <a:latin typeface="Cambria Math"/>
                <a:cs typeface="Cambria Math"/>
              </a:rPr>
              <a:t>⇒</a:t>
            </a:r>
            <a:r>
              <a:rPr sz="1200" spc="40" dirty="0">
                <a:solidFill>
                  <a:srgbClr val="124F5B"/>
                </a:solidFill>
                <a:latin typeface="Cambria Math"/>
                <a:cs typeface="Cambria Math"/>
              </a:rPr>
              <a:t> </a:t>
            </a:r>
            <a:r>
              <a:rPr sz="1200" spc="15" dirty="0">
                <a:solidFill>
                  <a:srgbClr val="124F5B"/>
                </a:solidFill>
                <a:latin typeface="Verdana"/>
                <a:cs typeface="Verdana"/>
              </a:rPr>
              <a:t>Below</a:t>
            </a:r>
            <a:r>
              <a:rPr sz="12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200">
              <a:latin typeface="Verdana"/>
              <a:cs typeface="Verdana"/>
            </a:endParaRPr>
          </a:p>
          <a:p>
            <a:pPr>
              <a:lnSpc>
                <a:spcPts val="1435"/>
              </a:lnSpc>
              <a:tabLst>
                <a:tab pos="457200" algn="l"/>
              </a:tabLst>
            </a:pPr>
            <a:r>
              <a:rPr sz="1200" dirty="0">
                <a:latin typeface="Segoe UI Symbol"/>
                <a:cs typeface="Segoe UI Symbol"/>
              </a:rPr>
              <a:t>❏	</a:t>
            </a:r>
            <a:r>
              <a:rPr sz="1200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200" spc="5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124F5B"/>
                </a:solidFill>
                <a:latin typeface="Verdana"/>
                <a:cs typeface="Verdana"/>
              </a:rPr>
              <a:t>majority</a:t>
            </a:r>
            <a:r>
              <a:rPr sz="1200" spc="4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200" spc="4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200" spc="4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200" spc="4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r>
              <a:rPr sz="1200" dirty="0">
                <a:latin typeface="Segoe UI Symbol"/>
                <a:cs typeface="Segoe UI Symbol"/>
              </a:rPr>
              <a:t>❏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30290" y="3468941"/>
            <a:ext cx="327850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887855" algn="l"/>
                <a:tab pos="2755265" algn="l"/>
              </a:tabLst>
            </a:pPr>
            <a:r>
              <a:rPr sz="1200" spc="10" dirty="0">
                <a:solidFill>
                  <a:srgbClr val="124F5B"/>
                </a:solidFill>
                <a:latin typeface="Verdana"/>
                <a:cs typeface="Verdana"/>
              </a:rPr>
              <a:t>This </a:t>
            </a:r>
            <a:r>
              <a:rPr sz="1200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124F5B"/>
                </a:solidFill>
                <a:latin typeface="Verdana"/>
                <a:cs typeface="Verdana"/>
              </a:rPr>
              <a:t>implies</a:t>
            </a:r>
            <a:r>
              <a:rPr sz="1200" spc="5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200" spc="5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B"/>
                </a:solidFill>
                <a:latin typeface="Verdana"/>
                <a:cs typeface="Verdana"/>
              </a:rPr>
              <a:t>the	</a:t>
            </a:r>
            <a:r>
              <a:rPr sz="1200" spc="-5" dirty="0">
                <a:solidFill>
                  <a:srgbClr val="124F5B"/>
                </a:solidFill>
                <a:latin typeface="Verdana"/>
                <a:cs typeface="Verdana"/>
              </a:rPr>
              <a:t>majority	</a:t>
            </a:r>
            <a:r>
              <a:rPr sz="1200" spc="10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200" spc="4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30290" y="3659822"/>
            <a:ext cx="3276600" cy="390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>
              <a:lnSpc>
                <a:spcPts val="1430"/>
              </a:lnSpc>
              <a:spcBef>
                <a:spcPts val="155"/>
              </a:spcBef>
              <a:tabLst>
                <a:tab pos="571500" algn="l"/>
                <a:tab pos="981710" algn="l"/>
                <a:tab pos="1610995" algn="l"/>
                <a:tab pos="2240280" algn="l"/>
                <a:tab pos="2650490" algn="l"/>
              </a:tabLst>
            </a:pPr>
            <a:r>
              <a:rPr sz="1200" spc="-10" dirty="0">
                <a:solidFill>
                  <a:srgbClr val="124F5B"/>
                </a:solidFill>
                <a:latin typeface="Verdana"/>
                <a:cs typeface="Verdana"/>
              </a:rPr>
              <a:t>u</a:t>
            </a:r>
            <a:r>
              <a:rPr sz="1200" spc="45" dirty="0">
                <a:solidFill>
                  <a:srgbClr val="124F5B"/>
                </a:solidFill>
                <a:latin typeface="Verdana"/>
                <a:cs typeface="Verdana"/>
              </a:rPr>
              <a:t>s</a:t>
            </a:r>
            <a:r>
              <a:rPr sz="1200" spc="35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2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200" dirty="0">
                <a:solidFill>
                  <a:srgbClr val="124F5B"/>
                </a:solidFill>
                <a:latin typeface="Verdana"/>
                <a:cs typeface="Verdana"/>
              </a:rPr>
              <a:t>s	</a:t>
            </a:r>
            <a:r>
              <a:rPr sz="1200" spc="2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2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20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200" spc="-15" dirty="0">
                <a:solidFill>
                  <a:srgbClr val="124F5B"/>
                </a:solidFill>
                <a:latin typeface="Verdana"/>
                <a:cs typeface="Verdana"/>
              </a:rPr>
              <a:t>h</a:t>
            </a:r>
            <a:r>
              <a:rPr sz="1200" spc="2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200" spc="-5" dirty="0">
                <a:solidFill>
                  <a:srgbClr val="124F5B"/>
                </a:solidFill>
                <a:latin typeface="Verdana"/>
                <a:cs typeface="Verdana"/>
              </a:rPr>
              <a:t>pp</a:t>
            </a:r>
            <a:r>
              <a:rPr sz="1200" dirty="0">
                <a:solidFill>
                  <a:srgbClr val="124F5B"/>
                </a:solidFill>
                <a:latin typeface="Verdana"/>
                <a:cs typeface="Verdana"/>
              </a:rPr>
              <a:t>y	</a:t>
            </a:r>
            <a:r>
              <a:rPr sz="1200" spc="-10" dirty="0">
                <a:solidFill>
                  <a:srgbClr val="124F5B"/>
                </a:solidFill>
                <a:latin typeface="Verdana"/>
                <a:cs typeface="Verdana"/>
              </a:rPr>
              <a:t>w</a:t>
            </a:r>
            <a:r>
              <a:rPr sz="1200" spc="-35" dirty="0">
                <a:solidFill>
                  <a:srgbClr val="124F5B"/>
                </a:solidFill>
                <a:latin typeface="Verdana"/>
                <a:cs typeface="Verdana"/>
              </a:rPr>
              <a:t>i</a:t>
            </a:r>
            <a:r>
              <a:rPr sz="1200" spc="50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200" dirty="0">
                <a:solidFill>
                  <a:srgbClr val="124F5B"/>
                </a:solidFill>
                <a:latin typeface="Verdana"/>
                <a:cs typeface="Verdana"/>
              </a:rPr>
              <a:t>h	</a:t>
            </a:r>
            <a:r>
              <a:rPr sz="1200" spc="50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200" spc="-15" dirty="0">
                <a:solidFill>
                  <a:srgbClr val="124F5B"/>
                </a:solidFill>
                <a:latin typeface="Verdana"/>
                <a:cs typeface="Verdana"/>
              </a:rPr>
              <a:t>h</a:t>
            </a:r>
            <a:r>
              <a:rPr sz="120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200" spc="-30" dirty="0">
                <a:solidFill>
                  <a:srgbClr val="124F5B"/>
                </a:solidFill>
                <a:latin typeface="Verdana"/>
                <a:cs typeface="Verdana"/>
              </a:rPr>
              <a:t>s</a:t>
            </a:r>
            <a:r>
              <a:rPr sz="1200" spc="3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2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200" spc="-4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200" spc="40" dirty="0">
                <a:solidFill>
                  <a:srgbClr val="124F5B"/>
                </a:solidFill>
                <a:latin typeface="Verdana"/>
                <a:cs typeface="Verdana"/>
              </a:rPr>
              <a:t>i</a:t>
            </a:r>
            <a:r>
              <a:rPr sz="1200" spc="-30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200" spc="3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200" dirty="0">
                <a:solidFill>
                  <a:srgbClr val="124F5B"/>
                </a:solidFill>
                <a:latin typeface="Verdana"/>
                <a:cs typeface="Verdana"/>
              </a:rPr>
              <a:t>s  received</a:t>
            </a:r>
            <a:r>
              <a:rPr sz="1200" spc="-5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124F5B"/>
                </a:solidFill>
                <a:latin typeface="Verdana"/>
                <a:cs typeface="Verdana"/>
              </a:rPr>
              <a:t>via</a:t>
            </a:r>
            <a:r>
              <a:rPr sz="1200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200" spc="43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200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00701" y="1919351"/>
            <a:ext cx="3905250" cy="2305050"/>
          </a:xfrm>
          <a:custGeom>
            <a:avLst/>
            <a:gdLst/>
            <a:ahLst/>
            <a:cxnLst/>
            <a:rect l="l" t="t" r="r" b="b"/>
            <a:pathLst>
              <a:path w="3905250" h="2305050">
                <a:moveTo>
                  <a:pt x="7493" y="0"/>
                </a:moveTo>
                <a:lnTo>
                  <a:pt x="7493" y="2304669"/>
                </a:lnTo>
              </a:path>
              <a:path w="3905250" h="2305050">
                <a:moveTo>
                  <a:pt x="3897376" y="0"/>
                </a:moveTo>
                <a:lnTo>
                  <a:pt x="3897376" y="2304669"/>
                </a:lnTo>
              </a:path>
              <a:path w="3905250" h="2305050">
                <a:moveTo>
                  <a:pt x="0" y="7747"/>
                </a:moveTo>
                <a:lnTo>
                  <a:pt x="3904996" y="7747"/>
                </a:lnTo>
              </a:path>
              <a:path w="3905250" h="2305050">
                <a:moveTo>
                  <a:pt x="0" y="2296833"/>
                </a:moveTo>
                <a:lnTo>
                  <a:pt x="3904996" y="2296833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75" y="847725"/>
            <a:ext cx="6591300" cy="42005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3160" y="198056"/>
            <a:ext cx="5447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T</a:t>
            </a:r>
            <a:r>
              <a:rPr spc="-45" dirty="0"/>
              <a:t>o</a:t>
            </a:r>
            <a:r>
              <a:rPr dirty="0"/>
              <a:t>p</a:t>
            </a:r>
            <a:r>
              <a:rPr spc="-30" dirty="0"/>
              <a:t> </a:t>
            </a:r>
            <a:r>
              <a:rPr spc="10" dirty="0"/>
              <a:t>1</a:t>
            </a:r>
            <a:r>
              <a:rPr dirty="0"/>
              <a:t>0</a:t>
            </a:r>
            <a:r>
              <a:rPr spc="25" dirty="0"/>
              <a:t> </a:t>
            </a:r>
            <a:r>
              <a:rPr spc="75" dirty="0"/>
              <a:t>i</a:t>
            </a:r>
            <a:r>
              <a:rPr spc="-45" dirty="0"/>
              <a:t>n</a:t>
            </a:r>
            <a:r>
              <a:rPr spc="10" dirty="0"/>
              <a:t>s</a:t>
            </a:r>
            <a:r>
              <a:rPr spc="20" dirty="0"/>
              <a:t>t</a:t>
            </a:r>
            <a:r>
              <a:rPr spc="10" dirty="0"/>
              <a:t>a</a:t>
            </a:r>
            <a:r>
              <a:rPr spc="75" dirty="0"/>
              <a:t>l</a:t>
            </a:r>
            <a:r>
              <a:rPr dirty="0"/>
              <a:t>l</a:t>
            </a:r>
            <a:r>
              <a:rPr spc="20" dirty="0"/>
              <a:t>e</a:t>
            </a:r>
            <a:r>
              <a:rPr dirty="0"/>
              <a:t>d</a:t>
            </a:r>
            <a:r>
              <a:rPr spc="-245" dirty="0"/>
              <a:t> </a:t>
            </a:r>
            <a:r>
              <a:rPr spc="10" dirty="0"/>
              <a:t>a</a:t>
            </a:r>
            <a:r>
              <a:rPr spc="-45" dirty="0"/>
              <a:t>pp</a:t>
            </a:r>
            <a:r>
              <a:rPr dirty="0"/>
              <a:t>s</a:t>
            </a:r>
            <a:r>
              <a:rPr spc="100" dirty="0"/>
              <a:t> </a:t>
            </a:r>
            <a:r>
              <a:rPr spc="80" dirty="0"/>
              <a:t>i</a:t>
            </a:r>
            <a:r>
              <a:rPr dirty="0"/>
              <a:t>n</a:t>
            </a:r>
            <a:r>
              <a:rPr spc="-110" dirty="0"/>
              <a:t> </a:t>
            </a:r>
            <a:r>
              <a:rPr spc="10" dirty="0"/>
              <a:t>a</a:t>
            </a:r>
            <a:r>
              <a:rPr spc="-45" dirty="0"/>
              <a:t>n</a:t>
            </a:r>
            <a:r>
              <a:rPr dirty="0"/>
              <a:t>y</a:t>
            </a:r>
            <a:r>
              <a:rPr spc="25" dirty="0"/>
              <a:t> </a:t>
            </a:r>
            <a:r>
              <a:rPr spc="10" dirty="0"/>
              <a:t>ca</a:t>
            </a:r>
            <a:r>
              <a:rPr spc="20" dirty="0"/>
              <a:t>t</a:t>
            </a:r>
            <a:r>
              <a:rPr spc="10" dirty="0"/>
              <a:t>e</a:t>
            </a:r>
            <a:r>
              <a:rPr spc="-45" dirty="0"/>
              <a:t>go</a:t>
            </a:r>
            <a:r>
              <a:rPr spc="35" dirty="0"/>
              <a:t>r</a:t>
            </a:r>
            <a:r>
              <a:rPr dirty="0"/>
              <a:t>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" y="171450"/>
            <a:ext cx="514350" cy="5048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28790" y="1079246"/>
            <a:ext cx="2115820" cy="2232660"/>
          </a:xfrm>
          <a:prstGeom prst="rect">
            <a:avLst/>
          </a:prstGeom>
          <a:solidFill>
            <a:srgbClr val="FFF9EE"/>
          </a:solidFill>
          <a:ln w="12700">
            <a:solidFill>
              <a:srgbClr val="CC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01600" marR="177800">
              <a:lnSpc>
                <a:spcPct val="99900"/>
              </a:lnSpc>
              <a:spcBef>
                <a:spcPts val="295"/>
              </a:spcBef>
            </a:pP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sh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top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installed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he  </a:t>
            </a:r>
            <a:r>
              <a:rPr sz="1400" b="1" spc="5" dirty="0">
                <a:solidFill>
                  <a:srgbClr val="124F5C"/>
                </a:solidFill>
                <a:latin typeface="Verdana"/>
                <a:cs typeface="Verdana"/>
              </a:rPr>
              <a:t>‘Games’</a:t>
            </a:r>
            <a:r>
              <a:rPr sz="1400" b="1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category.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Further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looking</a:t>
            </a:r>
            <a:r>
              <a:rPr sz="1400" spc="3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into </a:t>
            </a:r>
            <a:r>
              <a:rPr sz="1400" spc="-4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reveals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that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these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apps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light,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su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r 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games.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337" y="0"/>
            <a:ext cx="9215755" cy="5181600"/>
            <a:chOff x="-33337" y="0"/>
            <a:chExt cx="9215755" cy="5181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4000" y="0"/>
                  </a:moveTo>
                  <a:lnTo>
                    <a:pt x="0" y="0"/>
                  </a:lnTo>
                  <a:lnTo>
                    <a:pt x="0" y="5143497"/>
                  </a:lnTo>
                  <a:lnTo>
                    <a:pt x="181773" y="5143497"/>
                  </a:lnTo>
                  <a:lnTo>
                    <a:pt x="135993" y="5137346"/>
                  </a:lnTo>
                  <a:lnTo>
                    <a:pt x="94842" y="5119980"/>
                  </a:lnTo>
                  <a:lnTo>
                    <a:pt x="59979" y="5093045"/>
                  </a:lnTo>
                  <a:lnTo>
                    <a:pt x="33043" y="5058181"/>
                  </a:lnTo>
                  <a:lnTo>
                    <a:pt x="15678" y="5017031"/>
                  </a:lnTo>
                  <a:lnTo>
                    <a:pt x="9525" y="4971237"/>
                  </a:lnTo>
                  <a:lnTo>
                    <a:pt x="9525" y="1181862"/>
                  </a:lnTo>
                  <a:lnTo>
                    <a:pt x="15678" y="1136076"/>
                  </a:lnTo>
                  <a:lnTo>
                    <a:pt x="33043" y="1094937"/>
                  </a:lnTo>
                  <a:lnTo>
                    <a:pt x="59979" y="1060084"/>
                  </a:lnTo>
                  <a:lnTo>
                    <a:pt x="94842" y="1033159"/>
                  </a:lnTo>
                  <a:lnTo>
                    <a:pt x="135993" y="1015800"/>
                  </a:lnTo>
                  <a:lnTo>
                    <a:pt x="181787" y="1009650"/>
                  </a:lnTo>
                  <a:lnTo>
                    <a:pt x="9144000" y="1009650"/>
                  </a:lnTo>
                  <a:lnTo>
                    <a:pt x="9144000" y="0"/>
                  </a:lnTo>
                  <a:close/>
                </a:path>
                <a:path w="9144000" h="5143500">
                  <a:moveTo>
                    <a:pt x="9144000" y="1128079"/>
                  </a:moveTo>
                  <a:lnTo>
                    <a:pt x="181773" y="5143497"/>
                  </a:lnTo>
                  <a:lnTo>
                    <a:pt x="8981327" y="5143497"/>
                  </a:lnTo>
                  <a:lnTo>
                    <a:pt x="9027098" y="5137346"/>
                  </a:lnTo>
                  <a:lnTo>
                    <a:pt x="9068237" y="5119980"/>
                  </a:lnTo>
                  <a:lnTo>
                    <a:pt x="9103090" y="5093045"/>
                  </a:lnTo>
                  <a:lnTo>
                    <a:pt x="9130015" y="5058181"/>
                  </a:lnTo>
                  <a:lnTo>
                    <a:pt x="9144000" y="5025030"/>
                  </a:lnTo>
                  <a:lnTo>
                    <a:pt x="9144000" y="1128079"/>
                  </a:lnTo>
                  <a:close/>
                </a:path>
                <a:path w="9144000" h="5143500">
                  <a:moveTo>
                    <a:pt x="9144000" y="1009650"/>
                  </a:moveTo>
                  <a:lnTo>
                    <a:pt x="8981313" y="1009650"/>
                  </a:lnTo>
                  <a:lnTo>
                    <a:pt x="9027098" y="1015800"/>
                  </a:lnTo>
                  <a:lnTo>
                    <a:pt x="9068237" y="1033159"/>
                  </a:lnTo>
                  <a:lnTo>
                    <a:pt x="9103090" y="1060084"/>
                  </a:lnTo>
                  <a:lnTo>
                    <a:pt x="9130015" y="1094937"/>
                  </a:lnTo>
                  <a:lnTo>
                    <a:pt x="9144000" y="1128079"/>
                  </a:lnTo>
                  <a:lnTo>
                    <a:pt x="9144000" y="1009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" y="1009650"/>
              <a:ext cx="9134474" cy="41338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62" y="971550"/>
              <a:ext cx="9139555" cy="4171950"/>
            </a:xfrm>
            <a:custGeom>
              <a:avLst/>
              <a:gdLst/>
              <a:ahLst/>
              <a:cxnLst/>
              <a:rect l="l" t="t" r="r" b="b"/>
              <a:pathLst>
                <a:path w="9139555" h="4171950">
                  <a:moveTo>
                    <a:pt x="175107" y="0"/>
                  </a:moveTo>
                  <a:lnTo>
                    <a:pt x="8978455" y="0"/>
                  </a:lnTo>
                  <a:lnTo>
                    <a:pt x="9018841" y="4063"/>
                  </a:lnTo>
                  <a:lnTo>
                    <a:pt x="9058465" y="16383"/>
                  </a:lnTo>
                  <a:lnTo>
                    <a:pt x="9094279" y="35813"/>
                  </a:lnTo>
                  <a:lnTo>
                    <a:pt x="9125394" y="61467"/>
                  </a:lnTo>
                  <a:lnTo>
                    <a:pt x="9139237" y="78257"/>
                  </a:lnTo>
                </a:path>
                <a:path w="9139555" h="4171950">
                  <a:moveTo>
                    <a:pt x="9139237" y="4131752"/>
                  </a:moveTo>
                  <a:lnTo>
                    <a:pt x="9125394" y="4148560"/>
                  </a:lnTo>
                  <a:lnTo>
                    <a:pt x="9097076" y="4171950"/>
                  </a:lnTo>
                </a:path>
                <a:path w="9139555" h="4171950">
                  <a:moveTo>
                    <a:pt x="56501" y="4171950"/>
                  </a:moveTo>
                  <a:lnTo>
                    <a:pt x="28152" y="4148560"/>
                  </a:lnTo>
                  <a:lnTo>
                    <a:pt x="2452" y="4117411"/>
                  </a:lnTo>
                  <a:lnTo>
                    <a:pt x="0" y="4112893"/>
                  </a:lnTo>
                </a:path>
              </a:pathLst>
            </a:custGeom>
            <a:ln w="76200">
              <a:solidFill>
                <a:srgbClr val="292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337" y="933450"/>
              <a:ext cx="251307" cy="17330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4600" y="197738"/>
            <a:ext cx="21475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Top</a:t>
            </a:r>
            <a:r>
              <a:rPr spc="-75" dirty="0"/>
              <a:t> </a:t>
            </a:r>
            <a:r>
              <a:rPr spc="15" dirty="0"/>
              <a:t>Free</a:t>
            </a:r>
            <a:r>
              <a:rPr spc="-95" dirty="0"/>
              <a:t> </a:t>
            </a:r>
            <a:r>
              <a:rPr spc="-25" dirty="0"/>
              <a:t>Apps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04825" y="171450"/>
            <a:ext cx="7967980" cy="2854325"/>
            <a:chOff x="504825" y="171450"/>
            <a:chExt cx="7967980" cy="28543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825" y="171450"/>
              <a:ext cx="514350" cy="5048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05301" y="1528825"/>
              <a:ext cx="4667250" cy="1495425"/>
            </a:xfrm>
            <a:custGeom>
              <a:avLst/>
              <a:gdLst/>
              <a:ahLst/>
              <a:cxnLst/>
              <a:rect l="l" t="t" r="r" b="b"/>
              <a:pathLst>
                <a:path w="4667250" h="1495425">
                  <a:moveTo>
                    <a:pt x="9016" y="0"/>
                  </a:moveTo>
                  <a:lnTo>
                    <a:pt x="9016" y="1495171"/>
                  </a:lnTo>
                </a:path>
                <a:path w="4667250" h="1495425">
                  <a:moveTo>
                    <a:pt x="4657979" y="0"/>
                  </a:moveTo>
                  <a:lnTo>
                    <a:pt x="4657979" y="1495171"/>
                  </a:lnTo>
                </a:path>
                <a:path w="4667250" h="1495425">
                  <a:moveTo>
                    <a:pt x="0" y="5079"/>
                  </a:moveTo>
                  <a:lnTo>
                    <a:pt x="4666996" y="5079"/>
                  </a:lnTo>
                </a:path>
                <a:path w="4667250" h="1495425">
                  <a:moveTo>
                    <a:pt x="0" y="1490091"/>
                  </a:moveTo>
                  <a:lnTo>
                    <a:pt x="4666996" y="1490091"/>
                  </a:lnTo>
                </a:path>
              </a:pathLst>
            </a:custGeom>
            <a:ln w="127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02075" y="1624012"/>
            <a:ext cx="4494530" cy="12566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365"/>
              </a:spcBef>
            </a:pPr>
            <a:r>
              <a:rPr sz="1400" spc="20" dirty="0">
                <a:latin typeface="Segoe UI Symbol"/>
                <a:cs typeface="Segoe UI Symbol"/>
              </a:rPr>
              <a:t>❏    </a:t>
            </a:r>
            <a:r>
              <a:rPr sz="1400" spc="335" dirty="0">
                <a:latin typeface="Segoe UI Symbol"/>
                <a:cs typeface="Segoe UI Symbol"/>
              </a:rPr>
              <a:t> </a:t>
            </a:r>
            <a:r>
              <a:rPr sz="1400" spc="10" dirty="0">
                <a:solidFill>
                  <a:srgbClr val="124F5B"/>
                </a:solidFill>
                <a:latin typeface="Verdana"/>
                <a:cs typeface="Verdana"/>
              </a:rPr>
              <a:t>There</a:t>
            </a:r>
            <a:r>
              <a:rPr sz="1400" spc="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400" spc="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400" spc="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B"/>
                </a:solidFill>
                <a:latin typeface="Verdana"/>
                <a:cs typeface="Verdana"/>
              </a:rPr>
              <a:t>total</a:t>
            </a:r>
            <a:r>
              <a:rPr sz="1400" spc="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400" spc="5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B"/>
                </a:solidFill>
                <a:latin typeface="Verdana"/>
                <a:cs typeface="Verdana"/>
              </a:rPr>
              <a:t>20</a:t>
            </a:r>
            <a:r>
              <a:rPr sz="1400" b="1" spc="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400" spc="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400" spc="6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400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B"/>
                </a:solidFill>
                <a:latin typeface="Verdana"/>
                <a:cs typeface="Verdana"/>
              </a:rPr>
              <a:t>over</a:t>
            </a:r>
            <a:endParaRPr sz="1400">
              <a:latin typeface="Verdana"/>
              <a:cs typeface="Verdana"/>
            </a:endParaRPr>
          </a:p>
          <a:p>
            <a:pPr marL="457834" algn="just">
              <a:lnSpc>
                <a:spcPct val="100000"/>
              </a:lnSpc>
              <a:spcBef>
                <a:spcPts val="275"/>
              </a:spcBef>
            </a:pPr>
            <a:r>
              <a:rPr sz="1400" b="1" spc="10" dirty="0">
                <a:solidFill>
                  <a:srgbClr val="124F5B"/>
                </a:solidFill>
                <a:latin typeface="Verdana"/>
                <a:cs typeface="Verdana"/>
              </a:rPr>
              <a:t>o</a:t>
            </a:r>
            <a:r>
              <a:rPr sz="1400" b="1" spc="45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124F5B"/>
                </a:solidFill>
                <a:latin typeface="Verdana"/>
                <a:cs typeface="Verdana"/>
              </a:rPr>
              <a:t>b</a:t>
            </a:r>
            <a:r>
              <a:rPr sz="1400" b="1" spc="40" dirty="0">
                <a:solidFill>
                  <a:srgbClr val="124F5B"/>
                </a:solidFill>
                <a:latin typeface="Verdana"/>
                <a:cs typeface="Verdana"/>
              </a:rPr>
              <a:t>illi</a:t>
            </a:r>
            <a:r>
              <a:rPr sz="1400" b="1" spc="15" dirty="0">
                <a:solidFill>
                  <a:srgbClr val="124F5B"/>
                </a:solidFill>
                <a:latin typeface="Verdana"/>
                <a:cs typeface="Verdana"/>
              </a:rPr>
              <a:t>on</a:t>
            </a:r>
            <a:r>
              <a:rPr sz="1400" b="1" spc="-2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B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B"/>
                </a:solidFill>
                <a:latin typeface="Verdana"/>
                <a:cs typeface="Verdana"/>
              </a:rPr>
              <a:t>ns</a:t>
            </a:r>
            <a:r>
              <a:rPr sz="1400" spc="-2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400" spc="60" dirty="0">
                <a:solidFill>
                  <a:srgbClr val="124F5B"/>
                </a:solidFill>
                <a:latin typeface="Verdana"/>
                <a:cs typeface="Verdana"/>
              </a:rPr>
              <a:t>ll</a:t>
            </a:r>
            <a:r>
              <a:rPr sz="1400" spc="5" dirty="0">
                <a:solidFill>
                  <a:srgbClr val="124F5B"/>
                </a:solidFill>
                <a:latin typeface="Verdana"/>
                <a:cs typeface="Verdana"/>
              </a:rPr>
              <a:t>s</a:t>
            </a:r>
            <a:r>
              <a:rPr sz="1400" spc="1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457834" marR="5080" indent="-457834" algn="just">
              <a:lnSpc>
                <a:spcPct val="114100"/>
              </a:lnSpc>
              <a:spcBef>
                <a:spcPts val="35"/>
              </a:spcBef>
            </a:pPr>
            <a:r>
              <a:rPr sz="1400" spc="20" dirty="0">
                <a:latin typeface="Segoe UI Symbol"/>
                <a:cs typeface="Segoe UI Symbol"/>
              </a:rPr>
              <a:t>❏  </a:t>
            </a:r>
            <a:r>
              <a:rPr sz="1400" spc="25" dirty="0">
                <a:latin typeface="Segoe UI Symbol"/>
                <a:cs typeface="Segoe UI Symbol"/>
              </a:rPr>
              <a:t> </a:t>
            </a:r>
            <a:r>
              <a:rPr sz="1400" spc="20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400" spc="-15" dirty="0">
                <a:solidFill>
                  <a:srgbClr val="124F5B"/>
                </a:solidFill>
                <a:latin typeface="Verdana"/>
                <a:cs typeface="Verdana"/>
              </a:rPr>
              <a:t>top </a:t>
            </a:r>
            <a:r>
              <a:rPr sz="1400" dirty="0">
                <a:solidFill>
                  <a:srgbClr val="124F5B"/>
                </a:solidFill>
                <a:latin typeface="Verdana"/>
                <a:cs typeface="Verdana"/>
              </a:rPr>
              <a:t>categories </a:t>
            </a:r>
            <a:r>
              <a:rPr sz="1400" spc="40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400" spc="15" dirty="0">
                <a:solidFill>
                  <a:srgbClr val="124F5B"/>
                </a:solidFill>
                <a:latin typeface="Verdana"/>
                <a:cs typeface="Verdana"/>
              </a:rPr>
              <a:t>which </a:t>
            </a:r>
            <a:r>
              <a:rPr sz="1400" dirty="0">
                <a:solidFill>
                  <a:srgbClr val="124F5B"/>
                </a:solidFill>
                <a:latin typeface="Verdana"/>
                <a:cs typeface="Verdana"/>
              </a:rPr>
              <a:t>these</a:t>
            </a:r>
            <a:r>
              <a:rPr sz="1400" spc="4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400" spc="-20" dirty="0">
                <a:solidFill>
                  <a:srgbClr val="124F5B"/>
                </a:solidFill>
                <a:latin typeface="Verdana"/>
                <a:cs typeface="Verdana"/>
              </a:rPr>
              <a:t>fall </a:t>
            </a:r>
            <a:r>
              <a:rPr sz="1400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400" dirty="0">
                <a:solidFill>
                  <a:srgbClr val="124F5B"/>
                </a:solidFill>
                <a:latin typeface="Verdana"/>
                <a:cs typeface="Verdana"/>
              </a:rPr>
              <a:t>(6),</a:t>
            </a:r>
            <a:r>
              <a:rPr sz="1400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5" dirty="0">
                <a:solidFill>
                  <a:srgbClr val="124F5B"/>
                </a:solidFill>
                <a:latin typeface="Verdana"/>
                <a:cs typeface="Verdana"/>
              </a:rPr>
              <a:t>Social</a:t>
            </a:r>
            <a:r>
              <a:rPr sz="1400" spc="5" dirty="0">
                <a:solidFill>
                  <a:srgbClr val="124F5B"/>
                </a:solidFill>
                <a:latin typeface="Verdana"/>
                <a:cs typeface="Verdana"/>
              </a:rPr>
              <a:t>(3), 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Video </a:t>
            </a:r>
            <a:r>
              <a:rPr sz="1400" b="1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400" b="1" spc="40" dirty="0">
                <a:solidFill>
                  <a:srgbClr val="124F5B"/>
                </a:solidFill>
                <a:latin typeface="Verdana"/>
                <a:cs typeface="Verdana"/>
              </a:rPr>
              <a:t>l</a:t>
            </a:r>
            <a:r>
              <a:rPr sz="1400" b="1" spc="3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400" b="1" spc="4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400" b="1" spc="-2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s</a:t>
            </a:r>
            <a:r>
              <a:rPr sz="1400" spc="35" dirty="0">
                <a:solidFill>
                  <a:srgbClr val="124F5B"/>
                </a:solidFill>
                <a:latin typeface="Verdana"/>
                <a:cs typeface="Verdana"/>
              </a:rPr>
              <a:t>(</a:t>
            </a:r>
            <a:r>
              <a:rPr sz="1400" spc="10" dirty="0">
                <a:solidFill>
                  <a:srgbClr val="124F5B"/>
                </a:solidFill>
                <a:latin typeface="Verdana"/>
                <a:cs typeface="Verdana"/>
              </a:rPr>
              <a:t>2</a:t>
            </a:r>
            <a:r>
              <a:rPr sz="1400" spc="35" dirty="0">
                <a:solidFill>
                  <a:srgbClr val="124F5B"/>
                </a:solidFill>
                <a:latin typeface="Verdana"/>
                <a:cs typeface="Verdana"/>
              </a:rPr>
              <a:t>)</a:t>
            </a:r>
            <a:r>
              <a:rPr sz="1400" spc="10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400" spc="-1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400" b="1" spc="-2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400" b="1" spc="3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400" b="1" spc="-15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400" b="1" spc="4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400" b="1" spc="5" dirty="0">
                <a:solidFill>
                  <a:srgbClr val="124F5B"/>
                </a:solidFill>
                <a:latin typeface="Verdana"/>
                <a:cs typeface="Verdana"/>
              </a:rPr>
              <a:t>l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3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400" b="1" spc="45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124F5B"/>
                </a:solidFill>
                <a:latin typeface="Verdana"/>
                <a:cs typeface="Verdana"/>
              </a:rPr>
              <a:t>d</a:t>
            </a:r>
            <a:r>
              <a:rPr sz="1400" b="1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5" dirty="0">
                <a:solidFill>
                  <a:srgbClr val="124F5B"/>
                </a:solidFill>
                <a:latin typeface="Verdana"/>
                <a:cs typeface="Verdana"/>
              </a:rPr>
              <a:t>L</a:t>
            </a:r>
            <a:r>
              <a:rPr sz="1400" b="1" spc="15" dirty="0">
                <a:solidFill>
                  <a:srgbClr val="124F5B"/>
                </a:solidFill>
                <a:latin typeface="Verdana"/>
                <a:cs typeface="Verdana"/>
              </a:rPr>
              <a:t>o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400" b="1" spc="35" dirty="0">
                <a:solidFill>
                  <a:srgbClr val="124F5B"/>
                </a:solidFill>
                <a:latin typeface="Verdana"/>
                <a:cs typeface="Verdana"/>
              </a:rPr>
              <a:t>al</a:t>
            </a:r>
            <a:r>
              <a:rPr sz="1400" spc="35" dirty="0">
                <a:solidFill>
                  <a:srgbClr val="124F5B"/>
                </a:solidFill>
                <a:latin typeface="Verdana"/>
                <a:cs typeface="Verdana"/>
              </a:rPr>
              <a:t>(</a:t>
            </a:r>
            <a:r>
              <a:rPr sz="1400" spc="5" dirty="0">
                <a:solidFill>
                  <a:srgbClr val="124F5B"/>
                </a:solidFill>
                <a:latin typeface="Verdana"/>
                <a:cs typeface="Verdana"/>
              </a:rPr>
              <a:t>2</a:t>
            </a:r>
            <a:r>
              <a:rPr sz="1400" spc="35" dirty="0">
                <a:solidFill>
                  <a:srgbClr val="124F5B"/>
                </a:solidFill>
                <a:latin typeface="Verdana"/>
                <a:cs typeface="Verdana"/>
              </a:rPr>
              <a:t>)</a:t>
            </a:r>
            <a:r>
              <a:rPr sz="1400" spc="1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Top</a:t>
            </a:r>
            <a:r>
              <a:rPr spc="-45" dirty="0"/>
              <a:t> </a:t>
            </a:r>
            <a:r>
              <a:rPr spc="-5" dirty="0"/>
              <a:t>Paid</a:t>
            </a:r>
            <a:r>
              <a:rPr spc="30" dirty="0"/>
              <a:t> </a:t>
            </a:r>
            <a:r>
              <a:rPr spc="-25" dirty="0"/>
              <a:t>Apps</a:t>
            </a:r>
            <a:r>
              <a:rPr spc="15" dirty="0"/>
              <a:t> </a:t>
            </a:r>
            <a:r>
              <a:rPr spc="-10" dirty="0"/>
              <a:t>Based</a:t>
            </a:r>
            <a:r>
              <a:rPr spc="30" dirty="0"/>
              <a:t> </a:t>
            </a:r>
            <a:r>
              <a:rPr spc="-20" dirty="0"/>
              <a:t>on</a:t>
            </a:r>
            <a:r>
              <a:rPr spc="30" dirty="0"/>
              <a:t> </a:t>
            </a:r>
            <a:r>
              <a:rPr spc="-30" dirty="0"/>
              <a:t>Revenue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750" y="615632"/>
            <a:ext cx="15455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CC0000"/>
                </a:solidFill>
                <a:latin typeface="Arial"/>
                <a:cs typeface="Arial"/>
              </a:rPr>
              <a:t>Generated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171450"/>
            <a:ext cx="514350" cy="5048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3045" y="890460"/>
            <a:ext cx="3302000" cy="598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21300"/>
              </a:lnSpc>
              <a:spcBef>
                <a:spcPts val="95"/>
              </a:spcBef>
              <a:buFont typeface="Segoe UI Symbol"/>
              <a:buChar char="❑"/>
              <a:tabLst>
                <a:tab pos="469900" algn="l"/>
                <a:tab pos="470534" algn="l"/>
                <a:tab pos="1394460" algn="l"/>
                <a:tab pos="2806065" algn="l"/>
              </a:tabLst>
            </a:pP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R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550" spc="40" dirty="0">
                <a:solidFill>
                  <a:srgbClr val="004A52"/>
                </a:solidFill>
                <a:latin typeface="Arial MT"/>
                <a:cs typeface="Arial MT"/>
              </a:rPr>
              <a:t>v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550" spc="-40" dirty="0">
                <a:solidFill>
                  <a:srgbClr val="004A52"/>
                </a:solidFill>
                <a:latin typeface="Arial MT"/>
                <a:cs typeface="Arial MT"/>
              </a:rPr>
              <a:t>nu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	</a:t>
            </a:r>
            <a:r>
              <a:rPr sz="1550" spc="-40" dirty="0">
                <a:solidFill>
                  <a:srgbClr val="004A52"/>
                </a:solidFill>
                <a:latin typeface="Arial MT"/>
                <a:cs typeface="Arial MT"/>
              </a:rPr>
              <a:t>g</a:t>
            </a:r>
            <a:r>
              <a:rPr sz="1550" spc="110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550" spc="-40" dirty="0">
                <a:solidFill>
                  <a:srgbClr val="004A52"/>
                </a:solidFill>
                <a:latin typeface="Arial MT"/>
                <a:cs typeface="Arial MT"/>
              </a:rPr>
              <a:t>n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r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d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  </a:t>
            </a:r>
            <a:r>
              <a:rPr sz="1550" spc="2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	</a:t>
            </a:r>
            <a:r>
              <a:rPr sz="1550" spc="-40" dirty="0">
                <a:solidFill>
                  <a:srgbClr val="004A52"/>
                </a:solidFill>
                <a:latin typeface="Arial MT"/>
                <a:cs typeface="Arial MT"/>
              </a:rPr>
              <a:t>g</a:t>
            </a:r>
            <a:r>
              <a:rPr sz="1550" spc="2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550" spc="40" dirty="0">
                <a:solidFill>
                  <a:srgbClr val="004A52"/>
                </a:solidFill>
                <a:latin typeface="Arial MT"/>
                <a:cs typeface="Arial MT"/>
              </a:rPr>
              <a:t>v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n  </a:t>
            </a:r>
            <a:r>
              <a:rPr sz="1550" spc="-15" dirty="0">
                <a:solidFill>
                  <a:srgbClr val="004A52"/>
                </a:solidFill>
                <a:latin typeface="Arial MT"/>
                <a:cs typeface="Arial MT"/>
              </a:rPr>
              <a:t>by</a:t>
            </a:r>
            <a:r>
              <a:rPr sz="1550" spc="5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004A52"/>
                </a:solidFill>
                <a:latin typeface="Arial MT"/>
                <a:cs typeface="Arial MT"/>
              </a:rPr>
              <a:t>the</a:t>
            </a:r>
            <a:r>
              <a:rPr sz="1550" spc="114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004A52"/>
                </a:solidFill>
                <a:latin typeface="Arial MT"/>
                <a:cs typeface="Arial MT"/>
              </a:rPr>
              <a:t>formula: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045" y="1527810"/>
            <a:ext cx="3326129" cy="1325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27050">
              <a:lnSpc>
                <a:spcPct val="100000"/>
              </a:lnSpc>
              <a:spcBef>
                <a:spcPts val="130"/>
              </a:spcBef>
              <a:tabLst>
                <a:tab pos="1680845" algn="l"/>
                <a:tab pos="2395855" algn="l"/>
                <a:tab pos="3234690" algn="l"/>
              </a:tabLst>
            </a:pPr>
            <a:r>
              <a:rPr sz="1550" b="1" spc="5" dirty="0">
                <a:solidFill>
                  <a:srgbClr val="004A52"/>
                </a:solidFill>
                <a:latin typeface="Arial"/>
                <a:cs typeface="Arial"/>
              </a:rPr>
              <a:t>R</a:t>
            </a:r>
            <a:r>
              <a:rPr sz="1550" b="1" spc="35" dirty="0">
                <a:solidFill>
                  <a:srgbClr val="004A52"/>
                </a:solidFill>
                <a:latin typeface="Arial"/>
                <a:cs typeface="Arial"/>
              </a:rPr>
              <a:t>e</a:t>
            </a:r>
            <a:r>
              <a:rPr sz="1550" b="1" spc="110" dirty="0">
                <a:solidFill>
                  <a:srgbClr val="004A52"/>
                </a:solidFill>
                <a:latin typeface="Arial"/>
                <a:cs typeface="Arial"/>
              </a:rPr>
              <a:t>v</a:t>
            </a:r>
            <a:r>
              <a:rPr sz="1550" b="1" spc="35" dirty="0">
                <a:solidFill>
                  <a:srgbClr val="004A52"/>
                </a:solidFill>
                <a:latin typeface="Arial"/>
                <a:cs typeface="Arial"/>
              </a:rPr>
              <a:t>e</a:t>
            </a:r>
            <a:r>
              <a:rPr sz="1550" b="1" spc="25" dirty="0">
                <a:solidFill>
                  <a:srgbClr val="004A52"/>
                </a:solidFill>
                <a:latin typeface="Arial"/>
                <a:cs typeface="Arial"/>
              </a:rPr>
              <a:t>nu</a:t>
            </a:r>
            <a:r>
              <a:rPr sz="1550" b="1" spc="15" dirty="0">
                <a:solidFill>
                  <a:srgbClr val="004A52"/>
                </a:solidFill>
                <a:latin typeface="Arial"/>
                <a:cs typeface="Arial"/>
              </a:rPr>
              <a:t>e</a:t>
            </a:r>
            <a:r>
              <a:rPr sz="1550" b="1" dirty="0">
                <a:solidFill>
                  <a:srgbClr val="004A52"/>
                </a:solidFill>
                <a:latin typeface="Arial"/>
                <a:cs typeface="Arial"/>
              </a:rPr>
              <a:t>	</a:t>
            </a:r>
            <a:r>
              <a:rPr sz="1550" b="1" spc="15" dirty="0">
                <a:solidFill>
                  <a:srgbClr val="004A52"/>
                </a:solidFill>
                <a:latin typeface="Arial"/>
                <a:cs typeface="Arial"/>
              </a:rPr>
              <a:t>=</a:t>
            </a:r>
            <a:r>
              <a:rPr sz="1550" b="1" dirty="0">
                <a:solidFill>
                  <a:srgbClr val="004A52"/>
                </a:solidFill>
                <a:latin typeface="Arial"/>
                <a:cs typeface="Arial"/>
              </a:rPr>
              <a:t>	</a:t>
            </a:r>
            <a:r>
              <a:rPr sz="1550" b="1" spc="-60" dirty="0">
                <a:solidFill>
                  <a:srgbClr val="004A52"/>
                </a:solidFill>
                <a:latin typeface="Arial"/>
                <a:cs typeface="Arial"/>
              </a:rPr>
              <a:t>I</a:t>
            </a:r>
            <a:r>
              <a:rPr sz="1550" b="1" spc="25" dirty="0">
                <a:solidFill>
                  <a:srgbClr val="004A52"/>
                </a:solidFill>
                <a:latin typeface="Arial"/>
                <a:cs typeface="Arial"/>
              </a:rPr>
              <a:t>n</a:t>
            </a:r>
            <a:r>
              <a:rPr sz="1550" b="1" spc="35" dirty="0">
                <a:solidFill>
                  <a:srgbClr val="004A52"/>
                </a:solidFill>
                <a:latin typeface="Arial"/>
                <a:cs typeface="Arial"/>
              </a:rPr>
              <a:t>s</a:t>
            </a:r>
            <a:r>
              <a:rPr sz="1550" b="1" spc="5" dirty="0">
                <a:solidFill>
                  <a:srgbClr val="004A52"/>
                </a:solidFill>
                <a:latin typeface="Arial"/>
                <a:cs typeface="Arial"/>
              </a:rPr>
              <a:t>t</a:t>
            </a:r>
            <a:r>
              <a:rPr sz="1550" b="1" spc="35" dirty="0">
                <a:solidFill>
                  <a:srgbClr val="004A52"/>
                </a:solidFill>
                <a:latin typeface="Arial"/>
                <a:cs typeface="Arial"/>
              </a:rPr>
              <a:t>a</a:t>
            </a:r>
            <a:r>
              <a:rPr sz="1550" b="1" spc="-60" dirty="0">
                <a:solidFill>
                  <a:srgbClr val="004A52"/>
                </a:solidFill>
                <a:latin typeface="Arial"/>
                <a:cs typeface="Arial"/>
              </a:rPr>
              <a:t>ll</a:t>
            </a:r>
            <a:r>
              <a:rPr sz="1550" b="1" spc="15" dirty="0">
                <a:solidFill>
                  <a:srgbClr val="004A52"/>
                </a:solidFill>
                <a:latin typeface="Arial"/>
                <a:cs typeface="Arial"/>
              </a:rPr>
              <a:t>s</a:t>
            </a:r>
            <a:r>
              <a:rPr sz="1550" b="1" dirty="0">
                <a:solidFill>
                  <a:srgbClr val="004A52"/>
                </a:solidFill>
                <a:latin typeface="Arial"/>
                <a:cs typeface="Arial"/>
              </a:rPr>
              <a:t>	</a:t>
            </a:r>
            <a:r>
              <a:rPr sz="1550" b="1" spc="10" dirty="0">
                <a:solidFill>
                  <a:srgbClr val="004A52"/>
                </a:solidFill>
                <a:latin typeface="Arial"/>
                <a:cs typeface="Arial"/>
              </a:rPr>
              <a:t>*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b="1" dirty="0">
                <a:solidFill>
                  <a:srgbClr val="004A52"/>
                </a:solidFill>
                <a:latin typeface="Arial"/>
                <a:cs typeface="Arial"/>
              </a:rPr>
              <a:t>Price</a:t>
            </a:r>
            <a:endParaRPr sz="155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5"/>
              </a:spcBef>
              <a:buFont typeface="Segoe UI Symbol"/>
              <a:buChar char="❑"/>
              <a:tabLst>
                <a:tab pos="469900" algn="l"/>
                <a:tab pos="470534" algn="l"/>
              </a:tabLst>
            </a:pPr>
            <a:r>
              <a:rPr sz="1550" spc="-5" dirty="0">
                <a:solidFill>
                  <a:srgbClr val="004A52"/>
                </a:solidFill>
                <a:latin typeface="Arial MT"/>
                <a:cs typeface="Arial MT"/>
              </a:rPr>
              <a:t>Note</a:t>
            </a:r>
            <a:r>
              <a:rPr sz="1550" spc="114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that</a:t>
            </a:r>
            <a:r>
              <a:rPr sz="1550" spc="10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in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this</a:t>
            </a:r>
            <a:r>
              <a:rPr sz="1550" spc="13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30" dirty="0">
                <a:solidFill>
                  <a:srgbClr val="004A52"/>
                </a:solidFill>
                <a:latin typeface="Arial MT"/>
                <a:cs typeface="Arial MT"/>
              </a:rPr>
              <a:t>case, </a:t>
            </a:r>
            <a:r>
              <a:rPr sz="1550" spc="9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004A52"/>
                </a:solidFill>
                <a:latin typeface="Arial MT"/>
                <a:cs typeface="Arial MT"/>
              </a:rPr>
              <a:t>revenue</a:t>
            </a:r>
            <a:endParaRPr sz="1550">
              <a:latin typeface="Arial MT"/>
              <a:cs typeface="Arial MT"/>
            </a:endParaRPr>
          </a:p>
          <a:p>
            <a:pPr marL="469900" marR="9525">
              <a:lnSpc>
                <a:spcPct val="117200"/>
              </a:lnSpc>
              <a:spcBef>
                <a:spcPts val="75"/>
              </a:spcBef>
              <a:tabLst>
                <a:tab pos="1118235" algn="l"/>
                <a:tab pos="1413510" algn="l"/>
                <a:tab pos="1947545" algn="l"/>
                <a:tab pos="2672080" algn="l"/>
              </a:tabLst>
            </a:pP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r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f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rs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	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to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	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550" spc="-40" dirty="0">
                <a:solidFill>
                  <a:srgbClr val="004A52"/>
                </a:solidFill>
                <a:latin typeface="Arial MT"/>
                <a:cs typeface="Arial MT"/>
              </a:rPr>
              <a:t>h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	</a:t>
            </a:r>
            <a:r>
              <a:rPr sz="1550" spc="-95" dirty="0">
                <a:solidFill>
                  <a:srgbClr val="004A52"/>
                </a:solidFill>
                <a:latin typeface="Arial MT"/>
                <a:cs typeface="Arial MT"/>
              </a:rPr>
              <a:t>m</a:t>
            </a:r>
            <a:r>
              <a:rPr sz="1550" spc="110" dirty="0">
                <a:solidFill>
                  <a:srgbClr val="004A52"/>
                </a:solidFill>
                <a:latin typeface="Arial MT"/>
                <a:cs typeface="Arial MT"/>
              </a:rPr>
              <a:t>o</a:t>
            </a:r>
            <a:r>
              <a:rPr sz="1550" spc="-40" dirty="0">
                <a:solidFill>
                  <a:srgbClr val="004A52"/>
                </a:solidFill>
                <a:latin typeface="Arial MT"/>
                <a:cs typeface="Arial MT"/>
              </a:rPr>
              <a:t>n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y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	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ea</a:t>
            </a: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r</a:t>
            </a:r>
            <a:r>
              <a:rPr sz="1550" spc="-40" dirty="0">
                <a:solidFill>
                  <a:srgbClr val="004A52"/>
                </a:solidFill>
                <a:latin typeface="Arial MT"/>
                <a:cs typeface="Arial MT"/>
              </a:rPr>
              <a:t>n</a:t>
            </a:r>
            <a:r>
              <a:rPr sz="1550" spc="110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d  </a:t>
            </a:r>
            <a:r>
              <a:rPr sz="1550" spc="-15" dirty="0">
                <a:solidFill>
                  <a:srgbClr val="004A52"/>
                </a:solidFill>
                <a:latin typeface="Arial MT"/>
                <a:cs typeface="Arial MT"/>
              </a:rPr>
              <a:t>only</a:t>
            </a:r>
            <a:r>
              <a:rPr sz="1550" spc="12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from</a:t>
            </a:r>
            <a:r>
              <a:rPr sz="1550" spc="5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paid</a:t>
            </a:r>
            <a:r>
              <a:rPr sz="1550" spc="4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app</a:t>
            </a:r>
            <a:r>
              <a:rPr sz="1550" spc="4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installs.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045" y="2818193"/>
            <a:ext cx="3302635" cy="87503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57200" marR="5080" indent="-457200" algn="r">
              <a:lnSpc>
                <a:spcPct val="100000"/>
              </a:lnSpc>
              <a:spcBef>
                <a:spcPts val="489"/>
              </a:spcBef>
              <a:buFont typeface="Segoe UI Symbol"/>
              <a:buChar char="❑"/>
              <a:tabLst>
                <a:tab pos="457200" algn="l"/>
                <a:tab pos="457834" algn="l"/>
                <a:tab pos="2754630" algn="l"/>
              </a:tabLst>
            </a:pP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550" spc="-40" dirty="0">
                <a:solidFill>
                  <a:srgbClr val="004A52"/>
                </a:solidFill>
                <a:latin typeface="Arial MT"/>
                <a:cs typeface="Arial MT"/>
              </a:rPr>
              <a:t>h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6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o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p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6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40" dirty="0">
                <a:solidFill>
                  <a:srgbClr val="004A52"/>
                </a:solidFill>
                <a:latin typeface="Arial MT"/>
                <a:cs typeface="Arial MT"/>
              </a:rPr>
              <a:t>c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550" spc="-40" dirty="0">
                <a:solidFill>
                  <a:srgbClr val="004A52"/>
                </a:solidFill>
                <a:latin typeface="Arial MT"/>
                <a:cs typeface="Arial MT"/>
              </a:rPr>
              <a:t>g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o</a:t>
            </a: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r</a:t>
            </a:r>
            <a:r>
              <a:rPr sz="1550" spc="30" dirty="0">
                <a:solidFill>
                  <a:srgbClr val="004A52"/>
                </a:solidFill>
                <a:latin typeface="Arial MT"/>
                <a:cs typeface="Arial MT"/>
              </a:rPr>
              <a:t>ie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9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n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	</a:t>
            </a:r>
            <a:r>
              <a:rPr sz="1550" spc="75" dirty="0">
                <a:solidFill>
                  <a:srgbClr val="004A52"/>
                </a:solidFill>
                <a:latin typeface="Arial MT"/>
                <a:cs typeface="Arial MT"/>
              </a:rPr>
              <a:t>w</a:t>
            </a:r>
            <a:r>
              <a:rPr sz="1550" spc="-35" dirty="0">
                <a:solidFill>
                  <a:srgbClr val="004A52"/>
                </a:solidFill>
                <a:latin typeface="Arial MT"/>
                <a:cs typeface="Arial MT"/>
              </a:rPr>
              <a:t>h</a:t>
            </a:r>
            <a:r>
              <a:rPr sz="1550" spc="30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550" spc="45" dirty="0">
                <a:solidFill>
                  <a:srgbClr val="004A52"/>
                </a:solidFill>
                <a:latin typeface="Arial MT"/>
                <a:cs typeface="Arial MT"/>
              </a:rPr>
              <a:t>c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h</a:t>
            </a:r>
            <a:endParaRPr sz="15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395"/>
              </a:spcBef>
            </a:pP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are</a:t>
            </a:r>
            <a:endParaRPr sz="1550">
              <a:latin typeface="Arial MT"/>
              <a:cs typeface="Arial MT"/>
            </a:endParaRPr>
          </a:p>
          <a:p>
            <a:pPr marR="13335" algn="r">
              <a:lnSpc>
                <a:spcPct val="100000"/>
              </a:lnSpc>
              <a:spcBef>
                <a:spcPts val="320"/>
              </a:spcBef>
            </a:pPr>
            <a:r>
              <a:rPr sz="1550" b="1" spc="20" dirty="0">
                <a:solidFill>
                  <a:srgbClr val="004A52"/>
                </a:solidFill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562" y="3114103"/>
            <a:ext cx="2226945" cy="8655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55"/>
              </a:spcBef>
              <a:tabLst>
                <a:tab pos="956310" algn="l"/>
                <a:tab pos="1833245" algn="l"/>
              </a:tabLst>
            </a:pP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these	</a:t>
            </a:r>
            <a:r>
              <a:rPr sz="1550" spc="-10" dirty="0">
                <a:solidFill>
                  <a:srgbClr val="004A52"/>
                </a:solidFill>
                <a:latin typeface="Arial MT"/>
                <a:cs typeface="Arial MT"/>
              </a:rPr>
              <a:t>apps	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fall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b="1" spc="15" dirty="0">
                <a:solidFill>
                  <a:srgbClr val="004A52"/>
                </a:solidFill>
                <a:latin typeface="Arial"/>
                <a:cs typeface="Arial"/>
              </a:rPr>
              <a:t>Lifestyle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(5),</a:t>
            </a:r>
            <a:r>
              <a:rPr sz="1550" spc="5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b="1" spc="20" dirty="0">
                <a:solidFill>
                  <a:srgbClr val="004A52"/>
                </a:solidFill>
                <a:latin typeface="Arial"/>
                <a:cs typeface="Arial"/>
              </a:rPr>
              <a:t>Family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(5), </a:t>
            </a:r>
            <a:r>
              <a:rPr sz="1550" spc="-42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b="1" spc="20" dirty="0">
                <a:solidFill>
                  <a:srgbClr val="004A52"/>
                </a:solidFill>
                <a:latin typeface="Arial"/>
                <a:cs typeface="Arial"/>
              </a:rPr>
              <a:t>Game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(4).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045" y="3972940"/>
            <a:ext cx="3321050" cy="11423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69900" marR="5080" indent="-457834" algn="just">
              <a:lnSpc>
                <a:spcPct val="118500"/>
              </a:lnSpc>
              <a:spcBef>
                <a:spcPts val="70"/>
              </a:spcBef>
              <a:buFont typeface="Segoe UI Symbol"/>
              <a:buChar char="❑"/>
              <a:tabLst>
                <a:tab pos="470534" algn="l"/>
              </a:tabLst>
            </a:pPr>
            <a:r>
              <a:rPr sz="1550" b="1" spc="15" dirty="0">
                <a:solidFill>
                  <a:srgbClr val="004A52"/>
                </a:solidFill>
                <a:latin typeface="Arial"/>
                <a:cs typeface="Arial"/>
              </a:rPr>
              <a:t>Minecraft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, </a:t>
            </a:r>
            <a:r>
              <a:rPr sz="1550" b="1" spc="5" dirty="0">
                <a:solidFill>
                  <a:srgbClr val="004A52"/>
                </a:solidFill>
                <a:latin typeface="Arial"/>
                <a:cs typeface="Arial"/>
              </a:rPr>
              <a:t>I </a:t>
            </a:r>
            <a:r>
              <a:rPr sz="1550" b="1" spc="25" dirty="0">
                <a:solidFill>
                  <a:srgbClr val="004A52"/>
                </a:solidFill>
                <a:latin typeface="Arial"/>
                <a:cs typeface="Arial"/>
              </a:rPr>
              <a:t>am </a:t>
            </a:r>
            <a:r>
              <a:rPr sz="1550" b="1" spc="15" dirty="0">
                <a:solidFill>
                  <a:srgbClr val="004A52"/>
                </a:solidFill>
                <a:latin typeface="Arial"/>
                <a:cs typeface="Arial"/>
              </a:rPr>
              <a:t>rich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, </a:t>
            </a:r>
            <a:r>
              <a:rPr sz="1550" spc="50" dirty="0">
                <a:solidFill>
                  <a:srgbClr val="004A52"/>
                </a:solidFill>
                <a:latin typeface="Arial MT"/>
                <a:cs typeface="Arial MT"/>
              </a:rPr>
              <a:t>and </a:t>
            </a:r>
            <a:r>
              <a:rPr sz="1550" b="1" spc="5" dirty="0">
                <a:solidFill>
                  <a:srgbClr val="004A52"/>
                </a:solidFill>
                <a:latin typeface="Arial"/>
                <a:cs typeface="Arial"/>
              </a:rPr>
              <a:t>I </a:t>
            </a:r>
            <a:r>
              <a:rPr sz="1550" b="1" spc="40" dirty="0">
                <a:solidFill>
                  <a:srgbClr val="004A52"/>
                </a:solidFill>
                <a:latin typeface="Arial"/>
                <a:cs typeface="Arial"/>
              </a:rPr>
              <a:t>am </a:t>
            </a:r>
            <a:r>
              <a:rPr sz="1550" b="1" spc="45" dirty="0">
                <a:solidFill>
                  <a:srgbClr val="004A52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004A52"/>
                </a:solidFill>
                <a:latin typeface="Arial"/>
                <a:cs typeface="Arial"/>
              </a:rPr>
              <a:t>rich </a:t>
            </a:r>
            <a:r>
              <a:rPr sz="1550" b="1" spc="20" dirty="0">
                <a:solidFill>
                  <a:srgbClr val="004A52"/>
                </a:solidFill>
                <a:latin typeface="Arial"/>
                <a:cs typeface="Arial"/>
              </a:rPr>
              <a:t>premium 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are </a:t>
            </a:r>
            <a:r>
              <a:rPr sz="1550" spc="-5" dirty="0">
                <a:solidFill>
                  <a:srgbClr val="004A52"/>
                </a:solidFill>
                <a:latin typeface="Arial MT"/>
                <a:cs typeface="Arial MT"/>
              </a:rPr>
              <a:t>the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top </a:t>
            </a:r>
            <a:r>
              <a:rPr sz="1550" spc="25" dirty="0">
                <a:solidFill>
                  <a:srgbClr val="004A52"/>
                </a:solidFill>
                <a:latin typeface="Arial MT"/>
                <a:cs typeface="Arial MT"/>
              </a:rPr>
              <a:t>paid </a:t>
            </a:r>
            <a:r>
              <a:rPr sz="1550" spc="3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004A52"/>
                </a:solidFill>
                <a:latin typeface="Arial MT"/>
                <a:cs typeface="Arial MT"/>
              </a:rPr>
              <a:t>apps</a:t>
            </a:r>
            <a:r>
              <a:rPr sz="1550" spc="-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based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65" dirty="0">
                <a:solidFill>
                  <a:srgbClr val="004A52"/>
                </a:solidFill>
                <a:latin typeface="Arial MT"/>
                <a:cs typeface="Arial MT"/>
              </a:rPr>
              <a:t>on</a:t>
            </a:r>
            <a:r>
              <a:rPr sz="1550" spc="7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revenue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generated.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7637" y="900175"/>
            <a:ext cx="9034780" cy="4243705"/>
            <a:chOff x="147637" y="900175"/>
            <a:chExt cx="9034780" cy="4243705"/>
          </a:xfrm>
        </p:grpSpPr>
        <p:sp>
          <p:nvSpPr>
            <p:cNvPr id="11" name="object 11"/>
            <p:cNvSpPr/>
            <p:nvPr/>
          </p:nvSpPr>
          <p:spPr>
            <a:xfrm>
              <a:off x="148082" y="900175"/>
              <a:ext cx="3495040" cy="4243705"/>
            </a:xfrm>
            <a:custGeom>
              <a:avLst/>
              <a:gdLst/>
              <a:ahLst/>
              <a:cxnLst/>
              <a:rect l="l" t="t" r="r" b="b"/>
              <a:pathLst>
                <a:path w="3495040" h="4243705">
                  <a:moveTo>
                    <a:pt x="12700" y="0"/>
                  </a:moveTo>
                  <a:lnTo>
                    <a:pt x="0" y="0"/>
                  </a:lnTo>
                  <a:lnTo>
                    <a:pt x="0" y="4243324"/>
                  </a:lnTo>
                  <a:lnTo>
                    <a:pt x="12700" y="4243324"/>
                  </a:lnTo>
                  <a:lnTo>
                    <a:pt x="12700" y="0"/>
                  </a:lnTo>
                  <a:close/>
                </a:path>
                <a:path w="3495040" h="4243705">
                  <a:moveTo>
                    <a:pt x="3494659" y="0"/>
                  </a:moveTo>
                  <a:lnTo>
                    <a:pt x="3481959" y="0"/>
                  </a:lnTo>
                  <a:lnTo>
                    <a:pt x="3481959" y="4243324"/>
                  </a:lnTo>
                  <a:lnTo>
                    <a:pt x="3494659" y="4243324"/>
                  </a:lnTo>
                  <a:lnTo>
                    <a:pt x="349465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637" y="914526"/>
              <a:ext cx="3495675" cy="4218940"/>
            </a:xfrm>
            <a:custGeom>
              <a:avLst/>
              <a:gdLst/>
              <a:ahLst/>
              <a:cxnLst/>
              <a:rect l="l" t="t" r="r" b="b"/>
              <a:pathLst>
                <a:path w="3495675" h="4218940">
                  <a:moveTo>
                    <a:pt x="0" y="0"/>
                  </a:moveTo>
                  <a:lnTo>
                    <a:pt x="3495484" y="0"/>
                  </a:lnTo>
                </a:path>
                <a:path w="3495675" h="4218940">
                  <a:moveTo>
                    <a:pt x="0" y="4218699"/>
                  </a:moveTo>
                  <a:lnTo>
                    <a:pt x="3495484" y="4218699"/>
                  </a:lnTo>
                </a:path>
              </a:pathLst>
            </a:custGeom>
            <a:ln w="127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8550" y="5029199"/>
              <a:ext cx="5500751" cy="1095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4275" y="1085849"/>
              <a:ext cx="5419725" cy="38671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686175" y="1047749"/>
              <a:ext cx="5457825" cy="3943350"/>
            </a:xfrm>
            <a:custGeom>
              <a:avLst/>
              <a:gdLst/>
              <a:ahLst/>
              <a:cxnLst/>
              <a:rect l="l" t="t" r="r" b="b"/>
              <a:pathLst>
                <a:path w="5457825" h="3943350">
                  <a:moveTo>
                    <a:pt x="197358" y="0"/>
                  </a:moveTo>
                  <a:lnTo>
                    <a:pt x="5298567" y="0"/>
                  </a:lnTo>
                  <a:lnTo>
                    <a:pt x="5336794" y="3810"/>
                  </a:lnTo>
                  <a:lnTo>
                    <a:pt x="5374258" y="15494"/>
                  </a:lnTo>
                  <a:lnTo>
                    <a:pt x="5408168" y="33909"/>
                  </a:lnTo>
                  <a:lnTo>
                    <a:pt x="5437632" y="58292"/>
                  </a:lnTo>
                  <a:lnTo>
                    <a:pt x="5457825" y="82692"/>
                  </a:lnTo>
                </a:path>
                <a:path w="5457825" h="3943350">
                  <a:moveTo>
                    <a:pt x="5457825" y="3860678"/>
                  </a:moveTo>
                  <a:lnTo>
                    <a:pt x="5408168" y="3909453"/>
                  </a:lnTo>
                  <a:lnTo>
                    <a:pt x="5374258" y="3927855"/>
                  </a:lnTo>
                  <a:lnTo>
                    <a:pt x="5336794" y="3939501"/>
                  </a:lnTo>
                  <a:lnTo>
                    <a:pt x="5298567" y="3943350"/>
                  </a:lnTo>
                  <a:lnTo>
                    <a:pt x="197358" y="3943350"/>
                  </a:lnTo>
                  <a:lnTo>
                    <a:pt x="159130" y="3939501"/>
                  </a:lnTo>
                  <a:lnTo>
                    <a:pt x="121665" y="3927855"/>
                  </a:lnTo>
                  <a:lnTo>
                    <a:pt x="87757" y="3909453"/>
                  </a:lnTo>
                  <a:lnTo>
                    <a:pt x="58292" y="3885120"/>
                  </a:lnTo>
                  <a:lnTo>
                    <a:pt x="33909" y="3855605"/>
                  </a:lnTo>
                  <a:lnTo>
                    <a:pt x="15494" y="3821709"/>
                  </a:lnTo>
                  <a:lnTo>
                    <a:pt x="3810" y="3784219"/>
                  </a:lnTo>
                  <a:lnTo>
                    <a:pt x="0" y="3746017"/>
                  </a:lnTo>
                  <a:lnTo>
                    <a:pt x="0" y="197358"/>
                  </a:lnTo>
                  <a:lnTo>
                    <a:pt x="3810" y="159130"/>
                  </a:lnTo>
                  <a:lnTo>
                    <a:pt x="15494" y="121665"/>
                  </a:lnTo>
                  <a:lnTo>
                    <a:pt x="33909" y="87757"/>
                  </a:lnTo>
                  <a:lnTo>
                    <a:pt x="58292" y="58292"/>
                  </a:lnTo>
                  <a:lnTo>
                    <a:pt x="87757" y="33909"/>
                  </a:lnTo>
                  <a:lnTo>
                    <a:pt x="121665" y="15494"/>
                  </a:lnTo>
                  <a:lnTo>
                    <a:pt x="159130" y="3810"/>
                  </a:lnTo>
                  <a:lnTo>
                    <a:pt x="197358" y="0"/>
                  </a:lnTo>
                </a:path>
              </a:pathLst>
            </a:custGeom>
            <a:ln w="76200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3449" y="448563"/>
            <a:ext cx="664845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19090" algn="l"/>
              </a:tabLst>
            </a:pPr>
            <a:r>
              <a:rPr spc="60" dirty="0"/>
              <a:t>W</a:t>
            </a:r>
            <a:r>
              <a:rPr spc="-90" dirty="0"/>
              <a:t>H</a:t>
            </a:r>
            <a:r>
              <a:rPr dirty="0"/>
              <a:t>Y</a:t>
            </a:r>
            <a:r>
              <a:rPr spc="-25" dirty="0"/>
              <a:t> </a:t>
            </a:r>
            <a:r>
              <a:rPr spc="-15" dirty="0"/>
              <a:t>A</a:t>
            </a:r>
            <a:r>
              <a:rPr spc="-90" dirty="0"/>
              <a:t>N</a:t>
            </a:r>
            <a:r>
              <a:rPr spc="-15" dirty="0"/>
              <a:t>A</a:t>
            </a:r>
            <a:r>
              <a:rPr spc="25" dirty="0"/>
              <a:t>L</a:t>
            </a:r>
            <a:r>
              <a:rPr spc="-105" dirty="0"/>
              <a:t>Y</a:t>
            </a:r>
            <a:r>
              <a:rPr spc="25" dirty="0"/>
              <a:t>Z</a:t>
            </a:r>
            <a:r>
              <a:rPr dirty="0"/>
              <a:t>E</a:t>
            </a:r>
            <a:r>
              <a:rPr spc="125" dirty="0"/>
              <a:t> </a:t>
            </a:r>
            <a:r>
              <a:rPr spc="25" dirty="0"/>
              <a:t>T</a:t>
            </a:r>
            <a:r>
              <a:rPr spc="-90" dirty="0"/>
              <a:t>H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G</a:t>
            </a:r>
            <a:r>
              <a:rPr spc="-70" dirty="0"/>
              <a:t>O</a:t>
            </a:r>
            <a:r>
              <a:rPr spc="-75" dirty="0"/>
              <a:t>O</a:t>
            </a:r>
            <a:r>
              <a:rPr dirty="0"/>
              <a:t>G</a:t>
            </a:r>
            <a:r>
              <a:rPr spc="30" dirty="0"/>
              <a:t>L</a:t>
            </a:r>
            <a:r>
              <a:rPr dirty="0"/>
              <a:t>E</a:t>
            </a:r>
            <a:r>
              <a:rPr spc="50" dirty="0"/>
              <a:t> </a:t>
            </a:r>
            <a:r>
              <a:rPr spc="-105" dirty="0"/>
              <a:t>P</a:t>
            </a:r>
            <a:r>
              <a:rPr spc="25" dirty="0"/>
              <a:t>L</a:t>
            </a:r>
            <a:r>
              <a:rPr spc="-15" dirty="0"/>
              <a:t>A</a:t>
            </a:r>
            <a:r>
              <a:rPr dirty="0"/>
              <a:t>Y	</a:t>
            </a:r>
            <a:r>
              <a:rPr spc="-25" dirty="0"/>
              <a:t>S</a:t>
            </a:r>
            <a:r>
              <a:rPr spc="25" dirty="0"/>
              <a:t>T</a:t>
            </a:r>
            <a:r>
              <a:rPr spc="-75" dirty="0"/>
              <a:t>O</a:t>
            </a:r>
            <a:r>
              <a:rPr spc="-90" dirty="0"/>
              <a:t>R</a:t>
            </a:r>
            <a:r>
              <a:rPr spc="-30" dirty="0"/>
              <a:t>E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4235" y="3143304"/>
            <a:ext cx="2512060" cy="1284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95"/>
              </a:spcBef>
            </a:pPr>
            <a:r>
              <a:rPr sz="1800" spc="10" dirty="0">
                <a:latin typeface="Arial MT"/>
                <a:cs typeface="Arial MT"/>
              </a:rPr>
              <a:t>What </a:t>
            </a:r>
            <a:r>
              <a:rPr sz="1800" spc="-10" dirty="0">
                <a:latin typeface="Arial MT"/>
                <a:cs typeface="Arial MT"/>
              </a:rPr>
              <a:t>makes </a:t>
            </a:r>
            <a:r>
              <a:rPr sz="1800" spc="-15" dirty="0">
                <a:latin typeface="Arial MT"/>
                <a:cs typeface="Arial MT"/>
              </a:rPr>
              <a:t>an </a:t>
            </a:r>
            <a:r>
              <a:rPr sz="1800" spc="-10" dirty="0">
                <a:latin typeface="Arial MT"/>
                <a:cs typeface="Arial MT"/>
              </a:rPr>
              <a:t>App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p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spc="45" dirty="0">
                <a:latin typeface="Arial MT"/>
                <a:cs typeface="Arial MT"/>
              </a:rPr>
              <a:t>pul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r?</a:t>
            </a:r>
            <a:r>
              <a:rPr sz="1800" spc="-15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Ca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w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p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spc="45" dirty="0">
                <a:latin typeface="Arial MT"/>
                <a:cs typeface="Arial MT"/>
              </a:rPr>
              <a:t>d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ct  </a:t>
            </a:r>
            <a:r>
              <a:rPr sz="1800" spc="45" dirty="0">
                <a:latin typeface="Arial MT"/>
                <a:cs typeface="Arial MT"/>
              </a:rPr>
              <a:t>h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w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p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spc="45" dirty="0">
                <a:latin typeface="Arial MT"/>
                <a:cs typeface="Arial MT"/>
              </a:rPr>
              <a:t>pul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204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spc="-30" dirty="0">
                <a:latin typeface="Arial MT"/>
                <a:cs typeface="Arial MT"/>
              </a:rPr>
              <a:t>’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g</a:t>
            </a:r>
            <a:r>
              <a:rPr sz="1800" spc="-30" dirty="0">
                <a:latin typeface="Arial MT"/>
                <a:cs typeface="Arial MT"/>
              </a:rPr>
              <a:t>oi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o  </a:t>
            </a:r>
            <a:r>
              <a:rPr sz="1800" spc="5" dirty="0">
                <a:latin typeface="Arial MT"/>
                <a:cs typeface="Arial MT"/>
              </a:rPr>
              <a:t>be?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2720" y="1521523"/>
            <a:ext cx="1936114" cy="8540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899"/>
              </a:lnSpc>
              <a:spcBef>
                <a:spcPts val="80"/>
              </a:spcBef>
            </a:pPr>
            <a:r>
              <a:rPr sz="1800" spc="-10" dirty="0">
                <a:latin typeface="Arial MT"/>
                <a:cs typeface="Arial MT"/>
              </a:rPr>
              <a:t>Mobile </a:t>
            </a:r>
            <a:r>
              <a:rPr sz="1800" spc="-15" dirty="0">
                <a:latin typeface="Arial MT"/>
                <a:cs typeface="Arial MT"/>
              </a:rPr>
              <a:t>App </a:t>
            </a:r>
            <a:r>
              <a:rPr sz="1800" spc="-25" dirty="0">
                <a:latin typeface="Arial MT"/>
                <a:cs typeface="Arial MT"/>
              </a:rPr>
              <a:t>Market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is </a:t>
            </a:r>
            <a:r>
              <a:rPr sz="1800" spc="-10" dirty="0">
                <a:latin typeface="Arial MT"/>
                <a:cs typeface="Arial MT"/>
              </a:rPr>
              <a:t>set </a:t>
            </a:r>
            <a:r>
              <a:rPr sz="1800" spc="10" dirty="0">
                <a:latin typeface="Arial MT"/>
                <a:cs typeface="Arial MT"/>
              </a:rPr>
              <a:t>to </a:t>
            </a:r>
            <a:r>
              <a:rPr sz="1800" dirty="0">
                <a:latin typeface="Arial MT"/>
                <a:cs typeface="Arial MT"/>
              </a:rPr>
              <a:t>grow </a:t>
            </a:r>
            <a:r>
              <a:rPr sz="1800" spc="-20" dirty="0">
                <a:latin typeface="Arial MT"/>
                <a:cs typeface="Arial MT"/>
              </a:rPr>
              <a:t>20%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by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2023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6629" y="1521523"/>
            <a:ext cx="2113915" cy="8540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800" spc="-10" dirty="0">
                <a:latin typeface="Arial MT"/>
                <a:cs typeface="Arial MT"/>
              </a:rPr>
              <a:t>Android </a:t>
            </a:r>
            <a:r>
              <a:rPr sz="1800" dirty="0">
                <a:latin typeface="Arial MT"/>
                <a:cs typeface="Arial MT"/>
              </a:rPr>
              <a:t>Apps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comprise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90%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Mobile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Market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6629" y="3112198"/>
            <a:ext cx="2432050" cy="128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100"/>
              </a:spcBef>
            </a:pPr>
            <a:r>
              <a:rPr sz="1800" spc="10" dirty="0">
                <a:latin typeface="Arial MT"/>
                <a:cs typeface="Arial MT"/>
              </a:rPr>
              <a:t>What </a:t>
            </a:r>
            <a:r>
              <a:rPr sz="1800" spc="-10" dirty="0">
                <a:latin typeface="Arial MT"/>
                <a:cs typeface="Arial MT"/>
              </a:rPr>
              <a:t>are some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interesting </a:t>
            </a:r>
            <a:r>
              <a:rPr sz="1800" spc="5" dirty="0">
                <a:latin typeface="Arial MT"/>
                <a:cs typeface="Arial MT"/>
              </a:rPr>
              <a:t>patterns </a:t>
            </a:r>
            <a:r>
              <a:rPr sz="1800" spc="-15" dirty="0">
                <a:latin typeface="Arial MT"/>
                <a:cs typeface="Arial MT"/>
              </a:rPr>
              <a:t>in 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behavior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app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usage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feedback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975" y="1419225"/>
            <a:ext cx="962025" cy="9620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4900" y="3181350"/>
            <a:ext cx="933450" cy="9334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2975" y="3162300"/>
            <a:ext cx="962025" cy="9525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91075" y="1447800"/>
            <a:ext cx="962025" cy="96202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42925" y="323850"/>
            <a:ext cx="800100" cy="809625"/>
            <a:chOff x="542925" y="323850"/>
            <a:chExt cx="800100" cy="80962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925" y="323850"/>
              <a:ext cx="800100" cy="8096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0075" y="361950"/>
              <a:ext cx="695325" cy="6953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647" y="283273"/>
            <a:ext cx="2663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App</a:t>
            </a:r>
            <a:r>
              <a:rPr spc="5" dirty="0"/>
              <a:t> </a:t>
            </a:r>
            <a:r>
              <a:rPr spc="10" dirty="0"/>
              <a:t>Size</a:t>
            </a:r>
            <a:r>
              <a:rPr spc="-80" dirty="0"/>
              <a:t> </a:t>
            </a:r>
            <a:r>
              <a:rPr spc="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50" y="257175"/>
            <a:ext cx="514350" cy="5048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262187" y="114300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9524">
            <a:solidFill>
              <a:srgbClr val="CE9E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8875" y="2295525"/>
            <a:ext cx="28575" cy="95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8800" y="1518348"/>
            <a:ext cx="32207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306955" algn="l"/>
              </a:tabLst>
            </a:pPr>
            <a:r>
              <a:rPr sz="1200" spc="-5" dirty="0">
                <a:solidFill>
                  <a:srgbClr val="124F5B"/>
                </a:solidFill>
                <a:latin typeface="Arial MT"/>
                <a:cs typeface="Arial MT"/>
              </a:rPr>
              <a:t>indicates</a:t>
            </a:r>
            <a:r>
              <a:rPr sz="1200" spc="-25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spc="-35" dirty="0">
                <a:solidFill>
                  <a:srgbClr val="124F5B"/>
                </a:solidFill>
                <a:latin typeface="Arial MT"/>
                <a:cs typeface="Arial MT"/>
              </a:rPr>
              <a:t>the	</a:t>
            </a:r>
            <a:r>
              <a:rPr sz="1200" b="1" spc="-10" dirty="0">
                <a:solidFill>
                  <a:srgbClr val="124F5B"/>
                </a:solidFill>
                <a:latin typeface="Arial"/>
                <a:cs typeface="Arial"/>
              </a:rPr>
              <a:t>competition</a:t>
            </a:r>
            <a:r>
              <a:rPr sz="1200" spc="-10" dirty="0">
                <a:solidFill>
                  <a:srgbClr val="124F5B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964" y="974407"/>
            <a:ext cx="4216400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435"/>
              </a:lnSpc>
              <a:spcBef>
                <a:spcPts val="100"/>
              </a:spcBef>
              <a:tabLst>
                <a:tab pos="457200" algn="l"/>
              </a:tabLst>
            </a:pPr>
            <a:r>
              <a:rPr sz="1200" dirty="0">
                <a:latin typeface="Segoe UI Symbol"/>
                <a:cs typeface="Segoe UI Symbol"/>
              </a:rPr>
              <a:t>❏	</a:t>
            </a:r>
            <a:r>
              <a:rPr sz="1200" spc="-45" dirty="0">
                <a:solidFill>
                  <a:srgbClr val="124F5B"/>
                </a:solidFill>
                <a:latin typeface="Arial MT"/>
                <a:cs typeface="Arial MT"/>
              </a:rPr>
              <a:t>The</a:t>
            </a:r>
            <a:r>
              <a:rPr sz="1200" spc="120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24F5B"/>
                </a:solidFill>
                <a:latin typeface="Arial MT"/>
                <a:cs typeface="Arial MT"/>
              </a:rPr>
              <a:t>apps</a:t>
            </a:r>
            <a:r>
              <a:rPr sz="1200" spc="-35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24F5B"/>
                </a:solidFill>
                <a:latin typeface="Arial MT"/>
                <a:cs typeface="Arial MT"/>
              </a:rPr>
              <a:t>are</a:t>
            </a:r>
            <a:r>
              <a:rPr sz="1200" spc="-30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24F5B"/>
                </a:solidFill>
                <a:latin typeface="Arial MT"/>
                <a:cs typeface="Arial MT"/>
              </a:rPr>
              <a:t>categorized</a:t>
            </a:r>
            <a:r>
              <a:rPr sz="1200" spc="434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B"/>
                </a:solidFill>
                <a:latin typeface="Arial MT"/>
                <a:cs typeface="Arial MT"/>
              </a:rPr>
              <a:t>based</a:t>
            </a:r>
            <a:r>
              <a:rPr sz="1200" spc="-25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B"/>
                </a:solidFill>
                <a:latin typeface="Arial MT"/>
                <a:cs typeface="Arial MT"/>
              </a:rPr>
              <a:t>on</a:t>
            </a:r>
            <a:r>
              <a:rPr sz="1200" spc="-25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24F5B"/>
                </a:solidFill>
                <a:latin typeface="Arial MT"/>
                <a:cs typeface="Arial MT"/>
              </a:rPr>
              <a:t>its</a:t>
            </a:r>
            <a:r>
              <a:rPr sz="1200" spc="-35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24F5B"/>
                </a:solidFill>
                <a:latin typeface="Arial MT"/>
                <a:cs typeface="Arial MT"/>
              </a:rPr>
              <a:t>size</a:t>
            </a:r>
            <a:r>
              <a:rPr sz="1200" spc="40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24F5B"/>
                </a:solidFill>
                <a:latin typeface="Arial MT"/>
                <a:cs typeface="Arial MT"/>
              </a:rPr>
              <a:t>between</a:t>
            </a:r>
            <a:endParaRPr sz="1200">
              <a:latin typeface="Arial MT"/>
              <a:cs typeface="Arial MT"/>
            </a:endParaRPr>
          </a:p>
          <a:p>
            <a:pPr marL="457834">
              <a:lnSpc>
                <a:spcPts val="1425"/>
              </a:lnSpc>
              <a:tabLst>
                <a:tab pos="800735" algn="l"/>
              </a:tabLst>
            </a:pPr>
            <a:r>
              <a:rPr sz="1200" spc="-15" dirty="0">
                <a:solidFill>
                  <a:srgbClr val="124F5B"/>
                </a:solidFill>
                <a:latin typeface="Arial MT"/>
                <a:cs typeface="Arial MT"/>
              </a:rPr>
              <a:t>~0	</a:t>
            </a:r>
            <a:r>
              <a:rPr sz="1200" spc="-20" dirty="0">
                <a:solidFill>
                  <a:srgbClr val="124F5B"/>
                </a:solidFill>
                <a:latin typeface="Arial MT"/>
                <a:cs typeface="Arial MT"/>
              </a:rPr>
              <a:t>to</a:t>
            </a:r>
            <a:r>
              <a:rPr sz="1200" spc="40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B"/>
                </a:solidFill>
                <a:latin typeface="Arial MT"/>
                <a:cs typeface="Arial MT"/>
              </a:rPr>
              <a:t>100</a:t>
            </a:r>
            <a:r>
              <a:rPr sz="1200" spc="-30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24F5B"/>
                </a:solidFill>
                <a:latin typeface="Arial MT"/>
                <a:cs typeface="Arial MT"/>
              </a:rPr>
              <a:t>MB </a:t>
            </a:r>
            <a:r>
              <a:rPr sz="1200" spc="15" dirty="0">
                <a:solidFill>
                  <a:srgbClr val="124F5B"/>
                </a:solidFill>
                <a:latin typeface="Arial MT"/>
                <a:cs typeface="Arial MT"/>
              </a:rPr>
              <a:t>in</a:t>
            </a:r>
            <a:r>
              <a:rPr sz="1200" spc="-25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spc="-35" dirty="0">
                <a:solidFill>
                  <a:srgbClr val="124F5B"/>
                </a:solidFill>
                <a:latin typeface="Arial MT"/>
                <a:cs typeface="Arial MT"/>
              </a:rPr>
              <a:t>the</a:t>
            </a:r>
            <a:r>
              <a:rPr sz="1200" spc="130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124F5B"/>
                </a:solidFill>
                <a:latin typeface="Arial MT"/>
                <a:cs typeface="Arial MT"/>
              </a:rPr>
              <a:t>intervals</a:t>
            </a:r>
            <a:r>
              <a:rPr sz="1200" spc="195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B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B"/>
                </a:solidFill>
                <a:latin typeface="Arial MT"/>
                <a:cs typeface="Arial MT"/>
              </a:rPr>
              <a:t>10</a:t>
            </a:r>
            <a:r>
              <a:rPr sz="1200" spc="345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24F5B"/>
                </a:solidFill>
                <a:latin typeface="Arial MT"/>
                <a:cs typeface="Arial MT"/>
              </a:rPr>
              <a:t>MB each.</a:t>
            </a:r>
            <a:endParaRPr sz="1200">
              <a:latin typeface="Arial MT"/>
              <a:cs typeface="Arial MT"/>
            </a:endParaRPr>
          </a:p>
          <a:p>
            <a:pPr>
              <a:lnSpc>
                <a:spcPts val="1435"/>
              </a:lnSpc>
              <a:tabLst>
                <a:tab pos="457200" algn="l"/>
                <a:tab pos="2812415" algn="l"/>
              </a:tabLst>
            </a:pPr>
            <a:r>
              <a:rPr sz="1200" dirty="0">
                <a:latin typeface="Segoe UI Symbol"/>
                <a:cs typeface="Segoe UI Symbol"/>
              </a:rPr>
              <a:t>❏	</a:t>
            </a:r>
            <a:r>
              <a:rPr sz="1200" spc="-20" dirty="0">
                <a:solidFill>
                  <a:srgbClr val="124F5B"/>
                </a:solidFill>
                <a:latin typeface="Arial MT"/>
                <a:cs typeface="Arial MT"/>
              </a:rPr>
              <a:t>The</a:t>
            </a:r>
            <a:r>
              <a:rPr sz="1200" spc="500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24F5B"/>
                </a:solidFill>
                <a:latin typeface="Arial MT"/>
                <a:cs typeface="Arial MT"/>
              </a:rPr>
              <a:t>total</a:t>
            </a:r>
            <a:r>
              <a:rPr sz="1200" spc="535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24F5B"/>
                </a:solidFill>
                <a:latin typeface="Arial MT"/>
                <a:cs typeface="Arial MT"/>
              </a:rPr>
              <a:t>number</a:t>
            </a:r>
            <a:r>
              <a:rPr sz="1200" spc="470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B"/>
                </a:solidFill>
                <a:latin typeface="Arial MT"/>
                <a:cs typeface="Arial MT"/>
              </a:rPr>
              <a:t>of</a:t>
            </a:r>
            <a:r>
              <a:rPr sz="1200" spc="470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24F5B"/>
                </a:solidFill>
                <a:latin typeface="Arial MT"/>
                <a:cs typeface="Arial MT"/>
              </a:rPr>
              <a:t>apps </a:t>
            </a:r>
            <a:r>
              <a:rPr sz="1200" spc="155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124F5B"/>
                </a:solidFill>
                <a:latin typeface="Arial MT"/>
                <a:cs typeface="Arial MT"/>
              </a:rPr>
              <a:t>in	</a:t>
            </a:r>
            <a:r>
              <a:rPr sz="1200" dirty="0">
                <a:solidFill>
                  <a:srgbClr val="124F5B"/>
                </a:solidFill>
                <a:latin typeface="Arial MT"/>
                <a:cs typeface="Arial MT"/>
              </a:rPr>
              <a:t>each</a:t>
            </a:r>
            <a:r>
              <a:rPr sz="1200" spc="400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24F5B"/>
                </a:solidFill>
                <a:latin typeface="Arial MT"/>
                <a:cs typeface="Arial MT"/>
              </a:rPr>
              <a:t>size</a:t>
            </a:r>
            <a:r>
              <a:rPr sz="1200" spc="475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B"/>
                </a:solidFill>
                <a:latin typeface="Arial MT"/>
                <a:cs typeface="Arial MT"/>
              </a:rPr>
              <a:t>category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r>
              <a:rPr sz="1200" dirty="0">
                <a:latin typeface="Segoe UI Symbol"/>
                <a:cs typeface="Segoe UI Symbol"/>
              </a:rPr>
              <a:t>❏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800" y="1699577"/>
            <a:ext cx="3719195" cy="5810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 algn="just">
              <a:lnSpc>
                <a:spcPct val="101699"/>
              </a:lnSpc>
              <a:spcBef>
                <a:spcPts val="75"/>
              </a:spcBef>
            </a:pPr>
            <a:r>
              <a:rPr sz="1200" spc="-15" dirty="0">
                <a:solidFill>
                  <a:srgbClr val="124F5B"/>
                </a:solidFill>
                <a:latin typeface="Arial MT"/>
                <a:cs typeface="Arial MT"/>
              </a:rPr>
              <a:t>Average </a:t>
            </a:r>
            <a:r>
              <a:rPr sz="1200" spc="-20" dirty="0">
                <a:solidFill>
                  <a:srgbClr val="124F5B"/>
                </a:solidFill>
                <a:latin typeface="Arial MT"/>
                <a:cs typeface="Arial MT"/>
              </a:rPr>
              <a:t>number </a:t>
            </a:r>
            <a:r>
              <a:rPr sz="1200" spc="40" dirty="0">
                <a:solidFill>
                  <a:srgbClr val="124F5B"/>
                </a:solidFill>
                <a:latin typeface="Arial MT"/>
                <a:cs typeface="Arial MT"/>
              </a:rPr>
              <a:t>of </a:t>
            </a:r>
            <a:r>
              <a:rPr sz="1200" b="1" spc="5" dirty="0">
                <a:solidFill>
                  <a:srgbClr val="124F5B"/>
                </a:solidFill>
                <a:latin typeface="Arial"/>
                <a:cs typeface="Arial"/>
              </a:rPr>
              <a:t>user</a:t>
            </a:r>
            <a:r>
              <a:rPr sz="1200" b="1" spc="10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Arial"/>
                <a:cs typeface="Arial"/>
              </a:rPr>
              <a:t>reviews</a:t>
            </a:r>
            <a:r>
              <a:rPr sz="1200" b="1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24F5B"/>
                </a:solidFill>
                <a:latin typeface="Arial MT"/>
                <a:cs typeface="Arial MT"/>
              </a:rPr>
              <a:t>and</a:t>
            </a:r>
            <a:r>
              <a:rPr sz="1200" spc="5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b="1" spc="-5" dirty="0">
                <a:solidFill>
                  <a:srgbClr val="124F5B"/>
                </a:solidFill>
                <a:latin typeface="Arial"/>
                <a:cs typeface="Arial"/>
              </a:rPr>
              <a:t>average </a:t>
            </a:r>
            <a:r>
              <a:rPr sz="1200" b="1" dirty="0">
                <a:solidFill>
                  <a:srgbClr val="124F5B"/>
                </a:solidFill>
                <a:latin typeface="Arial"/>
                <a:cs typeface="Arial"/>
              </a:rPr>
              <a:t>app </a:t>
            </a:r>
            <a:r>
              <a:rPr sz="1200" b="1" spc="5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124F5B"/>
                </a:solidFill>
                <a:latin typeface="Arial"/>
                <a:cs typeface="Arial"/>
              </a:rPr>
              <a:t>installs </a:t>
            </a:r>
            <a:r>
              <a:rPr sz="1200" spc="15" dirty="0">
                <a:solidFill>
                  <a:srgbClr val="124F5B"/>
                </a:solidFill>
                <a:latin typeface="Arial MT"/>
                <a:cs typeface="Arial MT"/>
              </a:rPr>
              <a:t>in each </a:t>
            </a:r>
            <a:r>
              <a:rPr sz="1200" spc="-10" dirty="0">
                <a:solidFill>
                  <a:srgbClr val="124F5B"/>
                </a:solidFill>
                <a:latin typeface="Arial MT"/>
                <a:cs typeface="Arial MT"/>
              </a:rPr>
              <a:t>size </a:t>
            </a:r>
            <a:r>
              <a:rPr sz="1200" spc="5" dirty="0">
                <a:solidFill>
                  <a:srgbClr val="124F5B"/>
                </a:solidFill>
                <a:latin typeface="Arial MT"/>
                <a:cs typeface="Arial MT"/>
              </a:rPr>
              <a:t>category indicates </a:t>
            </a:r>
            <a:r>
              <a:rPr sz="1200" spc="-15" dirty="0">
                <a:solidFill>
                  <a:srgbClr val="124F5B"/>
                </a:solidFill>
                <a:latin typeface="Arial MT"/>
                <a:cs typeface="Arial MT"/>
              </a:rPr>
              <a:t>the </a:t>
            </a:r>
            <a:r>
              <a:rPr sz="1200" b="1" dirty="0">
                <a:solidFill>
                  <a:srgbClr val="124F5B"/>
                </a:solidFill>
                <a:latin typeface="Arial"/>
                <a:cs typeface="Arial"/>
              </a:rPr>
              <a:t>popularity </a:t>
            </a:r>
            <a:r>
              <a:rPr sz="1200" b="1" spc="-320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24F5B"/>
                </a:solidFill>
                <a:latin typeface="Arial MT"/>
                <a:cs typeface="Arial MT"/>
              </a:rPr>
              <a:t>of </a:t>
            </a:r>
            <a:r>
              <a:rPr sz="1200" spc="-35" dirty="0">
                <a:solidFill>
                  <a:srgbClr val="124F5B"/>
                </a:solidFill>
                <a:latin typeface="Arial MT"/>
                <a:cs typeface="Arial MT"/>
              </a:rPr>
              <a:t>the</a:t>
            </a:r>
            <a:r>
              <a:rPr sz="1200" spc="45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24F5B"/>
                </a:solidFill>
                <a:latin typeface="Arial MT"/>
                <a:cs typeface="Arial MT"/>
              </a:rPr>
              <a:t>respective</a:t>
            </a:r>
            <a:r>
              <a:rPr sz="1200" spc="135" dirty="0">
                <a:solidFill>
                  <a:srgbClr val="124F5B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24F5B"/>
                </a:solidFill>
                <a:latin typeface="Arial MT"/>
                <a:cs typeface="Arial MT"/>
              </a:rPr>
              <a:t>app.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9067800" cy="5143500"/>
            <a:chOff x="0" y="0"/>
            <a:chExt cx="9067800" cy="51435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4825" y="0"/>
              <a:ext cx="4319651" cy="27002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8650" y="38100"/>
              <a:ext cx="4076700" cy="25336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0550" y="2628899"/>
              <a:ext cx="4667250" cy="25145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533650"/>
              <a:ext cx="4371974" cy="256222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1437" y="890650"/>
              <a:ext cx="4333875" cy="1495425"/>
            </a:xfrm>
            <a:custGeom>
              <a:avLst/>
              <a:gdLst/>
              <a:ahLst/>
              <a:cxnLst/>
              <a:rect l="l" t="t" r="r" b="b"/>
              <a:pathLst>
                <a:path w="4333875" h="1495425">
                  <a:moveTo>
                    <a:pt x="8416" y="0"/>
                  </a:moveTo>
                  <a:lnTo>
                    <a:pt x="8416" y="1495171"/>
                  </a:lnTo>
                </a:path>
                <a:path w="4333875" h="1495425">
                  <a:moveTo>
                    <a:pt x="4325302" y="0"/>
                  </a:moveTo>
                  <a:lnTo>
                    <a:pt x="4325302" y="1495171"/>
                  </a:lnTo>
                </a:path>
                <a:path w="4333875" h="1495425">
                  <a:moveTo>
                    <a:pt x="0" y="5079"/>
                  </a:moveTo>
                  <a:lnTo>
                    <a:pt x="4333684" y="5079"/>
                  </a:lnTo>
                </a:path>
                <a:path w="4333875" h="1495425">
                  <a:moveTo>
                    <a:pt x="0" y="1490091"/>
                  </a:moveTo>
                  <a:lnTo>
                    <a:pt x="4333684" y="1490091"/>
                  </a:lnTo>
                </a:path>
              </a:pathLst>
            </a:custGeom>
            <a:ln w="127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8199"/>
            <a:ext cx="9143999" cy="43052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9342" y="198056"/>
            <a:ext cx="5923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Android</a:t>
            </a:r>
            <a:r>
              <a:rPr spc="-25" dirty="0"/>
              <a:t> </a:t>
            </a:r>
            <a:r>
              <a:rPr dirty="0"/>
              <a:t>version</a:t>
            </a:r>
            <a:r>
              <a:rPr spc="-25" dirty="0"/>
              <a:t> </a:t>
            </a:r>
            <a:r>
              <a:rPr spc="-5" dirty="0"/>
              <a:t>based</a:t>
            </a:r>
            <a:r>
              <a:rPr spc="-35" dirty="0"/>
              <a:t> </a:t>
            </a:r>
            <a:r>
              <a:rPr spc="-25" dirty="0"/>
              <a:t>on</a:t>
            </a:r>
            <a:r>
              <a:rPr spc="35" dirty="0"/>
              <a:t> </a:t>
            </a:r>
            <a:r>
              <a:rPr spc="10" dirty="0"/>
              <a:t>each</a:t>
            </a:r>
            <a:r>
              <a:rPr spc="-45" dirty="0"/>
              <a:t> </a:t>
            </a:r>
            <a:r>
              <a:rPr dirty="0"/>
              <a:t>category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575" y="171450"/>
            <a:ext cx="514350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725" y="914400"/>
            <a:ext cx="8745855" cy="4229100"/>
            <a:chOff x="85725" y="914400"/>
            <a:chExt cx="8745855" cy="4229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5" y="914400"/>
              <a:ext cx="5619750" cy="42290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10301" y="2138362"/>
              <a:ext cx="3114675" cy="2238375"/>
            </a:xfrm>
            <a:custGeom>
              <a:avLst/>
              <a:gdLst/>
              <a:ahLst/>
              <a:cxnLst/>
              <a:rect l="l" t="t" r="r" b="b"/>
              <a:pathLst>
                <a:path w="3114675" h="2238375">
                  <a:moveTo>
                    <a:pt x="0" y="2238375"/>
                  </a:moveTo>
                  <a:lnTo>
                    <a:pt x="3114675" y="2238375"/>
                  </a:lnTo>
                  <a:lnTo>
                    <a:pt x="3114675" y="0"/>
                  </a:lnTo>
                  <a:lnTo>
                    <a:pt x="0" y="0"/>
                  </a:lnTo>
                  <a:lnTo>
                    <a:pt x="0" y="2238375"/>
                  </a:lnTo>
                  <a:close/>
                </a:path>
              </a:pathLst>
            </a:custGeom>
            <a:ln w="127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3800" y="198056"/>
            <a:ext cx="4913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Percentage</a:t>
            </a:r>
            <a:r>
              <a:rPr spc="45" dirty="0"/>
              <a:t> </a:t>
            </a:r>
            <a:r>
              <a:rPr spc="-25" dirty="0"/>
              <a:t>of</a:t>
            </a:r>
            <a:r>
              <a:rPr spc="25" dirty="0"/>
              <a:t> </a:t>
            </a:r>
            <a:r>
              <a:rPr spc="-10" dirty="0"/>
              <a:t>Review</a:t>
            </a:r>
            <a:r>
              <a:rPr spc="90" dirty="0"/>
              <a:t> </a:t>
            </a:r>
            <a:r>
              <a:rPr spc="-5" dirty="0"/>
              <a:t>Sentiments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625" y="171450"/>
            <a:ext cx="514350" cy="5048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11520" y="2384742"/>
            <a:ext cx="2956560" cy="19837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14604" algn="just">
              <a:lnSpc>
                <a:spcPct val="103699"/>
              </a:lnSpc>
              <a:spcBef>
                <a:spcPts val="55"/>
              </a:spcBef>
            </a:pPr>
            <a:r>
              <a:rPr sz="1550" spc="-5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number</a:t>
            </a: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b="1" spc="5" dirty="0">
                <a:solidFill>
                  <a:srgbClr val="124F5C"/>
                </a:solidFill>
                <a:latin typeface="Arial"/>
                <a:cs typeface="Arial"/>
              </a:rPr>
              <a:t>Unique</a:t>
            </a: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124F5C"/>
                </a:solidFill>
                <a:latin typeface="Arial MT"/>
                <a:cs typeface="Arial MT"/>
              </a:rPr>
              <a:t>Apps 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35" dirty="0">
                <a:solidFill>
                  <a:srgbClr val="124F5C"/>
                </a:solidFill>
                <a:latin typeface="Arial MT"/>
                <a:cs typeface="Arial MT"/>
              </a:rPr>
              <a:t>from</a:t>
            </a:r>
            <a:r>
              <a:rPr sz="1550" spc="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124F5C"/>
                </a:solidFill>
                <a:latin typeface="Arial MT"/>
                <a:cs typeface="Arial MT"/>
              </a:rPr>
              <a:t>Play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124F5C"/>
                </a:solidFill>
                <a:latin typeface="Arial MT"/>
                <a:cs typeface="Arial MT"/>
              </a:rPr>
              <a:t>store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550" spc="43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User </a:t>
            </a:r>
            <a:r>
              <a:rPr sz="155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124F5C"/>
                </a:solidFill>
                <a:latin typeface="Arial MT"/>
                <a:cs typeface="Arial MT"/>
              </a:rPr>
              <a:t>reviews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124F5C"/>
                </a:solidFill>
                <a:latin typeface="Arial MT"/>
                <a:cs typeface="Arial MT"/>
              </a:rPr>
              <a:t>merged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124F5C"/>
                </a:solidFill>
                <a:latin typeface="Arial MT"/>
                <a:cs typeface="Arial MT"/>
              </a:rPr>
              <a:t>dataset 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are </a:t>
            </a:r>
            <a:r>
              <a:rPr sz="155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b="1" spc="25" dirty="0">
                <a:solidFill>
                  <a:srgbClr val="124F5C"/>
                </a:solidFill>
                <a:latin typeface="Arial"/>
                <a:cs typeface="Arial"/>
              </a:rPr>
              <a:t>816.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Arial"/>
              <a:cs typeface="Arial"/>
            </a:endParaRPr>
          </a:p>
          <a:p>
            <a:pPr marR="5080" algn="just">
              <a:lnSpc>
                <a:spcPct val="103000"/>
              </a:lnSpc>
            </a:pPr>
            <a:r>
              <a:rPr sz="1550" spc="40" dirty="0">
                <a:solidFill>
                  <a:srgbClr val="124F5C"/>
                </a:solidFill>
                <a:latin typeface="Arial MT"/>
                <a:cs typeface="Arial MT"/>
              </a:rPr>
              <a:t>From</a:t>
            </a:r>
            <a:r>
              <a:rPr sz="1550" spc="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124F5C"/>
                </a:solidFill>
                <a:latin typeface="Arial MT"/>
                <a:cs typeface="Arial MT"/>
              </a:rPr>
              <a:t>Sentiment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124F5C"/>
                </a:solidFill>
                <a:latin typeface="Arial MT"/>
                <a:cs typeface="Arial MT"/>
              </a:rPr>
              <a:t>column</a:t>
            </a:r>
            <a:r>
              <a:rPr sz="1550" b="1" spc="20" dirty="0">
                <a:solidFill>
                  <a:srgbClr val="124F5C"/>
                </a:solidFill>
                <a:latin typeface="Arial"/>
                <a:cs typeface="Arial"/>
              </a:rPr>
              <a:t>,</a:t>
            </a:r>
            <a:r>
              <a:rPr sz="155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55" dirty="0">
                <a:solidFill>
                  <a:srgbClr val="124F5C"/>
                </a:solidFill>
                <a:latin typeface="Arial"/>
                <a:cs typeface="Arial"/>
              </a:rPr>
              <a:t>64% </a:t>
            </a:r>
            <a:r>
              <a:rPr sz="1550" b="1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are </a:t>
            </a:r>
            <a:r>
              <a:rPr sz="1550" b="1" spc="20" dirty="0">
                <a:solidFill>
                  <a:srgbClr val="124F5C"/>
                </a:solidFill>
                <a:latin typeface="Arial"/>
                <a:cs typeface="Arial"/>
              </a:rPr>
              <a:t>Positive, </a:t>
            </a:r>
            <a:r>
              <a:rPr sz="1550" b="1" spc="30" dirty="0">
                <a:solidFill>
                  <a:srgbClr val="124F5C"/>
                </a:solidFill>
                <a:latin typeface="Arial"/>
                <a:cs typeface="Arial"/>
              </a:rPr>
              <a:t>22% </a:t>
            </a: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are </a:t>
            </a:r>
            <a:r>
              <a:rPr sz="1550" b="1" spc="20" dirty="0">
                <a:solidFill>
                  <a:srgbClr val="124F5C"/>
                </a:solidFill>
                <a:latin typeface="Arial"/>
                <a:cs typeface="Arial"/>
              </a:rPr>
              <a:t>Negative </a:t>
            </a:r>
            <a:r>
              <a:rPr sz="1550" b="1" spc="-4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550" spc="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b="1" spc="30" dirty="0">
                <a:solidFill>
                  <a:srgbClr val="124F5C"/>
                </a:solidFill>
                <a:latin typeface="Arial"/>
                <a:cs typeface="Arial"/>
              </a:rPr>
              <a:t>14%</a:t>
            </a:r>
            <a:r>
              <a:rPr sz="1550" b="1" spc="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550" spc="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b="1" dirty="0">
                <a:solidFill>
                  <a:srgbClr val="124F5C"/>
                </a:solidFill>
                <a:latin typeface="Arial"/>
                <a:cs typeface="Arial"/>
              </a:rPr>
              <a:t>Neutral</a:t>
            </a:r>
            <a:r>
              <a:rPr sz="1550" b="1" spc="1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values.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307" y="201294"/>
            <a:ext cx="447230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Positive</a:t>
            </a:r>
            <a:r>
              <a:rPr spc="-75" dirty="0"/>
              <a:t> </a:t>
            </a:r>
            <a:r>
              <a:rPr spc="-10" dirty="0"/>
              <a:t>and</a:t>
            </a:r>
            <a:r>
              <a:rPr spc="20" dirty="0"/>
              <a:t> </a:t>
            </a:r>
            <a:r>
              <a:rPr spc="-10" dirty="0"/>
              <a:t>Negative</a:t>
            </a:r>
            <a:r>
              <a:rPr spc="-5" dirty="0"/>
              <a:t> Reviews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80975"/>
            <a:ext cx="514350" cy="5048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790575"/>
            <a:ext cx="9150350" cy="4335780"/>
            <a:chOff x="0" y="790575"/>
            <a:chExt cx="9150350" cy="43357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790575"/>
              <a:ext cx="4572000" cy="36004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38200"/>
              <a:ext cx="4667249" cy="36480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72125" y="4367212"/>
              <a:ext cx="4072254" cy="752475"/>
            </a:xfrm>
            <a:custGeom>
              <a:avLst/>
              <a:gdLst/>
              <a:ahLst/>
              <a:cxnLst/>
              <a:rect l="l" t="t" r="r" b="b"/>
              <a:pathLst>
                <a:path w="4072254" h="752475">
                  <a:moveTo>
                    <a:pt x="4071874" y="0"/>
                  </a:moveTo>
                  <a:lnTo>
                    <a:pt x="0" y="0"/>
                  </a:lnTo>
                  <a:lnTo>
                    <a:pt x="0" y="752475"/>
                  </a:lnTo>
                </a:path>
              </a:pathLst>
            </a:custGeom>
            <a:ln w="127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63" y="4586287"/>
            <a:ext cx="4800600" cy="504825"/>
          </a:xfrm>
          <a:prstGeom prst="rect">
            <a:avLst/>
          </a:prstGeom>
          <a:solidFill>
            <a:srgbClr val="FFF9EE"/>
          </a:solidFill>
          <a:ln w="12700">
            <a:solidFill>
              <a:srgbClr val="CC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20"/>
              </a:spcBef>
              <a:tabLst>
                <a:tab pos="2836545" algn="l"/>
              </a:tabLst>
            </a:pPr>
            <a:r>
              <a:rPr sz="1550" b="1" dirty="0">
                <a:solidFill>
                  <a:srgbClr val="124F5C"/>
                </a:solidFill>
                <a:latin typeface="Arial"/>
                <a:cs typeface="Arial"/>
              </a:rPr>
              <a:t>Helix</a:t>
            </a:r>
            <a:r>
              <a:rPr sz="1550" b="1" spc="3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124F5C"/>
                </a:solidFill>
                <a:latin typeface="Arial"/>
                <a:cs typeface="Arial"/>
              </a:rPr>
              <a:t>Jump</a:t>
            </a:r>
            <a:r>
              <a:rPr sz="1550" b="1" spc="4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550" spc="3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550" spc="4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24F5C"/>
                </a:solidFill>
                <a:latin typeface="Arial MT"/>
                <a:cs typeface="Arial MT"/>
              </a:rPr>
              <a:t>App</a:t>
            </a:r>
            <a:r>
              <a:rPr sz="1550" spc="3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35" dirty="0">
                <a:solidFill>
                  <a:srgbClr val="124F5C"/>
                </a:solidFill>
                <a:latin typeface="Arial MT"/>
                <a:cs typeface="Arial MT"/>
              </a:rPr>
              <a:t>from	</a:t>
            </a:r>
            <a:r>
              <a:rPr sz="1550" spc="30" dirty="0">
                <a:solidFill>
                  <a:srgbClr val="124F5C"/>
                </a:solidFill>
                <a:latin typeface="Arial MT"/>
                <a:cs typeface="Arial MT"/>
              </a:rPr>
              <a:t>merged</a:t>
            </a:r>
            <a:r>
              <a:rPr sz="1550" spc="3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dataset</a:t>
            </a:r>
            <a:r>
              <a:rPr sz="1550" spc="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has</a:t>
            </a:r>
            <a:endParaRPr sz="155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  <a:spcBef>
                <a:spcPts val="20"/>
              </a:spcBef>
              <a:tabLst>
                <a:tab pos="862330" algn="l"/>
              </a:tabLst>
            </a:pP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highest	</a:t>
            </a:r>
            <a:r>
              <a:rPr sz="1550" b="1" spc="25" dirty="0">
                <a:solidFill>
                  <a:srgbClr val="124F5C"/>
                </a:solidFill>
                <a:latin typeface="Arial"/>
                <a:cs typeface="Arial"/>
              </a:rPr>
              <a:t>209</a:t>
            </a:r>
            <a:r>
              <a:rPr sz="155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Positive</a:t>
            </a:r>
            <a:r>
              <a:rPr sz="1550" b="1" spc="1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spc="-5" dirty="0">
                <a:solidFill>
                  <a:srgbClr val="124F5C"/>
                </a:solidFill>
                <a:latin typeface="Arial MT"/>
                <a:cs typeface="Arial MT"/>
              </a:rPr>
              <a:t>sentiment</a:t>
            </a:r>
            <a:r>
              <a:rPr sz="1550" spc="1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124F5C"/>
                </a:solidFill>
                <a:latin typeface="Arial MT"/>
                <a:cs typeface="Arial MT"/>
              </a:rPr>
              <a:t>count.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9426" y="4368800"/>
            <a:ext cx="4097654" cy="752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8585" marR="75565">
              <a:lnSpc>
                <a:spcPct val="100899"/>
              </a:lnSpc>
              <a:spcBef>
                <a:spcPts val="110"/>
              </a:spcBef>
              <a:tabLst>
                <a:tab pos="984885" algn="l"/>
                <a:tab pos="1748155" algn="l"/>
                <a:tab pos="2606040" algn="l"/>
                <a:tab pos="2853690" algn="l"/>
                <a:tab pos="3168650" algn="l"/>
              </a:tabLst>
            </a:pP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Angry</a:t>
            </a:r>
            <a:r>
              <a:rPr sz="1550" b="1" spc="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25" dirty="0">
                <a:solidFill>
                  <a:srgbClr val="124F5C"/>
                </a:solidFill>
                <a:latin typeface="Arial"/>
                <a:cs typeface="Arial"/>
              </a:rPr>
              <a:t>Bird</a:t>
            </a:r>
            <a:r>
              <a:rPr sz="1550" b="1" spc="114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Classic</a:t>
            </a:r>
            <a:r>
              <a:rPr sz="1550" b="1" spc="1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550" spc="1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550" spc="1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app	</a:t>
            </a:r>
            <a:r>
              <a:rPr sz="1550" spc="40" dirty="0">
                <a:solidFill>
                  <a:srgbClr val="124F5C"/>
                </a:solidFill>
                <a:latin typeface="Arial MT"/>
                <a:cs typeface="Arial MT"/>
              </a:rPr>
              <a:t>from</a:t>
            </a:r>
            <a:r>
              <a:rPr sz="155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merged </a:t>
            </a:r>
            <a:r>
              <a:rPr sz="1550" spc="-4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-40" dirty="0">
                <a:solidFill>
                  <a:srgbClr val="124F5C"/>
                </a:solidFill>
                <a:latin typeface="Arial MT"/>
                <a:cs typeface="Arial MT"/>
              </a:rPr>
              <a:t>d</a:t>
            </a:r>
            <a:r>
              <a:rPr sz="1550" spc="3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550" spc="3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550" spc="40" dirty="0">
                <a:solidFill>
                  <a:srgbClr val="124F5C"/>
                </a:solidFill>
                <a:latin typeface="Arial MT"/>
                <a:cs typeface="Arial MT"/>
              </a:rPr>
              <a:t>s</a:t>
            </a:r>
            <a:r>
              <a:rPr sz="1550" spc="35" dirty="0">
                <a:solidFill>
                  <a:srgbClr val="124F5C"/>
                </a:solidFill>
                <a:latin typeface="Arial MT"/>
                <a:cs typeface="Arial MT"/>
              </a:rPr>
              <a:t>e</a:t>
            </a:r>
            <a:r>
              <a:rPr sz="1550" spc="5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	</a:t>
            </a:r>
            <a:r>
              <a:rPr sz="1550" spc="-35" dirty="0">
                <a:solidFill>
                  <a:srgbClr val="124F5C"/>
                </a:solidFill>
                <a:latin typeface="Arial MT"/>
                <a:cs typeface="Arial MT"/>
              </a:rPr>
              <a:t>h</a:t>
            </a:r>
            <a:r>
              <a:rPr sz="1550" spc="3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s</a:t>
            </a: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	</a:t>
            </a:r>
            <a:r>
              <a:rPr sz="1550" spc="-40" dirty="0">
                <a:solidFill>
                  <a:srgbClr val="124F5C"/>
                </a:solidFill>
                <a:latin typeface="Arial MT"/>
                <a:cs typeface="Arial MT"/>
              </a:rPr>
              <a:t>h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i</a:t>
            </a:r>
            <a:r>
              <a:rPr sz="1550" spc="35" dirty="0">
                <a:solidFill>
                  <a:srgbClr val="124F5C"/>
                </a:solidFill>
                <a:latin typeface="Arial MT"/>
                <a:cs typeface="Arial MT"/>
              </a:rPr>
              <a:t>g</a:t>
            </a:r>
            <a:r>
              <a:rPr sz="1550" spc="-40" dirty="0">
                <a:solidFill>
                  <a:srgbClr val="124F5C"/>
                </a:solidFill>
                <a:latin typeface="Arial MT"/>
                <a:cs typeface="Arial MT"/>
              </a:rPr>
              <a:t>h</a:t>
            </a:r>
            <a:r>
              <a:rPr sz="1550" spc="35" dirty="0">
                <a:solidFill>
                  <a:srgbClr val="124F5C"/>
                </a:solidFill>
                <a:latin typeface="Arial MT"/>
                <a:cs typeface="Arial MT"/>
              </a:rPr>
              <a:t>e</a:t>
            </a:r>
            <a:r>
              <a:rPr sz="1550" spc="40" dirty="0">
                <a:solidFill>
                  <a:srgbClr val="124F5C"/>
                </a:solidFill>
                <a:latin typeface="Arial MT"/>
                <a:cs typeface="Arial MT"/>
              </a:rPr>
              <a:t>s</a:t>
            </a:r>
            <a:r>
              <a:rPr sz="1550" spc="5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	</a:t>
            </a:r>
            <a:r>
              <a:rPr sz="1550" b="1" spc="35" dirty="0">
                <a:solidFill>
                  <a:srgbClr val="124F5C"/>
                </a:solidFill>
                <a:latin typeface="Arial"/>
                <a:cs typeface="Arial"/>
              </a:rPr>
              <a:t>14</a:t>
            </a:r>
            <a:r>
              <a:rPr sz="1550" b="1" spc="15" dirty="0">
                <a:solidFill>
                  <a:srgbClr val="124F5C"/>
                </a:solidFill>
                <a:latin typeface="Arial"/>
                <a:cs typeface="Arial"/>
              </a:rPr>
              <a:t>7</a:t>
            </a:r>
            <a:r>
              <a:rPr sz="1550" b="1" dirty="0">
                <a:solidFill>
                  <a:srgbClr val="124F5C"/>
                </a:solidFill>
                <a:latin typeface="Arial"/>
                <a:cs typeface="Arial"/>
              </a:rPr>
              <a:t>	</a:t>
            </a:r>
            <a:r>
              <a:rPr sz="1550" b="1" spc="-7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1550" b="1" spc="35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124F5C"/>
                </a:solidFill>
                <a:latin typeface="Arial"/>
                <a:cs typeface="Arial"/>
              </a:rPr>
              <a:t>g</a:t>
            </a:r>
            <a:r>
              <a:rPr sz="1550" b="1" spc="35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550" b="1" spc="75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550" b="1" spc="-60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1550" b="1" spc="110" dirty="0">
                <a:solidFill>
                  <a:srgbClr val="124F5C"/>
                </a:solidFill>
                <a:latin typeface="Arial"/>
                <a:cs typeface="Arial"/>
              </a:rPr>
              <a:t>v</a:t>
            </a:r>
            <a:r>
              <a:rPr sz="1550" b="1" spc="15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99820" algn="l"/>
                <a:tab pos="4084320" algn="l"/>
              </a:tabLst>
            </a:pPr>
            <a:r>
              <a:rPr sz="1550" u="sng" spc="5" dirty="0">
                <a:solidFill>
                  <a:srgbClr val="124F5C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sz="1550" u="sng" spc="-114" dirty="0">
                <a:solidFill>
                  <a:srgbClr val="124F5C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sz="1550" u="sng" spc="-5" dirty="0">
                <a:solidFill>
                  <a:srgbClr val="124F5C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sentiment	</a:t>
            </a:r>
            <a:r>
              <a:rPr sz="1550" u="sng" spc="5" dirty="0">
                <a:solidFill>
                  <a:srgbClr val="124F5C"/>
                </a:solidFill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count.	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7025" y="1038225"/>
            <a:ext cx="6276975" cy="41052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8072" y="103505"/>
            <a:ext cx="5527040" cy="764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I</a:t>
            </a:r>
            <a:r>
              <a:rPr dirty="0"/>
              <a:t>s</a:t>
            </a:r>
            <a:r>
              <a:rPr spc="20" dirty="0"/>
              <a:t> </a:t>
            </a:r>
            <a:r>
              <a:rPr spc="10" dirty="0"/>
              <a:t>se</a:t>
            </a:r>
            <a:r>
              <a:rPr spc="-45" dirty="0"/>
              <a:t>n</a:t>
            </a:r>
            <a:r>
              <a:rPr spc="20" dirty="0"/>
              <a:t>t</a:t>
            </a:r>
            <a:r>
              <a:rPr spc="80" dirty="0"/>
              <a:t>i</a:t>
            </a:r>
            <a:r>
              <a:rPr spc="-40" dirty="0"/>
              <a:t>m</a:t>
            </a:r>
            <a:r>
              <a:rPr spc="10" dirty="0"/>
              <a:t>e</a:t>
            </a:r>
            <a:r>
              <a:rPr spc="-45" dirty="0"/>
              <a:t>n</a:t>
            </a:r>
            <a:r>
              <a:rPr spc="20" dirty="0"/>
              <a:t>t</a:t>
            </a:r>
            <a:r>
              <a:rPr spc="10" dirty="0"/>
              <a:t>_s</a:t>
            </a:r>
            <a:r>
              <a:rPr spc="-45" dirty="0"/>
              <a:t>ub</a:t>
            </a:r>
            <a:r>
              <a:rPr spc="80" dirty="0"/>
              <a:t>j</a:t>
            </a:r>
            <a:r>
              <a:rPr spc="10" dirty="0"/>
              <a:t>ec</a:t>
            </a:r>
            <a:r>
              <a:rPr spc="20" dirty="0"/>
              <a:t>t</a:t>
            </a:r>
            <a:r>
              <a:rPr spc="80" dirty="0"/>
              <a:t>i</a:t>
            </a:r>
            <a:r>
              <a:rPr spc="-65" dirty="0"/>
              <a:t>v</a:t>
            </a:r>
            <a:r>
              <a:rPr spc="80" dirty="0"/>
              <a:t>i</a:t>
            </a:r>
            <a:r>
              <a:rPr spc="20" dirty="0"/>
              <a:t>t</a:t>
            </a:r>
            <a:r>
              <a:rPr dirty="0"/>
              <a:t>y</a:t>
            </a:r>
            <a:r>
              <a:rPr spc="-265" dirty="0"/>
              <a:t> </a:t>
            </a:r>
            <a:r>
              <a:rPr spc="-45" dirty="0"/>
              <a:t>p</a:t>
            </a:r>
            <a:r>
              <a:rPr spc="35" dirty="0"/>
              <a:t>r</a:t>
            </a:r>
            <a:r>
              <a:rPr spc="-45" dirty="0"/>
              <a:t>opo</a:t>
            </a:r>
            <a:r>
              <a:rPr spc="35" dirty="0"/>
              <a:t>r</a:t>
            </a:r>
            <a:r>
              <a:rPr spc="20" dirty="0"/>
              <a:t>t</a:t>
            </a:r>
            <a:r>
              <a:rPr spc="80" dirty="0"/>
              <a:t>i</a:t>
            </a:r>
            <a:r>
              <a:rPr spc="-45" dirty="0"/>
              <a:t>on</a:t>
            </a:r>
            <a:r>
              <a:rPr spc="10" dirty="0"/>
              <a:t>a</a:t>
            </a:r>
            <a:r>
              <a:rPr dirty="0"/>
              <a:t>l</a:t>
            </a:r>
          </a:p>
          <a:p>
            <a:pPr marL="98425">
              <a:lnSpc>
                <a:spcPct val="100000"/>
              </a:lnSpc>
              <a:spcBef>
                <a:spcPts val="50"/>
              </a:spcBef>
            </a:pPr>
            <a:r>
              <a:rPr spc="10" dirty="0"/>
              <a:t>to</a:t>
            </a:r>
            <a:r>
              <a:rPr spc="-60" dirty="0"/>
              <a:t> </a:t>
            </a:r>
            <a:r>
              <a:rPr dirty="0"/>
              <a:t>sentiment_polarity?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050" y="152400"/>
            <a:ext cx="514350" cy="5048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664" y="1765935"/>
            <a:ext cx="2694305" cy="5054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50" spc="40" dirty="0">
                <a:solidFill>
                  <a:srgbClr val="004A52"/>
                </a:solidFill>
                <a:latin typeface="Arial MT"/>
                <a:cs typeface="Arial MT"/>
              </a:rPr>
              <a:t>From</a:t>
            </a:r>
            <a:r>
              <a:rPr sz="1550" spc="-2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the</a:t>
            </a:r>
            <a:r>
              <a:rPr sz="1550" spc="12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above</a:t>
            </a:r>
            <a:r>
              <a:rPr sz="1550" spc="12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004A52"/>
                </a:solidFill>
                <a:latin typeface="Arial MT"/>
                <a:cs typeface="Arial MT"/>
              </a:rPr>
              <a:t>scatter</a:t>
            </a:r>
            <a:r>
              <a:rPr sz="1550" spc="10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-15" dirty="0">
                <a:solidFill>
                  <a:srgbClr val="004A52"/>
                </a:solidFill>
                <a:latin typeface="Arial MT"/>
                <a:cs typeface="Arial MT"/>
              </a:rPr>
              <a:t>plot</a:t>
            </a:r>
            <a:r>
              <a:rPr sz="1550" spc="10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004A52"/>
                </a:solidFill>
                <a:latin typeface="Arial MT"/>
                <a:cs typeface="Arial MT"/>
              </a:rPr>
              <a:t>it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tabLst>
                <a:tab pos="619125" algn="l"/>
                <a:tab pos="1124585" algn="l"/>
                <a:tab pos="2335530" algn="l"/>
              </a:tabLst>
            </a:pPr>
            <a:r>
              <a:rPr sz="1550" spc="30" dirty="0">
                <a:solidFill>
                  <a:srgbClr val="004A52"/>
                </a:solidFill>
                <a:latin typeface="Arial MT"/>
                <a:cs typeface="Arial MT"/>
              </a:rPr>
              <a:t>can	</a:t>
            </a:r>
            <a:r>
              <a:rPr sz="1550" spc="-15" dirty="0">
                <a:solidFill>
                  <a:srgbClr val="004A52"/>
                </a:solidFill>
                <a:latin typeface="Arial MT"/>
                <a:cs typeface="Arial MT"/>
              </a:rPr>
              <a:t>be	</a:t>
            </a:r>
            <a:r>
              <a:rPr sz="1550" spc="25" dirty="0">
                <a:solidFill>
                  <a:srgbClr val="004A52"/>
                </a:solidFill>
                <a:latin typeface="Arial MT"/>
                <a:cs typeface="Arial MT"/>
              </a:rPr>
              <a:t>concluded	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that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4742" y="2252916"/>
            <a:ext cx="16992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134745" algn="l"/>
                <a:tab pos="1410970" algn="l"/>
              </a:tabLst>
            </a:pPr>
            <a:r>
              <a:rPr sz="1550" spc="45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ub</a:t>
            </a:r>
            <a:r>
              <a:rPr sz="1550" spc="-45" dirty="0">
                <a:solidFill>
                  <a:srgbClr val="004A52"/>
                </a:solidFill>
                <a:latin typeface="Arial MT"/>
                <a:cs typeface="Arial MT"/>
              </a:rPr>
              <a:t>j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550" spc="45" dirty="0">
                <a:solidFill>
                  <a:srgbClr val="004A52"/>
                </a:solidFill>
                <a:latin typeface="Arial MT"/>
                <a:cs typeface="Arial MT"/>
              </a:rPr>
              <a:t>c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550" spc="30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550" spc="45" dirty="0">
                <a:solidFill>
                  <a:srgbClr val="004A52"/>
                </a:solidFill>
                <a:latin typeface="Arial MT"/>
                <a:cs typeface="Arial MT"/>
              </a:rPr>
              <a:t>v</a:t>
            </a:r>
            <a:r>
              <a:rPr sz="1550" spc="30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y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	</a:t>
            </a:r>
            <a:r>
              <a:rPr sz="1550" spc="2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	</a:t>
            </a:r>
            <a:r>
              <a:rPr sz="1550" spc="-40" dirty="0">
                <a:solidFill>
                  <a:srgbClr val="004A52"/>
                </a:solidFill>
                <a:latin typeface="Arial MT"/>
                <a:cs typeface="Arial MT"/>
              </a:rPr>
              <a:t>n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o</a:t>
            </a: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635" y="2501328"/>
            <a:ext cx="1682114" cy="5041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5725" marR="5080" indent="-85725">
              <a:lnSpc>
                <a:spcPct val="100899"/>
              </a:lnSpc>
              <a:spcBef>
                <a:spcPts val="110"/>
              </a:spcBef>
              <a:tabLst>
                <a:tab pos="981710" algn="l"/>
                <a:tab pos="1477010" algn="l"/>
              </a:tabLst>
            </a:pP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proportional	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to </a:t>
            </a:r>
            <a:r>
              <a:rPr sz="1550" spc="-42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-40" dirty="0">
                <a:solidFill>
                  <a:srgbClr val="004A52"/>
                </a:solidFill>
                <a:latin typeface="Arial MT"/>
                <a:cs typeface="Arial MT"/>
              </a:rPr>
              <a:t>p</a:t>
            </a:r>
            <a:r>
              <a:rPr sz="1550" spc="110" dirty="0">
                <a:solidFill>
                  <a:srgbClr val="004A52"/>
                </a:solidFill>
                <a:latin typeface="Arial MT"/>
                <a:cs typeface="Arial MT"/>
              </a:rPr>
              <a:t>o</a:t>
            </a:r>
            <a:r>
              <a:rPr sz="1550" spc="-50" dirty="0">
                <a:solidFill>
                  <a:srgbClr val="004A52"/>
                </a:solidFill>
                <a:latin typeface="Arial MT"/>
                <a:cs typeface="Arial MT"/>
              </a:rPr>
              <a:t>l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r</a:t>
            </a:r>
            <a:r>
              <a:rPr sz="1550" spc="2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ty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	</a:t>
            </a:r>
            <a:r>
              <a:rPr sz="1550" spc="-40" dirty="0">
                <a:solidFill>
                  <a:srgbClr val="004A52"/>
                </a:solidFill>
                <a:latin typeface="Arial MT"/>
                <a:cs typeface="Arial MT"/>
              </a:rPr>
              <a:t>bu</a:t>
            </a: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	</a:t>
            </a:r>
            <a:r>
              <a:rPr sz="1550" spc="-36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110" dirty="0">
                <a:solidFill>
                  <a:srgbClr val="004A52"/>
                </a:solidFill>
                <a:latin typeface="Arial MT"/>
                <a:cs typeface="Arial MT"/>
              </a:rPr>
              <a:t>in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664" y="2252916"/>
            <a:ext cx="885190" cy="14878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>
              <a:lnSpc>
                <a:spcPct val="103400"/>
              </a:lnSpc>
              <a:spcBef>
                <a:spcPts val="65"/>
              </a:spcBef>
            </a:pPr>
            <a:r>
              <a:rPr sz="1550" spc="4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550" spc="-40" dirty="0">
                <a:solidFill>
                  <a:srgbClr val="004A52"/>
                </a:solidFill>
                <a:latin typeface="Arial MT"/>
                <a:cs typeface="Arial MT"/>
              </a:rPr>
              <a:t>n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550" spc="100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550" spc="-95" dirty="0">
                <a:solidFill>
                  <a:srgbClr val="004A52"/>
                </a:solidFill>
                <a:latin typeface="Arial MT"/>
                <a:cs typeface="Arial MT"/>
              </a:rPr>
              <a:t>m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550" spc="-40" dirty="0">
                <a:solidFill>
                  <a:srgbClr val="004A52"/>
                </a:solidFill>
                <a:latin typeface="Arial MT"/>
                <a:cs typeface="Arial MT"/>
              </a:rPr>
              <a:t>n</a:t>
            </a: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t  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always 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4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550" spc="-40" dirty="0">
                <a:solidFill>
                  <a:srgbClr val="004A52"/>
                </a:solidFill>
                <a:latin typeface="Arial MT"/>
                <a:cs typeface="Arial MT"/>
              </a:rPr>
              <a:t>n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550" spc="100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550" spc="-95" dirty="0">
                <a:solidFill>
                  <a:srgbClr val="004A52"/>
                </a:solidFill>
                <a:latin typeface="Arial MT"/>
                <a:cs typeface="Arial MT"/>
              </a:rPr>
              <a:t>m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550" spc="-40" dirty="0">
                <a:solidFill>
                  <a:srgbClr val="004A52"/>
                </a:solidFill>
                <a:latin typeface="Arial MT"/>
                <a:cs typeface="Arial MT"/>
              </a:rPr>
              <a:t>n</a:t>
            </a:r>
            <a:r>
              <a:rPr sz="1550" spc="5" dirty="0">
                <a:solidFill>
                  <a:srgbClr val="004A52"/>
                </a:solidFill>
                <a:latin typeface="Arial MT"/>
                <a:cs typeface="Arial MT"/>
              </a:rPr>
              <a:t>t  </a:t>
            </a:r>
            <a:r>
              <a:rPr sz="1550" spc="-20" dirty="0">
                <a:solidFill>
                  <a:srgbClr val="004A52"/>
                </a:solidFill>
                <a:latin typeface="Arial MT"/>
                <a:cs typeface="Arial MT"/>
              </a:rPr>
              <a:t>m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550" spc="-30" dirty="0">
                <a:solidFill>
                  <a:srgbClr val="004A52"/>
                </a:solidFill>
                <a:latin typeface="Arial MT"/>
                <a:cs typeface="Arial MT"/>
              </a:rPr>
              <a:t>x</a:t>
            </a:r>
            <a:r>
              <a:rPr sz="1550" spc="100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550" spc="-20" dirty="0">
                <a:solidFill>
                  <a:srgbClr val="004A52"/>
                </a:solidFill>
                <a:latin typeface="Arial MT"/>
                <a:cs typeface="Arial MT"/>
              </a:rPr>
              <a:t>m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u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m  shows 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004A52"/>
                </a:solidFill>
                <a:latin typeface="Arial MT"/>
                <a:cs typeface="Arial MT"/>
              </a:rPr>
              <a:t>behavior,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5692" y="2987992"/>
            <a:ext cx="1718945" cy="7524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R="5080" indent="47625" algn="just">
              <a:lnSpc>
                <a:spcPct val="103000"/>
              </a:lnSpc>
              <a:spcBef>
                <a:spcPts val="70"/>
              </a:spcBef>
            </a:pP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number  of  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case, </a:t>
            </a:r>
            <a:r>
              <a:rPr sz="1550" spc="4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004A52"/>
                </a:solidFill>
                <a:latin typeface="Arial MT"/>
                <a:cs typeface="Arial MT"/>
              </a:rPr>
              <a:t>proportional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 when</a:t>
            </a:r>
            <a:r>
              <a:rPr sz="1550" spc="24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variance</a:t>
            </a:r>
            <a:r>
              <a:rPr sz="1550" spc="31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35" dirty="0">
                <a:solidFill>
                  <a:srgbClr val="004A52"/>
                </a:solidFill>
                <a:latin typeface="Arial MT"/>
                <a:cs typeface="Arial MT"/>
              </a:rPr>
              <a:t>is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664" y="3722687"/>
            <a:ext cx="13309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too </a:t>
            </a:r>
            <a:r>
              <a:rPr sz="1550" spc="-10" dirty="0">
                <a:solidFill>
                  <a:srgbClr val="004A52"/>
                </a:solidFill>
                <a:latin typeface="Arial MT"/>
                <a:cs typeface="Arial MT"/>
              </a:rPr>
              <a:t>high</a:t>
            </a:r>
            <a:r>
              <a:rPr sz="1550" spc="9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004A52"/>
                </a:solidFill>
                <a:latin typeface="Arial MT"/>
                <a:cs typeface="Arial MT"/>
              </a:rPr>
              <a:t>or</a:t>
            </a:r>
            <a:r>
              <a:rPr sz="1550" spc="-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004A52"/>
                </a:solidFill>
                <a:latin typeface="Arial MT"/>
                <a:cs typeface="Arial MT"/>
              </a:rPr>
              <a:t>low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63" y="1671637"/>
            <a:ext cx="2867025" cy="2438400"/>
          </a:xfrm>
          <a:custGeom>
            <a:avLst/>
            <a:gdLst/>
            <a:ahLst/>
            <a:cxnLst/>
            <a:rect l="l" t="t" r="r" b="b"/>
            <a:pathLst>
              <a:path w="2867025" h="2438400">
                <a:moveTo>
                  <a:pt x="0" y="2438400"/>
                </a:moveTo>
                <a:lnTo>
                  <a:pt x="2867025" y="2438400"/>
                </a:lnTo>
                <a:lnTo>
                  <a:pt x="2867025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382" y="161289"/>
            <a:ext cx="58616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Courier New"/>
                <a:cs typeface="Courier New"/>
              </a:rPr>
              <a:t>Co-Relation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in</a:t>
            </a:r>
            <a:r>
              <a:rPr spc="25" dirty="0">
                <a:latin typeface="Courier New"/>
                <a:cs typeface="Courier New"/>
              </a:rPr>
              <a:t> </a:t>
            </a:r>
            <a:r>
              <a:rPr spc="-15" dirty="0">
                <a:latin typeface="Courier New"/>
                <a:cs typeface="Courier New"/>
              </a:rPr>
              <a:t>merged</a:t>
            </a:r>
            <a:r>
              <a:rPr spc="45" dirty="0">
                <a:latin typeface="Courier New"/>
                <a:cs typeface="Courier New"/>
              </a:rPr>
              <a:t> </a:t>
            </a:r>
            <a:r>
              <a:rPr spc="-15" dirty="0">
                <a:latin typeface="Courier New"/>
                <a:cs typeface="Courier New"/>
              </a:rPr>
              <a:t>data</a:t>
            </a:r>
            <a:r>
              <a:rPr spc="30" dirty="0">
                <a:latin typeface="Courier New"/>
                <a:cs typeface="Courier New"/>
              </a:rPr>
              <a:t> </a:t>
            </a:r>
            <a:r>
              <a:rPr spc="-20" dirty="0">
                <a:latin typeface="Courier New"/>
                <a:cs typeface="Courier New"/>
              </a:rPr>
              <a:t>frame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562" y="704849"/>
            <a:ext cx="9060180" cy="4438650"/>
            <a:chOff x="55562" y="704849"/>
            <a:chExt cx="9060180" cy="4438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2200" y="704849"/>
              <a:ext cx="6753225" cy="44386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912" y="1709737"/>
              <a:ext cx="2266950" cy="2219325"/>
            </a:xfrm>
            <a:custGeom>
              <a:avLst/>
              <a:gdLst/>
              <a:ahLst/>
              <a:cxnLst/>
              <a:rect l="l" t="t" r="r" b="b"/>
              <a:pathLst>
                <a:path w="2266950" h="2219325">
                  <a:moveTo>
                    <a:pt x="0" y="2219325"/>
                  </a:moveTo>
                  <a:lnTo>
                    <a:pt x="2266950" y="2219325"/>
                  </a:lnTo>
                  <a:lnTo>
                    <a:pt x="2266950" y="0"/>
                  </a:lnTo>
                  <a:lnTo>
                    <a:pt x="0" y="0"/>
                  </a:lnTo>
                  <a:lnTo>
                    <a:pt x="0" y="2219325"/>
                  </a:lnTo>
                  <a:close/>
                </a:path>
              </a:pathLst>
            </a:custGeom>
            <a:ln w="127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5257" y="1696656"/>
            <a:ext cx="2107565" cy="504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1099"/>
              </a:lnSpc>
              <a:spcBef>
                <a:spcPts val="105"/>
              </a:spcBef>
              <a:tabLst>
                <a:tab pos="495300" algn="l"/>
                <a:tab pos="1144270" algn="l"/>
                <a:tab pos="1983105" algn="l"/>
              </a:tabLst>
            </a:pP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	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550" spc="-40" dirty="0">
                <a:solidFill>
                  <a:srgbClr val="124F5C"/>
                </a:solidFill>
                <a:latin typeface="Arial MT"/>
                <a:cs typeface="Arial MT"/>
              </a:rPr>
              <a:t>h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i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s</a:t>
            </a: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	</a:t>
            </a:r>
            <a:r>
              <a:rPr sz="1550" spc="40" dirty="0">
                <a:solidFill>
                  <a:srgbClr val="124F5C"/>
                </a:solidFill>
                <a:latin typeface="Arial MT"/>
                <a:cs typeface="Arial MT"/>
              </a:rPr>
              <a:t>c</a:t>
            </a:r>
            <a:r>
              <a:rPr sz="1550" spc="35" dirty="0">
                <a:solidFill>
                  <a:srgbClr val="124F5C"/>
                </a:solidFill>
                <a:latin typeface="Arial MT"/>
                <a:cs typeface="Arial MT"/>
              </a:rPr>
              <a:t>o</a:t>
            </a:r>
            <a:r>
              <a:rPr sz="1550" spc="5" dirty="0">
                <a:solidFill>
                  <a:srgbClr val="124F5C"/>
                </a:solidFill>
                <a:latin typeface="Arial MT"/>
                <a:cs typeface="Arial MT"/>
              </a:rPr>
              <a:t>rr</a:t>
            </a:r>
            <a:r>
              <a:rPr sz="1550" spc="35" dirty="0">
                <a:solidFill>
                  <a:srgbClr val="124F5C"/>
                </a:solidFill>
                <a:latin typeface="Arial MT"/>
                <a:cs typeface="Arial MT"/>
              </a:rPr>
              <a:t>e</a:t>
            </a:r>
            <a:r>
              <a:rPr sz="1550" spc="-50" dirty="0">
                <a:solidFill>
                  <a:srgbClr val="124F5C"/>
                </a:solidFill>
                <a:latin typeface="Arial MT"/>
                <a:cs typeface="Arial MT"/>
              </a:rPr>
              <a:t>l</a:t>
            </a:r>
            <a:r>
              <a:rPr sz="1550" spc="3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i</a:t>
            </a:r>
            <a:r>
              <a:rPr sz="1550" spc="35" dirty="0">
                <a:solidFill>
                  <a:srgbClr val="124F5C"/>
                </a:solidFill>
                <a:latin typeface="Arial MT"/>
                <a:cs typeface="Arial MT"/>
              </a:rPr>
              <a:t>o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n  </a:t>
            </a:r>
            <a:r>
              <a:rPr sz="1550" spc="-20" dirty="0">
                <a:solidFill>
                  <a:srgbClr val="124F5C"/>
                </a:solidFill>
                <a:latin typeface="Arial MT"/>
                <a:cs typeface="Arial MT"/>
              </a:rPr>
              <a:t>m</a:t>
            </a:r>
            <a:r>
              <a:rPr sz="1550" spc="3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550" spc="5" dirty="0">
                <a:solidFill>
                  <a:srgbClr val="124F5C"/>
                </a:solidFill>
                <a:latin typeface="Arial MT"/>
                <a:cs typeface="Arial MT"/>
              </a:rPr>
              <a:t>r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i</a:t>
            </a:r>
            <a:r>
              <a:rPr sz="1550" spc="-30" dirty="0">
                <a:solidFill>
                  <a:srgbClr val="124F5C"/>
                </a:solidFill>
                <a:latin typeface="Arial MT"/>
                <a:cs typeface="Arial MT"/>
              </a:rPr>
              <a:t>x</a:t>
            </a:r>
            <a:r>
              <a:rPr sz="1550" spc="5" dirty="0">
                <a:solidFill>
                  <a:srgbClr val="124F5C"/>
                </a:solidFill>
                <a:latin typeface="Arial MT"/>
                <a:cs typeface="Arial MT"/>
              </a:rPr>
              <a:t>,</a:t>
            </a: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-9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550" spc="-40" dirty="0">
                <a:solidFill>
                  <a:srgbClr val="124F5C"/>
                </a:solidFill>
                <a:latin typeface="Arial MT"/>
                <a:cs typeface="Arial MT"/>
              </a:rPr>
              <a:t>h</a:t>
            </a:r>
            <a:r>
              <a:rPr sz="1550" spc="35" dirty="0">
                <a:solidFill>
                  <a:srgbClr val="124F5C"/>
                </a:solidFill>
                <a:latin typeface="Arial MT"/>
                <a:cs typeface="Arial MT"/>
              </a:rPr>
              <a:t>e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re</a:t>
            </a: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-1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i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s</a:t>
            </a: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-1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-40" dirty="0">
                <a:solidFill>
                  <a:srgbClr val="124F5C"/>
                </a:solidFill>
                <a:latin typeface="Arial MT"/>
                <a:cs typeface="Arial MT"/>
              </a:rPr>
              <a:t>n</a:t>
            </a:r>
            <a:r>
              <a:rPr sz="1550" spc="35" dirty="0">
                <a:solidFill>
                  <a:srgbClr val="124F5C"/>
                </a:solidFill>
                <a:latin typeface="Arial MT"/>
                <a:cs typeface="Arial MT"/>
              </a:rPr>
              <a:t>o</a:t>
            </a:r>
            <a:r>
              <a:rPr sz="1550" spc="5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	</a:t>
            </a: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257" y="2183447"/>
            <a:ext cx="905510" cy="7531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R="5080">
              <a:lnSpc>
                <a:spcPct val="103000"/>
              </a:lnSpc>
              <a:spcBef>
                <a:spcPts val="70"/>
              </a:spcBef>
            </a:pPr>
            <a:r>
              <a:rPr sz="1550" spc="40" dirty="0">
                <a:solidFill>
                  <a:srgbClr val="124F5C"/>
                </a:solidFill>
                <a:latin typeface="Arial MT"/>
                <a:cs typeface="Arial MT"/>
              </a:rPr>
              <a:t>s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i</a:t>
            </a:r>
            <a:r>
              <a:rPr sz="1550" spc="-40" dirty="0">
                <a:solidFill>
                  <a:srgbClr val="124F5C"/>
                </a:solidFill>
                <a:latin typeface="Arial MT"/>
                <a:cs typeface="Arial MT"/>
              </a:rPr>
              <a:t>gn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i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f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i</a:t>
            </a:r>
            <a:r>
              <a:rPr sz="1550" spc="40" dirty="0">
                <a:solidFill>
                  <a:srgbClr val="124F5C"/>
                </a:solidFill>
                <a:latin typeface="Arial MT"/>
                <a:cs typeface="Arial MT"/>
              </a:rPr>
              <a:t>c</a:t>
            </a:r>
            <a:r>
              <a:rPr sz="1550" spc="3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550" spc="-40" dirty="0">
                <a:solidFill>
                  <a:srgbClr val="124F5C"/>
                </a:solidFill>
                <a:latin typeface="Arial MT"/>
                <a:cs typeface="Arial MT"/>
              </a:rPr>
              <a:t>n</a:t>
            </a:r>
            <a:r>
              <a:rPr sz="1550" spc="5" dirty="0">
                <a:solidFill>
                  <a:srgbClr val="124F5C"/>
                </a:solidFill>
                <a:latin typeface="Arial MT"/>
                <a:cs typeface="Arial MT"/>
              </a:rPr>
              <a:t>t  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between </a:t>
            </a: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Reviews,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3960" y="2183447"/>
            <a:ext cx="1058545" cy="753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124F5C"/>
                </a:solidFill>
                <a:latin typeface="Arial MT"/>
                <a:cs typeface="Arial MT"/>
              </a:rPr>
              <a:t>r</a:t>
            </a:r>
            <a:r>
              <a:rPr sz="1550" spc="35" dirty="0">
                <a:solidFill>
                  <a:srgbClr val="124F5C"/>
                </a:solidFill>
                <a:latin typeface="Arial MT"/>
                <a:cs typeface="Arial MT"/>
              </a:rPr>
              <a:t>e</a:t>
            </a:r>
            <a:r>
              <a:rPr sz="1550" spc="-50" dirty="0">
                <a:solidFill>
                  <a:srgbClr val="124F5C"/>
                </a:solidFill>
                <a:latin typeface="Arial MT"/>
                <a:cs typeface="Arial MT"/>
              </a:rPr>
              <a:t>l</a:t>
            </a:r>
            <a:r>
              <a:rPr sz="1550" spc="3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i</a:t>
            </a:r>
            <a:r>
              <a:rPr sz="1550" spc="110" dirty="0">
                <a:solidFill>
                  <a:srgbClr val="124F5C"/>
                </a:solidFill>
                <a:latin typeface="Arial MT"/>
                <a:cs typeface="Arial MT"/>
              </a:rPr>
              <a:t>o</a:t>
            </a:r>
            <a:r>
              <a:rPr sz="1550" spc="-35" dirty="0">
                <a:solidFill>
                  <a:srgbClr val="124F5C"/>
                </a:solidFill>
                <a:latin typeface="Arial MT"/>
                <a:cs typeface="Arial MT"/>
              </a:rPr>
              <a:t>n</a:t>
            </a:r>
            <a:r>
              <a:rPr sz="1550" spc="45" dirty="0">
                <a:solidFill>
                  <a:srgbClr val="124F5C"/>
                </a:solidFill>
                <a:latin typeface="Arial MT"/>
                <a:cs typeface="Arial MT"/>
              </a:rPr>
              <a:t>s</a:t>
            </a:r>
            <a:r>
              <a:rPr sz="1550" spc="-35" dirty="0">
                <a:solidFill>
                  <a:srgbClr val="124F5C"/>
                </a:solidFill>
                <a:latin typeface="Arial MT"/>
                <a:cs typeface="Arial MT"/>
              </a:rPr>
              <a:t>h</a:t>
            </a:r>
            <a:r>
              <a:rPr sz="1550" spc="100" dirty="0">
                <a:solidFill>
                  <a:srgbClr val="124F5C"/>
                </a:solidFill>
                <a:latin typeface="Arial MT"/>
                <a:cs typeface="Arial MT"/>
              </a:rPr>
              <a:t>i</a:t>
            </a: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p</a:t>
            </a:r>
            <a:endParaRPr sz="1550">
              <a:latin typeface="Arial MT"/>
              <a:cs typeface="Arial MT"/>
            </a:endParaRPr>
          </a:p>
          <a:p>
            <a:pPr marR="13335" algn="r">
              <a:lnSpc>
                <a:spcPct val="100000"/>
              </a:lnSpc>
              <a:spcBef>
                <a:spcPts val="95"/>
              </a:spcBef>
            </a:pPr>
            <a:r>
              <a:rPr sz="1550" spc="20" dirty="0">
                <a:solidFill>
                  <a:srgbClr val="124F5C"/>
                </a:solidFill>
                <a:latin typeface="Arial MT"/>
                <a:cs typeface="Arial MT"/>
              </a:rPr>
              <a:t>Rating,</a:t>
            </a:r>
            <a:endParaRPr sz="15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648335" algn="l"/>
              </a:tabLst>
            </a:pPr>
            <a:r>
              <a:rPr sz="1550" spc="-10" dirty="0">
                <a:solidFill>
                  <a:srgbClr val="124F5C"/>
                </a:solidFill>
                <a:latin typeface="Arial MT"/>
                <a:cs typeface="Arial MT"/>
              </a:rPr>
              <a:t>Size	</a:t>
            </a:r>
            <a:r>
              <a:rPr sz="1550" spc="5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257" y="2918142"/>
            <a:ext cx="2099310" cy="100139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5080" algn="just">
              <a:lnSpc>
                <a:spcPct val="103699"/>
              </a:lnSpc>
              <a:spcBef>
                <a:spcPts val="55"/>
              </a:spcBef>
              <a:tabLst>
                <a:tab pos="1172845" algn="l"/>
              </a:tabLst>
            </a:pPr>
            <a:r>
              <a:rPr sz="1550" spc="5" dirty="0">
                <a:solidFill>
                  <a:srgbClr val="124F5C"/>
                </a:solidFill>
                <a:latin typeface="Arial MT"/>
                <a:cs typeface="Arial MT"/>
              </a:rPr>
              <a:t>Installs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with respect </a:t>
            </a:r>
            <a:r>
              <a:rPr sz="1550" spc="20" dirty="0">
                <a:solidFill>
                  <a:srgbClr val="124F5C"/>
                </a:solidFill>
                <a:latin typeface="Arial MT"/>
                <a:cs typeface="Arial MT"/>
              </a:rPr>
              <a:t>to </a:t>
            </a:r>
            <a:r>
              <a:rPr sz="1550" spc="-4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Sentiment</a:t>
            </a: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124F5C"/>
                </a:solidFill>
                <a:latin typeface="Arial MT"/>
                <a:cs typeface="Arial MT"/>
              </a:rPr>
              <a:t>polarity </a:t>
            </a:r>
            <a:r>
              <a:rPr sz="1550" spc="-4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3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550" spc="-40" dirty="0">
                <a:solidFill>
                  <a:srgbClr val="124F5C"/>
                </a:solidFill>
                <a:latin typeface="Arial MT"/>
                <a:cs typeface="Arial MT"/>
              </a:rPr>
              <a:t>n</a:t>
            </a: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d</a:t>
            </a: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	</a:t>
            </a: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S</a:t>
            </a:r>
            <a:r>
              <a:rPr sz="1550" spc="30" dirty="0">
                <a:solidFill>
                  <a:srgbClr val="124F5C"/>
                </a:solidFill>
                <a:latin typeface="Arial MT"/>
                <a:cs typeface="Arial MT"/>
              </a:rPr>
              <a:t>e</a:t>
            </a:r>
            <a:r>
              <a:rPr sz="1550" spc="-40" dirty="0">
                <a:solidFill>
                  <a:srgbClr val="124F5C"/>
                </a:solidFill>
                <a:latin typeface="Arial MT"/>
                <a:cs typeface="Arial MT"/>
              </a:rPr>
              <a:t>n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550" spc="100" dirty="0">
                <a:solidFill>
                  <a:srgbClr val="124F5C"/>
                </a:solidFill>
                <a:latin typeface="Arial MT"/>
                <a:cs typeface="Arial MT"/>
              </a:rPr>
              <a:t>i</a:t>
            </a:r>
            <a:r>
              <a:rPr sz="1550" spc="-20" dirty="0">
                <a:solidFill>
                  <a:srgbClr val="124F5C"/>
                </a:solidFill>
                <a:latin typeface="Arial MT"/>
                <a:cs typeface="Arial MT"/>
              </a:rPr>
              <a:t>m</a:t>
            </a:r>
            <a:r>
              <a:rPr sz="1550" spc="110" dirty="0">
                <a:solidFill>
                  <a:srgbClr val="124F5C"/>
                </a:solidFill>
                <a:latin typeface="Arial MT"/>
                <a:cs typeface="Arial MT"/>
              </a:rPr>
              <a:t>e</a:t>
            </a:r>
            <a:r>
              <a:rPr sz="1550" spc="-40" dirty="0">
                <a:solidFill>
                  <a:srgbClr val="124F5C"/>
                </a:solidFill>
                <a:latin typeface="Arial MT"/>
                <a:cs typeface="Arial MT"/>
              </a:rPr>
              <a:t>n</a:t>
            </a:r>
            <a:r>
              <a:rPr sz="1550" spc="5" dirty="0">
                <a:solidFill>
                  <a:srgbClr val="124F5C"/>
                </a:solidFill>
                <a:latin typeface="Arial MT"/>
                <a:cs typeface="Arial MT"/>
              </a:rPr>
              <a:t>t  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subjectivity.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175" y="152400"/>
            <a:ext cx="514350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438275"/>
            <a:ext cx="3752850" cy="2857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" y="85725"/>
            <a:ext cx="514350" cy="5048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952875" y="552450"/>
            <a:ext cx="5162550" cy="4591050"/>
            <a:chOff x="3952875" y="552450"/>
            <a:chExt cx="5162550" cy="459105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8125" y="552450"/>
              <a:ext cx="5048250" cy="2314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2875" y="2867024"/>
              <a:ext cx="5162550" cy="22764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4519" y="110236"/>
            <a:ext cx="7855584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Distribution</a:t>
            </a:r>
            <a:r>
              <a:rPr spc="-155" dirty="0"/>
              <a:t> </a:t>
            </a:r>
            <a:r>
              <a:rPr spc="-20" dirty="0"/>
              <a:t>of</a:t>
            </a:r>
            <a:r>
              <a:rPr spc="40" dirty="0"/>
              <a:t> </a:t>
            </a:r>
            <a:r>
              <a:rPr spc="-25" dirty="0"/>
              <a:t>Apps</a:t>
            </a:r>
            <a:r>
              <a:rPr spc="105" dirty="0"/>
              <a:t> </a:t>
            </a:r>
            <a:r>
              <a:rPr spc="-15" dirty="0"/>
              <a:t>updated</a:t>
            </a:r>
            <a:r>
              <a:rPr spc="40" dirty="0"/>
              <a:t> </a:t>
            </a:r>
            <a:r>
              <a:rPr spc="-25" dirty="0"/>
              <a:t>over</a:t>
            </a:r>
            <a:r>
              <a:rPr spc="130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25" dirty="0"/>
              <a:t>Year</a:t>
            </a:r>
            <a:r>
              <a:rPr spc="125" dirty="0"/>
              <a:t> </a:t>
            </a:r>
            <a:r>
              <a:rPr spc="-15" dirty="0"/>
              <a:t>and</a:t>
            </a:r>
            <a:r>
              <a:rPr spc="-35" dirty="0"/>
              <a:t> </a:t>
            </a:r>
            <a:r>
              <a:rPr spc="-10" dirty="0"/>
              <a:t>Month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07" y="929005"/>
            <a:ext cx="8372475" cy="2161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sz="1800" dirty="0">
                <a:latin typeface="Segoe UI Symbol"/>
                <a:cs typeface="Segoe UI Symbol"/>
              </a:rPr>
              <a:t>❏	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Reading</a:t>
            </a:r>
            <a:r>
              <a:rPr sz="1800" spc="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dataset</a:t>
            </a:r>
            <a:r>
              <a:rPr sz="1800" spc="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comprehending</a:t>
            </a:r>
            <a:r>
              <a:rPr sz="1800" spc="1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problem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statement.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sz="1800" dirty="0">
                <a:latin typeface="Segoe UI Symbol"/>
                <a:cs typeface="Segoe UI Symbol"/>
              </a:rPr>
              <a:t>❏	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Examining</a:t>
            </a:r>
            <a:r>
              <a:rPr sz="1800" spc="3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3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business</a:t>
            </a:r>
            <a:r>
              <a:rPr sz="1800" spc="3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KPIs</a:t>
            </a:r>
            <a:r>
              <a:rPr sz="1800" spc="3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1800" spc="3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2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development</a:t>
            </a:r>
            <a:r>
              <a:rPr sz="1800" spc="2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2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devising</a:t>
            </a:r>
            <a:r>
              <a:rPr sz="1800" spc="35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solution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problem.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469900" algn="l"/>
              </a:tabLst>
            </a:pPr>
            <a:r>
              <a:rPr sz="1800" dirty="0">
                <a:latin typeface="Segoe UI Symbol"/>
                <a:cs typeface="Segoe UI Symbol"/>
              </a:rPr>
              <a:t>❏	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Handling</a:t>
            </a:r>
            <a:r>
              <a:rPr sz="1800" spc="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error,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duplicate</a:t>
            </a:r>
            <a:r>
              <a:rPr sz="1800" spc="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NaN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values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dataset.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1728470" algn="l"/>
                <a:tab pos="2787015" algn="l"/>
                <a:tab pos="4455795" algn="l"/>
                <a:tab pos="4808220" algn="l"/>
                <a:tab pos="6200775" algn="l"/>
                <a:tab pos="6705600" algn="l"/>
                <a:tab pos="8155305" algn="l"/>
              </a:tabLst>
            </a:pPr>
            <a:r>
              <a:rPr sz="1800" dirty="0">
                <a:latin typeface="Segoe UI Symbol"/>
                <a:cs typeface="Segoe UI Symbol"/>
              </a:rPr>
              <a:t>❏	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Designing	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multiple	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visualizations	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to	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summarize	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	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information	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endParaRPr sz="1800">
              <a:latin typeface="Verdana"/>
              <a:cs typeface="Verdana"/>
            </a:endParaRPr>
          </a:p>
          <a:p>
            <a:pPr marL="469900" marR="7620">
              <a:lnSpc>
                <a:spcPts val="2480"/>
              </a:lnSpc>
              <a:spcBef>
                <a:spcPts val="95"/>
              </a:spcBef>
            </a:pP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dataset</a:t>
            </a:r>
            <a:r>
              <a:rPr sz="1800" spc="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1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successfully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communicate</a:t>
            </a:r>
            <a:r>
              <a:rPr sz="1800" spc="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results</a:t>
            </a:r>
            <a:r>
              <a:rPr sz="1800" spc="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1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trends</a:t>
            </a:r>
            <a:r>
              <a:rPr sz="1800" spc="15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to </a:t>
            </a:r>
            <a:r>
              <a:rPr sz="1800" spc="-6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reader.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43400"/>
            <a:ext cx="9139301" cy="79533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124200"/>
            <a:ext cx="9149080" cy="1123950"/>
            <a:chOff x="0" y="3124200"/>
            <a:chExt cx="9149080" cy="11239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3" y="3128962"/>
              <a:ext cx="9139174" cy="11144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63" y="3128962"/>
              <a:ext cx="9139555" cy="1114425"/>
            </a:xfrm>
            <a:custGeom>
              <a:avLst/>
              <a:gdLst/>
              <a:ahLst/>
              <a:cxnLst/>
              <a:rect l="l" t="t" r="r" b="b"/>
              <a:pathLst>
                <a:path w="9139555" h="1114425">
                  <a:moveTo>
                    <a:pt x="0" y="1114425"/>
                  </a:moveTo>
                  <a:lnTo>
                    <a:pt x="9139236" y="1114425"/>
                  </a:lnTo>
                </a:path>
                <a:path w="9139555" h="1114425">
                  <a:moveTo>
                    <a:pt x="9139236" y="0"/>
                  </a:moveTo>
                  <a:lnTo>
                    <a:pt x="0" y="0"/>
                  </a:lnTo>
                  <a:lnTo>
                    <a:pt x="0" y="1114425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58235" y="294640"/>
            <a:ext cx="30587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25" dirty="0"/>
              <a:t>Challenges</a:t>
            </a:r>
            <a:r>
              <a:rPr sz="2750" spc="-45" dirty="0"/>
              <a:t> </a:t>
            </a:r>
            <a:r>
              <a:rPr sz="2750" spc="35" dirty="0"/>
              <a:t>Faced</a:t>
            </a:r>
            <a:endParaRPr sz="27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3590" y="298068"/>
            <a:ext cx="22586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20" dirty="0"/>
              <a:t>Conclusion’s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220979" y="936561"/>
            <a:ext cx="8759825" cy="3964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40" dirty="0">
                <a:solidFill>
                  <a:srgbClr val="004A52"/>
                </a:solidFill>
                <a:latin typeface="Verdana"/>
                <a:cs typeface="Verdana"/>
              </a:rPr>
              <a:t>92.19%</a:t>
            </a:r>
            <a:r>
              <a:rPr sz="1400" b="1" spc="-1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apps</a:t>
            </a:r>
            <a:r>
              <a:rPr sz="14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400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5" dirty="0">
                <a:solidFill>
                  <a:srgbClr val="004A52"/>
                </a:solidFill>
                <a:latin typeface="Verdana"/>
                <a:cs typeface="Verdana"/>
              </a:rPr>
              <a:t>Free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7.81%</a:t>
            </a:r>
            <a:r>
              <a:rPr sz="1400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apps</a:t>
            </a:r>
            <a:r>
              <a:rPr sz="1400" spc="-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paid</a:t>
            </a:r>
            <a:r>
              <a:rPr sz="14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4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type.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b="1" spc="50" dirty="0">
                <a:solidFill>
                  <a:srgbClr val="004A52"/>
                </a:solidFill>
                <a:latin typeface="Verdana"/>
                <a:cs typeface="Verdana"/>
              </a:rPr>
              <a:t>81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.</a:t>
            </a:r>
            <a:r>
              <a:rPr sz="1400" b="1" spc="50" dirty="0">
                <a:solidFill>
                  <a:srgbClr val="004A52"/>
                </a:solidFill>
                <a:latin typeface="Verdana"/>
                <a:cs typeface="Verdana"/>
              </a:rPr>
              <a:t>80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%</a:t>
            </a:r>
            <a:r>
              <a:rPr sz="1400" b="1" spc="-1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pp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4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h</a:t>
            </a:r>
            <a:r>
              <a:rPr sz="1400" spc="-2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v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b="1" spc="-15" dirty="0">
                <a:solidFill>
                  <a:srgbClr val="004A52"/>
                </a:solidFill>
                <a:latin typeface="Verdana"/>
                <a:cs typeface="Verdana"/>
              </a:rPr>
              <a:t>v</a:t>
            </a:r>
            <a:r>
              <a:rPr sz="1400" b="1" spc="40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b="1" spc="-25" dirty="0">
                <a:solidFill>
                  <a:srgbClr val="004A52"/>
                </a:solidFill>
                <a:latin typeface="Verdana"/>
                <a:cs typeface="Verdana"/>
              </a:rPr>
              <a:t>r</a:t>
            </a:r>
            <a:r>
              <a:rPr sz="1400" b="1" spc="-15" dirty="0">
                <a:solidFill>
                  <a:srgbClr val="004A52"/>
                </a:solidFill>
                <a:latin typeface="Verdana"/>
                <a:cs typeface="Verdana"/>
              </a:rPr>
              <a:t>y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400" b="1" spc="45" dirty="0">
                <a:solidFill>
                  <a:srgbClr val="004A52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b="1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c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n</a:t>
            </a:r>
            <a:r>
              <a:rPr sz="1400" spc="-35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nt</a:t>
            </a:r>
            <a:r>
              <a:rPr sz="1400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400" spc="6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ng.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ts val="1650"/>
              </a:lnSpc>
              <a:spcBef>
                <a:spcPts val="1255"/>
              </a:spcBef>
            </a:pP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Events</a:t>
            </a:r>
            <a:r>
              <a:rPr sz="1400" b="1" spc="25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category</a:t>
            </a:r>
            <a:r>
              <a:rPr sz="1400" spc="2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400" spc="2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spc="2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5" dirty="0">
                <a:solidFill>
                  <a:srgbClr val="004A52"/>
                </a:solidFill>
                <a:latin typeface="Verdana"/>
                <a:cs typeface="Verdana"/>
              </a:rPr>
              <a:t>highest</a:t>
            </a:r>
            <a:r>
              <a:rPr sz="1400" b="1" spc="229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mean</a:t>
            </a:r>
            <a:r>
              <a:rPr sz="1400" b="1" spc="3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4A52"/>
                </a:solidFill>
                <a:latin typeface="Verdana"/>
                <a:cs typeface="Verdana"/>
              </a:rPr>
              <a:t>rating</a:t>
            </a:r>
            <a:r>
              <a:rPr sz="1400" b="1" spc="25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400" b="1" spc="2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4A52"/>
                </a:solidFill>
                <a:latin typeface="Verdana"/>
                <a:cs typeface="Verdana"/>
              </a:rPr>
              <a:t>4.39</a:t>
            </a:r>
            <a:r>
              <a:rPr sz="1400" b="1" spc="3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400" spc="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Dating</a:t>
            </a:r>
            <a:r>
              <a:rPr sz="1400" spc="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category</a:t>
            </a:r>
            <a:r>
              <a:rPr sz="1400" spc="2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400" spc="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lowest</a:t>
            </a:r>
            <a:r>
              <a:rPr sz="1400" spc="3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4.05 </a:t>
            </a:r>
            <a:r>
              <a:rPr sz="1400" spc="-4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rating.</a:t>
            </a:r>
            <a:endParaRPr sz="1400">
              <a:latin typeface="Verdana"/>
              <a:cs typeface="Verdana"/>
            </a:endParaRPr>
          </a:p>
          <a:p>
            <a:pPr marL="12700" marR="558800">
              <a:lnSpc>
                <a:spcPts val="2930"/>
              </a:lnSpc>
              <a:spcBef>
                <a:spcPts val="260"/>
              </a:spcBef>
            </a:pP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Family,</a:t>
            </a:r>
            <a:r>
              <a:rPr sz="1400" b="1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Game</a:t>
            </a:r>
            <a:r>
              <a:rPr sz="14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400" b="1" spc="-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Tools</a:t>
            </a:r>
            <a:r>
              <a:rPr sz="1400" b="1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4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top</a:t>
            </a:r>
            <a:r>
              <a:rPr sz="1400" b="1" spc="-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three</a:t>
            </a:r>
            <a:r>
              <a:rPr sz="1400" b="1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categories</a:t>
            </a:r>
            <a:r>
              <a:rPr sz="14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having</a:t>
            </a:r>
            <a:r>
              <a:rPr sz="14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1906,</a:t>
            </a:r>
            <a:r>
              <a:rPr sz="1400" spc="-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926</a:t>
            </a:r>
            <a:r>
              <a:rPr sz="1400" spc="-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829</a:t>
            </a:r>
            <a:r>
              <a:rPr sz="1400" spc="-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app</a:t>
            </a:r>
            <a:r>
              <a:rPr sz="1400" spc="-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count. </a:t>
            </a:r>
            <a:r>
              <a:rPr sz="1400" spc="-4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Most</a:t>
            </a:r>
            <a:r>
              <a:rPr sz="14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competitive</a:t>
            </a:r>
            <a:r>
              <a:rPr sz="14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category:</a:t>
            </a:r>
            <a:r>
              <a:rPr sz="1400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Family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Category</a:t>
            </a:r>
            <a:r>
              <a:rPr sz="1400" spc="-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with</a:t>
            </a:r>
            <a:r>
              <a:rPr sz="14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highest</a:t>
            </a:r>
            <a:r>
              <a:rPr sz="14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400" spc="-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installs:</a:t>
            </a:r>
            <a:r>
              <a:rPr sz="1400" spc="-2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Game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Tools,</a:t>
            </a:r>
            <a:r>
              <a:rPr sz="14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Entertainment,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Education,</a:t>
            </a:r>
            <a:r>
              <a:rPr sz="14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Business</a:t>
            </a:r>
            <a:r>
              <a:rPr sz="14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Medical</a:t>
            </a:r>
            <a:r>
              <a:rPr sz="1400" spc="-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400" spc="-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top</a:t>
            </a:r>
            <a:r>
              <a:rPr sz="1400" spc="-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Genres.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400" b="1" spc="45" dirty="0">
                <a:solidFill>
                  <a:srgbClr val="004A52"/>
                </a:solidFill>
                <a:latin typeface="Verdana"/>
                <a:cs typeface="Verdana"/>
              </a:rPr>
              <a:t>8783</a:t>
            </a:r>
            <a:r>
              <a:rPr sz="1400" b="1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Apps</a:t>
            </a:r>
            <a:r>
              <a:rPr sz="1400" b="1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having</a:t>
            </a:r>
            <a:r>
              <a:rPr sz="14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size</a:t>
            </a:r>
            <a:r>
              <a:rPr sz="1400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less</a:t>
            </a:r>
            <a:r>
              <a:rPr sz="14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than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 or</a:t>
            </a:r>
            <a:r>
              <a:rPr sz="14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equal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50</a:t>
            </a:r>
            <a:r>
              <a:rPr sz="14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4A52"/>
                </a:solidFill>
                <a:latin typeface="Verdana"/>
                <a:cs typeface="Verdana"/>
              </a:rPr>
              <a:t>MB.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b="1" spc="50" dirty="0">
                <a:solidFill>
                  <a:srgbClr val="004A52"/>
                </a:solidFill>
                <a:latin typeface="Verdana"/>
                <a:cs typeface="Verdana"/>
              </a:rPr>
              <a:t>774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9</a:t>
            </a:r>
            <a:r>
              <a:rPr sz="1400" b="1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b="1" spc="-10" dirty="0">
                <a:solidFill>
                  <a:srgbClr val="004A52"/>
                </a:solidFill>
                <a:latin typeface="Verdana"/>
                <a:cs typeface="Verdana"/>
              </a:rPr>
              <a:t>pp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400" b="1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h</a:t>
            </a:r>
            <a:r>
              <a:rPr sz="1400" spc="-20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r</a:t>
            </a:r>
            <a:r>
              <a:rPr sz="1400" spc="-20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400" spc="6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ng</a:t>
            </a:r>
            <a:r>
              <a:rPr sz="14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mo</a:t>
            </a:r>
            <a:r>
              <a:rPr sz="1400" b="1" spc="-25" dirty="0">
                <a:solidFill>
                  <a:srgbClr val="004A52"/>
                </a:solidFill>
                <a:latin typeface="Verdana"/>
                <a:cs typeface="Verdana"/>
              </a:rPr>
              <a:t>r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b="1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400" b="1" spc="45" dirty="0">
                <a:solidFill>
                  <a:srgbClr val="004A52"/>
                </a:solidFill>
                <a:latin typeface="Verdana"/>
                <a:cs typeface="Verdana"/>
              </a:rPr>
              <a:t>h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n</a:t>
            </a:r>
            <a:r>
              <a:rPr sz="1400" b="1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50" dirty="0">
                <a:solidFill>
                  <a:srgbClr val="004A52"/>
                </a:solidFill>
                <a:latin typeface="Verdana"/>
                <a:cs typeface="Verdana"/>
              </a:rPr>
              <a:t>4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.0</a:t>
            </a:r>
            <a:r>
              <a:rPr sz="14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nc</a:t>
            </a:r>
            <a:r>
              <a:rPr sz="1400" spc="60" dirty="0">
                <a:solidFill>
                  <a:srgbClr val="004A52"/>
                </a:solidFill>
                <a:latin typeface="Verdana"/>
                <a:cs typeface="Verdana"/>
              </a:rPr>
              <a:t>l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u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d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ng</a:t>
            </a:r>
            <a:r>
              <a:rPr sz="14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b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h</a:t>
            </a:r>
            <a:r>
              <a:rPr sz="14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y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p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f</a:t>
            </a:r>
            <a:r>
              <a:rPr sz="1400" spc="-20" dirty="0">
                <a:solidFill>
                  <a:srgbClr val="004A52"/>
                </a:solidFill>
                <a:latin typeface="Verdana"/>
                <a:cs typeface="Verdana"/>
              </a:rPr>
              <a:t> a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p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p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64"/>
              </a:lnSpc>
              <a:spcBef>
                <a:spcPts val="1250"/>
              </a:spcBef>
            </a:pPr>
            <a:r>
              <a:rPr sz="1400" b="1" dirty="0">
                <a:solidFill>
                  <a:srgbClr val="004A52"/>
                </a:solidFill>
                <a:latin typeface="Verdana"/>
                <a:cs typeface="Verdana"/>
              </a:rPr>
              <a:t>Overall</a:t>
            </a:r>
            <a:r>
              <a:rPr sz="1400" b="1" spc="3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4A52"/>
                </a:solidFill>
                <a:latin typeface="Verdana"/>
                <a:cs typeface="Verdana"/>
              </a:rPr>
              <a:t>sentiment</a:t>
            </a:r>
            <a:r>
              <a:rPr sz="1400" b="1" spc="2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004A52"/>
                </a:solidFill>
                <a:latin typeface="Verdana"/>
                <a:cs typeface="Verdana"/>
              </a:rPr>
              <a:t>count</a:t>
            </a:r>
            <a:r>
              <a:rPr sz="1400" b="1" spc="3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400" spc="2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merged</a:t>
            </a:r>
            <a:r>
              <a:rPr sz="1400" spc="2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dataset</a:t>
            </a:r>
            <a:r>
              <a:rPr sz="1400" spc="3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400" spc="25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1400" spc="2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004A52"/>
                </a:solidFill>
                <a:latin typeface="Verdana"/>
                <a:cs typeface="Verdana"/>
              </a:rPr>
              <a:t>Positive</a:t>
            </a:r>
            <a:r>
              <a:rPr sz="1400" b="1" spc="3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4A52"/>
                </a:solidFill>
                <a:latin typeface="Verdana"/>
                <a:cs typeface="Verdana"/>
              </a:rPr>
              <a:t>sentiment</a:t>
            </a:r>
            <a:r>
              <a:rPr sz="1400" b="1" spc="3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4A52"/>
                </a:solidFill>
                <a:latin typeface="Verdana"/>
                <a:cs typeface="Verdana"/>
              </a:rPr>
              <a:t>count</a:t>
            </a:r>
            <a:r>
              <a:rPr sz="1400" b="1" spc="3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0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400" b="1" spc="2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4A52"/>
                </a:solidFill>
                <a:latin typeface="Verdana"/>
                <a:cs typeface="Verdana"/>
              </a:rPr>
              <a:t>64%,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64"/>
              </a:lnSpc>
            </a:pP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N</a:t>
            </a:r>
            <a:r>
              <a:rPr sz="1400" b="1" spc="40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b="1" spc="-10" dirty="0">
                <a:solidFill>
                  <a:srgbClr val="004A52"/>
                </a:solidFill>
                <a:latin typeface="Verdana"/>
                <a:cs typeface="Verdana"/>
              </a:rPr>
              <a:t>g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at</a:t>
            </a:r>
            <a:r>
              <a:rPr sz="1400" b="1" spc="4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400" b="1" spc="-15" dirty="0">
                <a:solidFill>
                  <a:srgbClr val="004A52"/>
                </a:solidFill>
                <a:latin typeface="Verdana"/>
                <a:cs typeface="Verdana"/>
              </a:rPr>
              <a:t>v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b="1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50" dirty="0">
                <a:solidFill>
                  <a:srgbClr val="004A52"/>
                </a:solidFill>
                <a:latin typeface="Verdana"/>
                <a:cs typeface="Verdana"/>
              </a:rPr>
              <a:t>22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%</a:t>
            </a:r>
            <a:r>
              <a:rPr sz="1400" b="1" spc="-1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b="1" spc="45" dirty="0">
                <a:solidFill>
                  <a:srgbClr val="004A52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d</a:t>
            </a:r>
            <a:r>
              <a:rPr sz="1400" b="1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N</a:t>
            </a:r>
            <a:r>
              <a:rPr sz="1400" b="1" spc="40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b="1" spc="45" dirty="0">
                <a:solidFill>
                  <a:srgbClr val="004A52"/>
                </a:solidFill>
                <a:latin typeface="Verdana"/>
                <a:cs typeface="Verdana"/>
              </a:rPr>
              <a:t>u</a:t>
            </a:r>
            <a:r>
              <a:rPr sz="1400" b="1" spc="30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400" b="1" spc="-25" dirty="0">
                <a:solidFill>
                  <a:srgbClr val="004A52"/>
                </a:solidFill>
                <a:latin typeface="Verdana"/>
                <a:cs typeface="Verdana"/>
              </a:rPr>
              <a:t>r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b="1" spc="5" dirty="0">
                <a:solidFill>
                  <a:srgbClr val="004A52"/>
                </a:solidFill>
                <a:latin typeface="Verdana"/>
                <a:cs typeface="Verdana"/>
              </a:rPr>
              <a:t>l</a:t>
            </a:r>
            <a:r>
              <a:rPr sz="1400" b="1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50" dirty="0">
                <a:solidFill>
                  <a:srgbClr val="004A52"/>
                </a:solidFill>
                <a:latin typeface="Verdana"/>
                <a:cs typeface="Verdana"/>
              </a:rPr>
              <a:t>14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%</a:t>
            </a:r>
            <a:r>
              <a:rPr sz="1400" b="1" spc="5" dirty="0">
                <a:solidFill>
                  <a:srgbClr val="004A52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129" y="972248"/>
            <a:ext cx="8483600" cy="38214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It's</a:t>
            </a:r>
            <a:r>
              <a:rPr sz="1400" spc="-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good</a:t>
            </a:r>
            <a:r>
              <a:rPr sz="14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to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develop</a:t>
            </a:r>
            <a:r>
              <a:rPr sz="14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5" dirty="0">
                <a:solidFill>
                  <a:srgbClr val="004A52"/>
                </a:solidFill>
                <a:latin typeface="Verdana"/>
                <a:cs typeface="Verdana"/>
              </a:rPr>
              <a:t>Free</a:t>
            </a:r>
            <a:r>
              <a:rPr sz="1400" b="1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5" dirty="0">
                <a:solidFill>
                  <a:srgbClr val="004A52"/>
                </a:solidFill>
                <a:latin typeface="Verdana"/>
                <a:cs typeface="Verdana"/>
              </a:rPr>
              <a:t>type</a:t>
            </a:r>
            <a:r>
              <a:rPr sz="14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app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having</a:t>
            </a:r>
            <a:r>
              <a:rPr sz="14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 content</a:t>
            </a:r>
            <a:r>
              <a:rPr sz="1400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rating</a:t>
            </a:r>
            <a:r>
              <a:rPr sz="1400" spc="-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4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Everyone.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4979670" algn="l"/>
              </a:tabLst>
            </a:pP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Percentage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400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apps</a:t>
            </a:r>
            <a:r>
              <a:rPr sz="1400" spc="-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 top</a:t>
            </a:r>
            <a:r>
              <a:rPr sz="1400" spc="-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rated</a:t>
            </a:r>
            <a:r>
              <a:rPr sz="1400" spc="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=	</a:t>
            </a:r>
            <a:r>
              <a:rPr sz="1400" b="1" spc="40" dirty="0">
                <a:solidFill>
                  <a:srgbClr val="004A52"/>
                </a:solidFill>
                <a:latin typeface="Verdana"/>
                <a:cs typeface="Verdana"/>
              </a:rPr>
              <a:t>81.80%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There</a:t>
            </a:r>
            <a:r>
              <a:rPr sz="1400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20</a:t>
            </a:r>
            <a:r>
              <a:rPr sz="1400" b="1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free</a:t>
            </a:r>
            <a:r>
              <a:rPr sz="1400" spc="-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apps</a:t>
            </a:r>
            <a:r>
              <a:rPr sz="1400" spc="-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 have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been</a:t>
            </a:r>
            <a:r>
              <a:rPr sz="1400" spc="-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installed</a:t>
            </a:r>
            <a:r>
              <a:rPr sz="14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over</a:t>
            </a:r>
            <a:r>
              <a:rPr sz="1400" spc="-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billion</a:t>
            </a:r>
            <a:r>
              <a:rPr sz="1400" b="1" spc="-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times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70"/>
              </a:lnSpc>
              <a:spcBef>
                <a:spcPts val="1250"/>
              </a:spcBef>
            </a:pPr>
            <a:r>
              <a:rPr sz="1400" b="1" dirty="0">
                <a:solidFill>
                  <a:srgbClr val="004A52"/>
                </a:solidFill>
                <a:latin typeface="Verdana"/>
                <a:cs typeface="Verdana"/>
              </a:rPr>
              <a:t>Minecraft</a:t>
            </a:r>
            <a:r>
              <a:rPr sz="14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only</a:t>
            </a:r>
            <a:r>
              <a:rPr sz="1400" spc="-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app</a:t>
            </a:r>
            <a:r>
              <a:rPr sz="14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paid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category</a:t>
            </a:r>
            <a:r>
              <a:rPr sz="1400" spc="-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with</a:t>
            </a:r>
            <a:r>
              <a:rPr sz="1400" spc="-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over</a:t>
            </a:r>
            <a:r>
              <a:rPr sz="1400" spc="-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10M</a:t>
            </a:r>
            <a:r>
              <a:rPr sz="1400" b="1" spc="-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installs,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4A52"/>
                </a:solidFill>
                <a:latin typeface="Verdana"/>
                <a:cs typeface="Verdana"/>
              </a:rPr>
              <a:t>also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400" spc="-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produced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70"/>
              </a:lnSpc>
            </a:pP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he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m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st</a:t>
            </a:r>
            <a:r>
              <a:rPr sz="1400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v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nue</a:t>
            </a:r>
            <a:r>
              <a:rPr sz="1400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n</a:t>
            </a:r>
            <a:r>
              <a:rPr sz="1400" spc="60" dirty="0">
                <a:solidFill>
                  <a:srgbClr val="004A52"/>
                </a:solidFill>
                <a:latin typeface="Verdana"/>
                <a:cs typeface="Verdana"/>
              </a:rPr>
              <a:t>l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y</a:t>
            </a:r>
            <a:r>
              <a:rPr sz="14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r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m</a:t>
            </a:r>
            <a:r>
              <a:rPr sz="1400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ns</a:t>
            </a:r>
            <a:r>
              <a:rPr sz="1400" spc="-25" dirty="0">
                <a:solidFill>
                  <a:srgbClr val="004A52"/>
                </a:solidFill>
                <a:latin typeface="Verdana"/>
                <a:cs typeface="Verdana"/>
              </a:rPr>
              <a:t>ta</a:t>
            </a:r>
            <a:r>
              <a:rPr sz="1400" spc="60" dirty="0">
                <a:solidFill>
                  <a:srgbClr val="004A52"/>
                </a:solidFill>
                <a:latin typeface="Verdana"/>
                <a:cs typeface="Verdana"/>
              </a:rPr>
              <a:t>ll</a:t>
            </a:r>
            <a:r>
              <a:rPr sz="1400" spc="-20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400" spc="6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n</a:t>
            </a:r>
            <a:r>
              <a:rPr sz="14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f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12700" marR="1274445">
              <a:lnSpc>
                <a:spcPct val="169900"/>
              </a:lnSpc>
              <a:spcBef>
                <a:spcPts val="75"/>
              </a:spcBef>
            </a:pP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Price,</a:t>
            </a:r>
            <a:r>
              <a:rPr sz="1400" spc="-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Rating,</a:t>
            </a:r>
            <a:r>
              <a:rPr sz="14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Size</a:t>
            </a:r>
            <a:r>
              <a:rPr sz="1400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0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400" b="1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no</a:t>
            </a:r>
            <a:r>
              <a:rPr sz="1400" b="1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or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5" dirty="0">
                <a:solidFill>
                  <a:srgbClr val="004A52"/>
                </a:solidFill>
                <a:latin typeface="Verdana"/>
                <a:cs typeface="Verdana"/>
              </a:rPr>
              <a:t>very</a:t>
            </a:r>
            <a:r>
              <a:rPr sz="1400" b="1" spc="-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less</a:t>
            </a:r>
            <a:r>
              <a:rPr sz="1400" b="1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correlation</a:t>
            </a:r>
            <a:r>
              <a:rPr sz="1400" b="1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with</a:t>
            </a:r>
            <a:r>
              <a:rPr sz="14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Sentiment</a:t>
            </a:r>
            <a:r>
              <a:rPr sz="1400" b="1" spc="-2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Polarity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. </a:t>
            </a:r>
            <a:r>
              <a:rPr sz="1400" spc="-4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he</a:t>
            </a:r>
            <a:r>
              <a:rPr sz="1400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me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d</a:t>
            </a:r>
            <a:r>
              <a:rPr sz="1400" spc="6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n</a:t>
            </a:r>
            <a:r>
              <a:rPr sz="1400" spc="-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400" spc="6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z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f</a:t>
            </a:r>
            <a:r>
              <a:rPr sz="14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he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pp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400" spc="-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n</a:t>
            </a:r>
            <a:r>
              <a:rPr sz="14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he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p</a:t>
            </a:r>
            <a:r>
              <a:rPr sz="1400" spc="60" dirty="0">
                <a:solidFill>
                  <a:srgbClr val="004A52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y</a:t>
            </a:r>
            <a:r>
              <a:rPr sz="1400" spc="-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r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4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1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2</a:t>
            </a:r>
            <a:r>
              <a:rPr sz="1400" spc="-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MB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apps</a:t>
            </a:r>
            <a:r>
              <a:rPr sz="1400" spc="-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whose</a:t>
            </a:r>
            <a:r>
              <a:rPr sz="1400" spc="-2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size</a:t>
            </a:r>
            <a:r>
              <a:rPr sz="1400" spc="-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varies</a:t>
            </a:r>
            <a:r>
              <a:rPr sz="1400" b="1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with</a:t>
            </a:r>
            <a:r>
              <a:rPr sz="1400" b="1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device</a:t>
            </a:r>
            <a:r>
              <a:rPr sz="1400" b="1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400" spc="-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highest</a:t>
            </a:r>
            <a:r>
              <a:rPr sz="14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400" spc="4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average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 app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installs.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ts val="1660"/>
              </a:lnSpc>
              <a:spcBef>
                <a:spcPts val="1325"/>
              </a:spcBef>
              <a:tabLst>
                <a:tab pos="6972300" algn="l"/>
              </a:tabLst>
            </a:pP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spc="3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apps</a:t>
            </a:r>
            <a:r>
              <a:rPr sz="1400" spc="2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whose</a:t>
            </a:r>
            <a:r>
              <a:rPr sz="1400" spc="3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size</a:t>
            </a:r>
            <a:r>
              <a:rPr sz="1400" spc="2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400" spc="3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4A52"/>
                </a:solidFill>
                <a:latin typeface="Verdana"/>
                <a:cs typeface="Verdana"/>
              </a:rPr>
              <a:t>greater</a:t>
            </a:r>
            <a:r>
              <a:rPr sz="1400" b="1" spc="2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4A52"/>
                </a:solidFill>
                <a:latin typeface="Verdana"/>
                <a:cs typeface="Verdana"/>
              </a:rPr>
              <a:t>than</a:t>
            </a:r>
            <a:r>
              <a:rPr sz="1400" b="1" spc="3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4A52"/>
                </a:solidFill>
                <a:latin typeface="Verdana"/>
                <a:cs typeface="Verdana"/>
              </a:rPr>
              <a:t>90</a:t>
            </a:r>
            <a:r>
              <a:rPr sz="1400" b="1" spc="3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MB</a:t>
            </a:r>
            <a:r>
              <a:rPr sz="1400" b="1" spc="3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400" spc="3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spc="3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highest</a:t>
            </a:r>
            <a:r>
              <a:rPr sz="1400" spc="3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number	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400" spc="3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average</a:t>
            </a:r>
            <a:r>
              <a:rPr sz="1400" spc="2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user </a:t>
            </a:r>
            <a:r>
              <a:rPr sz="1400" spc="-4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reviews,</a:t>
            </a:r>
            <a:r>
              <a:rPr sz="14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ie,</a:t>
            </a:r>
            <a:r>
              <a:rPr sz="14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they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 more</a:t>
            </a:r>
            <a:r>
              <a:rPr sz="1400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popular</a:t>
            </a:r>
            <a:r>
              <a:rPr sz="14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than</a:t>
            </a:r>
            <a:r>
              <a:rPr sz="1400" spc="-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rest.</a:t>
            </a:r>
            <a:endParaRPr sz="1400">
              <a:latin typeface="Verdana"/>
              <a:cs typeface="Verdana"/>
            </a:endParaRPr>
          </a:p>
          <a:p>
            <a:pPr marL="12700" marR="12065">
              <a:lnSpc>
                <a:spcPts val="1650"/>
              </a:lnSpc>
              <a:spcBef>
                <a:spcPts val="1270"/>
              </a:spcBef>
              <a:tabLst>
                <a:tab pos="6428740" algn="l"/>
              </a:tabLst>
            </a:pPr>
            <a:r>
              <a:rPr sz="1400" b="1" dirty="0">
                <a:solidFill>
                  <a:srgbClr val="004A52"/>
                </a:solidFill>
                <a:latin typeface="Verdana"/>
                <a:cs typeface="Verdana"/>
              </a:rPr>
              <a:t>Helix</a:t>
            </a:r>
            <a:r>
              <a:rPr sz="1400" b="1" spc="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Jump</a:t>
            </a:r>
            <a:r>
              <a:rPr sz="1400" b="1" spc="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400" spc="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spc="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highest</a:t>
            </a:r>
            <a:r>
              <a:rPr sz="1400" spc="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400" spc="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400" spc="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positive</a:t>
            </a:r>
            <a:r>
              <a:rPr sz="1400" spc="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reviews</a:t>
            </a:r>
            <a:r>
              <a:rPr sz="1400" spc="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400" spc="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4A52"/>
                </a:solidFill>
                <a:latin typeface="Verdana"/>
                <a:cs typeface="Verdana"/>
              </a:rPr>
              <a:t>Angry	</a:t>
            </a:r>
            <a:r>
              <a:rPr sz="1400" b="1" spc="-15" dirty="0">
                <a:solidFill>
                  <a:srgbClr val="004A52"/>
                </a:solidFill>
                <a:latin typeface="Verdana"/>
                <a:cs typeface="Verdana"/>
              </a:rPr>
              <a:t>Birds</a:t>
            </a:r>
            <a:r>
              <a:rPr sz="1400" b="1" spc="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4A52"/>
                </a:solidFill>
                <a:latin typeface="Verdana"/>
                <a:cs typeface="Verdana"/>
              </a:rPr>
              <a:t>Classic</a:t>
            </a:r>
            <a:r>
              <a:rPr sz="1400" b="1" spc="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400" spc="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400" spc="-4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highest</a:t>
            </a:r>
            <a:r>
              <a:rPr sz="14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400" spc="-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400" spc="-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negative</a:t>
            </a:r>
            <a:r>
              <a:rPr sz="1400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reviews.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3590" y="298068"/>
            <a:ext cx="22586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20" dirty="0"/>
              <a:t>Conclusion’s</a:t>
            </a:r>
            <a:endParaRPr sz="27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76300"/>
            <a:ext cx="8896349" cy="41148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7425" y="176911"/>
            <a:ext cx="2078989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5" dirty="0"/>
              <a:t>Introduction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78739" y="864869"/>
            <a:ext cx="9003030" cy="42090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1775" indent="-10541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 MT"/>
              <a:buChar char="•"/>
              <a:tabLst>
                <a:tab pos="232410" algn="l"/>
                <a:tab pos="1861820" algn="l"/>
                <a:tab pos="6810375" algn="l"/>
              </a:tabLst>
            </a:pP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Android</a:t>
            </a:r>
            <a:r>
              <a:rPr sz="1400" b="1" spc="3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400" b="1" spc="4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4A52"/>
                </a:solidFill>
                <a:latin typeface="Verdana"/>
                <a:cs typeface="Verdana"/>
              </a:rPr>
              <a:t>the	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most</a:t>
            </a:r>
            <a:r>
              <a:rPr sz="1400" b="1" spc="4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popular</a:t>
            </a:r>
            <a:r>
              <a:rPr sz="1400" b="1" spc="3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operating</a:t>
            </a:r>
            <a:r>
              <a:rPr sz="1400" b="1" spc="3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system</a:t>
            </a:r>
            <a:r>
              <a:rPr sz="1400" b="1" spc="3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55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400" b="1" spc="3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b="1" spc="4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world,	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with</a:t>
            </a:r>
            <a:r>
              <a:rPr sz="1400" b="1" spc="3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over</a:t>
            </a:r>
            <a:r>
              <a:rPr sz="1400" b="1" spc="3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2.5</a:t>
            </a:r>
            <a:r>
              <a:rPr sz="1400" b="1" spc="3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billion</a:t>
            </a:r>
            <a:endParaRPr sz="1400" b="1" dirty="0">
              <a:latin typeface="Verdana"/>
              <a:cs typeface="Verdana"/>
            </a:endParaRPr>
          </a:p>
          <a:p>
            <a:pPr marL="231775">
              <a:lnSpc>
                <a:spcPct val="100000"/>
              </a:lnSpc>
              <a:spcBef>
                <a:spcPts val="95"/>
              </a:spcBef>
            </a:pP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active</a:t>
            </a:r>
            <a:r>
              <a:rPr sz="1400" b="1" spc="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users</a:t>
            </a:r>
            <a:r>
              <a:rPr sz="1400" b="1" spc="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spanning</a:t>
            </a:r>
            <a:r>
              <a:rPr sz="1400" b="1" spc="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over</a:t>
            </a:r>
            <a:r>
              <a:rPr sz="1400" b="1" spc="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4A52"/>
                </a:solidFill>
                <a:latin typeface="Verdana"/>
                <a:cs typeface="Verdana"/>
              </a:rPr>
              <a:t>190</a:t>
            </a:r>
            <a:r>
              <a:rPr sz="1400" b="1" spc="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countries.</a:t>
            </a:r>
            <a:endParaRPr sz="1400" b="1" dirty="0">
              <a:latin typeface="Verdana"/>
              <a:cs typeface="Verdana"/>
            </a:endParaRPr>
          </a:p>
          <a:p>
            <a:pPr marL="231775" marR="17145" indent="-104775">
              <a:lnSpc>
                <a:spcPts val="195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232410" algn="l"/>
                <a:tab pos="1061085" algn="l"/>
                <a:tab pos="1623695" algn="l"/>
                <a:tab pos="3197225" algn="l"/>
                <a:tab pos="3578225" algn="l"/>
                <a:tab pos="4331335" algn="l"/>
                <a:tab pos="4665345" algn="l"/>
                <a:tab pos="5389880" algn="l"/>
                <a:tab pos="6353175" algn="l"/>
                <a:tab pos="7353934" algn="l"/>
              </a:tabLst>
            </a:pP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Google	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Play	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was</a:t>
            </a:r>
            <a:r>
              <a:rPr sz="1400" b="1" spc="4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0" dirty="0">
                <a:solidFill>
                  <a:srgbClr val="004A52"/>
                </a:solidFill>
                <a:latin typeface="Verdana"/>
                <a:cs typeface="Verdana"/>
              </a:rPr>
              <a:t>launched	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on	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March	</a:t>
            </a:r>
            <a:r>
              <a:rPr sz="1400" b="1" spc="-5" dirty="0">
                <a:solidFill>
                  <a:srgbClr val="004A52"/>
                </a:solidFill>
                <a:latin typeface="Verdana"/>
                <a:cs typeface="Verdana"/>
              </a:rPr>
              <a:t>6,	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2012,	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bringing	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together	</a:t>
            </a:r>
            <a:r>
              <a:rPr sz="1400" b="1" spc="30" dirty="0">
                <a:solidFill>
                  <a:srgbClr val="004A52"/>
                </a:solidFill>
                <a:latin typeface="Verdana"/>
                <a:cs typeface="Verdana"/>
              </a:rPr>
              <a:t>Android</a:t>
            </a:r>
            <a:r>
              <a:rPr sz="1400" b="1" spc="3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Market </a:t>
            </a:r>
            <a:r>
              <a:rPr sz="1400" b="1" spc="-5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5" dirty="0">
                <a:solidFill>
                  <a:srgbClr val="004A52"/>
                </a:solidFill>
                <a:latin typeface="Verdana"/>
                <a:cs typeface="Verdana"/>
              </a:rPr>
              <a:t>marking</a:t>
            </a:r>
            <a:r>
              <a:rPr sz="1400" b="1" spc="20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4A52"/>
                </a:solidFill>
                <a:latin typeface="Verdana"/>
                <a:cs typeface="Verdana"/>
              </a:rPr>
              <a:t>shift</a:t>
            </a:r>
            <a:r>
              <a:rPr sz="1400" b="1" spc="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400" b="1" spc="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Google's</a:t>
            </a:r>
            <a:r>
              <a:rPr sz="1400" b="1" spc="-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digital</a:t>
            </a:r>
            <a:r>
              <a:rPr sz="1400" b="1" spc="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distribution</a:t>
            </a:r>
            <a:r>
              <a:rPr sz="1400" b="1" spc="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strategy</a:t>
            </a:r>
            <a:r>
              <a:rPr sz="1400" b="1" spc="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.</a:t>
            </a:r>
            <a:endParaRPr sz="1400" b="1" dirty="0">
              <a:latin typeface="Verdana"/>
              <a:cs typeface="Verdana"/>
            </a:endParaRPr>
          </a:p>
          <a:p>
            <a:pPr marL="231775" marR="17780" indent="-104775">
              <a:lnSpc>
                <a:spcPts val="1880"/>
              </a:lnSpc>
              <a:spcBef>
                <a:spcPts val="65"/>
              </a:spcBef>
              <a:buFont typeface="Arial MT"/>
              <a:buChar char="•"/>
              <a:tabLst>
                <a:tab pos="299085" algn="l"/>
                <a:tab pos="1213485" algn="l"/>
                <a:tab pos="1509395" algn="l"/>
                <a:tab pos="1976755" algn="l"/>
                <a:tab pos="3072765" algn="l"/>
                <a:tab pos="3883660" algn="l"/>
                <a:tab pos="4989195" algn="l"/>
                <a:tab pos="5847715" algn="l"/>
                <a:tab pos="6562725" algn="l"/>
                <a:tab pos="7220584" algn="l"/>
                <a:tab pos="7811770" algn="l"/>
                <a:tab pos="8412480" algn="l"/>
              </a:tabLst>
            </a:pPr>
            <a:r>
              <a:rPr sz="1400" b="1" dirty="0"/>
              <a:t>	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Android	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is	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the	dominant	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mobile	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operating	system	</a:t>
            </a:r>
            <a:r>
              <a:rPr sz="1400" b="1" spc="30" dirty="0">
                <a:solidFill>
                  <a:srgbClr val="004A52"/>
                </a:solidFill>
                <a:latin typeface="Verdana"/>
                <a:cs typeface="Verdana"/>
              </a:rPr>
              <a:t>today	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more	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than	</a:t>
            </a:r>
            <a:r>
              <a:rPr sz="1400" b="1" dirty="0">
                <a:solidFill>
                  <a:srgbClr val="004A52"/>
                </a:solidFill>
                <a:latin typeface="Verdana"/>
                <a:cs typeface="Verdana"/>
              </a:rPr>
              <a:t>85%	</a:t>
            </a:r>
            <a:r>
              <a:rPr sz="1400" b="1" spc="5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400" b="1" spc="3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all </a:t>
            </a:r>
            <a:r>
              <a:rPr sz="1400" b="1" spc="-5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mobile</a:t>
            </a:r>
            <a:r>
              <a:rPr sz="1400" b="1" spc="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devices</a:t>
            </a:r>
            <a:r>
              <a:rPr sz="1400" b="1" spc="20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running</a:t>
            </a:r>
            <a:r>
              <a:rPr sz="1400" b="1" spc="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Google’s</a:t>
            </a:r>
            <a:r>
              <a:rPr sz="1400" b="1" spc="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OS.</a:t>
            </a:r>
            <a:r>
              <a:rPr sz="1400" b="1" spc="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b="1" spc="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0" dirty="0">
                <a:solidFill>
                  <a:srgbClr val="004A52"/>
                </a:solidFill>
                <a:latin typeface="Verdana"/>
                <a:cs typeface="Verdana"/>
              </a:rPr>
              <a:t>Google</a:t>
            </a:r>
            <a:r>
              <a:rPr sz="1400" b="1" spc="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Play</a:t>
            </a:r>
            <a:r>
              <a:rPr sz="1400" b="1" spc="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5" dirty="0">
                <a:solidFill>
                  <a:srgbClr val="004A52"/>
                </a:solidFill>
                <a:latin typeface="Verdana"/>
                <a:cs typeface="Verdana"/>
              </a:rPr>
              <a:t>Store</a:t>
            </a:r>
            <a:r>
              <a:rPr sz="1400" b="1" spc="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400" b="1" spc="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b="1" spc="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largest</a:t>
            </a:r>
            <a:r>
              <a:rPr sz="1400" b="1" spc="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400" b="1" spc="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0" dirty="0">
                <a:solidFill>
                  <a:srgbClr val="004A52"/>
                </a:solidFill>
                <a:latin typeface="Verdana"/>
                <a:cs typeface="Verdana"/>
              </a:rPr>
              <a:t>most</a:t>
            </a:r>
            <a:endParaRPr sz="1400" b="1" dirty="0">
              <a:latin typeface="Verdana"/>
              <a:cs typeface="Verdana"/>
            </a:endParaRPr>
          </a:p>
          <a:p>
            <a:pPr marL="231775">
              <a:lnSpc>
                <a:spcPct val="100000"/>
              </a:lnSpc>
              <a:spcBef>
                <a:spcPts val="25"/>
              </a:spcBef>
            </a:pP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popular</a:t>
            </a:r>
            <a:r>
              <a:rPr sz="1400" b="1" spc="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Android</a:t>
            </a:r>
            <a:r>
              <a:rPr sz="1400" b="1" spc="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app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store.</a:t>
            </a:r>
            <a:endParaRPr sz="1400" b="1" dirty="0">
              <a:latin typeface="Verdana"/>
              <a:cs typeface="Verdana"/>
            </a:endParaRPr>
          </a:p>
          <a:p>
            <a:pPr marL="231775" indent="-10541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 MT"/>
              <a:buChar char="•"/>
              <a:tabLst>
                <a:tab pos="232410" algn="l"/>
              </a:tabLst>
            </a:pP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There</a:t>
            </a:r>
            <a:r>
              <a:rPr sz="1400" b="1" spc="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are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more</a:t>
            </a:r>
            <a:r>
              <a:rPr sz="1400" b="1" spc="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than</a:t>
            </a:r>
            <a:r>
              <a:rPr sz="1400" b="1" spc="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5" dirty="0">
                <a:solidFill>
                  <a:srgbClr val="004A52"/>
                </a:solidFill>
                <a:latin typeface="Verdana"/>
                <a:cs typeface="Verdana"/>
              </a:rPr>
              <a:t>3.04</a:t>
            </a:r>
            <a:r>
              <a:rPr sz="1400" b="1" spc="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million</a:t>
            </a:r>
            <a:r>
              <a:rPr sz="1400" b="1" spc="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apps</a:t>
            </a:r>
            <a:r>
              <a:rPr sz="1400" b="1" spc="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4A52"/>
                </a:solidFill>
                <a:latin typeface="Verdana"/>
                <a:cs typeface="Verdana"/>
              </a:rPr>
              <a:t>found</a:t>
            </a:r>
            <a:r>
              <a:rPr sz="1400" b="1" spc="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on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Google</a:t>
            </a:r>
            <a:r>
              <a:rPr sz="1400" b="1" spc="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Play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Store.</a:t>
            </a:r>
            <a:endParaRPr sz="1400" b="1" dirty="0">
              <a:latin typeface="Verdana"/>
              <a:cs typeface="Verdana"/>
            </a:endParaRPr>
          </a:p>
          <a:p>
            <a:pPr marL="231775" marR="24765" indent="-104775">
              <a:lnSpc>
                <a:spcPct val="105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/>
              <a:t>	</a:t>
            </a:r>
            <a:r>
              <a:rPr sz="1400" b="1" spc="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b="1" spc="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Play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Store 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apps</a:t>
            </a:r>
            <a:r>
              <a:rPr sz="1400" b="1" spc="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data</a:t>
            </a:r>
            <a:r>
              <a:rPr sz="1400" b="1" spc="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400" b="1" spc="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enormous</a:t>
            </a:r>
            <a:r>
              <a:rPr sz="1400" b="1" spc="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potential</a:t>
            </a:r>
            <a:r>
              <a:rPr sz="1400" b="1" spc="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400" b="1" spc="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drive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0" dirty="0">
                <a:solidFill>
                  <a:srgbClr val="004A52"/>
                </a:solidFill>
                <a:latin typeface="Verdana"/>
                <a:cs typeface="Verdana"/>
              </a:rPr>
              <a:t>app-making</a:t>
            </a:r>
            <a:r>
              <a:rPr sz="1400" b="1" spc="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businesses</a:t>
            </a:r>
            <a:r>
              <a:rPr sz="1400" b="1" spc="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004A52"/>
                </a:solidFill>
                <a:latin typeface="Verdana"/>
                <a:cs typeface="Verdana"/>
              </a:rPr>
              <a:t>to </a:t>
            </a:r>
            <a:r>
              <a:rPr sz="1400" b="1" spc="-5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success.</a:t>
            </a:r>
            <a:endParaRPr sz="1400" b="1" dirty="0">
              <a:latin typeface="Verdana"/>
              <a:cs typeface="Verdana"/>
            </a:endParaRPr>
          </a:p>
          <a:p>
            <a:pPr marL="231775" marR="19685" indent="-104775">
              <a:lnSpc>
                <a:spcPts val="1950"/>
              </a:lnSpc>
              <a:spcBef>
                <a:spcPts val="10"/>
              </a:spcBef>
              <a:buClr>
                <a:srgbClr val="000000"/>
              </a:buClr>
              <a:buFont typeface="Arial MT"/>
              <a:buChar char="•"/>
              <a:tabLst>
                <a:tab pos="232410" algn="l"/>
              </a:tabLst>
            </a:pP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Actionable</a:t>
            </a:r>
            <a:r>
              <a:rPr sz="1400" b="1" spc="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insights</a:t>
            </a:r>
            <a:r>
              <a:rPr sz="1400" b="1" spc="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can</a:t>
            </a:r>
            <a:r>
              <a:rPr sz="1400" b="1" spc="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be</a:t>
            </a:r>
            <a:r>
              <a:rPr sz="1400" b="1" spc="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0" dirty="0">
                <a:solidFill>
                  <a:srgbClr val="004A52"/>
                </a:solidFill>
                <a:latin typeface="Verdana"/>
                <a:cs typeface="Verdana"/>
              </a:rPr>
              <a:t>drawn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0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400" b="1" spc="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developers</a:t>
            </a:r>
            <a:r>
              <a:rPr sz="1400" b="1" spc="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400" b="1" spc="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work</a:t>
            </a:r>
            <a:r>
              <a:rPr sz="1400" b="1" spc="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on</a:t>
            </a:r>
            <a:r>
              <a:rPr sz="1400" b="1" spc="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400" b="1" spc="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capture</a:t>
            </a:r>
            <a:r>
              <a:rPr sz="1400" b="1" spc="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b="1" spc="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Android </a:t>
            </a:r>
            <a:r>
              <a:rPr sz="1400" b="1" spc="-5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market.</a:t>
            </a:r>
            <a:r>
              <a:rPr sz="1400" b="1" spc="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b="1" spc="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main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goal</a:t>
            </a:r>
            <a:r>
              <a:rPr sz="1400" b="1" spc="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our</a:t>
            </a:r>
            <a:r>
              <a:rPr sz="1400" b="1" spc="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project</a:t>
            </a:r>
            <a:r>
              <a:rPr sz="1400" b="1" spc="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is-</a:t>
            </a:r>
            <a:endParaRPr sz="1400" b="1" dirty="0">
              <a:latin typeface="Verdana"/>
              <a:cs typeface="Verdana"/>
            </a:endParaRPr>
          </a:p>
          <a:p>
            <a:pPr marL="355600" indent="-343535">
              <a:lnSpc>
                <a:spcPts val="1805"/>
              </a:lnSpc>
              <a:buClr>
                <a:srgbClr val="000000"/>
              </a:buClr>
              <a:buAutoNum type="arabicParenR"/>
              <a:tabLst>
                <a:tab pos="355600" algn="l"/>
                <a:tab pos="356235" algn="l"/>
              </a:tabLst>
            </a:pPr>
            <a:r>
              <a:rPr sz="1400" b="1" spc="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b="1" spc="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purpose</a:t>
            </a:r>
            <a:r>
              <a:rPr sz="1400" b="1" spc="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400" b="1" spc="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our</a:t>
            </a:r>
            <a:r>
              <a:rPr sz="1400" b="1" spc="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project</a:t>
            </a:r>
            <a:r>
              <a:rPr sz="1400" b="1" spc="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400" b="1" spc="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400" b="1" spc="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gather</a:t>
            </a:r>
            <a:r>
              <a:rPr sz="1400" b="1" spc="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4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400" b="1" spc="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analyze</a:t>
            </a:r>
            <a:r>
              <a:rPr sz="1400" b="1" spc="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detailed</a:t>
            </a:r>
            <a:r>
              <a:rPr sz="1400" b="1" spc="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information</a:t>
            </a:r>
            <a:r>
              <a:rPr sz="1400" b="1" spc="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on</a:t>
            </a:r>
            <a:r>
              <a:rPr sz="1400" b="1" spc="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apps</a:t>
            </a:r>
            <a:r>
              <a:rPr sz="1400" b="1" spc="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endParaRPr sz="1400" b="1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b="1" spc="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Google</a:t>
            </a:r>
            <a:r>
              <a:rPr sz="1400" b="1" spc="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0" dirty="0">
                <a:solidFill>
                  <a:srgbClr val="004A52"/>
                </a:solidFill>
                <a:latin typeface="Verdana"/>
                <a:cs typeface="Verdana"/>
              </a:rPr>
              <a:t>Play</a:t>
            </a:r>
            <a:r>
              <a:rPr sz="1400" b="1" spc="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Store</a:t>
            </a:r>
            <a:r>
              <a:rPr sz="1400" b="1" spc="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400" b="1" spc="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order</a:t>
            </a:r>
            <a:r>
              <a:rPr sz="1400" b="1" spc="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400" b="1" spc="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provide</a:t>
            </a:r>
            <a:r>
              <a:rPr sz="1400" b="1" spc="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insights</a:t>
            </a:r>
            <a:r>
              <a:rPr sz="1400" b="1" spc="2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on</a:t>
            </a:r>
            <a:r>
              <a:rPr sz="1400" b="1" spc="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45" dirty="0">
                <a:solidFill>
                  <a:srgbClr val="004A52"/>
                </a:solidFill>
                <a:latin typeface="Verdana"/>
                <a:cs typeface="Verdana"/>
              </a:rPr>
              <a:t>app</a:t>
            </a:r>
            <a:r>
              <a:rPr sz="1400" b="1" spc="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features</a:t>
            </a:r>
            <a:r>
              <a:rPr sz="1400" b="1" spc="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400" b="1" spc="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b="1" spc="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30" dirty="0">
                <a:solidFill>
                  <a:srgbClr val="004A52"/>
                </a:solidFill>
                <a:latin typeface="Verdana"/>
                <a:cs typeface="Verdana"/>
              </a:rPr>
              <a:t>current</a:t>
            </a:r>
            <a:endParaRPr sz="1400" b="1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state</a:t>
            </a:r>
            <a:r>
              <a:rPr sz="1400" b="1" spc="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b="1" spc="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Android</a:t>
            </a:r>
            <a:r>
              <a:rPr sz="1400" b="1" spc="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app</a:t>
            </a:r>
            <a:r>
              <a:rPr sz="1400" b="1" spc="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market.</a:t>
            </a:r>
            <a:endParaRPr sz="1400" b="1" dirty="0">
              <a:latin typeface="Verdana"/>
              <a:cs typeface="Verdana"/>
            </a:endParaRPr>
          </a:p>
          <a:p>
            <a:pPr marL="355600" marR="15240" indent="-343535">
              <a:lnSpc>
                <a:spcPct val="100899"/>
              </a:lnSpc>
              <a:spcBef>
                <a:spcPts val="5"/>
              </a:spcBef>
              <a:buFont typeface="Verdana"/>
              <a:buAutoNum type="arabicParenR" startAt="2"/>
              <a:tabLst>
                <a:tab pos="422275" algn="l"/>
                <a:tab pos="422909" algn="l"/>
                <a:tab pos="918210" algn="l"/>
                <a:tab pos="2005330" algn="l"/>
                <a:tab pos="2338705" algn="l"/>
                <a:tab pos="2796540" algn="l"/>
                <a:tab pos="3635375" algn="l"/>
                <a:tab pos="3969385" algn="l"/>
                <a:tab pos="4855845" algn="l"/>
                <a:tab pos="6267450" algn="l"/>
                <a:tab pos="6724650" algn="l"/>
                <a:tab pos="7306309" algn="l"/>
                <a:tab pos="7640320" algn="l"/>
                <a:tab pos="8612505" algn="l"/>
              </a:tabLst>
            </a:pPr>
            <a:r>
              <a:rPr sz="1400" b="1" dirty="0"/>
              <a:t>	</a:t>
            </a:r>
            <a:r>
              <a:rPr sz="1400" b="1" spc="5" dirty="0">
                <a:solidFill>
                  <a:srgbClr val="004A52"/>
                </a:solidFill>
                <a:latin typeface="Verdana"/>
                <a:cs typeface="Verdana"/>
              </a:rPr>
              <a:t>The	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Objective	</a:t>
            </a:r>
            <a:r>
              <a:rPr sz="1400" b="1" spc="55" dirty="0">
                <a:solidFill>
                  <a:srgbClr val="004A52"/>
                </a:solidFill>
                <a:latin typeface="Verdana"/>
                <a:cs typeface="Verdana"/>
              </a:rPr>
              <a:t>of	</a:t>
            </a:r>
            <a:r>
              <a:rPr sz="1400" b="1" spc="-5" dirty="0">
                <a:solidFill>
                  <a:srgbClr val="004A52"/>
                </a:solidFill>
                <a:latin typeface="Verdana"/>
                <a:cs typeface="Verdana"/>
              </a:rPr>
              <a:t>the	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project	</a:t>
            </a:r>
            <a:r>
              <a:rPr sz="1400" b="1" dirty="0">
                <a:solidFill>
                  <a:srgbClr val="004A52"/>
                </a:solidFill>
                <a:latin typeface="Verdana"/>
                <a:cs typeface="Verdana"/>
              </a:rPr>
              <a:t>to	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Explore	</a:t>
            </a:r>
            <a:r>
              <a:rPr sz="1400" b="1" spc="4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400" b="1" spc="43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5" dirty="0">
                <a:solidFill>
                  <a:srgbClr val="004A52"/>
                </a:solidFill>
                <a:latin typeface="Verdana"/>
                <a:cs typeface="Verdana"/>
              </a:rPr>
              <a:t>analyze	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the	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data	</a:t>
            </a:r>
            <a:r>
              <a:rPr sz="1400" b="1" dirty="0">
                <a:solidFill>
                  <a:srgbClr val="004A52"/>
                </a:solidFill>
                <a:latin typeface="Verdana"/>
                <a:cs typeface="Verdana"/>
              </a:rPr>
              <a:t>to	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discover	</a:t>
            </a:r>
            <a:r>
              <a:rPr sz="1400" b="1" spc="40" dirty="0">
                <a:solidFill>
                  <a:srgbClr val="004A52"/>
                </a:solidFill>
                <a:latin typeface="Verdana"/>
                <a:cs typeface="Verdana"/>
              </a:rPr>
              <a:t>key</a:t>
            </a:r>
            <a:r>
              <a:rPr sz="1400" b="1" spc="10" dirty="0">
                <a:solidFill>
                  <a:srgbClr val="004A52"/>
                </a:solidFill>
                <a:latin typeface="Verdana"/>
                <a:cs typeface="Verdana"/>
              </a:rPr>
              <a:t> factors</a:t>
            </a:r>
            <a:r>
              <a:rPr sz="1400" b="1" spc="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responsible</a:t>
            </a:r>
            <a:r>
              <a:rPr sz="1400" b="1" spc="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400" b="1" spc="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app</a:t>
            </a:r>
            <a:r>
              <a:rPr sz="1400" b="1" spc="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engagement</a:t>
            </a:r>
            <a:r>
              <a:rPr sz="1400" b="1" spc="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400" b="1" spc="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004A52"/>
                </a:solidFill>
                <a:latin typeface="Verdana"/>
                <a:cs typeface="Verdana"/>
              </a:rPr>
              <a:t>success</a:t>
            </a:r>
            <a:r>
              <a:rPr sz="1400" b="1" spc="15" dirty="0">
                <a:solidFill>
                  <a:srgbClr val="004A52"/>
                </a:solidFill>
                <a:latin typeface="Cambria"/>
                <a:cs typeface="Cambria"/>
              </a:rPr>
              <a:t>.</a:t>
            </a:r>
            <a:endParaRPr sz="1400" b="1"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525" y="200025"/>
            <a:ext cx="485775" cy="466725"/>
            <a:chOff x="390525" y="200025"/>
            <a:chExt cx="485775" cy="4667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25" y="200025"/>
              <a:ext cx="485775" cy="4667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625" y="219075"/>
              <a:ext cx="409575" cy="4000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0775" y="609600"/>
            <a:ext cx="4362450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952" y="1016571"/>
            <a:ext cx="8381365" cy="3623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0534" marR="62230" indent="-457834" algn="just">
              <a:lnSpc>
                <a:spcPct val="114799"/>
              </a:lnSpc>
              <a:spcBef>
                <a:spcPts val="95"/>
              </a:spcBef>
            </a:pPr>
            <a:r>
              <a:rPr sz="1800" dirty="0">
                <a:latin typeface="Segoe UI Symbol"/>
                <a:cs typeface="Segoe UI Symbol"/>
              </a:rPr>
              <a:t>❏</a:t>
            </a:r>
            <a:r>
              <a:rPr sz="1800" spc="5" dirty="0">
                <a:latin typeface="Segoe UI Symbol"/>
                <a:cs typeface="Segoe UI Symbol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Two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datasets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provided,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one with </a:t>
            </a:r>
            <a:r>
              <a:rPr sz="1800" b="1" spc="10" dirty="0">
                <a:solidFill>
                  <a:srgbClr val="124F5B"/>
                </a:solidFill>
                <a:latin typeface="Verdana"/>
                <a:cs typeface="Verdana"/>
              </a:rPr>
              <a:t>basic 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information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 other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b="1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1800" spc="-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  <a:p>
            <a:pPr marL="470534" marR="5080" indent="-457834" algn="just">
              <a:lnSpc>
                <a:spcPts val="2480"/>
              </a:lnSpc>
              <a:spcBef>
                <a:spcPts val="135"/>
              </a:spcBef>
            </a:pPr>
            <a:r>
              <a:rPr sz="1800" dirty="0">
                <a:latin typeface="Segoe UI Symbol"/>
                <a:cs typeface="Segoe UI Symbol"/>
              </a:rPr>
              <a:t>❏  </a:t>
            </a:r>
            <a:r>
              <a:rPr sz="1800" spc="5" dirty="0">
                <a:latin typeface="Segoe UI Symbol"/>
                <a:cs typeface="Segoe UI Symbol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We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must examine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5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evaluate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data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5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both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datasets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5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order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identify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 the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important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characteristics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inﬂuence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engagement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success.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Verdana"/>
              <a:cs typeface="Verdana"/>
            </a:endParaRPr>
          </a:p>
          <a:p>
            <a:pPr marL="12700">
              <a:lnSpc>
                <a:spcPts val="2390"/>
              </a:lnSpc>
            </a:pPr>
            <a:r>
              <a:rPr sz="2000" b="1" spc="20" dirty="0">
                <a:solidFill>
                  <a:srgbClr val="CC0000"/>
                </a:solidFill>
                <a:latin typeface="Verdana"/>
                <a:cs typeface="Verdana"/>
              </a:rPr>
              <a:t>So,</a:t>
            </a:r>
            <a:r>
              <a:rPr sz="2000" b="1" spc="-7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5" dirty="0">
                <a:solidFill>
                  <a:srgbClr val="CC0000"/>
                </a:solidFill>
                <a:latin typeface="Verdana"/>
                <a:cs typeface="Verdana"/>
              </a:rPr>
              <a:t>what</a:t>
            </a:r>
            <a:r>
              <a:rPr sz="2000" b="1" spc="-4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5" dirty="0">
                <a:solidFill>
                  <a:srgbClr val="CC0000"/>
                </a:solidFill>
                <a:latin typeface="Verdana"/>
                <a:cs typeface="Verdana"/>
              </a:rPr>
              <a:t>factors</a:t>
            </a:r>
            <a:r>
              <a:rPr sz="2000" b="1" spc="-1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10" dirty="0">
                <a:solidFill>
                  <a:srgbClr val="CC0000"/>
                </a:solidFill>
                <a:latin typeface="Verdana"/>
                <a:cs typeface="Verdana"/>
              </a:rPr>
              <a:t>inﬂuence</a:t>
            </a:r>
            <a:r>
              <a:rPr sz="2000" b="1" spc="-8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15" dirty="0">
                <a:solidFill>
                  <a:srgbClr val="CC0000"/>
                </a:solidFill>
                <a:latin typeface="Verdana"/>
                <a:cs typeface="Verdana"/>
              </a:rPr>
              <a:t>an</a:t>
            </a:r>
            <a:r>
              <a:rPr sz="2000" b="1" spc="-3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15" dirty="0">
                <a:solidFill>
                  <a:srgbClr val="CC0000"/>
                </a:solidFill>
                <a:latin typeface="Verdana"/>
                <a:cs typeface="Verdana"/>
              </a:rPr>
              <a:t>app's</a:t>
            </a:r>
            <a:r>
              <a:rPr sz="2000" b="1" spc="-9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10" dirty="0">
                <a:solidFill>
                  <a:srgbClr val="CC0000"/>
                </a:solidFill>
                <a:latin typeface="Verdana"/>
                <a:cs typeface="Verdana"/>
              </a:rPr>
              <a:t>success?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150"/>
              </a:lnSpc>
            </a:pP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said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be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successful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if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it</a:t>
            </a:r>
            <a:r>
              <a:rPr sz="1800" spc="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has: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69900" algn="l"/>
              </a:tabLst>
            </a:pPr>
            <a:r>
              <a:rPr sz="1800" dirty="0">
                <a:latin typeface="Segoe UI Symbol"/>
                <a:cs typeface="Segoe UI Symbol"/>
              </a:rPr>
              <a:t>❏	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69900" algn="l"/>
              </a:tabLst>
            </a:pPr>
            <a:r>
              <a:rPr sz="1800" dirty="0">
                <a:latin typeface="Segoe UI Symbol"/>
                <a:cs typeface="Segoe UI Symbol"/>
              </a:rPr>
              <a:t>❏	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good</a:t>
            </a:r>
            <a:r>
              <a:rPr sz="1800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positive</a:t>
            </a:r>
            <a:r>
              <a:rPr sz="1800" spc="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469900" algn="l"/>
              </a:tabLst>
            </a:pPr>
            <a:r>
              <a:rPr sz="1800" dirty="0">
                <a:latin typeface="Segoe UI Symbol"/>
                <a:cs typeface="Segoe UI Symbol"/>
              </a:rPr>
              <a:t>❏	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good</a:t>
            </a:r>
            <a:r>
              <a:rPr sz="1800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monthly</a:t>
            </a:r>
            <a:r>
              <a:rPr sz="1800" spc="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69900" algn="l"/>
              </a:tabLst>
            </a:pPr>
            <a:r>
              <a:rPr sz="1800" dirty="0">
                <a:latin typeface="Segoe UI Symbol"/>
                <a:cs typeface="Segoe UI Symbol"/>
              </a:rPr>
              <a:t>❏	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revenue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per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customer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so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9010" y="304799"/>
            <a:ext cx="326580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20" dirty="0"/>
              <a:t>Problem</a:t>
            </a:r>
            <a:r>
              <a:rPr sz="2750" spc="10" dirty="0"/>
              <a:t> </a:t>
            </a:r>
            <a:r>
              <a:rPr sz="2750" spc="20" dirty="0"/>
              <a:t>Statement</a:t>
            </a:r>
            <a:endParaRPr sz="27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1675" y="3276600"/>
            <a:ext cx="1447800" cy="18383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8575" y="3238500"/>
            <a:ext cx="1352550" cy="18669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14325" y="228600"/>
            <a:ext cx="600075" cy="581025"/>
            <a:chOff x="314325" y="228600"/>
            <a:chExt cx="600075" cy="58102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25" y="228600"/>
              <a:ext cx="600075" cy="5810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950" y="257175"/>
              <a:ext cx="514350" cy="504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0486"/>
            <a:ext cx="9144000" cy="4553585"/>
            <a:chOff x="0" y="590486"/>
            <a:chExt cx="9144000" cy="45535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6211"/>
              <a:ext cx="9110726" cy="44672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90486"/>
              <a:ext cx="4853051" cy="45530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76274"/>
              <a:ext cx="9143999" cy="446722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8739" y="537908"/>
            <a:ext cx="4702810" cy="452056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60350" indent="-248285">
              <a:lnSpc>
                <a:spcPct val="100000"/>
              </a:lnSpc>
              <a:spcBef>
                <a:spcPts val="1120"/>
              </a:spcBef>
              <a:buFont typeface="Segoe UI Symbol"/>
              <a:buChar char="❑"/>
              <a:tabLst>
                <a:tab pos="260985" algn="l"/>
              </a:tabLst>
            </a:pP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Introduction</a:t>
            </a:r>
            <a:endParaRPr sz="1400">
              <a:latin typeface="Arial MT"/>
              <a:cs typeface="Arial MT"/>
            </a:endParaRPr>
          </a:p>
          <a:p>
            <a:pPr marL="269875" indent="-257810">
              <a:lnSpc>
                <a:spcPct val="100000"/>
              </a:lnSpc>
              <a:spcBef>
                <a:spcPts val="1025"/>
              </a:spcBef>
              <a:buClr>
                <a:srgbClr val="000000"/>
              </a:buClr>
              <a:buSzPct val="85714"/>
              <a:buFont typeface="Segoe UI Symbol"/>
              <a:buChar char="❑"/>
              <a:tabLst>
                <a:tab pos="270510" algn="l"/>
              </a:tabLst>
            </a:pPr>
            <a:r>
              <a:rPr sz="1400" spc="35" dirty="0">
                <a:solidFill>
                  <a:srgbClr val="004A52"/>
                </a:solidFill>
                <a:latin typeface="Arial MT"/>
                <a:cs typeface="Arial MT"/>
              </a:rPr>
              <a:t>C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ego</a:t>
            </a:r>
            <a:r>
              <a:rPr sz="1400" spc="-25" dirty="0">
                <a:solidFill>
                  <a:srgbClr val="004A52"/>
                </a:solidFill>
                <a:latin typeface="Arial MT"/>
                <a:cs typeface="Arial MT"/>
              </a:rPr>
              <a:t>r</a:t>
            </a: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y</a:t>
            </a:r>
            <a:r>
              <a:rPr sz="1400" spc="-13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45" dirty="0">
                <a:solidFill>
                  <a:srgbClr val="004A52"/>
                </a:solidFill>
                <a:latin typeface="Arial MT"/>
                <a:cs typeface="Arial MT"/>
              </a:rPr>
              <a:t>w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400" spc="4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-6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p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l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y</a:t>
            </a:r>
            <a:r>
              <a:rPr sz="1400" spc="2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400" spc="-2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o</a:t>
            </a:r>
            <a:r>
              <a:rPr sz="1400" spc="-25" dirty="0">
                <a:solidFill>
                  <a:srgbClr val="004A52"/>
                </a:solidFill>
                <a:latin typeface="Arial MT"/>
                <a:cs typeface="Arial MT"/>
              </a:rPr>
              <a:t>r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-13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pp</a:t>
            </a: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400" spc="-5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n</a:t>
            </a:r>
            <a:r>
              <a:rPr sz="1400" spc="4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400" spc="-2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ll</a:t>
            </a: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269875" indent="-257810">
              <a:lnSpc>
                <a:spcPct val="100000"/>
              </a:lnSpc>
              <a:spcBef>
                <a:spcPts val="950"/>
              </a:spcBef>
              <a:buClr>
                <a:srgbClr val="000000"/>
              </a:buClr>
              <a:buSzPct val="85714"/>
              <a:buFont typeface="Segoe UI Symbol"/>
              <a:buChar char="❑"/>
              <a:tabLst>
                <a:tab pos="270510" algn="l"/>
              </a:tabLst>
            </a:pPr>
            <a:r>
              <a:rPr sz="1400" spc="35" dirty="0">
                <a:solidFill>
                  <a:srgbClr val="004A52"/>
                </a:solidFill>
                <a:latin typeface="Arial MT"/>
                <a:cs typeface="Arial MT"/>
              </a:rPr>
              <a:t>C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ego</a:t>
            </a:r>
            <a:r>
              <a:rPr sz="1400" spc="-25" dirty="0">
                <a:solidFill>
                  <a:srgbClr val="004A52"/>
                </a:solidFill>
                <a:latin typeface="Arial MT"/>
                <a:cs typeface="Arial MT"/>
              </a:rPr>
              <a:t>r</a:t>
            </a: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y</a:t>
            </a:r>
            <a:r>
              <a:rPr sz="1400" spc="-13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45" dirty="0">
                <a:solidFill>
                  <a:srgbClr val="004A52"/>
                </a:solidFill>
                <a:latin typeface="Arial MT"/>
                <a:cs typeface="Arial MT"/>
              </a:rPr>
              <a:t>w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400" spc="4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-6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004A52"/>
                </a:solidFill>
                <a:latin typeface="Arial MT"/>
                <a:cs typeface="Arial MT"/>
              </a:rPr>
              <a:t>m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o</a:t>
            </a:r>
            <a:r>
              <a:rPr sz="1400" spc="4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400" spc="5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400" spc="-114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pop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u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l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5" dirty="0">
                <a:solidFill>
                  <a:srgbClr val="004A52"/>
                </a:solidFill>
                <a:latin typeface="Arial MT"/>
                <a:cs typeface="Arial MT"/>
              </a:rPr>
              <a:t>r</a:t>
            </a:r>
            <a:r>
              <a:rPr sz="1400" spc="-114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pp</a:t>
            </a: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269875" indent="-257810">
              <a:lnSpc>
                <a:spcPct val="100000"/>
              </a:lnSpc>
              <a:spcBef>
                <a:spcPts val="1025"/>
              </a:spcBef>
              <a:buClr>
                <a:srgbClr val="000000"/>
              </a:buClr>
              <a:buSzPct val="85714"/>
              <a:buFont typeface="Segoe UI Symbol"/>
              <a:buChar char="❑"/>
              <a:tabLst>
                <a:tab pos="270510" algn="l"/>
              </a:tabLst>
            </a:pPr>
            <a:r>
              <a:rPr sz="1400" spc="30" dirty="0">
                <a:solidFill>
                  <a:srgbClr val="004A52"/>
                </a:solidFill>
                <a:latin typeface="Arial MT"/>
                <a:cs typeface="Arial MT"/>
              </a:rPr>
              <a:t>Top</a:t>
            </a:r>
            <a:r>
              <a:rPr sz="1400" spc="-13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004A52"/>
                </a:solidFill>
                <a:latin typeface="Arial MT"/>
                <a:cs typeface="Arial MT"/>
              </a:rPr>
              <a:t>10</a:t>
            </a:r>
            <a:r>
              <a:rPr sz="1400" spc="-6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apps</a:t>
            </a:r>
            <a:r>
              <a:rPr sz="1400" spc="-5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4A52"/>
                </a:solidFill>
                <a:latin typeface="Arial MT"/>
                <a:cs typeface="Arial MT"/>
              </a:rPr>
              <a:t>in</a:t>
            </a:r>
            <a:r>
              <a:rPr sz="1400" spc="-6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4A52"/>
                </a:solidFill>
                <a:latin typeface="Arial MT"/>
                <a:cs typeface="Arial MT"/>
              </a:rPr>
              <a:t>play</a:t>
            </a:r>
            <a:r>
              <a:rPr sz="1400" spc="2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store</a:t>
            </a:r>
            <a:r>
              <a:rPr sz="1400" spc="-13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considering</a:t>
            </a:r>
            <a:r>
              <a:rPr sz="1400" spc="-13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all</a:t>
            </a:r>
            <a:r>
              <a:rPr sz="1400" spc="-3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the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Arial MT"/>
                <a:cs typeface="Arial MT"/>
              </a:rPr>
              <a:t>parameters</a:t>
            </a:r>
            <a:endParaRPr sz="1400">
              <a:latin typeface="Arial MT"/>
              <a:cs typeface="Arial MT"/>
            </a:endParaRPr>
          </a:p>
          <a:p>
            <a:pPr marL="269875" indent="-257810">
              <a:lnSpc>
                <a:spcPct val="100000"/>
              </a:lnSpc>
              <a:spcBef>
                <a:spcPts val="1025"/>
              </a:spcBef>
              <a:buClr>
                <a:srgbClr val="000000"/>
              </a:buClr>
              <a:buSzPct val="85714"/>
              <a:buFont typeface="Segoe UI Symbol"/>
              <a:buChar char="❑"/>
              <a:tabLst>
                <a:tab pos="270510" algn="l"/>
              </a:tabLst>
            </a:pPr>
            <a:r>
              <a:rPr sz="1400" spc="35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v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-25" dirty="0">
                <a:solidFill>
                  <a:srgbClr val="004A52"/>
                </a:solidFill>
                <a:latin typeface="Arial MT"/>
                <a:cs typeface="Arial MT"/>
              </a:rPr>
              <a:t>r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g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-6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n</a:t>
            </a:r>
            <a:r>
              <a:rPr sz="1400" spc="4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400" spc="-2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ll</a:t>
            </a:r>
            <a:r>
              <a:rPr sz="1400" spc="4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400" spc="5" dirty="0">
                <a:solidFill>
                  <a:srgbClr val="004A52"/>
                </a:solidFill>
                <a:latin typeface="Arial MT"/>
                <a:cs typeface="Arial MT"/>
              </a:rPr>
              <a:t>,</a:t>
            </a:r>
            <a:r>
              <a:rPr sz="1400" spc="-3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004A52"/>
                </a:solidFill>
                <a:latin typeface="Arial MT"/>
                <a:cs typeface="Arial MT"/>
              </a:rPr>
              <a:t>c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ego</a:t>
            </a:r>
            <a:r>
              <a:rPr sz="1400" spc="-25" dirty="0">
                <a:solidFill>
                  <a:srgbClr val="004A52"/>
                </a:solidFill>
                <a:latin typeface="Arial MT"/>
                <a:cs typeface="Arial MT"/>
              </a:rPr>
              <a:t>r</a:t>
            </a: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y</a:t>
            </a:r>
            <a:r>
              <a:rPr sz="1400" spc="-204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45" dirty="0">
                <a:solidFill>
                  <a:srgbClr val="004A52"/>
                </a:solidFill>
                <a:latin typeface="Arial MT"/>
                <a:cs typeface="Arial MT"/>
              </a:rPr>
              <a:t>w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400" spc="4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269875" indent="-257810">
              <a:lnSpc>
                <a:spcPct val="100000"/>
              </a:lnSpc>
              <a:spcBef>
                <a:spcPts val="1025"/>
              </a:spcBef>
              <a:buClr>
                <a:srgbClr val="000000"/>
              </a:buClr>
              <a:buSzPct val="85714"/>
              <a:buFont typeface="Segoe UI Symbol"/>
              <a:buChar char="❑"/>
              <a:tabLst>
                <a:tab pos="270510" algn="l"/>
              </a:tabLst>
            </a:pP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Most</a:t>
            </a:r>
            <a:r>
              <a:rPr sz="1400" spc="-3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Arial MT"/>
                <a:cs typeface="Arial MT"/>
              </a:rPr>
              <a:t>installed</a:t>
            </a:r>
            <a:r>
              <a:rPr sz="1400" spc="-5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apps</a:t>
            </a:r>
            <a:r>
              <a:rPr sz="1400" spc="-5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4A52"/>
                </a:solidFill>
                <a:latin typeface="Arial MT"/>
                <a:cs typeface="Arial MT"/>
              </a:rPr>
              <a:t>in</a:t>
            </a:r>
            <a:r>
              <a:rPr sz="1400" spc="-6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Arial MT"/>
                <a:cs typeface="Arial MT"/>
              </a:rPr>
              <a:t>communication</a:t>
            </a:r>
            <a:r>
              <a:rPr sz="1400" spc="-13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category</a:t>
            </a:r>
            <a:endParaRPr sz="1400">
              <a:latin typeface="Arial MT"/>
              <a:cs typeface="Arial MT"/>
            </a:endParaRPr>
          </a:p>
          <a:p>
            <a:pPr marL="269875" indent="-257810">
              <a:lnSpc>
                <a:spcPct val="100000"/>
              </a:lnSpc>
              <a:spcBef>
                <a:spcPts val="1025"/>
              </a:spcBef>
              <a:buClr>
                <a:srgbClr val="000000"/>
              </a:buClr>
              <a:buSzPct val="85714"/>
              <a:buFont typeface="Segoe UI Symbol"/>
              <a:buChar char="❑"/>
              <a:tabLst>
                <a:tab pos="270510" algn="l"/>
              </a:tabLst>
            </a:pPr>
            <a:r>
              <a:rPr sz="1400" spc="35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v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-25" dirty="0">
                <a:solidFill>
                  <a:srgbClr val="004A52"/>
                </a:solidFill>
                <a:latin typeface="Arial MT"/>
                <a:cs typeface="Arial MT"/>
              </a:rPr>
              <a:t>r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g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-6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z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400" spc="-13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o</a:t>
            </a:r>
            <a:r>
              <a:rPr sz="1400" spc="5" dirty="0">
                <a:solidFill>
                  <a:srgbClr val="004A52"/>
                </a:solidFill>
                <a:latin typeface="Arial MT"/>
                <a:cs typeface="Arial MT"/>
              </a:rPr>
              <a:t>f</a:t>
            </a:r>
            <a:r>
              <a:rPr sz="1400" spc="-4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pp</a:t>
            </a: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400" spc="-13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n 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40" dirty="0">
                <a:solidFill>
                  <a:srgbClr val="004A52"/>
                </a:solidFill>
                <a:latin typeface="Arial MT"/>
                <a:cs typeface="Arial MT"/>
              </a:rPr>
              <a:t>c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h</a:t>
            </a:r>
            <a:r>
              <a:rPr sz="1400" spc="-6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004A52"/>
                </a:solidFill>
                <a:latin typeface="Arial MT"/>
                <a:cs typeface="Arial MT"/>
              </a:rPr>
              <a:t>c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ego</a:t>
            </a:r>
            <a:r>
              <a:rPr sz="1400" spc="-25" dirty="0">
                <a:solidFill>
                  <a:srgbClr val="004A52"/>
                </a:solidFill>
                <a:latin typeface="Arial MT"/>
                <a:cs typeface="Arial MT"/>
              </a:rPr>
              <a:t>r</a:t>
            </a: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y</a:t>
            </a:r>
            <a:endParaRPr sz="1400">
              <a:latin typeface="Arial MT"/>
              <a:cs typeface="Arial MT"/>
            </a:endParaRPr>
          </a:p>
          <a:p>
            <a:pPr marL="269875" indent="-257810">
              <a:lnSpc>
                <a:spcPct val="100000"/>
              </a:lnSpc>
              <a:spcBef>
                <a:spcPts val="1025"/>
              </a:spcBef>
              <a:buClr>
                <a:srgbClr val="000000"/>
              </a:buClr>
              <a:buSzPct val="85714"/>
              <a:buFont typeface="Segoe UI Symbol"/>
              <a:buChar char="❑"/>
              <a:tabLst>
                <a:tab pos="270510" algn="l"/>
              </a:tabLst>
            </a:pPr>
            <a:r>
              <a:rPr sz="1400" spc="35" dirty="0">
                <a:solidFill>
                  <a:srgbClr val="004A52"/>
                </a:solidFill>
                <a:latin typeface="Arial MT"/>
                <a:cs typeface="Arial MT"/>
              </a:rPr>
              <a:t>C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ego</a:t>
            </a:r>
            <a:r>
              <a:rPr sz="1400" spc="-25" dirty="0">
                <a:solidFill>
                  <a:srgbClr val="004A52"/>
                </a:solidFill>
                <a:latin typeface="Arial MT"/>
                <a:cs typeface="Arial MT"/>
              </a:rPr>
              <a:t>r</a:t>
            </a: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y</a:t>
            </a:r>
            <a:r>
              <a:rPr sz="1400" spc="-13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45" dirty="0">
                <a:solidFill>
                  <a:srgbClr val="004A52"/>
                </a:solidFill>
                <a:latin typeface="Arial MT"/>
                <a:cs typeface="Arial MT"/>
              </a:rPr>
              <a:t>w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400" spc="4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-6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pe</a:t>
            </a:r>
            <a:r>
              <a:rPr sz="1400" spc="-25" dirty="0">
                <a:solidFill>
                  <a:srgbClr val="004A52"/>
                </a:solidFill>
                <a:latin typeface="Arial MT"/>
                <a:cs typeface="Arial MT"/>
              </a:rPr>
              <a:t>r</a:t>
            </a:r>
            <a:r>
              <a:rPr sz="1400" spc="40" dirty="0">
                <a:solidFill>
                  <a:srgbClr val="004A52"/>
                </a:solidFill>
                <a:latin typeface="Arial MT"/>
                <a:cs typeface="Arial MT"/>
              </a:rPr>
              <a:t>c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n</a:t>
            </a:r>
            <a:r>
              <a:rPr sz="1400" spc="-2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g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-13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o</a:t>
            </a:r>
            <a:r>
              <a:rPr sz="1400" spc="5" dirty="0">
                <a:solidFill>
                  <a:srgbClr val="004A52"/>
                </a:solidFill>
                <a:latin typeface="Arial MT"/>
                <a:cs typeface="Arial MT"/>
              </a:rPr>
              <a:t>f</a:t>
            </a:r>
            <a:r>
              <a:rPr sz="1400" spc="-114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p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d</a:t>
            </a:r>
            <a:r>
              <a:rPr sz="1400" spc="-6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pp</a:t>
            </a: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269875" indent="-257810">
              <a:lnSpc>
                <a:spcPct val="100000"/>
              </a:lnSpc>
              <a:spcBef>
                <a:spcPts val="950"/>
              </a:spcBef>
              <a:buClr>
                <a:srgbClr val="000000"/>
              </a:buClr>
              <a:buSzPct val="85714"/>
              <a:buFont typeface="Segoe UI Symbol"/>
              <a:buChar char="❑"/>
              <a:tabLst>
                <a:tab pos="270510" algn="l"/>
              </a:tabLst>
            </a:pPr>
            <a:r>
              <a:rPr sz="1400" spc="35" dirty="0">
                <a:solidFill>
                  <a:srgbClr val="004A52"/>
                </a:solidFill>
                <a:latin typeface="Arial MT"/>
                <a:cs typeface="Arial MT"/>
              </a:rPr>
              <a:t>C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ego</a:t>
            </a:r>
            <a:r>
              <a:rPr sz="1400" spc="-25" dirty="0">
                <a:solidFill>
                  <a:srgbClr val="004A52"/>
                </a:solidFill>
                <a:latin typeface="Arial MT"/>
                <a:cs typeface="Arial MT"/>
              </a:rPr>
              <a:t>r</a:t>
            </a: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y</a:t>
            </a:r>
            <a:r>
              <a:rPr sz="1400" spc="-13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45" dirty="0">
                <a:solidFill>
                  <a:srgbClr val="004A52"/>
                </a:solidFill>
                <a:latin typeface="Arial MT"/>
                <a:cs typeface="Arial MT"/>
              </a:rPr>
              <a:t>w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400" spc="4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-6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o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p</a:t>
            </a:r>
            <a:r>
              <a:rPr sz="1400" spc="-6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n</a:t>
            </a:r>
            <a:r>
              <a:rPr sz="1400" spc="4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400" spc="-2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ll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d 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p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d</a:t>
            </a:r>
            <a:r>
              <a:rPr sz="1400" spc="-6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pp</a:t>
            </a: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269875" indent="-257810">
              <a:lnSpc>
                <a:spcPct val="100000"/>
              </a:lnSpc>
              <a:spcBef>
                <a:spcPts val="1025"/>
              </a:spcBef>
              <a:buClr>
                <a:srgbClr val="000000"/>
              </a:buClr>
              <a:buSzPct val="85714"/>
              <a:buFont typeface="Segoe UI Symbol"/>
              <a:buChar char="❑"/>
              <a:tabLst>
                <a:tab pos="270510" algn="l"/>
              </a:tabLst>
            </a:pPr>
            <a:r>
              <a:rPr sz="1400" spc="5" dirty="0">
                <a:solidFill>
                  <a:srgbClr val="004A52"/>
                </a:solidFill>
                <a:latin typeface="Arial MT"/>
                <a:cs typeface="Arial MT"/>
              </a:rPr>
              <a:t>Average</a:t>
            </a:r>
            <a:r>
              <a:rPr sz="1400" spc="31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4A52"/>
                </a:solidFill>
                <a:latin typeface="Arial MT"/>
                <a:cs typeface="Arial MT"/>
              </a:rPr>
              <a:t>rating</a:t>
            </a: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Arial MT"/>
                <a:cs typeface="Arial MT"/>
              </a:rPr>
              <a:t>of</a:t>
            </a:r>
            <a:r>
              <a:rPr sz="1400" spc="-4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4A52"/>
                </a:solidFill>
                <a:latin typeface="Arial MT"/>
                <a:cs typeface="Arial MT"/>
              </a:rPr>
              <a:t>paid</a:t>
            </a:r>
            <a:r>
              <a:rPr sz="1400" spc="-6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apps</a:t>
            </a:r>
            <a:endParaRPr sz="1400">
              <a:latin typeface="Arial MT"/>
              <a:cs typeface="Arial MT"/>
            </a:endParaRPr>
          </a:p>
          <a:p>
            <a:pPr marL="269875" indent="-257810">
              <a:lnSpc>
                <a:spcPct val="100000"/>
              </a:lnSpc>
              <a:spcBef>
                <a:spcPts val="1025"/>
              </a:spcBef>
              <a:buClr>
                <a:srgbClr val="000000"/>
              </a:buClr>
              <a:buSzPct val="85714"/>
              <a:buFont typeface="Segoe UI Symbol"/>
              <a:buChar char="❑"/>
              <a:tabLst>
                <a:tab pos="270510" algn="l"/>
              </a:tabLst>
            </a:pPr>
            <a:r>
              <a:rPr sz="1400" spc="5" dirty="0">
                <a:solidFill>
                  <a:srgbClr val="004A52"/>
                </a:solidFill>
                <a:latin typeface="Arial MT"/>
                <a:cs typeface="Arial MT"/>
              </a:rPr>
              <a:t>Correlation</a:t>
            </a:r>
            <a:r>
              <a:rPr sz="1400" spc="-13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between</a:t>
            </a:r>
            <a:r>
              <a:rPr sz="1400" spc="-13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4A52"/>
                </a:solidFill>
                <a:latin typeface="Arial MT"/>
                <a:cs typeface="Arial MT"/>
              </a:rPr>
              <a:t>Rating</a:t>
            </a:r>
            <a:r>
              <a:rPr sz="1400" spc="2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Arial MT"/>
                <a:cs typeface="Arial MT"/>
              </a:rPr>
              <a:t>,Installs</a:t>
            </a:r>
            <a:r>
              <a:rPr sz="1400" spc="-5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and</a:t>
            </a:r>
            <a:r>
              <a:rPr sz="1400" spc="2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Price</a:t>
            </a:r>
            <a:endParaRPr sz="1400">
              <a:latin typeface="Arial MT"/>
              <a:cs typeface="Arial MT"/>
            </a:endParaRPr>
          </a:p>
          <a:p>
            <a:pPr marL="269875" indent="-257810">
              <a:lnSpc>
                <a:spcPct val="100000"/>
              </a:lnSpc>
              <a:spcBef>
                <a:spcPts val="1025"/>
              </a:spcBef>
              <a:buClr>
                <a:srgbClr val="000000"/>
              </a:buClr>
              <a:buSzPct val="85714"/>
              <a:buFont typeface="Segoe UI Symbol"/>
              <a:buChar char="❑"/>
              <a:tabLst>
                <a:tab pos="270510" algn="l"/>
              </a:tabLst>
            </a:pP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Category</a:t>
            </a:r>
            <a:r>
              <a:rPr sz="1400" spc="-13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4A52"/>
                </a:solidFill>
                <a:latin typeface="Arial MT"/>
                <a:cs typeface="Arial MT"/>
              </a:rPr>
              <a:t>wise</a:t>
            </a:r>
            <a:r>
              <a:rPr sz="1400" spc="-6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Arial MT"/>
                <a:cs typeface="Arial MT"/>
              </a:rPr>
              <a:t>installed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 apps</a:t>
            </a:r>
            <a:r>
              <a:rPr sz="1400" spc="-13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with</a:t>
            </a:r>
            <a:r>
              <a:rPr sz="1400" spc="90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Arial MT"/>
                <a:cs typeface="Arial MT"/>
              </a:rPr>
              <a:t>content</a:t>
            </a:r>
            <a:r>
              <a:rPr sz="1400" spc="-114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4A52"/>
                </a:solidFill>
                <a:latin typeface="Arial MT"/>
                <a:cs typeface="Arial MT"/>
              </a:rPr>
              <a:t>rating</a:t>
            </a:r>
            <a:endParaRPr sz="1400">
              <a:latin typeface="Arial MT"/>
              <a:cs typeface="Arial MT"/>
            </a:endParaRPr>
          </a:p>
          <a:p>
            <a:pPr marL="222250" indent="-210185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85714"/>
              <a:buFont typeface="Segoe UI Symbol"/>
              <a:buChar char="❑"/>
              <a:tabLst>
                <a:tab pos="222885" algn="l"/>
              </a:tabLst>
            </a:pPr>
            <a:r>
              <a:rPr sz="1400" spc="35" dirty="0">
                <a:solidFill>
                  <a:srgbClr val="004A52"/>
                </a:solidFill>
                <a:latin typeface="Arial MT"/>
                <a:cs typeface="Arial MT"/>
              </a:rPr>
              <a:t>P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-25" dirty="0">
                <a:solidFill>
                  <a:srgbClr val="004A52"/>
                </a:solidFill>
                <a:latin typeface="Arial MT"/>
                <a:cs typeface="Arial MT"/>
              </a:rPr>
              <a:t>r</a:t>
            </a:r>
            <a:r>
              <a:rPr sz="1400" spc="40" dirty="0">
                <a:solidFill>
                  <a:srgbClr val="004A52"/>
                </a:solidFill>
                <a:latin typeface="Arial MT"/>
                <a:cs typeface="Arial MT"/>
              </a:rPr>
              <a:t>c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n</a:t>
            </a:r>
            <a:r>
              <a:rPr sz="1400" spc="-2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a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g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-13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04A52"/>
                </a:solidFill>
                <a:latin typeface="Arial MT"/>
                <a:cs typeface="Arial MT"/>
              </a:rPr>
              <a:t>r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v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-45" dirty="0">
                <a:solidFill>
                  <a:srgbClr val="004A52"/>
                </a:solidFill>
                <a:latin typeface="Arial MT"/>
                <a:cs typeface="Arial MT"/>
              </a:rPr>
              <a:t>w</a:t>
            </a:r>
            <a:r>
              <a:rPr sz="1400" spc="1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400" spc="-5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n</a:t>
            </a:r>
            <a:r>
              <a:rPr sz="1400" spc="-2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400" spc="30" dirty="0">
                <a:solidFill>
                  <a:srgbClr val="004A52"/>
                </a:solidFill>
                <a:latin typeface="Arial MT"/>
                <a:cs typeface="Arial MT"/>
              </a:rPr>
              <a:t>m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n</a:t>
            </a:r>
            <a:r>
              <a:rPr sz="1400" spc="5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400" spc="-185" dirty="0">
                <a:solidFill>
                  <a:srgbClr val="004A52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d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400" spc="40" dirty="0">
                <a:solidFill>
                  <a:srgbClr val="004A52"/>
                </a:solidFill>
                <a:latin typeface="Arial MT"/>
                <a:cs typeface="Arial MT"/>
              </a:rPr>
              <a:t>s</a:t>
            </a:r>
            <a:r>
              <a:rPr sz="1400" spc="-2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400" spc="-25" dirty="0">
                <a:solidFill>
                  <a:srgbClr val="004A52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b</a:t>
            </a:r>
            <a:r>
              <a:rPr sz="1400" spc="-30" dirty="0">
                <a:solidFill>
                  <a:srgbClr val="004A52"/>
                </a:solidFill>
                <a:latin typeface="Arial MT"/>
                <a:cs typeface="Arial MT"/>
              </a:rPr>
              <a:t>u</a:t>
            </a:r>
            <a:r>
              <a:rPr sz="1400" spc="-20" dirty="0">
                <a:solidFill>
                  <a:srgbClr val="004A52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004A52"/>
                </a:solidFill>
                <a:latin typeface="Arial MT"/>
                <a:cs typeface="Arial MT"/>
              </a:rPr>
              <a:t>i</a:t>
            </a:r>
            <a:r>
              <a:rPr sz="1400" spc="45" dirty="0">
                <a:solidFill>
                  <a:srgbClr val="004A52"/>
                </a:solidFill>
                <a:latin typeface="Arial MT"/>
                <a:cs typeface="Arial MT"/>
              </a:rPr>
              <a:t>o</a:t>
            </a:r>
            <a:r>
              <a:rPr sz="1400" spc="15" dirty="0">
                <a:solidFill>
                  <a:srgbClr val="004A52"/>
                </a:solidFill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92810" y="157861"/>
            <a:ext cx="11303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</a:t>
            </a:r>
            <a:r>
              <a:rPr spc="-45" dirty="0"/>
              <a:t>g</a:t>
            </a:r>
            <a:r>
              <a:rPr spc="10" dirty="0"/>
              <a:t>e</a:t>
            </a:r>
            <a:r>
              <a:rPr spc="-45" dirty="0"/>
              <a:t>nd</a:t>
            </a:r>
            <a:r>
              <a:rPr dirty="0"/>
              <a:t>a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61950" y="152400"/>
            <a:ext cx="7981950" cy="3895725"/>
            <a:chOff x="361950" y="152400"/>
            <a:chExt cx="7981950" cy="38957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0300" y="1095375"/>
              <a:ext cx="2133600" cy="29527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950" y="152400"/>
              <a:ext cx="447675" cy="4286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48400" y="2047811"/>
            <a:ext cx="2681605" cy="2976880"/>
            <a:chOff x="6248400" y="2047811"/>
            <a:chExt cx="2681605" cy="2976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8400" y="2047811"/>
              <a:ext cx="2681351" cy="29766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5550" y="2085974"/>
              <a:ext cx="2571750" cy="286702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319087" y="709676"/>
            <a:ext cx="0" cy="4257040"/>
          </a:xfrm>
          <a:custGeom>
            <a:avLst/>
            <a:gdLst/>
            <a:ahLst/>
            <a:cxnLst/>
            <a:rect l="l" t="t" r="r" b="b"/>
            <a:pathLst>
              <a:path h="4257040">
                <a:moveTo>
                  <a:pt x="0" y="0"/>
                </a:moveTo>
                <a:lnTo>
                  <a:pt x="0" y="4257027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562" y="709676"/>
            <a:ext cx="5981700" cy="4257040"/>
          </a:xfrm>
          <a:custGeom>
            <a:avLst/>
            <a:gdLst/>
            <a:ahLst/>
            <a:cxnLst/>
            <a:rect l="l" t="t" r="r" b="b"/>
            <a:pathLst>
              <a:path w="5981700" h="4257040">
                <a:moveTo>
                  <a:pt x="5975286" y="0"/>
                </a:moveTo>
                <a:lnTo>
                  <a:pt x="5975286" y="4257027"/>
                </a:lnTo>
              </a:path>
              <a:path w="5981700" h="4257040">
                <a:moveTo>
                  <a:pt x="0" y="6350"/>
                </a:moveTo>
                <a:lnTo>
                  <a:pt x="5981636" y="6350"/>
                </a:lnTo>
              </a:path>
              <a:path w="5981700" h="4257040">
                <a:moveTo>
                  <a:pt x="0" y="4250664"/>
                </a:moveTo>
                <a:lnTo>
                  <a:pt x="5981636" y="4250664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1795" y="965136"/>
            <a:ext cx="5828030" cy="349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18159" indent="-343535">
              <a:lnSpc>
                <a:spcPct val="100000"/>
              </a:lnSpc>
              <a:spcBef>
                <a:spcPts val="100"/>
              </a:spcBef>
              <a:buSzPct val="93333"/>
              <a:buFont typeface="Calibri"/>
              <a:buChar char="▪"/>
              <a:tabLst>
                <a:tab pos="355600" algn="l"/>
                <a:tab pos="356235" algn="l"/>
              </a:tabLst>
            </a:pPr>
            <a:r>
              <a:rPr sz="1500" b="1" spc="-20" dirty="0">
                <a:solidFill>
                  <a:srgbClr val="124F5C"/>
                </a:solidFill>
                <a:latin typeface="Arial"/>
                <a:cs typeface="Arial"/>
              </a:rPr>
              <a:t>Loading</a:t>
            </a:r>
            <a:r>
              <a:rPr sz="1500" b="1" spc="8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124F5C"/>
                </a:solidFill>
                <a:latin typeface="Arial"/>
                <a:cs typeface="Arial"/>
              </a:rPr>
              <a:t>the</a:t>
            </a:r>
            <a:r>
              <a:rPr sz="1500" b="1" spc="-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5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124F5C"/>
                </a:solidFill>
                <a:latin typeface="Arial"/>
                <a:cs typeface="Arial"/>
              </a:rPr>
              <a:t>sets:</a:t>
            </a:r>
            <a:r>
              <a:rPr sz="15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124F5C"/>
                </a:solidFill>
                <a:latin typeface="Arial MT"/>
                <a:cs typeface="Arial MT"/>
              </a:rPr>
              <a:t>Two</a:t>
            </a:r>
            <a:r>
              <a:rPr sz="15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124F5C"/>
                </a:solidFill>
                <a:latin typeface="Arial MT"/>
                <a:cs typeface="Arial MT"/>
              </a:rPr>
              <a:t>datasets,</a:t>
            </a:r>
            <a:r>
              <a:rPr sz="1500" spc="-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124F5C"/>
                </a:solidFill>
                <a:latin typeface="Arial MT"/>
                <a:cs typeface="Arial MT"/>
              </a:rPr>
              <a:t>First</a:t>
            </a:r>
            <a:r>
              <a:rPr sz="1500" spc="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124F5C"/>
                </a:solidFill>
                <a:latin typeface="Arial MT"/>
                <a:cs typeface="Arial MT"/>
              </a:rPr>
              <a:t>Play</a:t>
            </a:r>
            <a:r>
              <a:rPr sz="15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124F5C"/>
                </a:solidFill>
                <a:latin typeface="Arial MT"/>
                <a:cs typeface="Arial MT"/>
              </a:rPr>
              <a:t>store</a:t>
            </a:r>
            <a:r>
              <a:rPr sz="15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124F5C"/>
                </a:solidFill>
                <a:latin typeface="Arial MT"/>
                <a:cs typeface="Arial MT"/>
              </a:rPr>
              <a:t>app </a:t>
            </a:r>
            <a:r>
              <a:rPr sz="1500" spc="-4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124F5C"/>
                </a:solidFill>
                <a:latin typeface="Arial MT"/>
                <a:cs typeface="Arial MT"/>
              </a:rPr>
              <a:t>dataset</a:t>
            </a:r>
            <a:r>
              <a:rPr sz="15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500" spc="9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124F5C"/>
                </a:solidFill>
                <a:latin typeface="Arial MT"/>
                <a:cs typeface="Arial MT"/>
              </a:rPr>
              <a:t>User</a:t>
            </a:r>
            <a:r>
              <a:rPr sz="1500" spc="1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124F5C"/>
                </a:solidFill>
                <a:latin typeface="Arial MT"/>
                <a:cs typeface="Arial MT"/>
              </a:rPr>
              <a:t>Reviews</a:t>
            </a:r>
            <a:r>
              <a:rPr sz="1500" spc="1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124F5C"/>
                </a:solidFill>
                <a:latin typeface="Arial MT"/>
                <a:cs typeface="Arial MT"/>
              </a:rPr>
              <a:t>dataset.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Char char="▪"/>
            </a:pPr>
            <a:endParaRPr sz="16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5600" algn="l"/>
                <a:tab pos="356235" algn="l"/>
              </a:tabLst>
            </a:pPr>
            <a:r>
              <a:rPr sz="1500" b="1" spc="-25" dirty="0">
                <a:solidFill>
                  <a:srgbClr val="124F5C"/>
                </a:solidFill>
                <a:latin typeface="Arial"/>
                <a:cs typeface="Arial"/>
              </a:rPr>
              <a:t>Import</a:t>
            </a:r>
            <a:r>
              <a:rPr sz="1500" b="1" spc="1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00" b="1" spc="-15" dirty="0">
                <a:solidFill>
                  <a:srgbClr val="124F5C"/>
                </a:solidFill>
                <a:latin typeface="Arial"/>
                <a:cs typeface="Arial"/>
              </a:rPr>
              <a:t>Libraries:</a:t>
            </a:r>
            <a:r>
              <a:rPr sz="1500" b="1" spc="8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124F5C"/>
                </a:solidFill>
                <a:latin typeface="Arial MT"/>
                <a:cs typeface="Arial MT"/>
              </a:rPr>
              <a:t>NumPy,</a:t>
            </a:r>
            <a:r>
              <a:rPr sz="1500" spc="28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124F5C"/>
                </a:solidFill>
                <a:latin typeface="Arial MT"/>
                <a:cs typeface="Arial MT"/>
              </a:rPr>
              <a:t>Pandas,</a:t>
            </a:r>
            <a:r>
              <a:rPr sz="1500" spc="1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124F5C"/>
                </a:solidFill>
                <a:latin typeface="Arial MT"/>
                <a:cs typeface="Arial MT"/>
              </a:rPr>
              <a:t>Seaborn</a:t>
            </a:r>
            <a:r>
              <a:rPr sz="15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500" spc="1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124F5C"/>
                </a:solidFill>
                <a:latin typeface="Arial MT"/>
                <a:cs typeface="Arial MT"/>
              </a:rPr>
              <a:t>Matplotlib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▪"/>
            </a:pPr>
            <a:endParaRPr sz="16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5600" algn="l"/>
                <a:tab pos="356235" algn="l"/>
                <a:tab pos="1842770" algn="l"/>
                <a:tab pos="2291080" algn="l"/>
                <a:tab pos="3015615" algn="l"/>
              </a:tabLst>
            </a:pPr>
            <a:r>
              <a:rPr sz="1500" b="1" spc="-10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500" b="1" spc="59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00" b="1" spc="-15" dirty="0">
                <a:solidFill>
                  <a:srgbClr val="124F5C"/>
                </a:solidFill>
                <a:latin typeface="Arial"/>
                <a:cs typeface="Arial"/>
              </a:rPr>
              <a:t>cleaning:	</a:t>
            </a:r>
            <a:r>
              <a:rPr sz="1500" spc="-25" dirty="0">
                <a:solidFill>
                  <a:srgbClr val="124F5C"/>
                </a:solidFill>
                <a:latin typeface="Arial MT"/>
                <a:cs typeface="Arial MT"/>
              </a:rPr>
              <a:t>Null	</a:t>
            </a:r>
            <a:r>
              <a:rPr sz="1500" spc="-10" dirty="0">
                <a:solidFill>
                  <a:srgbClr val="124F5C"/>
                </a:solidFill>
                <a:latin typeface="Arial MT"/>
                <a:cs typeface="Arial MT"/>
              </a:rPr>
              <a:t>values,	</a:t>
            </a:r>
            <a:r>
              <a:rPr sz="1500" spc="-20" dirty="0">
                <a:solidFill>
                  <a:srgbClr val="124F5C"/>
                </a:solidFill>
                <a:latin typeface="Arial MT"/>
                <a:cs typeface="Arial MT"/>
              </a:rPr>
              <a:t>Finding</a:t>
            </a:r>
            <a:r>
              <a:rPr sz="1500" spc="5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500" spc="5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124F5C"/>
                </a:solidFill>
                <a:latin typeface="Arial MT"/>
                <a:cs typeface="Arial MT"/>
              </a:rPr>
              <a:t>removing</a:t>
            </a:r>
            <a:r>
              <a:rPr sz="1500" spc="5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124F5C"/>
                </a:solidFill>
                <a:latin typeface="Arial MT"/>
                <a:cs typeface="Arial MT"/>
              </a:rPr>
              <a:t>Outliers,</a:t>
            </a:r>
            <a:endParaRPr sz="15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500" spc="-40" dirty="0">
                <a:solidFill>
                  <a:srgbClr val="124F5C"/>
                </a:solidFill>
                <a:latin typeface="Arial MT"/>
                <a:cs typeface="Arial MT"/>
              </a:rPr>
              <a:t>Removing</a:t>
            </a:r>
            <a:r>
              <a:rPr sz="1500" spc="3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124F5C"/>
                </a:solidFill>
                <a:latin typeface="Arial MT"/>
                <a:cs typeface="Arial MT"/>
              </a:rPr>
              <a:t>duplicate</a:t>
            </a:r>
            <a:r>
              <a:rPr sz="1500" spc="1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124F5C"/>
                </a:solidFill>
                <a:latin typeface="Arial MT"/>
                <a:cs typeface="Arial MT"/>
              </a:rPr>
              <a:t>data.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 MT"/>
              <a:cs typeface="Arial MT"/>
            </a:endParaRPr>
          </a:p>
          <a:p>
            <a:pPr marL="355600" marR="9525" indent="-343535" algn="just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6235" algn="l"/>
              </a:tabLst>
            </a:pPr>
            <a:r>
              <a:rPr sz="1500" b="1" spc="-10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5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124F5C"/>
                </a:solidFill>
                <a:latin typeface="Arial"/>
                <a:cs typeface="Arial"/>
              </a:rPr>
              <a:t>Imputation:</a:t>
            </a:r>
            <a:r>
              <a:rPr sz="15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24F5C"/>
                </a:solidFill>
                <a:latin typeface="Arial MT"/>
                <a:cs typeface="Arial MT"/>
              </a:rPr>
              <a:t>Filling</a:t>
            </a:r>
            <a:r>
              <a:rPr sz="15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124F5C"/>
                </a:solidFill>
                <a:latin typeface="Arial MT"/>
                <a:cs typeface="Arial MT"/>
              </a:rPr>
              <a:t>missing</a:t>
            </a:r>
            <a:r>
              <a:rPr sz="15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124F5C"/>
                </a:solidFill>
                <a:latin typeface="Arial MT"/>
                <a:cs typeface="Arial MT"/>
              </a:rPr>
              <a:t>categorical</a:t>
            </a:r>
            <a:r>
              <a:rPr sz="15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124F5C"/>
                </a:solidFill>
                <a:latin typeface="Arial MT"/>
                <a:cs typeface="Arial MT"/>
              </a:rPr>
              <a:t>values</a:t>
            </a:r>
            <a:r>
              <a:rPr sz="15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25" dirty="0">
                <a:solidFill>
                  <a:srgbClr val="124F5C"/>
                </a:solidFill>
                <a:latin typeface="Arial MT"/>
                <a:cs typeface="Arial MT"/>
              </a:rPr>
              <a:t>with </a:t>
            </a:r>
            <a:r>
              <a:rPr sz="1500" spc="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124F5C"/>
                </a:solidFill>
                <a:latin typeface="Arial MT"/>
                <a:cs typeface="Arial MT"/>
              </a:rPr>
              <a:t>mode </a:t>
            </a:r>
            <a:r>
              <a:rPr sz="1500" spc="-10" dirty="0">
                <a:solidFill>
                  <a:srgbClr val="124F5C"/>
                </a:solidFill>
                <a:latin typeface="Arial MT"/>
                <a:cs typeface="Arial MT"/>
              </a:rPr>
              <a:t>and </a:t>
            </a:r>
            <a:r>
              <a:rPr sz="1500" spc="-5" dirty="0">
                <a:solidFill>
                  <a:srgbClr val="124F5C"/>
                </a:solidFill>
                <a:latin typeface="Arial MT"/>
                <a:cs typeface="Arial MT"/>
              </a:rPr>
              <a:t>numerical </a:t>
            </a:r>
            <a:r>
              <a:rPr sz="1500" spc="-15" dirty="0">
                <a:solidFill>
                  <a:srgbClr val="124F5C"/>
                </a:solidFill>
                <a:latin typeface="Arial MT"/>
                <a:cs typeface="Arial MT"/>
              </a:rPr>
              <a:t>values </a:t>
            </a:r>
            <a:r>
              <a:rPr sz="1500" spc="25" dirty="0">
                <a:solidFill>
                  <a:srgbClr val="124F5C"/>
                </a:solidFill>
                <a:latin typeface="Arial MT"/>
                <a:cs typeface="Arial MT"/>
              </a:rPr>
              <a:t>with </a:t>
            </a:r>
            <a:r>
              <a:rPr sz="1500" spc="-10" dirty="0">
                <a:solidFill>
                  <a:srgbClr val="124F5C"/>
                </a:solidFill>
                <a:latin typeface="Arial MT"/>
                <a:cs typeface="Arial MT"/>
              </a:rPr>
              <a:t>median. </a:t>
            </a:r>
            <a:r>
              <a:rPr sz="1500" dirty="0">
                <a:solidFill>
                  <a:srgbClr val="124F5C"/>
                </a:solidFill>
                <a:latin typeface="Arial MT"/>
                <a:cs typeface="Arial MT"/>
              </a:rPr>
              <a:t>Conversion </a:t>
            </a:r>
            <a:r>
              <a:rPr sz="1500" spc="-5" dirty="0">
                <a:solidFill>
                  <a:srgbClr val="124F5C"/>
                </a:solidFill>
                <a:latin typeface="Arial MT"/>
                <a:cs typeface="Arial MT"/>
              </a:rPr>
              <a:t>of price, </a:t>
            </a:r>
            <a:r>
              <a:rPr sz="15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124F5C"/>
                </a:solidFill>
                <a:latin typeface="Arial MT"/>
                <a:cs typeface="Arial MT"/>
              </a:rPr>
              <a:t>installs,</a:t>
            </a:r>
            <a:r>
              <a:rPr sz="1500" spc="1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124F5C"/>
                </a:solidFill>
                <a:latin typeface="Arial MT"/>
                <a:cs typeface="Arial MT"/>
              </a:rPr>
              <a:t>reviews</a:t>
            </a:r>
            <a:r>
              <a:rPr sz="1500" spc="10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124F5C"/>
                </a:solidFill>
                <a:latin typeface="Arial MT"/>
                <a:cs typeface="Arial MT"/>
              </a:rPr>
              <a:t>into</a:t>
            </a:r>
            <a:r>
              <a:rPr sz="1500" spc="1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124F5C"/>
                </a:solidFill>
                <a:latin typeface="Arial MT"/>
                <a:cs typeface="Arial MT"/>
              </a:rPr>
              <a:t>numerical</a:t>
            </a:r>
            <a:r>
              <a:rPr sz="1500" spc="2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124F5C"/>
                </a:solidFill>
                <a:latin typeface="Arial MT"/>
                <a:cs typeface="Arial MT"/>
              </a:rPr>
              <a:t>values.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Char char="▪"/>
            </a:pPr>
            <a:endParaRPr sz="1600">
              <a:latin typeface="Arial MT"/>
              <a:cs typeface="Arial MT"/>
            </a:endParaRPr>
          </a:p>
          <a:p>
            <a:pPr marL="355600" marR="5080" indent="-343535" algn="just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6235" algn="l"/>
              </a:tabLst>
            </a:pPr>
            <a:r>
              <a:rPr sz="1500" b="1" spc="-15" dirty="0">
                <a:solidFill>
                  <a:srgbClr val="124F5C"/>
                </a:solidFill>
                <a:latin typeface="Arial"/>
                <a:cs typeface="Arial"/>
              </a:rPr>
              <a:t>Exploratory</a:t>
            </a:r>
            <a:r>
              <a:rPr sz="1500" b="1" spc="-10" dirty="0">
                <a:solidFill>
                  <a:srgbClr val="124F5C"/>
                </a:solidFill>
                <a:latin typeface="Arial"/>
                <a:cs typeface="Arial"/>
              </a:rPr>
              <a:t> Data</a:t>
            </a:r>
            <a:r>
              <a:rPr sz="15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00" b="1" spc="-15" dirty="0">
                <a:solidFill>
                  <a:srgbClr val="124F5C"/>
                </a:solidFill>
                <a:latin typeface="Arial"/>
                <a:cs typeface="Arial"/>
              </a:rPr>
              <a:t>Analysis:</a:t>
            </a:r>
            <a:r>
              <a:rPr sz="15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124F5C"/>
                </a:solidFill>
                <a:latin typeface="Arial MT"/>
                <a:cs typeface="Arial MT"/>
              </a:rPr>
              <a:t>Analyzing</a:t>
            </a:r>
            <a:r>
              <a:rPr sz="15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5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5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124F5C"/>
                </a:solidFill>
                <a:latin typeface="Arial MT"/>
                <a:cs typeface="Arial MT"/>
              </a:rPr>
              <a:t>sets</a:t>
            </a:r>
            <a:r>
              <a:rPr sz="15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30" dirty="0">
                <a:solidFill>
                  <a:srgbClr val="124F5C"/>
                </a:solidFill>
                <a:latin typeface="Arial MT"/>
                <a:cs typeface="Arial MT"/>
              </a:rPr>
              <a:t>to </a:t>
            </a:r>
            <a:r>
              <a:rPr sz="1500" spc="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124F5C"/>
                </a:solidFill>
                <a:latin typeface="Arial MT"/>
                <a:cs typeface="Arial MT"/>
              </a:rPr>
              <a:t>summarize </a:t>
            </a:r>
            <a:r>
              <a:rPr sz="1500" spc="-5" dirty="0">
                <a:solidFill>
                  <a:srgbClr val="124F5C"/>
                </a:solidFill>
                <a:latin typeface="Arial MT"/>
                <a:cs typeface="Arial MT"/>
              </a:rPr>
              <a:t>their </a:t>
            </a:r>
            <a:r>
              <a:rPr sz="1500" spc="-10" dirty="0">
                <a:solidFill>
                  <a:srgbClr val="124F5C"/>
                </a:solidFill>
                <a:latin typeface="Arial MT"/>
                <a:cs typeface="Arial MT"/>
              </a:rPr>
              <a:t>main </a:t>
            </a:r>
            <a:r>
              <a:rPr sz="1500" dirty="0">
                <a:solidFill>
                  <a:srgbClr val="124F5C"/>
                </a:solidFill>
                <a:latin typeface="Arial MT"/>
                <a:cs typeface="Arial MT"/>
              </a:rPr>
              <a:t>characteristics</a:t>
            </a:r>
            <a:r>
              <a:rPr sz="15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124F5C"/>
                </a:solidFill>
                <a:latin typeface="Arial MT"/>
                <a:cs typeface="Arial MT"/>
              </a:rPr>
              <a:t>using </a:t>
            </a:r>
            <a:r>
              <a:rPr sz="1500" dirty="0">
                <a:solidFill>
                  <a:srgbClr val="124F5C"/>
                </a:solidFill>
                <a:latin typeface="Arial MT"/>
                <a:cs typeface="Arial MT"/>
              </a:rPr>
              <a:t>statistical graphics </a:t>
            </a:r>
            <a:r>
              <a:rPr sz="15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500" spc="9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5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124F5C"/>
                </a:solidFill>
                <a:latin typeface="Arial MT"/>
                <a:cs typeface="Arial MT"/>
              </a:rPr>
              <a:t>visualizations</a:t>
            </a:r>
            <a:r>
              <a:rPr sz="1500" spc="3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124F5C"/>
                </a:solidFill>
                <a:latin typeface="Arial MT"/>
                <a:cs typeface="Arial MT"/>
              </a:rPr>
              <a:t>method.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39800" y="188849"/>
            <a:ext cx="291274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>
                <a:solidFill>
                  <a:srgbClr val="C00000"/>
                </a:solidFill>
              </a:rPr>
              <a:t>Dataset</a:t>
            </a:r>
            <a:r>
              <a:rPr spc="-114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Preparation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325" y="133350"/>
            <a:ext cx="514350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987" y="1306512"/>
            <a:ext cx="8766175" cy="34493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  <a:buClr>
                <a:srgbClr val="CC0000"/>
              </a:buClr>
              <a:buSzPct val="92857"/>
              <a:buFont typeface="Verdana"/>
              <a:buAutoNum type="arabicPeriod" startAt="4"/>
              <a:tabLst>
                <a:tab pos="212725" algn="l"/>
              </a:tabLst>
            </a:pPr>
            <a:r>
              <a:rPr sz="1400" b="1" spc="15" dirty="0">
                <a:solidFill>
                  <a:srgbClr val="CC0000"/>
                </a:solidFill>
                <a:latin typeface="Verdana"/>
                <a:cs typeface="Verdana"/>
              </a:rPr>
              <a:t>Reviews</a:t>
            </a:r>
            <a:r>
              <a:rPr sz="1400" b="1" spc="-20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CC0000"/>
                </a:solidFill>
                <a:latin typeface="Verdana"/>
                <a:cs typeface="Verdana"/>
              </a:rPr>
              <a:t>:</a:t>
            </a:r>
            <a:r>
              <a:rPr sz="1400" b="1" spc="45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4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column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contains</a:t>
            </a:r>
            <a:r>
              <a:rPr sz="14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reviews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that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app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has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received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play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store.</a:t>
            </a:r>
            <a:endParaRPr sz="1400">
              <a:latin typeface="Verdana"/>
              <a:cs typeface="Verdana"/>
            </a:endParaRPr>
          </a:p>
          <a:p>
            <a:pPr marL="212090" indent="-200025">
              <a:lnSpc>
                <a:spcPts val="1664"/>
              </a:lnSpc>
              <a:buSzPct val="92857"/>
              <a:buAutoNum type="arabicPeriod" startAt="4"/>
              <a:tabLst>
                <a:tab pos="212725" algn="l"/>
              </a:tabLst>
            </a:pPr>
            <a:r>
              <a:rPr sz="1400" b="1" spc="25" dirty="0">
                <a:solidFill>
                  <a:srgbClr val="CC0000"/>
                </a:solidFill>
                <a:latin typeface="Verdana"/>
                <a:cs typeface="Verdana"/>
              </a:rPr>
              <a:t>Size</a:t>
            </a:r>
            <a:r>
              <a:rPr sz="1400" b="1" spc="-15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CC0000"/>
                </a:solidFill>
                <a:latin typeface="Verdana"/>
                <a:cs typeface="Verdana"/>
              </a:rPr>
              <a:t>:</a:t>
            </a:r>
            <a:r>
              <a:rPr sz="1400" b="1" spc="45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column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contains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amount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memory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app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occupies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device.</a:t>
            </a:r>
            <a:endParaRPr sz="1400">
              <a:latin typeface="Verdana"/>
              <a:cs typeface="Verdana"/>
            </a:endParaRPr>
          </a:p>
          <a:p>
            <a:pPr marL="12700" marR="1739900">
              <a:lnSpc>
                <a:spcPts val="1730"/>
              </a:lnSpc>
              <a:spcBef>
                <a:spcPts val="5"/>
              </a:spcBef>
              <a:buSzPct val="92857"/>
              <a:buAutoNum type="arabicPeriod" startAt="4"/>
              <a:tabLst>
                <a:tab pos="212725" algn="l"/>
              </a:tabLst>
            </a:pPr>
            <a:r>
              <a:rPr sz="1400" b="1" spc="15" dirty="0">
                <a:solidFill>
                  <a:srgbClr val="CC0000"/>
                </a:solidFill>
                <a:latin typeface="Verdana"/>
                <a:cs typeface="Verdana"/>
              </a:rPr>
              <a:t>Installs</a:t>
            </a:r>
            <a:r>
              <a:rPr sz="1400" b="1" spc="-20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CC0000"/>
                </a:solidFill>
                <a:latin typeface="Verdana"/>
                <a:cs typeface="Verdana"/>
              </a:rPr>
              <a:t>:</a:t>
            </a:r>
            <a:r>
              <a:rPr sz="1400" b="1" spc="45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4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column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contains</a:t>
            </a:r>
            <a:r>
              <a:rPr sz="14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number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times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that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app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has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been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ow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ns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212090" indent="-200025">
              <a:lnSpc>
                <a:spcPts val="1570"/>
              </a:lnSpc>
              <a:buSzPct val="92857"/>
              <a:buAutoNum type="arabicPeriod" startAt="4"/>
              <a:tabLst>
                <a:tab pos="212725" algn="l"/>
              </a:tabLst>
            </a:pPr>
            <a:r>
              <a:rPr sz="1400" b="1" spc="5" dirty="0">
                <a:solidFill>
                  <a:srgbClr val="CC0000"/>
                </a:solidFill>
                <a:latin typeface="Verdana"/>
                <a:cs typeface="Verdana"/>
              </a:rPr>
              <a:t>Type</a:t>
            </a:r>
            <a:r>
              <a:rPr sz="1400" b="1" spc="-15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CC0000"/>
                </a:solidFill>
                <a:latin typeface="Verdana"/>
                <a:cs typeface="Verdana"/>
              </a:rPr>
              <a:t>: </a:t>
            </a:r>
            <a:r>
              <a:rPr sz="1400" b="1" spc="3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column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contains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information</a:t>
            </a:r>
            <a:r>
              <a:rPr sz="14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whether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app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free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or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paid.</a:t>
            </a:r>
            <a:endParaRPr sz="1400">
              <a:latin typeface="Verdana"/>
              <a:cs typeface="Verdana"/>
            </a:endParaRPr>
          </a:p>
          <a:p>
            <a:pPr marL="212090" indent="-200025">
              <a:lnSpc>
                <a:spcPts val="1664"/>
              </a:lnSpc>
              <a:buSzPct val="92857"/>
              <a:buAutoNum type="arabicPeriod" startAt="4"/>
              <a:tabLst>
                <a:tab pos="212725" algn="l"/>
              </a:tabLst>
            </a:pPr>
            <a:r>
              <a:rPr sz="1400" b="1" spc="15" dirty="0">
                <a:solidFill>
                  <a:srgbClr val="CC0000"/>
                </a:solidFill>
                <a:latin typeface="Verdana"/>
                <a:cs typeface="Verdana"/>
              </a:rPr>
              <a:t>Price:</a:t>
            </a:r>
            <a:r>
              <a:rPr sz="1400" b="1" spc="-15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If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app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paid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app,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column</a:t>
            </a:r>
            <a:r>
              <a:rPr sz="14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contains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data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about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its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price.</a:t>
            </a:r>
            <a:endParaRPr sz="1400">
              <a:latin typeface="Verdana"/>
              <a:cs typeface="Verdana"/>
            </a:endParaRPr>
          </a:p>
          <a:p>
            <a:pPr marL="12700" marR="1612900">
              <a:lnSpc>
                <a:spcPts val="1650"/>
              </a:lnSpc>
              <a:spcBef>
                <a:spcPts val="125"/>
              </a:spcBef>
              <a:buSzPct val="92857"/>
              <a:buAutoNum type="arabicPeriod" startAt="4"/>
              <a:tabLst>
                <a:tab pos="212725" algn="l"/>
              </a:tabLst>
            </a:pPr>
            <a:r>
              <a:rPr sz="1400" b="1" spc="20" dirty="0">
                <a:solidFill>
                  <a:srgbClr val="CC0000"/>
                </a:solidFill>
                <a:latin typeface="Verdana"/>
                <a:cs typeface="Verdana"/>
              </a:rPr>
              <a:t>Content</a:t>
            </a:r>
            <a:r>
              <a:rPr sz="1400" b="1" spc="-229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b="1" spc="25" dirty="0">
                <a:solidFill>
                  <a:srgbClr val="CC0000"/>
                </a:solidFill>
                <a:latin typeface="Verdana"/>
                <a:cs typeface="Verdana"/>
              </a:rPr>
              <a:t>Rating:</a:t>
            </a:r>
            <a:r>
              <a:rPr sz="1400" b="1" spc="-22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column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contains</a:t>
            </a:r>
            <a:r>
              <a:rPr sz="14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maturity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rating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app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i.e.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up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nce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ch</a:t>
            </a:r>
            <a:r>
              <a:rPr sz="14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su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12700" marR="262255">
              <a:lnSpc>
                <a:spcPts val="1650"/>
              </a:lnSpc>
              <a:spcBef>
                <a:spcPts val="85"/>
              </a:spcBef>
              <a:buSzPct val="92857"/>
              <a:buAutoNum type="arabicPeriod" startAt="4"/>
              <a:tabLst>
                <a:tab pos="346710" algn="l"/>
              </a:tabLst>
            </a:pPr>
            <a:r>
              <a:rPr sz="1400" b="1" spc="15" dirty="0">
                <a:solidFill>
                  <a:srgbClr val="CC0000"/>
                </a:solidFill>
                <a:latin typeface="Verdana"/>
                <a:cs typeface="Verdana"/>
              </a:rPr>
              <a:t>Genres:</a:t>
            </a:r>
            <a:r>
              <a:rPr sz="1400" b="1" spc="-229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column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contains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about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genre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app</a:t>
            </a:r>
            <a:r>
              <a:rPr sz="1400" spc="4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belongs.</a:t>
            </a:r>
            <a:r>
              <a:rPr sz="14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Genres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can </a:t>
            </a:r>
            <a:r>
              <a:rPr sz="1400" spc="-4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considered</a:t>
            </a:r>
            <a:r>
              <a:rPr sz="14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further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division</a:t>
            </a:r>
            <a:r>
              <a:rPr sz="14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group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Category.</a:t>
            </a:r>
            <a:endParaRPr sz="1400">
              <a:latin typeface="Verdana"/>
              <a:cs typeface="Verdana"/>
            </a:endParaRPr>
          </a:p>
          <a:p>
            <a:pPr marL="346075" indent="-334010">
              <a:lnSpc>
                <a:spcPts val="1605"/>
              </a:lnSpc>
              <a:buSzPct val="92857"/>
              <a:buAutoNum type="arabicPeriod" startAt="4"/>
              <a:tabLst>
                <a:tab pos="346710" algn="l"/>
              </a:tabLst>
            </a:pPr>
            <a:r>
              <a:rPr sz="1400" b="1" spc="10" dirty="0">
                <a:solidFill>
                  <a:srgbClr val="CC0000"/>
                </a:solidFill>
                <a:latin typeface="Verdana"/>
                <a:cs typeface="Verdana"/>
              </a:rPr>
              <a:t>Last</a:t>
            </a:r>
            <a:r>
              <a:rPr sz="1400" b="1" spc="-16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CC0000"/>
                </a:solidFill>
                <a:latin typeface="Verdana"/>
                <a:cs typeface="Verdana"/>
              </a:rPr>
              <a:t>Updated:</a:t>
            </a:r>
            <a:r>
              <a:rPr sz="1400" b="1" spc="-16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Contains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date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 latest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update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app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400" spc="4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released.</a:t>
            </a:r>
            <a:endParaRPr sz="1400">
              <a:latin typeface="Verdana"/>
              <a:cs typeface="Verdana"/>
            </a:endParaRPr>
          </a:p>
          <a:p>
            <a:pPr marL="12700" marR="286385">
              <a:lnSpc>
                <a:spcPts val="1650"/>
              </a:lnSpc>
              <a:spcBef>
                <a:spcPts val="130"/>
              </a:spcBef>
              <a:buSzPct val="92857"/>
              <a:buAutoNum type="arabicPeriod" startAt="4"/>
              <a:tabLst>
                <a:tab pos="346710" algn="l"/>
              </a:tabLst>
            </a:pPr>
            <a:r>
              <a:rPr sz="1400" b="1" spc="10" dirty="0">
                <a:solidFill>
                  <a:srgbClr val="CC0000"/>
                </a:solidFill>
                <a:latin typeface="Verdana"/>
                <a:cs typeface="Verdana"/>
              </a:rPr>
              <a:t>Current</a:t>
            </a:r>
            <a:r>
              <a:rPr sz="1400" b="1" spc="-15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CC0000"/>
                </a:solidFill>
                <a:latin typeface="Verdana"/>
                <a:cs typeface="Verdana"/>
              </a:rPr>
              <a:t>Version:</a:t>
            </a:r>
            <a:r>
              <a:rPr sz="1400" b="1" spc="-22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Contains</a:t>
            </a:r>
            <a:r>
              <a:rPr sz="14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information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current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version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app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available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play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store.</a:t>
            </a:r>
            <a:endParaRPr sz="1400">
              <a:latin typeface="Verdana"/>
              <a:cs typeface="Verdana"/>
            </a:endParaRPr>
          </a:p>
          <a:p>
            <a:pPr marL="12700" marR="500380">
              <a:lnSpc>
                <a:spcPts val="1650"/>
              </a:lnSpc>
              <a:spcBef>
                <a:spcPts val="80"/>
              </a:spcBef>
              <a:buSzPct val="92857"/>
              <a:buAutoNum type="arabicPeriod" startAt="4"/>
              <a:tabLst>
                <a:tab pos="346710" algn="l"/>
              </a:tabLst>
            </a:pPr>
            <a:r>
              <a:rPr sz="1400" b="1" spc="15" dirty="0">
                <a:solidFill>
                  <a:srgbClr val="CC0000"/>
                </a:solidFill>
                <a:latin typeface="Verdana"/>
                <a:cs typeface="Verdana"/>
              </a:rPr>
              <a:t>Android</a:t>
            </a:r>
            <a:r>
              <a:rPr sz="1400" b="1" spc="-20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CC0000"/>
                </a:solidFill>
                <a:latin typeface="Verdana"/>
                <a:cs typeface="Verdana"/>
              </a:rPr>
              <a:t>Version:</a:t>
            </a:r>
            <a:r>
              <a:rPr sz="1400" b="1" spc="-15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Contains</a:t>
            </a:r>
            <a:r>
              <a:rPr sz="14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information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about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android</a:t>
            </a:r>
            <a:r>
              <a:rPr sz="14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versions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400" spc="4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app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supported.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142875"/>
            <a:ext cx="6624955" cy="114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740">
              <a:lnSpc>
                <a:spcPts val="2815"/>
              </a:lnSpc>
              <a:spcBef>
                <a:spcPts val="100"/>
              </a:spcBef>
            </a:pPr>
            <a:r>
              <a:rPr spc="5" dirty="0">
                <a:solidFill>
                  <a:srgbClr val="C00000"/>
                </a:solidFill>
              </a:rPr>
              <a:t>Attributes</a:t>
            </a:r>
            <a:r>
              <a:rPr spc="-135" dirty="0">
                <a:solidFill>
                  <a:srgbClr val="C00000"/>
                </a:solidFill>
              </a:rPr>
              <a:t> </a:t>
            </a:r>
            <a:r>
              <a:rPr spc="35" dirty="0">
                <a:solidFill>
                  <a:srgbClr val="C00000"/>
                </a:solidFill>
              </a:rPr>
              <a:t>in</a:t>
            </a:r>
            <a:r>
              <a:rPr spc="-114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Google</a:t>
            </a:r>
            <a:r>
              <a:rPr spc="5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Play</a:t>
            </a:r>
            <a:r>
              <a:rPr spc="15" dirty="0">
                <a:solidFill>
                  <a:srgbClr val="C00000"/>
                </a:solidFill>
              </a:rPr>
              <a:t> </a:t>
            </a:r>
            <a:r>
              <a:rPr spc="5" dirty="0">
                <a:solidFill>
                  <a:srgbClr val="C00000"/>
                </a:solidFill>
              </a:rPr>
              <a:t>store</a:t>
            </a:r>
          </a:p>
          <a:p>
            <a:pPr marL="12700" marR="5080">
              <a:lnSpc>
                <a:spcPct val="94900"/>
              </a:lnSpc>
              <a:spcBef>
                <a:spcPts val="85"/>
              </a:spcBef>
              <a:tabLst>
                <a:tab pos="1166495" algn="l"/>
              </a:tabLst>
            </a:pPr>
            <a:r>
              <a:rPr sz="1400" spc="-180" dirty="0">
                <a:latin typeface="Verdana"/>
                <a:cs typeface="Verdana"/>
              </a:rPr>
              <a:t>1.App</a:t>
            </a:r>
            <a:r>
              <a:rPr sz="3600" spc="-270" baseline="-4629" dirty="0">
                <a:solidFill>
                  <a:srgbClr val="C00000"/>
                </a:solidFill>
              </a:rPr>
              <a:t>D</a:t>
            </a:r>
            <a:r>
              <a:rPr sz="1400" spc="-180" dirty="0">
                <a:latin typeface="Verdana"/>
                <a:cs typeface="Verdana"/>
              </a:rPr>
              <a:t>: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3600" spc="-644" baseline="-4629" dirty="0" err="1">
                <a:solidFill>
                  <a:srgbClr val="C00000"/>
                </a:solidFill>
              </a:rPr>
              <a:t>a</a:t>
            </a:r>
            <a:r>
              <a:rPr sz="1400" b="0" spc="-430" dirty="0" err="1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3600" spc="-644" baseline="-4629" dirty="0" err="1">
                <a:solidFill>
                  <a:srgbClr val="C00000"/>
                </a:solidFill>
              </a:rPr>
              <a:t>t</a:t>
            </a:r>
            <a:r>
              <a:rPr lang="en-GB" sz="1400" b="0" spc="-430" dirty="0" err="1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lang="en-GB" sz="3600" spc="-644" baseline="-4629" dirty="0" err="1">
                <a:solidFill>
                  <a:srgbClr val="C00000"/>
                </a:solidFill>
              </a:rPr>
              <a:t>a</a:t>
            </a:r>
            <a:r>
              <a:rPr lang="en-GB" sz="1400" b="0" spc="-430" dirty="0" err="1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0" spc="-4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20" dirty="0">
                <a:solidFill>
                  <a:srgbClr val="124F5C"/>
                </a:solidFill>
                <a:latin typeface="Verdana"/>
                <a:cs typeface="Verdana"/>
              </a:rPr>
              <a:t>colu</a:t>
            </a:r>
            <a:r>
              <a:rPr sz="1400" b="0" spc="20" dirty="0">
                <a:solidFill>
                  <a:srgbClr val="00627C"/>
                </a:solidFill>
                <a:latin typeface="Verdana"/>
                <a:cs typeface="Verdana"/>
              </a:rPr>
              <a:t>mn</a:t>
            </a:r>
            <a:r>
              <a:rPr sz="1400" b="0" spc="-195" dirty="0">
                <a:solidFill>
                  <a:srgbClr val="00627C"/>
                </a:solidFill>
                <a:latin typeface="Verdana"/>
                <a:cs typeface="Verdana"/>
              </a:rPr>
              <a:t> </a:t>
            </a:r>
            <a:r>
              <a:rPr sz="1400" b="0" spc="10" dirty="0">
                <a:solidFill>
                  <a:srgbClr val="124F5C"/>
                </a:solidFill>
                <a:latin typeface="Verdana"/>
                <a:cs typeface="Verdana"/>
              </a:rPr>
              <a:t>Contains</a:t>
            </a:r>
            <a:r>
              <a:rPr sz="1400" b="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b="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5" dirty="0">
                <a:solidFill>
                  <a:srgbClr val="124F5C"/>
                </a:solidFill>
                <a:latin typeface="Verdana"/>
                <a:cs typeface="Verdana"/>
              </a:rPr>
              <a:t>name</a:t>
            </a:r>
            <a:r>
              <a:rPr sz="1400" b="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2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b="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b="0" spc="5" dirty="0">
                <a:solidFill>
                  <a:srgbClr val="124F5C"/>
                </a:solidFill>
                <a:latin typeface="Verdana"/>
                <a:cs typeface="Verdana"/>
              </a:rPr>
              <a:t> app</a:t>
            </a:r>
            <a:r>
              <a:rPr sz="1400" b="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2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b="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5" dirty="0">
                <a:solidFill>
                  <a:srgbClr val="124F5C"/>
                </a:solidFill>
                <a:latin typeface="Verdana"/>
                <a:cs typeface="Verdana"/>
              </a:rPr>
              <a:t>each</a:t>
            </a:r>
            <a:r>
              <a:rPr sz="1400" b="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10" dirty="0">
                <a:solidFill>
                  <a:srgbClr val="124F5C"/>
                </a:solidFill>
                <a:latin typeface="Verdana"/>
                <a:cs typeface="Verdana"/>
              </a:rPr>
              <a:t>observation. </a:t>
            </a:r>
            <a:r>
              <a:rPr sz="1400" b="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2.Category </a:t>
            </a:r>
            <a:r>
              <a:rPr sz="1400" spc="10" dirty="0">
                <a:latin typeface="Verdana"/>
                <a:cs typeface="Verdana"/>
              </a:rPr>
              <a:t>: </a:t>
            </a:r>
            <a:r>
              <a:rPr sz="1400" b="0" spc="30" dirty="0">
                <a:solidFill>
                  <a:srgbClr val="124F5C"/>
                </a:solidFill>
                <a:latin typeface="Verdana"/>
                <a:cs typeface="Verdana"/>
              </a:rPr>
              <a:t>This </a:t>
            </a:r>
            <a:r>
              <a:rPr sz="1400" b="0" spc="20" dirty="0">
                <a:solidFill>
                  <a:srgbClr val="124F5C"/>
                </a:solidFill>
                <a:latin typeface="Verdana"/>
                <a:cs typeface="Verdana"/>
              </a:rPr>
              <a:t>column </a:t>
            </a:r>
            <a:r>
              <a:rPr sz="1400" b="0" spc="10" dirty="0">
                <a:solidFill>
                  <a:srgbClr val="124F5C"/>
                </a:solidFill>
                <a:latin typeface="Verdana"/>
                <a:cs typeface="Verdana"/>
              </a:rPr>
              <a:t>Contains </a:t>
            </a:r>
            <a:r>
              <a:rPr sz="1400" b="0" dirty="0">
                <a:solidFill>
                  <a:srgbClr val="124F5C"/>
                </a:solidFill>
                <a:latin typeface="Verdana"/>
                <a:cs typeface="Verdana"/>
              </a:rPr>
              <a:t>Category </a:t>
            </a:r>
            <a:r>
              <a:rPr sz="1400" b="0" spc="-10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400" b="0" spc="30" dirty="0">
                <a:solidFill>
                  <a:srgbClr val="124F5C"/>
                </a:solidFill>
                <a:latin typeface="Verdana"/>
                <a:cs typeface="Verdana"/>
              </a:rPr>
              <a:t>which </a:t>
            </a:r>
            <a:r>
              <a:rPr sz="1400" b="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400" b="0" spc="5" dirty="0">
                <a:solidFill>
                  <a:srgbClr val="124F5C"/>
                </a:solidFill>
                <a:latin typeface="Verdana"/>
                <a:cs typeface="Verdana"/>
              </a:rPr>
              <a:t>app </a:t>
            </a:r>
            <a:r>
              <a:rPr sz="1400" b="0" spc="20" dirty="0">
                <a:solidFill>
                  <a:srgbClr val="124F5C"/>
                </a:solidFill>
                <a:latin typeface="Verdana"/>
                <a:cs typeface="Verdana"/>
              </a:rPr>
              <a:t>belongs. </a:t>
            </a:r>
            <a:r>
              <a:rPr sz="1400" b="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3.Rating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:	</a:t>
            </a:r>
            <a:r>
              <a:rPr sz="1400" b="0" spc="30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400" b="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20" dirty="0">
                <a:solidFill>
                  <a:srgbClr val="124F5C"/>
                </a:solidFill>
                <a:latin typeface="Verdana"/>
                <a:cs typeface="Verdana"/>
              </a:rPr>
              <a:t>column</a:t>
            </a:r>
            <a:r>
              <a:rPr sz="1400" b="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15" dirty="0">
                <a:solidFill>
                  <a:srgbClr val="124F5C"/>
                </a:solidFill>
                <a:latin typeface="Verdana"/>
                <a:cs typeface="Verdana"/>
              </a:rPr>
              <a:t>contains</a:t>
            </a:r>
            <a:r>
              <a:rPr sz="1400" b="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400" b="0" spc="-5" dirty="0">
                <a:solidFill>
                  <a:srgbClr val="124F5C"/>
                </a:solidFill>
                <a:latin typeface="Verdana"/>
                <a:cs typeface="Verdana"/>
              </a:rPr>
              <a:t>average</a:t>
            </a:r>
            <a:r>
              <a:rPr sz="1400" b="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5" dirty="0">
                <a:solidFill>
                  <a:srgbClr val="124F5C"/>
                </a:solidFill>
                <a:latin typeface="Verdana"/>
                <a:cs typeface="Verdana"/>
              </a:rPr>
              <a:t>rating</a:t>
            </a:r>
            <a:r>
              <a:rPr sz="1400" b="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2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b="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400" b="0" spc="5" dirty="0">
                <a:solidFill>
                  <a:srgbClr val="124F5C"/>
                </a:solidFill>
                <a:latin typeface="Verdana"/>
                <a:cs typeface="Verdana"/>
              </a:rPr>
              <a:t>app.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42875"/>
            <a:ext cx="514350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084" y="238760"/>
            <a:ext cx="379095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Attributes</a:t>
            </a:r>
            <a:r>
              <a:rPr spc="-145" dirty="0"/>
              <a:t> </a:t>
            </a:r>
            <a:r>
              <a:rPr spc="40" dirty="0"/>
              <a:t>in</a:t>
            </a:r>
            <a:r>
              <a:rPr spc="-125" dirty="0"/>
              <a:t> </a:t>
            </a:r>
            <a:r>
              <a:rPr spc="-20" dirty="0"/>
              <a:t>User</a:t>
            </a:r>
            <a:r>
              <a:rPr spc="25" dirty="0"/>
              <a:t> </a:t>
            </a:r>
            <a:r>
              <a:rPr spc="10" dirty="0"/>
              <a:t>reviews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787" y="823975"/>
            <a:ext cx="5257800" cy="2133600"/>
          </a:xfrm>
          <a:prstGeom prst="rect">
            <a:avLst/>
          </a:prstGeom>
          <a:solidFill>
            <a:srgbClr val="FFF9EE"/>
          </a:solidFill>
          <a:ln w="12700">
            <a:solidFill>
              <a:srgbClr val="CC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419734" indent="-21971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20370" algn="l"/>
              </a:tabLst>
            </a:pPr>
            <a:r>
              <a:rPr sz="1550" b="1" spc="15" dirty="0">
                <a:solidFill>
                  <a:srgbClr val="124F5C"/>
                </a:solidFill>
                <a:latin typeface="Arial"/>
                <a:cs typeface="Arial"/>
              </a:rPr>
              <a:t>App-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Application</a:t>
            </a:r>
            <a:r>
              <a:rPr sz="1550" spc="17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-20" dirty="0">
                <a:solidFill>
                  <a:srgbClr val="124F5C"/>
                </a:solidFill>
                <a:latin typeface="Arial MT"/>
                <a:cs typeface="Arial MT"/>
              </a:rPr>
              <a:t>name</a:t>
            </a:r>
            <a:endParaRPr sz="1550">
              <a:latin typeface="Arial MT"/>
              <a:cs typeface="Arial MT"/>
            </a:endParaRPr>
          </a:p>
          <a:p>
            <a:pPr marL="419734" indent="-219710">
              <a:lnSpc>
                <a:spcPct val="100000"/>
              </a:lnSpc>
              <a:spcBef>
                <a:spcPts val="1070"/>
              </a:spcBef>
              <a:buClr>
                <a:srgbClr val="000000"/>
              </a:buClr>
              <a:buAutoNum type="arabicPeriod"/>
              <a:tabLst>
                <a:tab pos="420370" algn="l"/>
              </a:tabLst>
            </a:pP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Translated</a:t>
            </a:r>
            <a:r>
              <a:rPr sz="1550" b="1" spc="9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Review-</a:t>
            </a:r>
            <a:r>
              <a:rPr sz="1550" b="1" spc="9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124F5C"/>
                </a:solidFill>
                <a:latin typeface="Arial MT"/>
                <a:cs typeface="Arial MT"/>
              </a:rPr>
              <a:t>User</a:t>
            </a:r>
            <a:r>
              <a:rPr sz="1550" spc="8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review</a:t>
            </a:r>
            <a:endParaRPr sz="1550">
              <a:latin typeface="Arial MT"/>
              <a:cs typeface="Arial MT"/>
            </a:endParaRPr>
          </a:p>
          <a:p>
            <a:pPr marL="419734" indent="-219710">
              <a:lnSpc>
                <a:spcPct val="100000"/>
              </a:lnSpc>
              <a:spcBef>
                <a:spcPts val="1070"/>
              </a:spcBef>
              <a:buClr>
                <a:srgbClr val="000000"/>
              </a:buClr>
              <a:buAutoNum type="arabicPeriod"/>
              <a:tabLst>
                <a:tab pos="420370" algn="l"/>
              </a:tabLst>
            </a:pPr>
            <a:r>
              <a:rPr sz="1550" b="1" spc="15" dirty="0">
                <a:solidFill>
                  <a:srgbClr val="124F5C"/>
                </a:solidFill>
                <a:latin typeface="Arial"/>
                <a:cs typeface="Arial"/>
              </a:rPr>
              <a:t>Sentiment-</a:t>
            </a:r>
            <a:r>
              <a:rPr sz="1550" b="1" spc="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spc="15" dirty="0">
                <a:solidFill>
                  <a:srgbClr val="124F5C"/>
                </a:solidFill>
                <a:latin typeface="Arial MT"/>
                <a:cs typeface="Arial MT"/>
              </a:rPr>
              <a:t>Positive/Negative/Neutral</a:t>
            </a:r>
            <a:endParaRPr sz="1550">
              <a:latin typeface="Arial MT"/>
              <a:cs typeface="Arial MT"/>
            </a:endParaRPr>
          </a:p>
          <a:p>
            <a:pPr marL="419734" indent="-219710">
              <a:lnSpc>
                <a:spcPct val="100000"/>
              </a:lnSpc>
              <a:spcBef>
                <a:spcPts val="1070"/>
              </a:spcBef>
              <a:buClr>
                <a:srgbClr val="000000"/>
              </a:buClr>
              <a:buAutoNum type="arabicPeriod"/>
              <a:tabLst>
                <a:tab pos="420370" algn="l"/>
              </a:tabLst>
            </a:pP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Sentiment</a:t>
            </a:r>
            <a:r>
              <a:rPr sz="1550" b="1" spc="8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24F5C"/>
                </a:solidFill>
                <a:latin typeface="Arial"/>
                <a:cs typeface="Arial"/>
              </a:rPr>
              <a:t>Polarity-</a:t>
            </a:r>
            <a:r>
              <a:rPr sz="1550" b="1" spc="3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spc="-5" dirty="0">
                <a:solidFill>
                  <a:srgbClr val="124F5C"/>
                </a:solidFill>
                <a:latin typeface="Arial MT"/>
                <a:cs typeface="Arial MT"/>
              </a:rPr>
              <a:t>Sentiment</a:t>
            </a:r>
            <a:r>
              <a:rPr sz="1550" spc="2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124F5C"/>
                </a:solidFill>
                <a:latin typeface="Arial MT"/>
                <a:cs typeface="Arial MT"/>
              </a:rPr>
              <a:t>polarity</a:t>
            </a:r>
            <a:r>
              <a:rPr sz="1550" spc="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score</a:t>
            </a:r>
            <a:endParaRPr sz="1550">
              <a:latin typeface="Arial MT"/>
              <a:cs typeface="Arial MT"/>
            </a:endParaRPr>
          </a:p>
          <a:p>
            <a:pPr marL="419734" indent="-219710">
              <a:lnSpc>
                <a:spcPct val="100000"/>
              </a:lnSpc>
              <a:spcBef>
                <a:spcPts val="994"/>
              </a:spcBef>
              <a:buClr>
                <a:srgbClr val="000000"/>
              </a:buClr>
              <a:buAutoNum type="arabicPeriod"/>
              <a:tabLst>
                <a:tab pos="420370" algn="l"/>
              </a:tabLst>
            </a:pPr>
            <a:r>
              <a:rPr sz="1550" b="1" spc="10" dirty="0">
                <a:solidFill>
                  <a:srgbClr val="124F5C"/>
                </a:solidFill>
                <a:latin typeface="Arial"/>
                <a:cs typeface="Arial"/>
              </a:rPr>
              <a:t>Sentiment</a:t>
            </a:r>
            <a:r>
              <a:rPr sz="1550" b="1" spc="9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124F5C"/>
                </a:solidFill>
                <a:latin typeface="Arial"/>
                <a:cs typeface="Arial"/>
              </a:rPr>
              <a:t>Subjectivity-</a:t>
            </a:r>
            <a:r>
              <a:rPr sz="1550" b="1" spc="2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550" spc="-5" dirty="0">
                <a:solidFill>
                  <a:srgbClr val="124F5C"/>
                </a:solidFill>
                <a:latin typeface="Arial MT"/>
                <a:cs typeface="Arial MT"/>
              </a:rPr>
              <a:t>Sentiment</a:t>
            </a:r>
            <a:r>
              <a:rPr sz="1550" spc="25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124F5C"/>
                </a:solidFill>
                <a:latin typeface="Arial MT"/>
                <a:cs typeface="Arial MT"/>
              </a:rPr>
              <a:t>subjectivity</a:t>
            </a:r>
            <a:r>
              <a:rPr sz="1550" spc="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124F5C"/>
                </a:solidFill>
                <a:latin typeface="Arial MT"/>
                <a:cs typeface="Arial MT"/>
              </a:rPr>
              <a:t>score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19625" y="2971736"/>
            <a:ext cx="4524375" cy="2172335"/>
            <a:chOff x="4619625" y="2971736"/>
            <a:chExt cx="4524375" cy="21723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9625" y="2971736"/>
              <a:ext cx="4524375" cy="21717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6775" y="3009899"/>
              <a:ext cx="4467225" cy="21336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0025" y="180975"/>
            <a:ext cx="514350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369" y="437768"/>
            <a:ext cx="2327910" cy="7645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pc="395" dirty="0">
                <a:latin typeface="Calibri"/>
                <a:cs typeface="Calibri"/>
              </a:rPr>
              <a:t>OVERVIEW</a:t>
            </a:r>
            <a:r>
              <a:rPr dirty="0">
                <a:latin typeface="Calibri"/>
                <a:cs typeface="Calibri"/>
              </a:rPr>
              <a:t> </a:t>
            </a:r>
            <a:r>
              <a:rPr spc="305" dirty="0">
                <a:latin typeface="Calibri"/>
                <a:cs typeface="Calibri"/>
              </a:rPr>
              <a:t>OF </a:t>
            </a:r>
            <a:r>
              <a:rPr spc="-530" dirty="0">
                <a:latin typeface="Calibri"/>
                <a:cs typeface="Calibri"/>
              </a:rPr>
              <a:t> </a:t>
            </a:r>
            <a:r>
              <a:rPr spc="390" dirty="0">
                <a:latin typeface="Calibri"/>
                <a:cs typeface="Calibri"/>
              </a:rPr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250" y="266700"/>
            <a:ext cx="809625" cy="809625"/>
            <a:chOff x="476250" y="266700"/>
            <a:chExt cx="809625" cy="809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0" y="266700"/>
              <a:ext cx="809625" cy="8096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304800"/>
              <a:ext cx="695325" cy="695325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629275" y="1190625"/>
            <a:ext cx="3305175" cy="666750"/>
          </a:xfrm>
          <a:custGeom>
            <a:avLst/>
            <a:gdLst/>
            <a:ahLst/>
            <a:cxnLst/>
            <a:rect l="l" t="t" r="r" b="b"/>
            <a:pathLst>
              <a:path w="3305175" h="666750">
                <a:moveTo>
                  <a:pt x="2970529" y="0"/>
                </a:moveTo>
                <a:lnTo>
                  <a:pt x="0" y="0"/>
                </a:lnTo>
                <a:lnTo>
                  <a:pt x="334390" y="333248"/>
                </a:lnTo>
                <a:lnTo>
                  <a:pt x="0" y="666496"/>
                </a:lnTo>
                <a:lnTo>
                  <a:pt x="2970529" y="666496"/>
                </a:lnTo>
                <a:lnTo>
                  <a:pt x="3304921" y="333248"/>
                </a:lnTo>
                <a:lnTo>
                  <a:pt x="2970529" y="0"/>
                </a:lnTo>
                <a:close/>
              </a:path>
            </a:pathLst>
          </a:custGeom>
          <a:solidFill>
            <a:srgbClr val="0069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80530" y="1361186"/>
            <a:ext cx="2018664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Predictive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Modeling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1900" y="2695248"/>
            <a:ext cx="1913255" cy="159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95"/>
              </a:spcBef>
            </a:pPr>
            <a:r>
              <a:rPr sz="1800" spc="5" dirty="0">
                <a:latin typeface="Arial MT"/>
                <a:cs typeface="Arial MT"/>
              </a:rPr>
              <a:t>Formulate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statistical model </a:t>
            </a:r>
            <a:r>
              <a:rPr sz="1800" spc="10" dirty="0">
                <a:latin typeface="Arial MT"/>
                <a:cs typeface="Arial MT"/>
              </a:rPr>
              <a:t>to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forecast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an 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outcome </a:t>
            </a:r>
            <a:r>
              <a:rPr sz="1800" spc="10" dirty="0">
                <a:latin typeface="Arial MT"/>
                <a:cs typeface="Arial MT"/>
              </a:rPr>
              <a:t>using 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relevant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predictors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190625"/>
            <a:ext cx="3543300" cy="666750"/>
          </a:xfrm>
          <a:custGeom>
            <a:avLst/>
            <a:gdLst/>
            <a:ahLst/>
            <a:cxnLst/>
            <a:rect l="l" t="t" r="r" b="b"/>
            <a:pathLst>
              <a:path w="3543300" h="666750">
                <a:moveTo>
                  <a:pt x="3208909" y="0"/>
                </a:moveTo>
                <a:lnTo>
                  <a:pt x="0" y="0"/>
                </a:lnTo>
                <a:lnTo>
                  <a:pt x="0" y="666496"/>
                </a:lnTo>
                <a:lnTo>
                  <a:pt x="3208909" y="666496"/>
                </a:lnTo>
                <a:lnTo>
                  <a:pt x="3543173" y="333248"/>
                </a:lnTo>
                <a:lnTo>
                  <a:pt x="3208909" y="0"/>
                </a:lnTo>
                <a:close/>
              </a:path>
            </a:pathLst>
          </a:custGeom>
          <a:solidFill>
            <a:srgbClr val="359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3452" y="1362011"/>
            <a:ext cx="1477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Cleaning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519" y="2660403"/>
            <a:ext cx="2078355" cy="128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Understand </a:t>
            </a:r>
            <a:r>
              <a:rPr sz="1800" spc="20" dirty="0">
                <a:latin typeface="Arial MT"/>
                <a:cs typeface="Arial MT"/>
              </a:rPr>
              <a:t>the 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2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50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25" dirty="0">
                <a:latin typeface="Arial MT"/>
                <a:cs typeface="Arial MT"/>
              </a:rPr>
              <a:t>t</a:t>
            </a:r>
            <a:r>
              <a:rPr sz="1800" spc="45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re</a:t>
            </a:r>
            <a:r>
              <a:rPr sz="1800" spc="-14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f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t</a:t>
            </a:r>
            <a:r>
              <a:rPr sz="1800" spc="45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e  </a:t>
            </a:r>
            <a:r>
              <a:rPr sz="1800" spc="-5" dirty="0">
                <a:latin typeface="Arial MT"/>
                <a:cs typeface="Arial MT"/>
              </a:rPr>
              <a:t>dataset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5" dirty="0">
                <a:latin typeface="Arial MT"/>
                <a:cs typeface="Arial MT"/>
              </a:rPr>
              <a:t>clean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data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before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3225" y="1190625"/>
            <a:ext cx="3305175" cy="666750"/>
          </a:xfrm>
          <a:custGeom>
            <a:avLst/>
            <a:gdLst/>
            <a:ahLst/>
            <a:cxnLst/>
            <a:rect l="l" t="t" r="r" b="b"/>
            <a:pathLst>
              <a:path w="3305175" h="666750">
                <a:moveTo>
                  <a:pt x="2970403" y="0"/>
                </a:moveTo>
                <a:lnTo>
                  <a:pt x="0" y="0"/>
                </a:lnTo>
                <a:lnTo>
                  <a:pt x="334390" y="333248"/>
                </a:lnTo>
                <a:lnTo>
                  <a:pt x="0" y="666496"/>
                </a:lnTo>
                <a:lnTo>
                  <a:pt x="2970403" y="666496"/>
                </a:lnTo>
                <a:lnTo>
                  <a:pt x="3304921" y="333248"/>
                </a:lnTo>
                <a:lnTo>
                  <a:pt x="2970403" y="0"/>
                </a:lnTo>
                <a:close/>
              </a:path>
            </a:pathLst>
          </a:custGeom>
          <a:solidFill>
            <a:srgbClr val="1C81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43325" y="1361186"/>
            <a:ext cx="170815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Exploration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26865" y="2633653"/>
            <a:ext cx="2005330" cy="1914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95"/>
              </a:spcBef>
            </a:pPr>
            <a:r>
              <a:rPr sz="1800" spc="-15" dirty="0">
                <a:latin typeface="Arial MT"/>
                <a:cs typeface="Arial MT"/>
              </a:rPr>
              <a:t>Uncover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initial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patterns, 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characteristics,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points </a:t>
            </a:r>
            <a:r>
              <a:rPr sz="1800" spc="-15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interest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using </a:t>
            </a:r>
            <a:r>
              <a:rPr sz="1800" spc="-15" dirty="0">
                <a:latin typeface="Arial MT"/>
                <a:cs typeface="Arial MT"/>
              </a:rPr>
              <a:t>visual </a:t>
            </a:r>
            <a:r>
              <a:rPr sz="1800" spc="-10" dirty="0">
                <a:latin typeface="Arial MT"/>
                <a:cs typeface="Arial MT"/>
              </a:rPr>
              <a:t> exploration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57700" y="1924050"/>
            <a:ext cx="609600" cy="61912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86600" y="1943100"/>
            <a:ext cx="523875" cy="52387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8725" y="1943100"/>
            <a:ext cx="619125" cy="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1979</Words>
  <Application>Microsoft Office PowerPoint</Application>
  <PresentationFormat>On-screen Show (16:9)</PresentationFormat>
  <Paragraphs>199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 MT</vt:lpstr>
      <vt:lpstr>Calibri</vt:lpstr>
      <vt:lpstr>Cambria</vt:lpstr>
      <vt:lpstr>Cambria Math</vt:lpstr>
      <vt:lpstr>Courier New</vt:lpstr>
      <vt:lpstr>Segoe UI Symbol</vt:lpstr>
      <vt:lpstr>Times New Roman</vt:lpstr>
      <vt:lpstr>Verdana</vt:lpstr>
      <vt:lpstr>Office Theme</vt:lpstr>
      <vt:lpstr>Capst oject</vt:lpstr>
      <vt:lpstr>WHY ANALYZE THE GOOGLE PLAY STORE?</vt:lpstr>
      <vt:lpstr>Introduction</vt:lpstr>
      <vt:lpstr>Problem Statement</vt:lpstr>
      <vt:lpstr>Agenda</vt:lpstr>
      <vt:lpstr>Dataset Preparation</vt:lpstr>
      <vt:lpstr>Attributes in Google Play store 1.AppD: aThtias column Contains the name of the app for each observation.  2.Category : This column Contains Category to which the app belongs.  3.Rating : This column contains the average rating for the app.</vt:lpstr>
      <vt:lpstr>Attributes in User reviews</vt:lpstr>
      <vt:lpstr>OVERVIEW OF  ANALYSIS</vt:lpstr>
      <vt:lpstr>Pairwise Plot- Ratings, Size, Installs, Reviews, Price</vt:lpstr>
      <vt:lpstr>Correlation Heatmap</vt:lpstr>
      <vt:lpstr>Percentage of Paid apps v/s Free apps</vt:lpstr>
      <vt:lpstr>Content Rating</vt:lpstr>
      <vt:lpstr>Count of Applications in each category</vt:lpstr>
      <vt:lpstr>Category App's have most number of installs</vt:lpstr>
      <vt:lpstr>Average rating of the apps</vt:lpstr>
      <vt:lpstr>Top 10 installed apps in any category</vt:lpstr>
      <vt:lpstr>Top Free Apps</vt:lpstr>
      <vt:lpstr>Top Paid Apps Based on Revenue</vt:lpstr>
      <vt:lpstr>App Size Analysis</vt:lpstr>
      <vt:lpstr>Android version based on each category</vt:lpstr>
      <vt:lpstr>Percentage of Review Sentiments</vt:lpstr>
      <vt:lpstr>Positive and Negative Reviews</vt:lpstr>
      <vt:lpstr>Is sentiment_subjectivity proportional to sentiment_polarity?</vt:lpstr>
      <vt:lpstr>Co-Relation in merged data frame</vt:lpstr>
      <vt:lpstr>Distribution of Apps updated over the Year and Month</vt:lpstr>
      <vt:lpstr>Challenges Faced</vt:lpstr>
      <vt:lpstr>Conclusion’s</vt:lpstr>
      <vt:lpstr>Conclusion’s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 oject</dc:title>
  <cp:lastModifiedBy>shree kumar mohan</cp:lastModifiedBy>
  <cp:revision>7</cp:revision>
  <dcterms:created xsi:type="dcterms:W3CDTF">2024-04-04T13:38:53Z</dcterms:created>
  <dcterms:modified xsi:type="dcterms:W3CDTF">2024-04-04T14:50:11Z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LastSaved">
    <vt:filetime>2024-04-04T00:00:00Z</vt:filetime>
  </property>
</Properties>
</file>