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5568C-954C-4E77-A677-15273725ACEE}" v="713" dt="2023-02-28T12:58:44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handoutMaster" Target="handoutMasters/handoutMaster1.xml" Id="rId13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notesMaster" Target="notesMasters/notesMaster1.xml" Id="rId12" /><Relationship Type="http://schemas.openxmlformats.org/officeDocument/2006/relationships/tableStyles" Target="tableStyles.xml" Id="rId17" /><Relationship Type="http://schemas.openxmlformats.org/officeDocument/2006/relationships/customXml" Target="../customXml/item2.xml" Id="rId2" /><Relationship Type="http://schemas.openxmlformats.org/officeDocument/2006/relationships/theme" Target="theme/theme1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viewProps" Target="viewProps.xml" Id="rId15" /><Relationship Type="http://schemas.openxmlformats.org/officeDocument/2006/relationships/slide" Target="slides/slide6.xml" Id="rId10" /><Relationship Type="http://schemas.microsoft.com/office/2015/10/relationships/revisionInfo" Target="revisionInfo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presProps" Target="presProps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28/02/2023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rtlCol="0" anchor="t">
            <a:normAutofit/>
          </a:bodyPr>
          <a:lstStyle/>
          <a:p>
            <a:pPr algn="l"/>
            <a:r>
              <a:rPr lang="en-GB" dirty="0">
                <a:solidFill>
                  <a:srgbClr val="22BFBD">
                    <a:alpha val="70000"/>
                  </a:srgbClr>
                </a:solidFill>
                <a:cs typeface="Angsana New"/>
              </a:rPr>
              <a:t>Payment Processing Platform</a:t>
            </a:r>
            <a:endParaRPr lang="en-GB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200" dirty="0">
                <a:solidFill>
                  <a:schemeClr val="tx2">
                    <a:alpha val="60000"/>
                  </a:schemeClr>
                </a:solidFill>
                <a:cs typeface="Arial"/>
              </a:rPr>
              <a:t>James </a:t>
            </a:r>
            <a:r>
              <a:rPr lang="en-GB" sz="2200" dirty="0" err="1">
                <a:solidFill>
                  <a:schemeClr val="tx2">
                    <a:alpha val="60000"/>
                  </a:schemeClr>
                </a:solidFill>
                <a:cs typeface="Arial"/>
              </a:rPr>
              <a:t>Mashiyane</a:t>
            </a:r>
            <a:endParaRPr lang="en-GB" sz="2200" dirty="0" err="1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2EF2F9D9-FE98-CC05-5B80-8C65F8CB9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6760" r="24111" b="-3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77DD6-B108-1BF2-4C5B-917ED267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462"/>
            <a:ext cx="5895919" cy="8257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Payment Platform</a:t>
            </a:r>
            <a:r>
              <a:rPr lang="en-US" sz="28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, python, SQL and flask</a:t>
            </a:r>
            <a:r>
              <a:rPr lang="en-US" sz="5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 </a:t>
            </a:r>
            <a:endParaRPr lang="en-US" sz="5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C31C5C-73D5-710C-2001-F774FDF7A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839983" y="1804098"/>
            <a:ext cx="10303689" cy="37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5784-2032-879C-4F77-22AFE822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ngsana New"/>
              </a:rPr>
              <a:t>functions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4B9D-8607-E05E-0DCE-C33E04C6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514350">
              <a:buAutoNum type="arabicPeriod"/>
            </a:pP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Main.py(main flask application)</a:t>
            </a:r>
            <a:endParaRPr lang="en-US" dirty="0">
              <a:solidFill>
                <a:srgbClr val="1B2830">
                  <a:alpha val="70000"/>
                </a:srgbClr>
              </a:solidFill>
            </a:endParaRPr>
          </a:p>
          <a:p>
            <a:pPr marL="742950" indent="-514350">
              <a:buClr>
                <a:srgbClr val="E3EBEF"/>
              </a:buClr>
              <a:buAutoNum type="arabicPeriod"/>
            </a:pP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Suppliers.py(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sql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 code to create the 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suppliers.db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)</a:t>
            </a:r>
            <a:endParaRPr lang="en-US" dirty="0">
              <a:solidFill>
                <a:srgbClr val="1B2830">
                  <a:alpha val="70000"/>
                </a:srgbClr>
              </a:solidFill>
            </a:endParaRPr>
          </a:p>
          <a:p>
            <a:pPr marL="742950" indent="-514350">
              <a:buClr>
                <a:srgbClr val="E3EBEF"/>
              </a:buClr>
              <a:buAutoNum type="arabicPeriod"/>
            </a:pP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Payments.py(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sql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 code to create the 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payments.db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)</a:t>
            </a:r>
            <a:endParaRPr lang="en-US" dirty="0">
              <a:solidFill>
                <a:srgbClr val="1B2830">
                  <a:alpha val="70000"/>
                </a:srgbClr>
              </a:solidFill>
            </a:endParaRPr>
          </a:p>
          <a:p>
            <a:pPr marL="742950" indent="-514350">
              <a:buClr>
                <a:srgbClr val="E3EBEF"/>
              </a:buClr>
              <a:buAutoNum type="arabicPeriod"/>
            </a:pP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Templates(html folder with all flask app templates)</a:t>
            </a:r>
            <a:endParaRPr lang="en-US" dirty="0">
              <a:solidFill>
                <a:srgbClr val="1B2830">
                  <a:alpha val="70000"/>
                </a:srgbClr>
              </a:solidFill>
            </a:endParaRPr>
          </a:p>
          <a:p>
            <a:pPr marL="742950" indent="-514350">
              <a:buClr>
                <a:srgbClr val="E3EBEF"/>
              </a:buClr>
              <a:buAutoNum type="arabicPeriod"/>
            </a:pP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Static(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css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 folder for styling)</a:t>
            </a:r>
            <a:endParaRPr lang="en-US" dirty="0">
              <a:solidFill>
                <a:srgbClr val="1B2830">
                  <a:alpha val="70000"/>
                </a:srgbClr>
              </a:solidFill>
            </a:endParaRPr>
          </a:p>
          <a:p>
            <a:pPr marL="742950" indent="-514350">
              <a:buClr>
                <a:srgbClr val="E3EBEF"/>
              </a:buClr>
              <a:buAutoNum type="arabicPeriod"/>
            </a:pP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Utils(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i.e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pdf_utils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, 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math_utils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, </a:t>
            </a:r>
            <a:r>
              <a:rPr lang="en-GB" dirty="0" err="1">
                <a:solidFill>
                  <a:srgbClr val="1B2830">
                    <a:alpha val="70000"/>
                  </a:srgbClr>
                </a:solidFill>
              </a:rPr>
              <a:t>db_utils</a:t>
            </a:r>
            <a:r>
              <a:rPr lang="en-GB" dirty="0">
                <a:solidFill>
                  <a:srgbClr val="1B2830">
                    <a:alpha val="70000"/>
                  </a:srgbClr>
                </a:solidFill>
              </a:rPr>
              <a:t>)  </a:t>
            </a:r>
            <a:endParaRPr lang="en-US" dirty="0">
              <a:solidFill>
                <a:srgbClr val="1B283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07E-E0F8-7544-57D6-4BADA373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ngsana New"/>
              </a:rPr>
              <a:t>Main app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D78E-2FB6-0BE5-F1B4-7484A4CB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rgbClr val="1B2830">
                    <a:alpha val="70000"/>
                  </a:srgbClr>
                </a:solidFill>
              </a:rPr>
              <a:t>Home(home page)</a:t>
            </a:r>
            <a:endParaRPr lang="en-US" sz="2400">
              <a:solidFill>
                <a:srgbClr val="1B2830">
                  <a:alpha val="70000"/>
                </a:srgbClr>
              </a:solidFill>
            </a:endParaRPr>
          </a:p>
          <a:p>
            <a:pPr>
              <a:buClr>
                <a:srgbClr val="E3EBEF"/>
              </a:buClr>
            </a:pPr>
            <a:r>
              <a:rPr lang="en-GB" sz="2400" dirty="0">
                <a:solidFill>
                  <a:srgbClr val="1B2830">
                    <a:alpha val="70000"/>
                  </a:srgbClr>
                </a:solidFill>
              </a:rPr>
              <a:t>Login(login as admin or as manager)</a:t>
            </a:r>
          </a:p>
          <a:p>
            <a:pPr>
              <a:buClr>
                <a:srgbClr val="E3EBEF"/>
              </a:buClr>
            </a:pPr>
            <a:r>
              <a:rPr lang="en-GB" sz="2400" dirty="0">
                <a:solidFill>
                  <a:srgbClr val="1B2830">
                    <a:alpha val="70000"/>
                  </a:srgbClr>
                </a:solidFill>
              </a:rPr>
              <a:t>Dashboard(redirects according to the role)</a:t>
            </a:r>
          </a:p>
          <a:p>
            <a:pPr>
              <a:buClr>
                <a:srgbClr val="E3EBEF"/>
              </a:buClr>
            </a:pPr>
            <a:r>
              <a:rPr lang="en-GB" sz="2400" dirty="0">
                <a:solidFill>
                  <a:srgbClr val="1B2830">
                    <a:alpha val="70000"/>
                  </a:srgbClr>
                </a:solidFill>
              </a:rPr>
              <a:t>Capture(if admin: capture supplier information and save on the </a:t>
            </a:r>
            <a:r>
              <a:rPr lang="en-GB" sz="2400" dirty="0" err="1">
                <a:solidFill>
                  <a:srgbClr val="1B2830">
                    <a:alpha val="70000"/>
                  </a:srgbClr>
                </a:solidFill>
              </a:rPr>
              <a:t>suppliers.db</a:t>
            </a:r>
            <a:r>
              <a:rPr lang="en-GB" sz="2400" dirty="0">
                <a:solidFill>
                  <a:srgbClr val="1B2830">
                    <a:alpha val="70000"/>
                  </a:srgbClr>
                </a:solidFill>
              </a:rPr>
              <a:t>)</a:t>
            </a:r>
          </a:p>
          <a:p>
            <a:pPr>
              <a:buClr>
                <a:srgbClr val="E3EBEF"/>
              </a:buClr>
            </a:pPr>
            <a:r>
              <a:rPr lang="en-GB" sz="2400" err="1">
                <a:solidFill>
                  <a:srgbClr val="1B2830">
                    <a:alpha val="70000"/>
                  </a:srgbClr>
                </a:solidFill>
              </a:rPr>
              <a:t>Capture_payments</a:t>
            </a:r>
            <a:r>
              <a:rPr lang="en-GB" sz="2400" dirty="0">
                <a:solidFill>
                  <a:srgbClr val="1B2830">
                    <a:alpha val="70000"/>
                  </a:srgbClr>
                </a:solidFill>
              </a:rPr>
              <a:t>(if admin: capture payment information and =save on </a:t>
            </a:r>
            <a:r>
              <a:rPr lang="en-GB" sz="2400" err="1">
                <a:solidFill>
                  <a:srgbClr val="1B2830">
                    <a:alpha val="70000"/>
                  </a:srgbClr>
                </a:solidFill>
              </a:rPr>
              <a:t>payments.db</a:t>
            </a:r>
            <a:r>
              <a:rPr lang="en-GB" sz="2400" dirty="0">
                <a:solidFill>
                  <a:srgbClr val="1B2830">
                    <a:alpha val="70000"/>
                  </a:srgbClr>
                </a:solidFill>
              </a:rPr>
              <a:t>)</a:t>
            </a:r>
          </a:p>
          <a:p>
            <a:pPr marL="742950" indent="-514350">
              <a:buClr>
                <a:srgbClr val="E3EBEF"/>
              </a:buClr>
              <a:buAutoNum type="arabicPeriod"/>
            </a:pPr>
            <a:endParaRPr lang="en-GB" sz="2400" dirty="0">
              <a:solidFill>
                <a:srgbClr val="1B283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4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07E-E0F8-7544-57D6-4BADA373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ngsana New"/>
              </a:rPr>
              <a:t>Main app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D78E-2FB6-0BE5-F1B4-7484A4CB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E3EBEF"/>
              </a:buClr>
            </a:pPr>
            <a:r>
              <a:rPr lang="en-GB" sz="2400" dirty="0" err="1">
                <a:solidFill>
                  <a:srgbClr val="1B2830"/>
                </a:solidFill>
                <a:ea typeface="+mn-lt"/>
                <a:cs typeface="+mn-lt"/>
              </a:rPr>
              <a:t>Manager_dashboard</a:t>
            </a:r>
            <a:r>
              <a:rPr lang="en-GB" sz="2400" dirty="0">
                <a:solidFill>
                  <a:srgbClr val="1B2830"/>
                </a:solidFill>
                <a:ea typeface="+mn-lt"/>
                <a:cs typeface="+mn-lt"/>
              </a:rPr>
              <a:t>(manager views, confirms and approves the payment status, save to </a:t>
            </a:r>
            <a:r>
              <a:rPr lang="en-GB" sz="2400" dirty="0" err="1">
                <a:solidFill>
                  <a:srgbClr val="1B2830"/>
                </a:solidFill>
                <a:ea typeface="+mn-lt"/>
                <a:cs typeface="+mn-lt"/>
              </a:rPr>
              <a:t>payments.db</a:t>
            </a:r>
            <a:r>
              <a:rPr lang="en-GB" sz="2400" dirty="0">
                <a:solidFill>
                  <a:srgbClr val="1B2830"/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rgbClr val="1B2830"/>
              </a:solidFill>
              <a:ea typeface="+mn-lt"/>
              <a:cs typeface="+mn-lt"/>
            </a:endParaRPr>
          </a:p>
          <a:p>
            <a:pPr>
              <a:buClr>
                <a:srgbClr val="E3EBEF"/>
              </a:buClr>
            </a:pPr>
            <a:r>
              <a:rPr lang="en-GB" sz="2400" dirty="0" err="1">
                <a:solidFill>
                  <a:srgbClr val="1B2830"/>
                </a:solidFill>
                <a:ea typeface="+mn-lt"/>
                <a:cs typeface="+mn-lt"/>
              </a:rPr>
              <a:t>Payment_confirmation</a:t>
            </a:r>
            <a:r>
              <a:rPr lang="en-GB" sz="2400" dirty="0">
                <a:solidFill>
                  <a:srgbClr val="1B2830"/>
                </a:solidFill>
                <a:ea typeface="+mn-lt"/>
                <a:cs typeface="+mn-lt"/>
              </a:rPr>
              <a:t>(if manager: views confirmed status)</a:t>
            </a:r>
            <a:endParaRPr lang="en-US" sz="2400" dirty="0">
              <a:solidFill>
                <a:srgbClr val="1B2830"/>
              </a:solidFill>
              <a:ea typeface="+mn-lt"/>
              <a:cs typeface="+mn-lt"/>
            </a:endParaRPr>
          </a:p>
          <a:p>
            <a:pPr>
              <a:buClr>
                <a:srgbClr val="E3EBEF"/>
              </a:buClr>
            </a:pPr>
            <a:r>
              <a:rPr lang="en-GB" sz="2400" dirty="0" err="1">
                <a:solidFill>
                  <a:srgbClr val="1B2830"/>
                </a:solidFill>
                <a:ea typeface="+mn-lt"/>
                <a:cs typeface="+mn-lt"/>
              </a:rPr>
              <a:t>Track_payments</a:t>
            </a:r>
            <a:r>
              <a:rPr lang="en-GB" sz="2400" dirty="0">
                <a:solidFill>
                  <a:srgbClr val="1B2830"/>
                </a:solidFill>
                <a:ea typeface="+mn-lt"/>
                <a:cs typeface="+mn-lt"/>
              </a:rPr>
              <a:t>(if user: checks the updated status of payment request from manager)</a:t>
            </a:r>
            <a:endParaRPr lang="en-US" sz="2400" dirty="0">
              <a:solidFill>
                <a:srgbClr val="1B2830"/>
              </a:solidFill>
              <a:ea typeface="+mn-lt"/>
              <a:cs typeface="+mn-lt"/>
            </a:endParaRPr>
          </a:p>
          <a:p>
            <a:pPr>
              <a:buClr>
                <a:srgbClr val="E3EBEF"/>
              </a:buClr>
            </a:pPr>
            <a:r>
              <a:rPr lang="en-GB" sz="2400" dirty="0" err="1">
                <a:solidFill>
                  <a:srgbClr val="1B2830"/>
                </a:solidFill>
                <a:ea typeface="+mn-lt"/>
                <a:cs typeface="+mn-lt"/>
              </a:rPr>
              <a:t>Process_payments</a:t>
            </a:r>
            <a:r>
              <a:rPr lang="en-GB" sz="2400" dirty="0">
                <a:solidFill>
                  <a:srgbClr val="1B2830"/>
                </a:solidFill>
                <a:ea typeface="+mn-lt"/>
                <a:cs typeface="+mn-lt"/>
              </a:rPr>
              <a:t>(proceeds to make payment)</a:t>
            </a:r>
          </a:p>
          <a:p>
            <a:pPr marL="742950" indent="-514350">
              <a:buClr>
                <a:srgbClr val="E3EBEF"/>
              </a:buClr>
              <a:buAutoNum type="arabicPeriod"/>
            </a:pPr>
            <a:endParaRPr lang="en-GB" sz="2400" dirty="0">
              <a:solidFill>
                <a:srgbClr val="1B2830">
                  <a:alpha val="70000"/>
                </a:srgbClr>
              </a:solidFill>
              <a:ea typeface="+mn-lt"/>
              <a:cs typeface="+mn-lt"/>
            </a:endParaRPr>
          </a:p>
          <a:p>
            <a:pPr marL="742950" indent="-514350">
              <a:buClr>
                <a:srgbClr val="E3EBEF"/>
              </a:buClr>
              <a:buAutoNum type="arabicPeriod"/>
            </a:pPr>
            <a:endParaRPr lang="en-GB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84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5FF-C397-DA6F-38B4-CA7531C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ngsana New"/>
              </a:rPr>
              <a:t>Application </a:t>
            </a:r>
            <a:endParaRPr lang="en-GB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156F3DB-41C0-9C48-1B9A-72578343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206" y="2038572"/>
            <a:ext cx="3248688" cy="1566834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A540853-1126-A984-1B48-32F64D0B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18" y="2021273"/>
            <a:ext cx="3082636" cy="1471561"/>
          </a:xfrm>
          <a:prstGeom prst="rect">
            <a:avLst/>
          </a:prstGeom>
        </p:spPr>
      </p:pic>
      <p:pic>
        <p:nvPicPr>
          <p:cNvPr id="6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38B927E-521A-A23A-24EC-947E74BD7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09" y="2025971"/>
            <a:ext cx="3872345" cy="1566077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94AC43-EC2A-2666-5890-B4CC25869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72" y="3971679"/>
            <a:ext cx="3823854" cy="2198169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6117BC-1E62-D4FD-6AE5-8370102B6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067" y="3970718"/>
            <a:ext cx="3719944" cy="21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B3CC-F4BF-6599-C537-426CC0FC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19F1-8586-F990-E1DD-8EA82623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6472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LuminousVTI</vt:lpstr>
      <vt:lpstr>Payment Processing Platform</vt:lpstr>
      <vt:lpstr>Payment Platform, python, SQL and flask </vt:lpstr>
      <vt:lpstr>functions</vt:lpstr>
      <vt:lpstr>Main app functions</vt:lpstr>
      <vt:lpstr>Main app functions</vt:lpstr>
      <vt:lpstr>Application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2023-02-28T11:52:44Z</dcterms:created>
  <dcterms:modified xsi:type="dcterms:W3CDTF">2023-02-28T12:58:45Z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