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B41496-BA7C-7F29-1FFE-875F7360B281}" v="18" dt="2025-05-05T15:06:29.917"/>
    <p1510:client id="{0B11828E-B8B0-284A-EC9E-752D8359F2BB}" v="2" dt="2025-05-03T20:52:41.0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CF1A1B0-862D-4909-A7DB-D8ADA062DFCA}" type="datetimeFigureOut">
              <a:rPr lang="en-US" dirty="0"/>
              <a:t>5/5/2025</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2166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156144-9CB7-4E3A-B87E-A382F9BE05EF}" type="datetimeFigureOut">
              <a:rPr lang="en-US" dirty="0"/>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49608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43D55F-46AB-4791-9172-4FA8DD3A6A9C}" type="datetimeFigureOut">
              <a:rPr lang="en-US" dirty="0"/>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38005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8026881-8A08-449C-8D73-E5F201F814C1}" type="datetimeFigureOut">
              <a:rPr lang="en-US" dirty="0"/>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0518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BEB5A5E-0C07-4E93-A112-D37B4D166B30}" type="datetimeFigureOut">
              <a:rPr lang="en-US" dirty="0"/>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67723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E1F71C5-DC57-4358-A1EA-30C08AF6E3C5}" type="datetimeFigureOut">
              <a:rPr lang="en-US" dirty="0"/>
              <a:t>5/5/2025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88503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2571DBA-DE60-4731-B773-47AAA185C143}" type="datetimeFigureOut">
              <a:rPr lang="en-US" dirty="0"/>
              <a:t>5/5/2025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065433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5/5/2025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72816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dirty="0"/>
              <a:t>5/5/2025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31587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88C1D73-9400-43CA-A37F-F9B7D00DE14C}" type="datetimeFigureOut">
              <a:rPr lang="en-US" dirty="0"/>
              <a:t>5/5/2025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1465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88B7711-B905-4633-B4D7-6F3A49A2E7D9}" type="datetimeFigureOut">
              <a:rPr lang="en-US" dirty="0"/>
              <a:t>5/5/2025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41574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89C235CF-BDA2-4E7E-8BBD-350479985E74}" type="datetimeFigureOut">
              <a:rPr lang="en-US" dirty="0"/>
              <a:pPr/>
              <a:t>5/5/2025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822906818"/>
      </p:ext>
    </p:extLst>
  </p:cSld>
  <p:clrMap bg1="dk1" tx1="lt1" bg2="dk2" tx2="lt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p:cNvSpPr>
            <a:spLocks noGrp="1"/>
          </p:cNvSpPr>
          <p:nvPr>
            <p:ph type="ctrTitle"/>
          </p:nvPr>
        </p:nvSpPr>
        <p:spPr>
          <a:xfrm>
            <a:off x="676274" y="871758"/>
            <a:ext cx="10302502" cy="1413693"/>
          </a:xfrm>
        </p:spPr>
        <p:txBody>
          <a:bodyPr>
            <a:normAutofit/>
          </a:bodyPr>
          <a:lstStyle/>
          <a:p>
            <a:pPr algn="ctr"/>
            <a:r>
              <a:rPr lang="tr-TR" sz="4400" dirty="0">
                <a:solidFill>
                  <a:schemeClr val="accent3"/>
                </a:solidFill>
              </a:rPr>
              <a:t>Robotikte Görüntü İşleme</a:t>
            </a:r>
            <a:br>
              <a:rPr lang="tr-TR" sz="4400" dirty="0">
                <a:solidFill>
                  <a:schemeClr val="accent3"/>
                </a:solidFill>
              </a:rPr>
            </a:br>
            <a:r>
              <a:rPr lang="tr-TR" sz="4400" dirty="0">
                <a:solidFill>
                  <a:schemeClr val="accent3"/>
                </a:solidFill>
              </a:rPr>
              <a:t>(Image </a:t>
            </a:r>
            <a:r>
              <a:rPr lang="tr-TR" sz="4400" err="1">
                <a:solidFill>
                  <a:schemeClr val="accent3"/>
                </a:solidFill>
              </a:rPr>
              <a:t>Processing</a:t>
            </a:r>
            <a:r>
              <a:rPr lang="tr-TR" sz="4400" dirty="0">
                <a:solidFill>
                  <a:schemeClr val="accent3"/>
                </a:solidFill>
              </a:rPr>
              <a:t> in </a:t>
            </a:r>
            <a:r>
              <a:rPr lang="tr-TR" sz="4400" err="1">
                <a:solidFill>
                  <a:schemeClr val="accent3"/>
                </a:solidFill>
              </a:rPr>
              <a:t>Robotics</a:t>
            </a:r>
            <a:r>
              <a:rPr lang="tr-TR" sz="4400" dirty="0">
                <a:solidFill>
                  <a:schemeClr val="accent3"/>
                </a:solidFill>
              </a:rPr>
              <a:t>)</a:t>
            </a:r>
            <a:endParaRPr lang="tr-TR">
              <a:solidFill>
                <a:schemeClr val="accent3"/>
              </a:solidFill>
            </a:endParaRPr>
          </a:p>
        </p:txBody>
      </p:sp>
      <p:sp>
        <p:nvSpPr>
          <p:cNvPr id="3" name="Alt Başlık 2"/>
          <p:cNvSpPr>
            <a:spLocks noGrp="1"/>
          </p:cNvSpPr>
          <p:nvPr>
            <p:ph type="subTitle" idx="1"/>
          </p:nvPr>
        </p:nvSpPr>
        <p:spPr>
          <a:xfrm>
            <a:off x="2145276" y="3428450"/>
            <a:ext cx="6991776" cy="1048299"/>
          </a:xfrm>
        </p:spPr>
        <p:txBody>
          <a:bodyPr vert="horz" lIns="91440" tIns="45720" rIns="91440" bIns="45720" rtlCol="0" anchor="t">
            <a:normAutofit/>
          </a:bodyPr>
          <a:lstStyle/>
          <a:p>
            <a:pPr algn="ctr"/>
            <a:r>
              <a:rPr lang="tr-TR" dirty="0">
                <a:ea typeface="+mn-lt"/>
                <a:cs typeface="+mn-lt"/>
              </a:rPr>
              <a:t>Yunus TEMEL 2210656047 </a:t>
            </a:r>
          </a:p>
          <a:p>
            <a:pPr algn="ctr"/>
            <a:r>
              <a:rPr lang="tr-TR" dirty="0">
                <a:ea typeface="+mn-lt"/>
                <a:cs typeface="+mn-lt"/>
              </a:rPr>
              <a:t>Alp Carlık 1210606021</a:t>
            </a:r>
            <a:endParaRPr lang="tr-TR" dirty="0"/>
          </a:p>
        </p:txBody>
      </p:sp>
    </p:spTree>
    <p:extLst>
      <p:ext uri="{BB962C8B-B14F-4D97-AF65-F5344CB8AC3E}">
        <p14:creationId xmlns:p14="http://schemas.microsoft.com/office/powerpoint/2010/main" val="167442580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077E79-9967-25BC-97A1-9EF371463972}"/>
              </a:ext>
            </a:extLst>
          </p:cNvPr>
          <p:cNvSpPr>
            <a:spLocks noGrp="1"/>
          </p:cNvSpPr>
          <p:nvPr>
            <p:ph type="title"/>
          </p:nvPr>
        </p:nvSpPr>
        <p:spPr/>
        <p:txBody>
          <a:bodyPr/>
          <a:lstStyle/>
          <a:p>
            <a:r>
              <a:rPr lang="tr-TR" dirty="0">
                <a:solidFill>
                  <a:srgbClr val="B5AE53"/>
                </a:solidFill>
              </a:rPr>
              <a:t>(Robotikte Kullanım Devamı)</a:t>
            </a:r>
          </a:p>
        </p:txBody>
      </p:sp>
      <p:sp>
        <p:nvSpPr>
          <p:cNvPr id="3" name="İçerik Yer Tutucusu 2">
            <a:extLst>
              <a:ext uri="{FF2B5EF4-FFF2-40B4-BE49-F238E27FC236}">
                <a16:creationId xmlns:a16="http://schemas.microsoft.com/office/drawing/2014/main" id="{93E98099-78C3-590E-7E06-0E4F43FB35A3}"/>
              </a:ext>
            </a:extLst>
          </p:cNvPr>
          <p:cNvSpPr>
            <a:spLocks noGrp="1"/>
          </p:cNvSpPr>
          <p:nvPr>
            <p:ph idx="1"/>
          </p:nvPr>
        </p:nvSpPr>
        <p:spPr/>
        <p:txBody>
          <a:bodyPr vert="horz" lIns="91440" tIns="45720" rIns="91440" bIns="45720" rtlCol="0" anchor="t">
            <a:normAutofit/>
          </a:bodyPr>
          <a:lstStyle/>
          <a:p>
            <a:pPr marL="0" indent="0"/>
            <a:r>
              <a:rPr lang="tr-TR" dirty="0">
                <a:solidFill>
                  <a:schemeClr val="accent3"/>
                </a:solidFill>
              </a:rPr>
              <a:t>   </a:t>
            </a:r>
            <a:r>
              <a:rPr lang="tr-TR" b="1" dirty="0">
                <a:solidFill>
                  <a:schemeClr val="accent3"/>
                </a:solidFill>
              </a:rPr>
              <a:t>Yüz ve Nesne Tanıma</a:t>
            </a:r>
            <a:endParaRPr lang="tr-TR" dirty="0">
              <a:solidFill>
                <a:schemeClr val="accent3"/>
              </a:solidFill>
            </a:endParaRPr>
          </a:p>
          <a:p>
            <a:r>
              <a:rPr lang="tr-TR" dirty="0">
                <a:solidFill>
                  <a:schemeClr val="accent3"/>
                </a:solidFill>
                <a:ea typeface="+mn-lt"/>
                <a:cs typeface="+mn-lt"/>
              </a:rPr>
              <a:t>İnsan-robot etkileşimi için kritik.</a:t>
            </a:r>
          </a:p>
          <a:p>
            <a:r>
              <a:rPr lang="tr-TR" dirty="0">
                <a:solidFill>
                  <a:schemeClr val="accent3"/>
                </a:solidFill>
                <a:ea typeface="+mn-lt"/>
                <a:cs typeface="+mn-lt"/>
              </a:rPr>
              <a:t>Görüntüden kişileri veya belirli nesneleri tanıyarak görev planlaması yapabilir.</a:t>
            </a:r>
          </a:p>
          <a:p>
            <a:r>
              <a:rPr lang="tr-TR" dirty="0">
                <a:solidFill>
                  <a:schemeClr val="accent3"/>
                </a:solidFill>
                <a:ea typeface="+mn-lt"/>
                <a:cs typeface="+mn-lt"/>
              </a:rPr>
              <a:t>Teknolojiler:</a:t>
            </a:r>
          </a:p>
          <a:p>
            <a:pPr lvl="1">
              <a:buFont typeface="Wingdings 2" pitchFamily="34" charset="0"/>
              <a:buChar char=""/>
            </a:pPr>
            <a:r>
              <a:rPr lang="tr-TR" sz="1800" spc="10" dirty="0">
                <a:solidFill>
                  <a:schemeClr val="accent3"/>
                </a:solidFill>
                <a:ea typeface="+mn-lt"/>
                <a:cs typeface="+mn-lt"/>
              </a:rPr>
              <a:t>YOLO / SSD ile nesne algılama</a:t>
            </a:r>
          </a:p>
          <a:p>
            <a:pPr lvl="1">
              <a:buFont typeface="Wingdings 2" pitchFamily="34" charset="0"/>
              <a:buChar char=""/>
            </a:pPr>
            <a:r>
              <a:rPr lang="tr-TR" err="1">
                <a:solidFill>
                  <a:schemeClr val="accent3"/>
                </a:solidFill>
                <a:ea typeface="+mn-lt"/>
                <a:cs typeface="+mn-lt"/>
              </a:rPr>
              <a:t>OpenCV</a:t>
            </a:r>
            <a:r>
              <a:rPr lang="tr-TR" dirty="0">
                <a:solidFill>
                  <a:schemeClr val="accent3"/>
                </a:solidFill>
                <a:ea typeface="+mn-lt"/>
                <a:cs typeface="+mn-lt"/>
              </a:rPr>
              <a:t> ile yüz tanıma (LBPH, Eigenfaces)</a:t>
            </a:r>
            <a:endParaRPr lang="tr-TR">
              <a:solidFill>
                <a:schemeClr val="accent3"/>
              </a:solidFill>
            </a:endParaRPr>
          </a:p>
          <a:p>
            <a:pPr lvl="1">
              <a:buFont typeface="Wingdings 2" pitchFamily="34" charset="0"/>
              <a:buChar char=""/>
            </a:pPr>
            <a:r>
              <a:rPr lang="tr-TR" dirty="0">
                <a:solidFill>
                  <a:schemeClr val="accent3"/>
                </a:solidFill>
                <a:ea typeface="+mn-lt"/>
                <a:cs typeface="+mn-lt"/>
              </a:rPr>
              <a:t>Derin öğrenme destekli tanıma (CNN)</a:t>
            </a:r>
            <a:endParaRPr lang="tr-TR">
              <a:solidFill>
                <a:schemeClr val="accent3"/>
              </a:solidFill>
            </a:endParaRPr>
          </a:p>
          <a:p>
            <a:endParaRPr lang="tr-TR" dirty="0"/>
          </a:p>
        </p:txBody>
      </p:sp>
    </p:spTree>
    <p:extLst>
      <p:ext uri="{BB962C8B-B14F-4D97-AF65-F5344CB8AC3E}">
        <p14:creationId xmlns:p14="http://schemas.microsoft.com/office/powerpoint/2010/main" val="4144427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2C8449-A359-0CB2-360F-E37B5C7AF73F}"/>
              </a:ext>
            </a:extLst>
          </p:cNvPr>
          <p:cNvSpPr>
            <a:spLocks noGrp="1"/>
          </p:cNvSpPr>
          <p:nvPr>
            <p:ph type="title"/>
          </p:nvPr>
        </p:nvSpPr>
        <p:spPr/>
        <p:txBody>
          <a:bodyPr/>
          <a:lstStyle/>
          <a:p>
            <a:r>
              <a:rPr lang="tr-TR" dirty="0">
                <a:solidFill>
                  <a:srgbClr val="B5AE53"/>
                </a:solidFill>
              </a:rPr>
              <a:t>(Robotikte Kullanım Devamı)</a:t>
            </a:r>
            <a:endParaRPr lang="tr-TR" dirty="0"/>
          </a:p>
        </p:txBody>
      </p:sp>
      <p:sp>
        <p:nvSpPr>
          <p:cNvPr id="3" name="İçerik Yer Tutucusu 2">
            <a:extLst>
              <a:ext uri="{FF2B5EF4-FFF2-40B4-BE49-F238E27FC236}">
                <a16:creationId xmlns:a16="http://schemas.microsoft.com/office/drawing/2014/main" id="{6D70F7D6-654D-2C11-49EE-52D2BE30DB33}"/>
              </a:ext>
            </a:extLst>
          </p:cNvPr>
          <p:cNvSpPr>
            <a:spLocks noGrp="1"/>
          </p:cNvSpPr>
          <p:nvPr>
            <p:ph idx="1"/>
          </p:nvPr>
        </p:nvSpPr>
        <p:spPr/>
        <p:txBody>
          <a:bodyPr vert="horz" lIns="91440" tIns="45720" rIns="91440" bIns="45720" rtlCol="0" anchor="t">
            <a:normAutofit/>
          </a:bodyPr>
          <a:lstStyle/>
          <a:p>
            <a:pPr marL="0" indent="0"/>
            <a:r>
              <a:rPr lang="tr-TR" b="1" dirty="0">
                <a:solidFill>
                  <a:schemeClr val="accent3"/>
                </a:solidFill>
              </a:rPr>
              <a:t>Yol Tespiti (</a:t>
            </a:r>
            <a:r>
              <a:rPr lang="tr-TR" b="1" err="1">
                <a:solidFill>
                  <a:schemeClr val="accent3"/>
                </a:solidFill>
              </a:rPr>
              <a:t>Lane</a:t>
            </a:r>
            <a:r>
              <a:rPr lang="tr-TR" b="1" dirty="0">
                <a:solidFill>
                  <a:schemeClr val="accent3"/>
                </a:solidFill>
              </a:rPr>
              <a:t> </a:t>
            </a:r>
            <a:r>
              <a:rPr lang="tr-TR" b="1" err="1">
                <a:solidFill>
                  <a:schemeClr val="accent3"/>
                </a:solidFill>
              </a:rPr>
              <a:t>Detection</a:t>
            </a:r>
            <a:r>
              <a:rPr lang="tr-TR" b="1" dirty="0">
                <a:solidFill>
                  <a:schemeClr val="accent3"/>
                </a:solidFill>
              </a:rPr>
              <a:t>)</a:t>
            </a:r>
            <a:endParaRPr lang="tr-TR" dirty="0">
              <a:solidFill>
                <a:schemeClr val="accent3"/>
              </a:solidFill>
            </a:endParaRPr>
          </a:p>
          <a:p>
            <a:r>
              <a:rPr lang="tr-TR" dirty="0">
                <a:solidFill>
                  <a:schemeClr val="accent3"/>
                </a:solidFill>
                <a:ea typeface="+mn-lt"/>
                <a:cs typeface="+mn-lt"/>
              </a:rPr>
              <a:t>Özellikle otonom araçlarda kullanılır.</a:t>
            </a:r>
            <a:endParaRPr lang="tr-TR" dirty="0">
              <a:solidFill>
                <a:schemeClr val="accent3"/>
              </a:solidFill>
            </a:endParaRPr>
          </a:p>
          <a:p>
            <a:r>
              <a:rPr lang="tr-TR" dirty="0">
                <a:solidFill>
                  <a:schemeClr val="accent3"/>
                </a:solidFill>
                <a:ea typeface="+mn-lt"/>
                <a:cs typeface="+mn-lt"/>
              </a:rPr>
              <a:t>Kamera görüntüsünden şerit çizgileri tespit edilerek yön tayini yapılır.</a:t>
            </a:r>
            <a:endParaRPr lang="tr-TR" dirty="0">
              <a:solidFill>
                <a:schemeClr val="accent3"/>
              </a:solidFill>
            </a:endParaRPr>
          </a:p>
          <a:p>
            <a:r>
              <a:rPr lang="tr-TR" dirty="0">
                <a:solidFill>
                  <a:schemeClr val="accent3"/>
                </a:solidFill>
                <a:ea typeface="+mn-lt"/>
                <a:cs typeface="+mn-lt"/>
              </a:rPr>
              <a:t>Kullanılan işlemler:</a:t>
            </a:r>
            <a:endParaRPr lang="tr-TR" dirty="0">
              <a:solidFill>
                <a:schemeClr val="accent3"/>
              </a:solidFill>
            </a:endParaRPr>
          </a:p>
          <a:p>
            <a:pPr lvl="1">
              <a:buFont typeface="Wingdings 2" pitchFamily="34" charset="0"/>
              <a:buChar char=""/>
            </a:pPr>
            <a:r>
              <a:rPr lang="tr-TR" dirty="0">
                <a:solidFill>
                  <a:schemeClr val="accent3"/>
                </a:solidFill>
                <a:ea typeface="+mn-lt"/>
                <a:cs typeface="+mn-lt"/>
              </a:rPr>
              <a:t>Kenar bulma (</a:t>
            </a:r>
            <a:r>
              <a:rPr lang="tr-TR" err="1">
                <a:solidFill>
                  <a:schemeClr val="accent3"/>
                </a:solidFill>
                <a:ea typeface="+mn-lt"/>
                <a:cs typeface="+mn-lt"/>
              </a:rPr>
              <a:t>Canny</a:t>
            </a:r>
            <a:r>
              <a:rPr lang="tr-TR" dirty="0">
                <a:solidFill>
                  <a:schemeClr val="accent3"/>
                </a:solidFill>
                <a:ea typeface="+mn-lt"/>
                <a:cs typeface="+mn-lt"/>
              </a:rPr>
              <a:t>)</a:t>
            </a:r>
            <a:endParaRPr lang="tr-TR" dirty="0">
              <a:solidFill>
                <a:schemeClr val="accent3"/>
              </a:solidFill>
            </a:endParaRPr>
          </a:p>
          <a:p>
            <a:pPr lvl="1">
              <a:buFont typeface="Wingdings 2" pitchFamily="34" charset="0"/>
              <a:buChar char=""/>
            </a:pPr>
            <a:r>
              <a:rPr lang="tr-TR" err="1">
                <a:solidFill>
                  <a:schemeClr val="accent3"/>
                </a:solidFill>
                <a:ea typeface="+mn-lt"/>
                <a:cs typeface="+mn-lt"/>
              </a:rPr>
              <a:t>Hough</a:t>
            </a:r>
            <a:r>
              <a:rPr lang="tr-TR" dirty="0">
                <a:solidFill>
                  <a:schemeClr val="accent3"/>
                </a:solidFill>
                <a:ea typeface="+mn-lt"/>
                <a:cs typeface="+mn-lt"/>
              </a:rPr>
              <a:t> dönüşümü ile çizgi çıkarımı</a:t>
            </a:r>
            <a:endParaRPr lang="tr-TR" dirty="0">
              <a:solidFill>
                <a:schemeClr val="accent3"/>
              </a:solidFill>
            </a:endParaRPr>
          </a:p>
          <a:p>
            <a:pPr lvl="1">
              <a:buFont typeface="Wingdings 2" pitchFamily="34" charset="0"/>
              <a:buChar char=""/>
            </a:pPr>
            <a:r>
              <a:rPr lang="tr-TR" dirty="0">
                <a:solidFill>
                  <a:schemeClr val="accent3"/>
                </a:solidFill>
                <a:ea typeface="+mn-lt"/>
                <a:cs typeface="+mn-lt"/>
              </a:rPr>
              <a:t>Perspektif dönüşüm ve yol tahmini</a:t>
            </a:r>
            <a:endParaRPr lang="tr-TR" dirty="0">
              <a:solidFill>
                <a:schemeClr val="accent3"/>
              </a:solidFill>
            </a:endParaRPr>
          </a:p>
          <a:p>
            <a:endParaRPr lang="tr-TR" dirty="0"/>
          </a:p>
        </p:txBody>
      </p:sp>
    </p:spTree>
    <p:extLst>
      <p:ext uri="{BB962C8B-B14F-4D97-AF65-F5344CB8AC3E}">
        <p14:creationId xmlns:p14="http://schemas.microsoft.com/office/powerpoint/2010/main" val="2216929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BFE273-7E22-59AF-17FC-2CFA9B9650F0}"/>
              </a:ext>
            </a:extLst>
          </p:cNvPr>
          <p:cNvSpPr>
            <a:spLocks noGrp="1"/>
          </p:cNvSpPr>
          <p:nvPr>
            <p:ph type="title"/>
          </p:nvPr>
        </p:nvSpPr>
        <p:spPr/>
        <p:txBody>
          <a:bodyPr/>
          <a:lstStyle/>
          <a:p>
            <a:r>
              <a:rPr lang="tr-TR" dirty="0">
                <a:solidFill>
                  <a:srgbClr val="B5AE53"/>
                </a:solidFill>
              </a:rPr>
              <a:t>(Robotikte Kullanım Devamı)</a:t>
            </a:r>
            <a:endParaRPr lang="tr-TR" dirty="0"/>
          </a:p>
        </p:txBody>
      </p:sp>
      <p:sp>
        <p:nvSpPr>
          <p:cNvPr id="3" name="İçerik Yer Tutucusu 2">
            <a:extLst>
              <a:ext uri="{FF2B5EF4-FFF2-40B4-BE49-F238E27FC236}">
                <a16:creationId xmlns:a16="http://schemas.microsoft.com/office/drawing/2014/main" id="{22713BB6-06C6-41C2-2DDD-52348F0E886F}"/>
              </a:ext>
            </a:extLst>
          </p:cNvPr>
          <p:cNvSpPr>
            <a:spLocks noGrp="1"/>
          </p:cNvSpPr>
          <p:nvPr>
            <p:ph idx="1"/>
          </p:nvPr>
        </p:nvSpPr>
        <p:spPr/>
        <p:txBody>
          <a:bodyPr vert="horz" lIns="91440" tIns="45720" rIns="91440" bIns="45720" rtlCol="0" anchor="t">
            <a:normAutofit/>
          </a:bodyPr>
          <a:lstStyle/>
          <a:p>
            <a:pPr marL="0" indent="0"/>
            <a:r>
              <a:rPr lang="tr-TR" b="1" dirty="0">
                <a:solidFill>
                  <a:schemeClr val="accent3"/>
                </a:solidFill>
              </a:rPr>
              <a:t>Otonom Navigasyon ve Engel Tespiti</a:t>
            </a:r>
            <a:endParaRPr lang="tr-TR">
              <a:solidFill>
                <a:schemeClr val="accent3"/>
              </a:solidFill>
            </a:endParaRPr>
          </a:p>
          <a:p>
            <a:r>
              <a:rPr lang="tr-TR" dirty="0">
                <a:solidFill>
                  <a:schemeClr val="accent3"/>
                </a:solidFill>
                <a:ea typeface="+mn-lt"/>
                <a:cs typeface="+mn-lt"/>
              </a:rPr>
              <a:t>Robotun bilinmeyen bir ortamda yolunu bulması.</a:t>
            </a:r>
            <a:endParaRPr lang="tr-TR">
              <a:solidFill>
                <a:schemeClr val="accent3"/>
              </a:solidFill>
            </a:endParaRPr>
          </a:p>
          <a:p>
            <a:r>
              <a:rPr lang="tr-TR" dirty="0">
                <a:solidFill>
                  <a:schemeClr val="accent3"/>
                </a:solidFill>
                <a:ea typeface="+mn-lt"/>
                <a:cs typeface="+mn-lt"/>
              </a:rPr>
              <a:t>Kameradan alınan verilerle engellerin algılanması ve yol planlanması.</a:t>
            </a:r>
            <a:endParaRPr lang="tr-TR">
              <a:solidFill>
                <a:schemeClr val="accent3"/>
              </a:solidFill>
            </a:endParaRPr>
          </a:p>
          <a:p>
            <a:r>
              <a:rPr lang="tr-TR" dirty="0">
                <a:solidFill>
                  <a:schemeClr val="accent3"/>
                </a:solidFill>
                <a:ea typeface="+mn-lt"/>
                <a:cs typeface="+mn-lt"/>
              </a:rPr>
              <a:t>Kullanım:</a:t>
            </a:r>
            <a:endParaRPr lang="tr-TR">
              <a:solidFill>
                <a:schemeClr val="accent3"/>
              </a:solidFill>
            </a:endParaRPr>
          </a:p>
          <a:p>
            <a:pPr lvl="1">
              <a:buFont typeface="Wingdings 2" pitchFamily="34" charset="0"/>
              <a:buChar char=""/>
            </a:pPr>
            <a:r>
              <a:rPr lang="tr-TR" dirty="0">
                <a:solidFill>
                  <a:schemeClr val="accent3"/>
                </a:solidFill>
                <a:ea typeface="+mn-lt"/>
                <a:cs typeface="+mn-lt"/>
              </a:rPr>
              <a:t>İç mekân servis robotları</a:t>
            </a:r>
            <a:endParaRPr lang="tr-TR">
              <a:solidFill>
                <a:schemeClr val="accent3"/>
              </a:solidFill>
            </a:endParaRPr>
          </a:p>
          <a:p>
            <a:pPr lvl="1">
              <a:buFont typeface="Wingdings 2" pitchFamily="34" charset="0"/>
              <a:buChar char=""/>
            </a:pPr>
            <a:r>
              <a:rPr lang="tr-TR" dirty="0">
                <a:solidFill>
                  <a:schemeClr val="accent3"/>
                </a:solidFill>
                <a:ea typeface="+mn-lt"/>
                <a:cs typeface="+mn-lt"/>
              </a:rPr>
              <a:t>Tarımda mahsul algılama ve yön bulma</a:t>
            </a:r>
            <a:endParaRPr lang="tr-TR">
              <a:solidFill>
                <a:schemeClr val="accent3"/>
              </a:solidFill>
            </a:endParaRPr>
          </a:p>
          <a:p>
            <a:endParaRPr lang="tr-TR" dirty="0"/>
          </a:p>
        </p:txBody>
      </p:sp>
    </p:spTree>
    <p:extLst>
      <p:ext uri="{BB962C8B-B14F-4D97-AF65-F5344CB8AC3E}">
        <p14:creationId xmlns:p14="http://schemas.microsoft.com/office/powerpoint/2010/main" val="2444566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1A2F24-998B-B551-F35C-D0CC6B042B42}"/>
              </a:ext>
            </a:extLst>
          </p:cNvPr>
          <p:cNvSpPr>
            <a:spLocks noGrp="1"/>
          </p:cNvSpPr>
          <p:nvPr>
            <p:ph type="title"/>
          </p:nvPr>
        </p:nvSpPr>
        <p:spPr/>
        <p:txBody>
          <a:bodyPr/>
          <a:lstStyle/>
          <a:p>
            <a:r>
              <a:rPr lang="tr-TR" dirty="0">
                <a:solidFill>
                  <a:schemeClr val="accent3"/>
                </a:solidFill>
              </a:rPr>
              <a:t>5.Demo Uygulama</a:t>
            </a:r>
          </a:p>
        </p:txBody>
      </p:sp>
      <p:sp>
        <p:nvSpPr>
          <p:cNvPr id="3" name="İçerik Yer Tutucusu 2">
            <a:extLst>
              <a:ext uri="{FF2B5EF4-FFF2-40B4-BE49-F238E27FC236}">
                <a16:creationId xmlns:a16="http://schemas.microsoft.com/office/drawing/2014/main" id="{AA176011-4639-09C4-2A48-AC9D03A50E61}"/>
              </a:ext>
            </a:extLst>
          </p:cNvPr>
          <p:cNvSpPr>
            <a:spLocks noGrp="1"/>
          </p:cNvSpPr>
          <p:nvPr>
            <p:ph idx="1"/>
          </p:nvPr>
        </p:nvSpPr>
        <p:spPr/>
        <p:txBody>
          <a:bodyPr vert="horz" lIns="91440" tIns="45720" rIns="91440" bIns="45720" rtlCol="0" anchor="t">
            <a:normAutofit/>
          </a:bodyPr>
          <a:lstStyle/>
          <a:p>
            <a:pPr marL="0" indent="0"/>
            <a:r>
              <a:rPr lang="tr-TR" dirty="0">
                <a:solidFill>
                  <a:schemeClr val="accent3"/>
                </a:solidFill>
              </a:rPr>
              <a:t>Demo Uygulama: Görüntüden Haritalama</a:t>
            </a:r>
          </a:p>
          <a:p>
            <a:r>
              <a:rPr lang="tr-TR" dirty="0">
                <a:solidFill>
                  <a:schemeClr val="accent3"/>
                </a:solidFill>
                <a:ea typeface="+mn-lt"/>
                <a:cs typeface="+mn-lt"/>
              </a:rPr>
              <a:t>Elimizdeki video üzerinden:</a:t>
            </a:r>
            <a:endParaRPr lang="tr-TR" dirty="0">
              <a:solidFill>
                <a:schemeClr val="accent3"/>
              </a:solidFill>
            </a:endParaRPr>
          </a:p>
          <a:p>
            <a:pPr lvl="1">
              <a:buFont typeface="Wingdings 2" pitchFamily="34" charset="0"/>
              <a:buChar char=""/>
            </a:pPr>
            <a:r>
              <a:rPr lang="tr-TR" dirty="0">
                <a:solidFill>
                  <a:schemeClr val="accent3"/>
                </a:solidFill>
                <a:ea typeface="+mn-lt"/>
                <a:cs typeface="+mn-lt"/>
              </a:rPr>
              <a:t>Öznitelik çıkarımı</a:t>
            </a:r>
            <a:endParaRPr lang="tr-TR">
              <a:solidFill>
                <a:schemeClr val="accent3"/>
              </a:solidFill>
            </a:endParaRPr>
          </a:p>
          <a:p>
            <a:pPr lvl="1">
              <a:buFont typeface="Wingdings 2" pitchFamily="34" charset="0"/>
              <a:buChar char=""/>
            </a:pPr>
            <a:r>
              <a:rPr lang="tr-TR" dirty="0">
                <a:solidFill>
                  <a:schemeClr val="accent3"/>
                </a:solidFill>
                <a:ea typeface="+mn-lt"/>
                <a:cs typeface="+mn-lt"/>
              </a:rPr>
              <a:t>Kamera hareketi ile 2D yol çıkarımı</a:t>
            </a:r>
            <a:endParaRPr lang="tr-TR">
              <a:solidFill>
                <a:schemeClr val="accent3"/>
              </a:solidFill>
            </a:endParaRPr>
          </a:p>
          <a:p>
            <a:pPr lvl="1">
              <a:buFont typeface="Wingdings 2" pitchFamily="34" charset="0"/>
              <a:buChar char=""/>
            </a:pPr>
            <a:r>
              <a:rPr lang="tr-TR" dirty="0">
                <a:solidFill>
                  <a:schemeClr val="accent3"/>
                </a:solidFill>
                <a:ea typeface="+mn-lt"/>
                <a:cs typeface="+mn-lt"/>
              </a:rPr>
              <a:t>Hatalı durumlar ve gözlemler</a:t>
            </a:r>
            <a:endParaRPr lang="tr-TR">
              <a:solidFill>
                <a:schemeClr val="accent3"/>
              </a:solidFill>
            </a:endParaRPr>
          </a:p>
          <a:p>
            <a:r>
              <a:rPr lang="tr-TR" dirty="0">
                <a:solidFill>
                  <a:schemeClr val="accent3"/>
                </a:solidFill>
                <a:ea typeface="+mn-lt"/>
                <a:cs typeface="+mn-lt"/>
              </a:rPr>
              <a:t>Basit bir SLAM benzeri yapı: Görüntü eşlemesi ile konum tahmini</a:t>
            </a:r>
            <a:endParaRPr lang="tr-TR" dirty="0">
              <a:solidFill>
                <a:schemeClr val="accent3"/>
              </a:solidFill>
            </a:endParaRPr>
          </a:p>
          <a:p>
            <a:pPr marL="0" indent="0">
              <a:buNone/>
            </a:pPr>
            <a:endParaRPr lang="tr-TR" dirty="0">
              <a:solidFill>
                <a:srgbClr val="B5AE53"/>
              </a:solidFill>
            </a:endParaRPr>
          </a:p>
          <a:p>
            <a:endParaRPr lang="tr-TR" dirty="0"/>
          </a:p>
        </p:txBody>
      </p:sp>
    </p:spTree>
    <p:extLst>
      <p:ext uri="{BB962C8B-B14F-4D97-AF65-F5344CB8AC3E}">
        <p14:creationId xmlns:p14="http://schemas.microsoft.com/office/powerpoint/2010/main" val="159983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AA3E24-EC77-76EC-933E-EF4028A27C13}"/>
              </a:ext>
            </a:extLst>
          </p:cNvPr>
          <p:cNvSpPr>
            <a:spLocks noGrp="1"/>
          </p:cNvSpPr>
          <p:nvPr>
            <p:ph type="title"/>
          </p:nvPr>
        </p:nvSpPr>
        <p:spPr/>
        <p:txBody>
          <a:bodyPr/>
          <a:lstStyle/>
          <a:p>
            <a:r>
              <a:rPr lang="tr-TR" dirty="0">
                <a:solidFill>
                  <a:schemeClr val="accent3"/>
                </a:solidFill>
              </a:rPr>
              <a:t>5.a.Demo Uygulama Süreci</a:t>
            </a:r>
          </a:p>
        </p:txBody>
      </p:sp>
      <p:sp>
        <p:nvSpPr>
          <p:cNvPr id="3" name="İçerik Yer Tutucusu 2">
            <a:extLst>
              <a:ext uri="{FF2B5EF4-FFF2-40B4-BE49-F238E27FC236}">
                <a16:creationId xmlns:a16="http://schemas.microsoft.com/office/drawing/2014/main" id="{09CD716C-465C-C8A8-E59D-5D21B69B2053}"/>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tr-TR" dirty="0">
                <a:solidFill>
                  <a:schemeClr val="accent3"/>
                </a:solidFill>
              </a:rPr>
              <a:t> Her ne kadar hazır </a:t>
            </a:r>
            <a:r>
              <a:rPr lang="tr-TR" dirty="0" err="1">
                <a:solidFill>
                  <a:schemeClr val="accent3"/>
                </a:solidFill>
              </a:rPr>
              <a:t>sample</a:t>
            </a:r>
            <a:r>
              <a:rPr lang="tr-TR" dirty="0">
                <a:solidFill>
                  <a:schemeClr val="accent3"/>
                </a:solidFill>
              </a:rPr>
              <a:t> ve </a:t>
            </a:r>
            <a:r>
              <a:rPr lang="tr-TR" dirty="0" err="1">
                <a:solidFill>
                  <a:schemeClr val="accent3"/>
                </a:solidFill>
              </a:rPr>
              <a:t>toolboxlar</a:t>
            </a:r>
            <a:r>
              <a:rPr lang="tr-TR" dirty="0">
                <a:solidFill>
                  <a:schemeClr val="accent3"/>
                </a:solidFill>
              </a:rPr>
              <a:t> olsa bile biz bu demoda kendi öznitelik çıkarttığımız görüntü üzerinden haritalama(</a:t>
            </a:r>
            <a:r>
              <a:rPr lang="tr-TR" dirty="0" err="1">
                <a:solidFill>
                  <a:schemeClr val="accent3"/>
                </a:solidFill>
              </a:rPr>
              <a:t>mapping</a:t>
            </a:r>
            <a:r>
              <a:rPr lang="tr-TR" dirty="0">
                <a:solidFill>
                  <a:schemeClr val="accent3"/>
                </a:solidFill>
              </a:rPr>
              <a:t>) yapmak istedik.</a:t>
            </a:r>
          </a:p>
          <a:p>
            <a:pPr marL="0" indent="0">
              <a:buNone/>
            </a:pPr>
            <a:r>
              <a:rPr lang="tr-TR" dirty="0">
                <a:solidFill>
                  <a:schemeClr val="accent3"/>
                </a:solidFill>
              </a:rPr>
              <a:t> Kullandığımız algoritma: </a:t>
            </a:r>
            <a:endParaRPr lang="tr-TR" dirty="0"/>
          </a:p>
          <a:p>
            <a:pPr marL="0" indent="0"/>
            <a:r>
              <a:rPr lang="tr-TR" dirty="0">
                <a:solidFill>
                  <a:schemeClr val="accent3"/>
                </a:solidFill>
                <a:ea typeface="+mn-lt"/>
                <a:cs typeface="+mn-lt"/>
              </a:rPr>
              <a:t>  Görüntü MATLAB üzerinden okunacak</a:t>
            </a:r>
            <a:endParaRPr lang="tr-TR" dirty="0">
              <a:solidFill>
                <a:schemeClr val="accent3"/>
              </a:solidFill>
            </a:endParaRPr>
          </a:p>
          <a:p>
            <a:r>
              <a:rPr lang="tr-TR" dirty="0">
                <a:solidFill>
                  <a:schemeClr val="accent3"/>
                </a:solidFill>
                <a:ea typeface="+mn-lt"/>
                <a:cs typeface="+mn-lt"/>
              </a:rPr>
              <a:t>Dönüşümler yapılacak</a:t>
            </a:r>
            <a:endParaRPr lang="tr-TR" dirty="0">
              <a:solidFill>
                <a:schemeClr val="accent3"/>
              </a:solidFill>
            </a:endParaRPr>
          </a:p>
          <a:p>
            <a:r>
              <a:rPr lang="tr-TR" dirty="0">
                <a:solidFill>
                  <a:schemeClr val="accent3"/>
                </a:solidFill>
                <a:ea typeface="+mn-lt"/>
                <a:cs typeface="+mn-lt"/>
              </a:rPr>
              <a:t>Öznitelikler kabaca çıkarılacak</a:t>
            </a:r>
            <a:endParaRPr lang="tr-TR" dirty="0">
              <a:solidFill>
                <a:schemeClr val="accent3"/>
              </a:solidFill>
            </a:endParaRPr>
          </a:p>
          <a:p>
            <a:r>
              <a:rPr lang="tr-TR" dirty="0">
                <a:solidFill>
                  <a:schemeClr val="accent3"/>
                </a:solidFill>
                <a:ea typeface="+mn-lt"/>
                <a:cs typeface="+mn-lt"/>
              </a:rPr>
              <a:t>Anahtar nokta eşleme yapılacak</a:t>
            </a:r>
            <a:endParaRPr lang="tr-TR" dirty="0">
              <a:solidFill>
                <a:schemeClr val="accent3"/>
              </a:solidFill>
            </a:endParaRPr>
          </a:p>
          <a:p>
            <a:r>
              <a:rPr lang="tr-TR" dirty="0">
                <a:solidFill>
                  <a:schemeClr val="accent3"/>
                </a:solidFill>
                <a:ea typeface="+mn-lt"/>
                <a:cs typeface="+mn-lt"/>
              </a:rPr>
              <a:t>Görüntüler arasındaki hareket vektörü hesaplanacak</a:t>
            </a:r>
            <a:endParaRPr lang="tr-TR" dirty="0">
              <a:solidFill>
                <a:schemeClr val="accent3"/>
              </a:solidFill>
            </a:endParaRPr>
          </a:p>
          <a:p>
            <a:r>
              <a:rPr lang="tr-TR" dirty="0">
                <a:solidFill>
                  <a:schemeClr val="accent3"/>
                </a:solidFill>
                <a:ea typeface="+mn-lt"/>
                <a:cs typeface="+mn-lt"/>
              </a:rPr>
              <a:t>Kümülatif konum bilgisi çıkarılacak</a:t>
            </a:r>
            <a:endParaRPr lang="tr-TR" dirty="0">
              <a:solidFill>
                <a:schemeClr val="accent3"/>
              </a:solidFill>
            </a:endParaRPr>
          </a:p>
          <a:p>
            <a:pPr marL="285750" indent="-285750"/>
            <a:endParaRPr lang="tr-TR" dirty="0">
              <a:solidFill>
                <a:schemeClr val="accent3"/>
              </a:solidFill>
            </a:endParaRPr>
          </a:p>
          <a:p>
            <a:pPr marL="0" indent="0">
              <a:buNone/>
            </a:pPr>
            <a:r>
              <a:rPr lang="tr-TR" dirty="0">
                <a:solidFill>
                  <a:schemeClr val="accent3"/>
                </a:solidFill>
              </a:rPr>
              <a:t>   </a:t>
            </a:r>
          </a:p>
        </p:txBody>
      </p:sp>
    </p:spTree>
    <p:extLst>
      <p:ext uri="{BB962C8B-B14F-4D97-AF65-F5344CB8AC3E}">
        <p14:creationId xmlns:p14="http://schemas.microsoft.com/office/powerpoint/2010/main" val="3166722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E58D08-AC72-85F4-ADD3-C85BF9AD1A9C}"/>
              </a:ext>
            </a:extLst>
          </p:cNvPr>
          <p:cNvSpPr>
            <a:spLocks noGrp="1"/>
          </p:cNvSpPr>
          <p:nvPr>
            <p:ph type="title"/>
          </p:nvPr>
        </p:nvSpPr>
        <p:spPr/>
        <p:txBody>
          <a:bodyPr/>
          <a:lstStyle/>
          <a:p>
            <a:r>
              <a:rPr lang="tr-TR" dirty="0">
                <a:solidFill>
                  <a:srgbClr val="B5AE53"/>
                </a:solidFill>
              </a:rPr>
              <a:t>5.b.Karşılaşılan Zorluklar</a:t>
            </a:r>
            <a:endParaRPr lang="tr-TR" dirty="0"/>
          </a:p>
        </p:txBody>
      </p:sp>
      <p:sp>
        <p:nvSpPr>
          <p:cNvPr id="3" name="İçerik Yer Tutucusu 2">
            <a:extLst>
              <a:ext uri="{FF2B5EF4-FFF2-40B4-BE49-F238E27FC236}">
                <a16:creationId xmlns:a16="http://schemas.microsoft.com/office/drawing/2014/main" id="{17D44C13-AEC8-1B1C-DC1C-9892AF71B759}"/>
              </a:ext>
            </a:extLst>
          </p:cNvPr>
          <p:cNvSpPr>
            <a:spLocks noGrp="1"/>
          </p:cNvSpPr>
          <p:nvPr>
            <p:ph idx="1"/>
          </p:nvPr>
        </p:nvSpPr>
        <p:spPr/>
        <p:txBody>
          <a:bodyPr vert="horz" lIns="91440" tIns="45720" rIns="91440" bIns="45720" rtlCol="0" anchor="t">
            <a:normAutofit/>
          </a:bodyPr>
          <a:lstStyle/>
          <a:p>
            <a:pPr marL="0" indent="0"/>
            <a:r>
              <a:rPr lang="tr-TR" dirty="0">
                <a:solidFill>
                  <a:schemeClr val="accent3"/>
                </a:solidFill>
                <a:ea typeface="+mn-lt"/>
                <a:cs typeface="+mn-lt"/>
              </a:rPr>
              <a:t>  Eşleşme hataları (yanıltıcı öznitelikler)</a:t>
            </a:r>
            <a:endParaRPr lang="tr-TR" dirty="0">
              <a:solidFill>
                <a:schemeClr val="accent3"/>
              </a:solidFill>
            </a:endParaRPr>
          </a:p>
          <a:p>
            <a:r>
              <a:rPr lang="tr-TR" dirty="0">
                <a:solidFill>
                  <a:schemeClr val="accent3"/>
                </a:solidFill>
                <a:ea typeface="+mn-lt"/>
                <a:cs typeface="+mn-lt"/>
              </a:rPr>
              <a:t>Kamera titreşimleri, bulanıklık</a:t>
            </a:r>
            <a:endParaRPr lang="tr-TR" dirty="0">
              <a:solidFill>
                <a:schemeClr val="accent3"/>
              </a:solidFill>
            </a:endParaRPr>
          </a:p>
          <a:p>
            <a:r>
              <a:rPr lang="tr-TR" dirty="0">
                <a:solidFill>
                  <a:schemeClr val="accent3"/>
                </a:solidFill>
                <a:ea typeface="+mn-lt"/>
                <a:cs typeface="+mn-lt"/>
              </a:rPr>
              <a:t>Gerçek dünya ile modellenen harita arasındaki fark</a:t>
            </a:r>
            <a:endParaRPr lang="tr-TR" dirty="0">
              <a:solidFill>
                <a:schemeClr val="accent3"/>
              </a:solidFill>
            </a:endParaRPr>
          </a:p>
          <a:p>
            <a:r>
              <a:rPr lang="tr-TR" dirty="0">
                <a:solidFill>
                  <a:schemeClr val="accent3"/>
                </a:solidFill>
                <a:ea typeface="+mn-lt"/>
                <a:cs typeface="+mn-lt"/>
              </a:rPr>
              <a:t>SLAM algoritmalarının erişim zorlukları</a:t>
            </a:r>
            <a:endParaRPr lang="tr-TR">
              <a:solidFill>
                <a:schemeClr val="accent3"/>
              </a:solidFill>
            </a:endParaRPr>
          </a:p>
          <a:p>
            <a:endParaRPr lang="tr-TR" dirty="0"/>
          </a:p>
        </p:txBody>
      </p:sp>
    </p:spTree>
    <p:extLst>
      <p:ext uri="{BB962C8B-B14F-4D97-AF65-F5344CB8AC3E}">
        <p14:creationId xmlns:p14="http://schemas.microsoft.com/office/powerpoint/2010/main" val="2617723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5A3D937-8046-1701-F3B5-650913D30F4E}"/>
              </a:ext>
            </a:extLst>
          </p:cNvPr>
          <p:cNvSpPr>
            <a:spLocks noGrp="1"/>
          </p:cNvSpPr>
          <p:nvPr>
            <p:ph type="title"/>
          </p:nvPr>
        </p:nvSpPr>
        <p:spPr/>
        <p:txBody>
          <a:bodyPr>
            <a:normAutofit/>
          </a:bodyPr>
          <a:lstStyle/>
          <a:p>
            <a:r>
              <a:rPr lang="tr-TR" dirty="0">
                <a:solidFill>
                  <a:srgbClr val="B5AE53"/>
                </a:solidFill>
              </a:rPr>
              <a:t>6.Sonuç ve Gelecek Perspektifi</a:t>
            </a:r>
            <a:endParaRPr lang="tr-TR" dirty="0"/>
          </a:p>
        </p:txBody>
      </p:sp>
      <p:sp>
        <p:nvSpPr>
          <p:cNvPr id="3" name="İçerik Yer Tutucusu 2">
            <a:extLst>
              <a:ext uri="{FF2B5EF4-FFF2-40B4-BE49-F238E27FC236}">
                <a16:creationId xmlns:a16="http://schemas.microsoft.com/office/drawing/2014/main" id="{429A5515-2187-64D3-E6F8-A91056BC697E}"/>
              </a:ext>
            </a:extLst>
          </p:cNvPr>
          <p:cNvSpPr>
            <a:spLocks noGrp="1"/>
          </p:cNvSpPr>
          <p:nvPr>
            <p:ph idx="1"/>
          </p:nvPr>
        </p:nvSpPr>
        <p:spPr>
          <a:xfrm>
            <a:off x="1261872" y="1728159"/>
            <a:ext cx="9688039" cy="5444015"/>
          </a:xfrm>
        </p:spPr>
        <p:txBody>
          <a:bodyPr vert="horz" lIns="91440" tIns="45720" rIns="91440" bIns="45720" rtlCol="0" anchor="t">
            <a:normAutofit/>
          </a:bodyPr>
          <a:lstStyle/>
          <a:p>
            <a:r>
              <a:rPr lang="tr-TR" b="1" dirty="0">
                <a:solidFill>
                  <a:schemeClr val="accent3"/>
                </a:solidFill>
              </a:rPr>
              <a:t>Robotikte görüntü işleme</a:t>
            </a:r>
            <a:r>
              <a:rPr lang="tr-TR" dirty="0">
                <a:solidFill>
                  <a:schemeClr val="accent3"/>
                </a:solidFill>
              </a:rPr>
              <a:t>, robotların çevrelerini algılamaları ve bu algı üzerinden kararlar almaları için kritik bir alandır.</a:t>
            </a:r>
          </a:p>
          <a:p>
            <a:r>
              <a:rPr lang="tr-TR" dirty="0">
                <a:solidFill>
                  <a:schemeClr val="accent3"/>
                </a:solidFill>
              </a:rPr>
              <a:t>Bu sunumda teorik bilgilerle birlikte gerçek bir demo üzerinden bu süreci somut hale getirdik. Ev içi görüntüler ile gerçekleştirdiğimiz uygulamada temel görüntü işleme adımları, öznitelik eşleme ve hareket analizi yardımıyla basit bir görsel </a:t>
            </a:r>
            <a:r>
              <a:rPr lang="tr-TR" dirty="0" err="1">
                <a:solidFill>
                  <a:schemeClr val="accent3"/>
                </a:solidFill>
              </a:rPr>
              <a:t>odometri</a:t>
            </a:r>
            <a:r>
              <a:rPr lang="tr-TR" dirty="0">
                <a:solidFill>
                  <a:schemeClr val="accent3"/>
                </a:solidFill>
              </a:rPr>
              <a:t> (konum tahmini) yapılmıştır.</a:t>
            </a:r>
          </a:p>
          <a:p>
            <a:r>
              <a:rPr lang="tr-TR" dirty="0">
                <a:solidFill>
                  <a:schemeClr val="accent3"/>
                </a:solidFill>
              </a:rPr>
              <a:t>Her ne kadar elde edilen harita boyut düzleminde kararlı bir yapıda olmasa bile, bu uygulama; SLAM temelli sistemlerin nasıl çalıştığını basit bir seviyede göstermek açısından değerlidir, hem bizim hem dinleyenlerin açısından.</a:t>
            </a:r>
          </a:p>
          <a:p>
            <a:r>
              <a:rPr lang="tr-TR" b="1" dirty="0">
                <a:solidFill>
                  <a:schemeClr val="accent3"/>
                </a:solidFill>
              </a:rPr>
              <a:t>Gelecek Perspektifi: </a:t>
            </a:r>
            <a:r>
              <a:rPr lang="tr-TR" dirty="0">
                <a:solidFill>
                  <a:schemeClr val="accent3"/>
                </a:solidFill>
              </a:rPr>
              <a:t>Derin öğrenme tabanlı görsel eşleme, nesne takibi ve semantik segmentasyon teknikleri ile bu sistemlerin doğruluğu ve dayanıklılığı arttırılabilir.</a:t>
            </a:r>
          </a:p>
          <a:p>
            <a:r>
              <a:rPr lang="tr-TR" dirty="0">
                <a:solidFill>
                  <a:schemeClr val="accent3"/>
                </a:solidFill>
              </a:rPr>
              <a:t>Bu tür algoritmalar, daha da güçlendirilerek mobil robotlar, </a:t>
            </a:r>
            <a:r>
              <a:rPr lang="tr-TR" dirty="0" err="1">
                <a:solidFill>
                  <a:schemeClr val="accent3"/>
                </a:solidFill>
              </a:rPr>
              <a:t>drone'lar</a:t>
            </a:r>
            <a:r>
              <a:rPr lang="tr-TR" dirty="0">
                <a:solidFill>
                  <a:schemeClr val="accent3"/>
                </a:solidFill>
              </a:rPr>
              <a:t>, artırılmış gerçeklik uygulamaları ve akıllı ev sistemleri gibi birçok alanda daha yaygın hale gelecektir.</a:t>
            </a:r>
          </a:p>
        </p:txBody>
      </p:sp>
    </p:spTree>
    <p:extLst>
      <p:ext uri="{BB962C8B-B14F-4D97-AF65-F5344CB8AC3E}">
        <p14:creationId xmlns:p14="http://schemas.microsoft.com/office/powerpoint/2010/main" val="3427842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3DD78D-E74F-1A21-0D09-CAF2D61E9913}"/>
              </a:ext>
            </a:extLst>
          </p:cNvPr>
          <p:cNvSpPr>
            <a:spLocks noGrp="1"/>
          </p:cNvSpPr>
          <p:nvPr>
            <p:ph type="title"/>
          </p:nvPr>
        </p:nvSpPr>
        <p:spPr/>
        <p:txBody>
          <a:bodyPr/>
          <a:lstStyle/>
          <a:p>
            <a:r>
              <a:rPr lang="tr-TR" dirty="0">
                <a:solidFill>
                  <a:schemeClr val="accent3"/>
                </a:solidFill>
              </a:rPr>
              <a:t>İçindekiler</a:t>
            </a:r>
          </a:p>
        </p:txBody>
      </p:sp>
      <p:sp>
        <p:nvSpPr>
          <p:cNvPr id="3" name="İçerik Yer Tutucusu 2">
            <a:extLst>
              <a:ext uri="{FF2B5EF4-FFF2-40B4-BE49-F238E27FC236}">
                <a16:creationId xmlns:a16="http://schemas.microsoft.com/office/drawing/2014/main" id="{64BE2E40-FFC0-CB7E-9A80-29A0CB020553}"/>
              </a:ext>
            </a:extLst>
          </p:cNvPr>
          <p:cNvSpPr>
            <a:spLocks noGrp="1"/>
          </p:cNvSpPr>
          <p:nvPr>
            <p:ph idx="1"/>
          </p:nvPr>
        </p:nvSpPr>
        <p:spPr/>
        <p:txBody>
          <a:bodyPr vert="horz" lIns="91440" tIns="45720" rIns="91440" bIns="45720" rtlCol="0" anchor="t">
            <a:normAutofit/>
          </a:bodyPr>
          <a:lstStyle/>
          <a:p>
            <a:r>
              <a:rPr lang="tr-TR" spc="10" dirty="0">
                <a:solidFill>
                  <a:schemeClr val="accent3"/>
                </a:solidFill>
              </a:rPr>
              <a:t>1.Giriş</a:t>
            </a:r>
            <a:endParaRPr lang="tr-TR" spc="0">
              <a:solidFill>
                <a:srgbClr val="FFFFFF"/>
              </a:solidFill>
            </a:endParaRPr>
          </a:p>
          <a:p>
            <a:pPr marL="640080" lvl="1">
              <a:buFont typeface="Courier New" pitchFamily="34" charset="0"/>
              <a:buChar char="o"/>
            </a:pPr>
            <a:r>
              <a:rPr lang="tr-TR" spc="10" dirty="0">
                <a:solidFill>
                  <a:srgbClr val="B5AE53"/>
                </a:solidFill>
              </a:rPr>
              <a:t>1.a.Robotikte Görüntü İşlemenin Önemi</a:t>
            </a:r>
          </a:p>
          <a:p>
            <a:pPr marL="640080" lvl="1">
              <a:buFont typeface="Courier New" pitchFamily="34" charset="0"/>
              <a:buChar char="o"/>
            </a:pPr>
            <a:r>
              <a:rPr lang="tr-TR" spc="10" dirty="0">
                <a:solidFill>
                  <a:srgbClr val="B5AE53"/>
                </a:solidFill>
              </a:rPr>
              <a:t>1.b.Günlük Hayattan Uygulamalar</a:t>
            </a:r>
            <a:endParaRPr lang="tr-TR" dirty="0">
              <a:solidFill>
                <a:srgbClr val="B5AE53"/>
              </a:solidFill>
            </a:endParaRPr>
          </a:p>
          <a:p>
            <a:r>
              <a:rPr lang="tr-TR" spc="0" dirty="0">
                <a:solidFill>
                  <a:srgbClr val="B5AE53"/>
                </a:solidFill>
              </a:rPr>
              <a:t>2.Temel Görüntü İşleme Kavramları</a:t>
            </a:r>
          </a:p>
          <a:p>
            <a:r>
              <a:rPr lang="tr-TR" spc="0" dirty="0">
                <a:solidFill>
                  <a:srgbClr val="B5AE53"/>
                </a:solidFill>
              </a:rPr>
              <a:t>3.Görüntü İşleme Teknolojileri</a:t>
            </a:r>
          </a:p>
          <a:p>
            <a:r>
              <a:rPr lang="tr-TR" spc="0" dirty="0">
                <a:solidFill>
                  <a:srgbClr val="B5AE53"/>
                </a:solidFill>
              </a:rPr>
              <a:t>4.Robotikte Kullanım Senaryoları</a:t>
            </a:r>
          </a:p>
          <a:p>
            <a:r>
              <a:rPr lang="tr-TR" spc="0" dirty="0">
                <a:solidFill>
                  <a:srgbClr val="B5AE53"/>
                </a:solidFill>
              </a:rPr>
              <a:t>5.Demo </a:t>
            </a:r>
            <a:r>
              <a:rPr lang="tr-TR" spc="0" dirty="0" err="1">
                <a:solidFill>
                  <a:srgbClr val="B5AE53"/>
                </a:solidFill>
              </a:rPr>
              <a:t>Uygulamala</a:t>
            </a:r>
            <a:r>
              <a:rPr lang="tr-TR" spc="0" dirty="0">
                <a:solidFill>
                  <a:srgbClr val="B5AE53"/>
                </a:solidFill>
              </a:rPr>
              <a:t> Görüntüden Haritalama</a:t>
            </a:r>
          </a:p>
          <a:p>
            <a:pPr marL="640080" lvl="1" indent="-285750">
              <a:buFont typeface="Courier New" pitchFamily="34" charset="0"/>
              <a:buChar char="o"/>
            </a:pPr>
            <a:r>
              <a:rPr lang="tr-TR" dirty="0">
                <a:solidFill>
                  <a:srgbClr val="B5AE53"/>
                </a:solidFill>
              </a:rPr>
              <a:t>5.a.Demo Uygulama Süreci</a:t>
            </a:r>
            <a:endParaRPr lang="tr-TR" spc="0" dirty="0">
              <a:solidFill>
                <a:srgbClr val="B5AE53"/>
              </a:solidFill>
            </a:endParaRPr>
          </a:p>
          <a:p>
            <a:pPr marL="640080" lvl="1" indent="-285750">
              <a:buFont typeface="Courier New" pitchFamily="34" charset="0"/>
              <a:buChar char="o"/>
            </a:pPr>
            <a:r>
              <a:rPr lang="tr-TR" spc="0" dirty="0">
                <a:solidFill>
                  <a:srgbClr val="B5AE53"/>
                </a:solidFill>
              </a:rPr>
              <a:t>5.b</a:t>
            </a:r>
            <a:r>
              <a:rPr lang="tr-TR" dirty="0">
                <a:solidFill>
                  <a:srgbClr val="B5AE53"/>
                </a:solidFill>
              </a:rPr>
              <a:t>.</a:t>
            </a:r>
            <a:r>
              <a:rPr lang="tr-TR" spc="0" dirty="0">
                <a:solidFill>
                  <a:srgbClr val="B5AE53"/>
                </a:solidFill>
              </a:rPr>
              <a:t>Karşılaşılan Sorun ve Zorluklar</a:t>
            </a:r>
          </a:p>
          <a:p>
            <a:r>
              <a:rPr lang="tr-TR" spc="0" dirty="0">
                <a:solidFill>
                  <a:srgbClr val="B5AE53"/>
                </a:solidFill>
              </a:rPr>
              <a:t>6.Sonuç ve Gelecek Perspektifi</a:t>
            </a:r>
          </a:p>
          <a:p>
            <a:pPr marL="0" indent="0">
              <a:buNone/>
            </a:pPr>
            <a:endParaRPr lang="tr-TR" dirty="0">
              <a:solidFill>
                <a:srgbClr val="B5AE53"/>
              </a:solidFill>
            </a:endParaRPr>
          </a:p>
        </p:txBody>
      </p:sp>
    </p:spTree>
    <p:extLst>
      <p:ext uri="{BB962C8B-B14F-4D97-AF65-F5344CB8AC3E}">
        <p14:creationId xmlns:p14="http://schemas.microsoft.com/office/powerpoint/2010/main" val="3708356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689DCD-1305-10C6-01C5-0CBFD6E1D194}"/>
              </a:ext>
            </a:extLst>
          </p:cNvPr>
          <p:cNvSpPr>
            <a:spLocks noGrp="1"/>
          </p:cNvSpPr>
          <p:nvPr>
            <p:ph type="title"/>
          </p:nvPr>
        </p:nvSpPr>
        <p:spPr/>
        <p:txBody>
          <a:bodyPr/>
          <a:lstStyle/>
          <a:p>
            <a:r>
              <a:rPr lang="tr-TR" dirty="0">
                <a:solidFill>
                  <a:schemeClr val="accent3"/>
                </a:solidFill>
              </a:rPr>
              <a:t>1.Giriş</a:t>
            </a:r>
          </a:p>
        </p:txBody>
      </p:sp>
      <p:sp>
        <p:nvSpPr>
          <p:cNvPr id="3" name="İçerik Yer Tutucusu 2">
            <a:extLst>
              <a:ext uri="{FF2B5EF4-FFF2-40B4-BE49-F238E27FC236}">
                <a16:creationId xmlns:a16="http://schemas.microsoft.com/office/drawing/2014/main" id="{325A6FF0-E961-DD3E-248F-46126415A20B}"/>
              </a:ext>
            </a:extLst>
          </p:cNvPr>
          <p:cNvSpPr>
            <a:spLocks noGrp="1"/>
          </p:cNvSpPr>
          <p:nvPr>
            <p:ph idx="1"/>
          </p:nvPr>
        </p:nvSpPr>
        <p:spPr>
          <a:xfrm>
            <a:off x="1261872" y="1828800"/>
            <a:ext cx="8823960" cy="4656137"/>
          </a:xfrm>
        </p:spPr>
        <p:txBody>
          <a:bodyPr vert="horz" lIns="91440" tIns="45720" rIns="91440" bIns="45720" rtlCol="0" anchor="t">
            <a:normAutofit/>
          </a:bodyPr>
          <a:lstStyle/>
          <a:p>
            <a:r>
              <a:rPr lang="tr-TR" sz="2000" dirty="0">
                <a:solidFill>
                  <a:schemeClr val="accent3"/>
                </a:solidFill>
              </a:rPr>
              <a:t>a)Robotikte Görüntü İşlemenin Önemi:</a:t>
            </a:r>
            <a:endParaRPr lang="tr-TR" dirty="0">
              <a:solidFill>
                <a:srgbClr val="FFFFFF"/>
              </a:solidFill>
            </a:endParaRPr>
          </a:p>
          <a:p>
            <a:pPr marL="0" indent="0">
              <a:buNone/>
            </a:pPr>
            <a:r>
              <a:rPr lang="tr-TR" sz="2000" dirty="0">
                <a:solidFill>
                  <a:srgbClr val="B5AE53"/>
                </a:solidFill>
              </a:rPr>
              <a:t>  Robot çalışmalarında etrafın tanınması için temel araçtır. Her ne kadar sensörler yardımı ve bizim verdiğimiz talimatlar ile robot etrafına dair az çok fikir edinebilse bile, görüntü işlemenin kat ve kat altında kalacaktır.</a:t>
            </a:r>
          </a:p>
          <a:p>
            <a:pPr marL="0" indent="0">
              <a:buNone/>
            </a:pPr>
            <a:r>
              <a:rPr lang="tr-TR" sz="2000" dirty="0">
                <a:solidFill>
                  <a:srgbClr val="B5AE53"/>
                </a:solidFill>
              </a:rPr>
              <a:t>  Fakat birbirleri ile </a:t>
            </a:r>
            <a:r>
              <a:rPr lang="tr-TR" sz="2000" dirty="0" err="1">
                <a:solidFill>
                  <a:srgbClr val="B5AE53"/>
                </a:solidFill>
              </a:rPr>
              <a:t>compound</a:t>
            </a:r>
            <a:r>
              <a:rPr lang="tr-TR" sz="2000" dirty="0">
                <a:solidFill>
                  <a:srgbClr val="B5AE53"/>
                </a:solidFill>
              </a:rPr>
              <a:t>(bileşik) kullanılınca ortaya harika ürünler çıkması bu günlerde sürpriz sayılmaz.</a:t>
            </a:r>
          </a:p>
          <a:p>
            <a:pPr marL="0" indent="0">
              <a:buNone/>
            </a:pPr>
            <a:endParaRPr lang="tr-TR" sz="2000" dirty="0">
              <a:solidFill>
                <a:srgbClr val="B5AE53"/>
              </a:solidFill>
            </a:endParaRPr>
          </a:p>
          <a:p>
            <a:pPr marL="0" indent="0">
              <a:buNone/>
            </a:pPr>
            <a:r>
              <a:rPr lang="tr-TR" sz="2000" dirty="0">
                <a:solidFill>
                  <a:srgbClr val="B5AE53"/>
                </a:solidFill>
              </a:rPr>
              <a:t>  Bu bileşimin diğer getirisi öğrenim sağlayıp, tanımadan ileri giderek otonom süreçlerin karar alma süreçlerinde belirleyici rol alır. </a:t>
            </a:r>
          </a:p>
        </p:txBody>
      </p:sp>
    </p:spTree>
    <p:extLst>
      <p:ext uri="{BB962C8B-B14F-4D97-AF65-F5344CB8AC3E}">
        <p14:creationId xmlns:p14="http://schemas.microsoft.com/office/powerpoint/2010/main" val="401780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C78B91-8940-567F-54E5-A4F37387321C}"/>
              </a:ext>
            </a:extLst>
          </p:cNvPr>
          <p:cNvSpPr>
            <a:spLocks noGrp="1"/>
          </p:cNvSpPr>
          <p:nvPr>
            <p:ph type="title"/>
          </p:nvPr>
        </p:nvSpPr>
        <p:spPr/>
        <p:txBody>
          <a:bodyPr/>
          <a:lstStyle/>
          <a:p>
            <a:r>
              <a:rPr lang="tr-TR" sz="2000" dirty="0">
                <a:solidFill>
                  <a:srgbClr val="B5AE53"/>
                </a:solidFill>
              </a:rPr>
              <a:t>b)Günlük hayattan uygulamalar:</a:t>
            </a:r>
            <a:endParaRPr lang="tr-TR" dirty="0"/>
          </a:p>
        </p:txBody>
      </p:sp>
      <p:sp>
        <p:nvSpPr>
          <p:cNvPr id="3" name="İçerik Yer Tutucusu 2">
            <a:extLst>
              <a:ext uri="{FF2B5EF4-FFF2-40B4-BE49-F238E27FC236}">
                <a16:creationId xmlns:a16="http://schemas.microsoft.com/office/drawing/2014/main" id="{F3E38502-9FB6-85C4-72BF-047AAB7DA041}"/>
              </a:ext>
            </a:extLst>
          </p:cNvPr>
          <p:cNvSpPr>
            <a:spLocks noGrp="1"/>
          </p:cNvSpPr>
          <p:nvPr>
            <p:ph idx="1"/>
          </p:nvPr>
        </p:nvSpPr>
        <p:spPr/>
        <p:txBody>
          <a:bodyPr vert="horz" lIns="91440" tIns="45720" rIns="91440" bIns="45720" rtlCol="0" anchor="t">
            <a:normAutofit/>
          </a:bodyPr>
          <a:lstStyle/>
          <a:p>
            <a:r>
              <a:rPr lang="tr-TR" dirty="0">
                <a:solidFill>
                  <a:schemeClr val="accent3"/>
                </a:solidFill>
              </a:rPr>
              <a:t>Otonom araçlar</a:t>
            </a:r>
          </a:p>
          <a:p>
            <a:r>
              <a:rPr lang="tr-TR" dirty="0">
                <a:solidFill>
                  <a:schemeClr val="accent3"/>
                </a:solidFill>
              </a:rPr>
              <a:t>Endüstriyel robot kolları</a:t>
            </a:r>
          </a:p>
          <a:p>
            <a:r>
              <a:rPr lang="tr-TR" dirty="0">
                <a:solidFill>
                  <a:schemeClr val="accent3"/>
                </a:solidFill>
              </a:rPr>
              <a:t>Tarım robotları</a:t>
            </a:r>
          </a:p>
          <a:p>
            <a:r>
              <a:rPr lang="tr-TR" dirty="0">
                <a:solidFill>
                  <a:schemeClr val="accent3"/>
                </a:solidFill>
              </a:rPr>
              <a:t>Güvenlik sistemleri</a:t>
            </a:r>
          </a:p>
          <a:p>
            <a:pPr marL="0" indent="0">
              <a:buNone/>
            </a:pPr>
            <a:endParaRPr lang="tr-TR" dirty="0">
              <a:solidFill>
                <a:schemeClr val="accent3"/>
              </a:solidFill>
            </a:endParaRPr>
          </a:p>
          <a:p>
            <a:pPr marL="0" indent="0">
              <a:buNone/>
            </a:pPr>
            <a:r>
              <a:rPr lang="tr-TR" dirty="0">
                <a:solidFill>
                  <a:schemeClr val="accent3"/>
                </a:solidFill>
              </a:rPr>
              <a:t>  Aslında yüz tanıma, obje tanıma veya köşe belirleme gibi kavramların çok ilerisinde çok geniş bir mühendislik alanıdır. </a:t>
            </a:r>
          </a:p>
          <a:p>
            <a:pPr marL="0" indent="0">
              <a:buNone/>
            </a:pPr>
            <a:r>
              <a:rPr lang="tr-TR" dirty="0">
                <a:solidFill>
                  <a:schemeClr val="accent3"/>
                </a:solidFill>
              </a:rPr>
              <a:t>  Biz ise bu sunumda görüntü işlemenin robotikte en çok kullanılan alanlarına değinmeyi ve açıklamayı hedefliyoruz.</a:t>
            </a:r>
            <a:endParaRPr lang="tr-TR" dirty="0"/>
          </a:p>
        </p:txBody>
      </p:sp>
    </p:spTree>
    <p:extLst>
      <p:ext uri="{BB962C8B-B14F-4D97-AF65-F5344CB8AC3E}">
        <p14:creationId xmlns:p14="http://schemas.microsoft.com/office/powerpoint/2010/main" val="2969636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61FA8D-B65B-99F5-0990-68CBF5F8D0D0}"/>
              </a:ext>
            </a:extLst>
          </p:cNvPr>
          <p:cNvSpPr>
            <a:spLocks noGrp="1"/>
          </p:cNvSpPr>
          <p:nvPr>
            <p:ph type="title"/>
          </p:nvPr>
        </p:nvSpPr>
        <p:spPr/>
        <p:txBody>
          <a:bodyPr>
            <a:normAutofit/>
          </a:bodyPr>
          <a:lstStyle/>
          <a:p>
            <a:r>
              <a:rPr lang="tr-TR" dirty="0">
                <a:solidFill>
                  <a:srgbClr val="B5AE53"/>
                </a:solidFill>
              </a:rPr>
              <a:t>2.Temel Görüntü İşleme Kavramları</a:t>
            </a:r>
            <a:endParaRPr lang="tr-TR" dirty="0"/>
          </a:p>
        </p:txBody>
      </p:sp>
      <p:sp>
        <p:nvSpPr>
          <p:cNvPr id="3" name="İçerik Yer Tutucusu 2">
            <a:extLst>
              <a:ext uri="{FF2B5EF4-FFF2-40B4-BE49-F238E27FC236}">
                <a16:creationId xmlns:a16="http://schemas.microsoft.com/office/drawing/2014/main" id="{92DAE392-4B91-DBA3-BF8C-0CEBB34499EB}"/>
              </a:ext>
            </a:extLst>
          </p:cNvPr>
          <p:cNvSpPr>
            <a:spLocks noGrp="1"/>
          </p:cNvSpPr>
          <p:nvPr>
            <p:ph idx="1"/>
          </p:nvPr>
        </p:nvSpPr>
        <p:spPr>
          <a:xfrm>
            <a:off x="1261872" y="1800225"/>
            <a:ext cx="10405110" cy="4760912"/>
          </a:xfrm>
        </p:spPr>
        <p:txBody>
          <a:bodyPr vert="horz" lIns="91440" tIns="45720" rIns="91440" bIns="45720" rtlCol="0" anchor="t">
            <a:normAutofit/>
          </a:bodyPr>
          <a:lstStyle/>
          <a:p>
            <a:r>
              <a:rPr lang="tr-TR" dirty="0">
                <a:solidFill>
                  <a:srgbClr val="B5AE53"/>
                </a:solidFill>
                <a:ea typeface="+mn-lt"/>
                <a:cs typeface="+mn-lt"/>
              </a:rPr>
              <a:t>Görüntü Türleri (RGB, </a:t>
            </a:r>
            <a:r>
              <a:rPr lang="tr-TR" dirty="0" err="1">
                <a:solidFill>
                  <a:srgbClr val="B5AE53"/>
                </a:solidFill>
                <a:ea typeface="+mn-lt"/>
                <a:cs typeface="+mn-lt"/>
              </a:rPr>
              <a:t>GrayScale</a:t>
            </a:r>
            <a:r>
              <a:rPr lang="tr-TR" dirty="0">
                <a:solidFill>
                  <a:srgbClr val="B5AE53"/>
                </a:solidFill>
                <a:ea typeface="+mn-lt"/>
                <a:cs typeface="+mn-lt"/>
              </a:rPr>
              <a:t>)</a:t>
            </a:r>
          </a:p>
          <a:p>
            <a:pPr lvl="1"/>
            <a:r>
              <a:rPr lang="tr-TR" spc="10" dirty="0">
                <a:solidFill>
                  <a:schemeClr val="accent3"/>
                </a:solidFill>
              </a:rPr>
              <a:t>RGB renkli görüntüler 3 renk kanalı kullanırken </a:t>
            </a:r>
            <a:r>
              <a:rPr lang="tr-TR" spc="10" dirty="0" err="1">
                <a:solidFill>
                  <a:schemeClr val="accent3"/>
                </a:solidFill>
              </a:rPr>
              <a:t>GrayScale</a:t>
            </a:r>
            <a:r>
              <a:rPr lang="tr-TR" spc="10" dirty="0">
                <a:solidFill>
                  <a:schemeClr val="accent3"/>
                </a:solidFill>
              </a:rPr>
              <a:t> tek kanal kullanır.</a:t>
            </a:r>
          </a:p>
          <a:p>
            <a:pPr marL="0">
              <a:buFont typeface="Arial" pitchFamily="18" charset="2"/>
              <a:buChar char="•"/>
            </a:pPr>
            <a:r>
              <a:rPr lang="tr-TR" dirty="0">
                <a:solidFill>
                  <a:schemeClr val="accent3"/>
                </a:solidFill>
              </a:rPr>
              <a:t>Görüntü Filtreleme (</a:t>
            </a:r>
            <a:r>
              <a:rPr lang="tr-TR" dirty="0" err="1">
                <a:solidFill>
                  <a:schemeClr val="accent3"/>
                </a:solidFill>
              </a:rPr>
              <a:t>blur</a:t>
            </a:r>
            <a:r>
              <a:rPr lang="tr-TR" dirty="0">
                <a:solidFill>
                  <a:schemeClr val="accent3"/>
                </a:solidFill>
              </a:rPr>
              <a:t>, </a:t>
            </a:r>
            <a:r>
              <a:rPr lang="tr-TR" dirty="0" err="1">
                <a:solidFill>
                  <a:schemeClr val="accent3"/>
                </a:solidFill>
              </a:rPr>
              <a:t>edge</a:t>
            </a:r>
            <a:r>
              <a:rPr lang="tr-TR" dirty="0">
                <a:solidFill>
                  <a:schemeClr val="accent3"/>
                </a:solidFill>
              </a:rPr>
              <a:t> </a:t>
            </a:r>
            <a:r>
              <a:rPr lang="tr-TR" dirty="0" err="1">
                <a:solidFill>
                  <a:schemeClr val="accent3"/>
                </a:solidFill>
              </a:rPr>
              <a:t>detection</a:t>
            </a:r>
            <a:r>
              <a:rPr lang="tr-TR" dirty="0">
                <a:solidFill>
                  <a:schemeClr val="accent3"/>
                </a:solidFill>
              </a:rPr>
              <a:t>)</a:t>
            </a:r>
          </a:p>
          <a:p>
            <a:pPr marL="560070" lvl="1" indent="-285750"/>
            <a:r>
              <a:rPr lang="tr-TR" spc="10" dirty="0">
                <a:solidFill>
                  <a:schemeClr val="accent3"/>
                </a:solidFill>
              </a:rPr>
              <a:t>Gürültü azaltma:</a:t>
            </a:r>
            <a:r>
              <a:rPr lang="tr-TR" spc="10" dirty="0">
                <a:solidFill>
                  <a:schemeClr val="accent3"/>
                </a:solidFill>
                <a:ea typeface="+mn-lt"/>
                <a:cs typeface="+mn-lt"/>
              </a:rPr>
              <a:t> </a:t>
            </a:r>
            <a:r>
              <a:rPr lang="tr-TR" spc="10" err="1">
                <a:solidFill>
                  <a:schemeClr val="accent3"/>
                </a:solidFill>
                <a:ea typeface="+mn-lt"/>
                <a:cs typeface="+mn-lt"/>
              </a:rPr>
              <a:t>Gaussian</a:t>
            </a:r>
            <a:r>
              <a:rPr lang="tr-TR" spc="10" dirty="0">
                <a:solidFill>
                  <a:schemeClr val="accent3"/>
                </a:solidFill>
                <a:ea typeface="+mn-lt"/>
                <a:cs typeface="+mn-lt"/>
              </a:rPr>
              <a:t> </a:t>
            </a:r>
            <a:r>
              <a:rPr lang="tr-TR" spc="10" err="1">
                <a:solidFill>
                  <a:schemeClr val="accent3"/>
                </a:solidFill>
                <a:ea typeface="+mn-lt"/>
                <a:cs typeface="+mn-lt"/>
              </a:rPr>
              <a:t>blur</a:t>
            </a:r>
            <a:r>
              <a:rPr lang="tr-TR" spc="10" dirty="0">
                <a:solidFill>
                  <a:schemeClr val="accent3"/>
                </a:solidFill>
                <a:ea typeface="+mn-lt"/>
                <a:cs typeface="+mn-lt"/>
              </a:rPr>
              <a:t>, </a:t>
            </a:r>
            <a:r>
              <a:rPr lang="tr-TR" spc="10" err="1">
                <a:solidFill>
                  <a:schemeClr val="accent3"/>
                </a:solidFill>
                <a:ea typeface="+mn-lt"/>
                <a:cs typeface="+mn-lt"/>
              </a:rPr>
              <a:t>Median</a:t>
            </a:r>
            <a:r>
              <a:rPr lang="tr-TR" spc="10" dirty="0">
                <a:solidFill>
                  <a:schemeClr val="accent3"/>
                </a:solidFill>
                <a:ea typeface="+mn-lt"/>
                <a:cs typeface="+mn-lt"/>
              </a:rPr>
              <a:t> </a:t>
            </a:r>
            <a:r>
              <a:rPr lang="tr-TR" spc="10" err="1">
                <a:solidFill>
                  <a:schemeClr val="accent3"/>
                </a:solidFill>
                <a:ea typeface="+mn-lt"/>
                <a:cs typeface="+mn-lt"/>
              </a:rPr>
              <a:t>filter</a:t>
            </a:r>
            <a:endParaRPr lang="tr-TR" err="1">
              <a:solidFill>
                <a:schemeClr val="accent3"/>
              </a:solidFill>
              <a:ea typeface="+mn-lt"/>
              <a:cs typeface="+mn-lt"/>
            </a:endParaRPr>
          </a:p>
          <a:p>
            <a:pPr marL="560070" lvl="1" indent="-285750"/>
            <a:r>
              <a:rPr lang="tr-TR" spc="10" dirty="0">
                <a:solidFill>
                  <a:schemeClr val="accent3"/>
                </a:solidFill>
                <a:ea typeface="+mn-lt"/>
                <a:cs typeface="+mn-lt"/>
              </a:rPr>
              <a:t>Kenar belirleme: </a:t>
            </a:r>
            <a:r>
              <a:rPr lang="tr-TR" spc="10" err="1">
                <a:solidFill>
                  <a:schemeClr val="accent3"/>
                </a:solidFill>
                <a:ea typeface="+mn-lt"/>
                <a:cs typeface="+mn-lt"/>
              </a:rPr>
              <a:t>Sobel</a:t>
            </a:r>
            <a:r>
              <a:rPr lang="tr-TR" spc="10" dirty="0">
                <a:solidFill>
                  <a:schemeClr val="accent3"/>
                </a:solidFill>
                <a:ea typeface="+mn-lt"/>
                <a:cs typeface="+mn-lt"/>
              </a:rPr>
              <a:t>, </a:t>
            </a:r>
            <a:r>
              <a:rPr lang="tr-TR" spc="10" err="1">
                <a:solidFill>
                  <a:schemeClr val="accent3"/>
                </a:solidFill>
                <a:ea typeface="+mn-lt"/>
                <a:cs typeface="+mn-lt"/>
              </a:rPr>
              <a:t>Canny</a:t>
            </a:r>
            <a:r>
              <a:rPr lang="tr-TR" spc="10" dirty="0">
                <a:solidFill>
                  <a:schemeClr val="accent3"/>
                </a:solidFill>
                <a:ea typeface="+mn-lt"/>
                <a:cs typeface="+mn-lt"/>
              </a:rPr>
              <a:t>, </a:t>
            </a:r>
            <a:r>
              <a:rPr lang="tr-TR" spc="10" err="1">
                <a:solidFill>
                  <a:schemeClr val="accent3"/>
                </a:solidFill>
                <a:ea typeface="+mn-lt"/>
                <a:cs typeface="+mn-lt"/>
              </a:rPr>
              <a:t>Laplacian</a:t>
            </a:r>
            <a:endParaRPr lang="tr-TR" spc="10" err="1">
              <a:solidFill>
                <a:schemeClr val="accent3"/>
              </a:solidFill>
            </a:endParaRPr>
          </a:p>
          <a:p>
            <a:pPr marL="102870">
              <a:buFont typeface="Arial" pitchFamily="18" charset="2"/>
              <a:buChar char="•"/>
            </a:pPr>
            <a:r>
              <a:rPr lang="tr-TR" dirty="0">
                <a:solidFill>
                  <a:schemeClr val="accent3"/>
                </a:solidFill>
              </a:rPr>
              <a:t>Öznitelik Çıkarımı (</a:t>
            </a:r>
            <a:r>
              <a:rPr lang="tr-TR" dirty="0" err="1">
                <a:solidFill>
                  <a:schemeClr val="accent3"/>
                </a:solidFill>
              </a:rPr>
              <a:t>features</a:t>
            </a:r>
            <a:r>
              <a:rPr lang="tr-TR" dirty="0">
                <a:solidFill>
                  <a:schemeClr val="accent3"/>
                </a:solidFill>
              </a:rPr>
              <a:t>)</a:t>
            </a:r>
            <a:endParaRPr lang="tr-TR" spc="10" dirty="0">
              <a:solidFill>
                <a:schemeClr val="accent3"/>
              </a:solidFill>
            </a:endParaRPr>
          </a:p>
          <a:p>
            <a:pPr marL="560070" lvl="1" indent="-285750"/>
            <a:r>
              <a:rPr lang="tr-TR" spc="10" dirty="0">
                <a:solidFill>
                  <a:schemeClr val="accent3"/>
                </a:solidFill>
                <a:ea typeface="+mn-lt"/>
                <a:cs typeface="+mn-lt"/>
              </a:rPr>
              <a:t>Görüntüde tekrar eden, ayırt edici yapılar belirlenir (köşeler, çizgiler, desenler)</a:t>
            </a:r>
            <a:endParaRPr lang="tr-TR" spc="10" dirty="0">
              <a:solidFill>
                <a:schemeClr val="accent3"/>
              </a:solidFill>
            </a:endParaRPr>
          </a:p>
          <a:p>
            <a:pPr marL="560070" lvl="1" indent="-285750"/>
            <a:r>
              <a:rPr lang="tr-TR" spc="10" dirty="0">
                <a:solidFill>
                  <a:schemeClr val="accent3"/>
                </a:solidFill>
                <a:ea typeface="+mn-lt"/>
                <a:cs typeface="+mn-lt"/>
              </a:rPr>
              <a:t>SURF, SIFT, ORB gibi yöntemlerle çıkarılır</a:t>
            </a:r>
            <a:endParaRPr lang="tr-TR" spc="10" dirty="0">
              <a:solidFill>
                <a:schemeClr val="accent3"/>
              </a:solidFill>
            </a:endParaRPr>
          </a:p>
          <a:p>
            <a:pPr marL="560070" lvl="1" indent="-285750"/>
            <a:r>
              <a:rPr lang="tr-TR" spc="10" dirty="0">
                <a:solidFill>
                  <a:schemeClr val="accent3"/>
                </a:solidFill>
                <a:ea typeface="+mn-lt"/>
                <a:cs typeface="+mn-lt"/>
              </a:rPr>
              <a:t>Bu öznitelikler, robotun çevreyi anlamasında temel rol oynar ve bizim demomuzda sürekli başvurduğumuz yoldur. Bu tarz robotik uygulamalarında sıkça başvurulur.</a:t>
            </a:r>
            <a:endParaRPr lang="tr-TR" spc="10" dirty="0">
              <a:solidFill>
                <a:schemeClr val="accent3"/>
              </a:solidFill>
            </a:endParaRPr>
          </a:p>
          <a:p>
            <a:pPr marL="205740" indent="-285750">
              <a:buFont typeface="Arial" pitchFamily="18" charset="2"/>
              <a:buChar char="•"/>
            </a:pPr>
            <a:r>
              <a:rPr lang="tr-TR" b="1" dirty="0">
                <a:solidFill>
                  <a:schemeClr val="accent3"/>
                </a:solidFill>
                <a:ea typeface="+mn-lt"/>
                <a:cs typeface="+mn-lt"/>
              </a:rPr>
              <a:t>Anahtar nokta eşleme</a:t>
            </a:r>
            <a:endParaRPr lang="tr-TR" dirty="0">
              <a:solidFill>
                <a:schemeClr val="accent3"/>
              </a:solidFill>
            </a:endParaRPr>
          </a:p>
          <a:p>
            <a:pPr marL="662940" lvl="1" indent="-285750"/>
            <a:r>
              <a:rPr lang="tr-TR" spc="10" dirty="0">
                <a:solidFill>
                  <a:schemeClr val="accent3"/>
                </a:solidFill>
                <a:ea typeface="+mn-lt"/>
                <a:cs typeface="+mn-lt"/>
              </a:rPr>
              <a:t>Özellikle kamera hareketiyle oluşan görüntülerde kullanılır ve yine  başvurduğumuz kavramlardandır.</a:t>
            </a:r>
            <a:endParaRPr lang="tr-TR" b="1" spc="10" dirty="0">
              <a:solidFill>
                <a:schemeClr val="accent3"/>
              </a:solidFill>
            </a:endParaRPr>
          </a:p>
          <a:p>
            <a:pPr marL="662940" lvl="1" indent="-285750"/>
            <a:r>
              <a:rPr lang="tr-TR" spc="10" dirty="0">
                <a:solidFill>
                  <a:schemeClr val="accent3"/>
                </a:solidFill>
                <a:ea typeface="+mn-lt"/>
                <a:cs typeface="+mn-lt"/>
              </a:rPr>
              <a:t>Eşleşen noktalar arasındaki geometrik dönüşüm tahmin edilir (örneğin: </a:t>
            </a:r>
            <a:r>
              <a:rPr lang="tr-TR" spc="10" err="1">
                <a:solidFill>
                  <a:schemeClr val="accent3"/>
                </a:solidFill>
                <a:ea typeface="+mn-lt"/>
                <a:cs typeface="+mn-lt"/>
              </a:rPr>
              <a:t>similarity</a:t>
            </a:r>
            <a:r>
              <a:rPr lang="tr-TR" spc="10" dirty="0">
                <a:solidFill>
                  <a:schemeClr val="accent3"/>
                </a:solidFill>
                <a:ea typeface="+mn-lt"/>
                <a:cs typeface="+mn-lt"/>
              </a:rPr>
              <a:t>, </a:t>
            </a:r>
            <a:r>
              <a:rPr lang="tr-TR" spc="10" err="1">
                <a:solidFill>
                  <a:schemeClr val="accent3"/>
                </a:solidFill>
                <a:ea typeface="+mn-lt"/>
                <a:cs typeface="+mn-lt"/>
              </a:rPr>
              <a:t>affine</a:t>
            </a:r>
            <a:r>
              <a:rPr lang="tr-TR" spc="10" dirty="0">
                <a:solidFill>
                  <a:schemeClr val="accent3"/>
                </a:solidFill>
                <a:ea typeface="+mn-lt"/>
                <a:cs typeface="+mn-lt"/>
              </a:rPr>
              <a:t>)</a:t>
            </a:r>
            <a:endParaRPr lang="tr-TR" spc="10" dirty="0">
              <a:solidFill>
                <a:schemeClr val="accent3"/>
              </a:solidFill>
            </a:endParaRPr>
          </a:p>
          <a:p>
            <a:pPr marL="662940" lvl="1" indent="-285750"/>
            <a:endParaRPr lang="tr-TR" spc="10" dirty="0">
              <a:solidFill>
                <a:schemeClr val="accent3"/>
              </a:solidFill>
            </a:endParaRPr>
          </a:p>
          <a:p>
            <a:pPr marL="662940" lvl="1" indent="-285750"/>
            <a:endParaRPr lang="tr-TR" b="1" spc="10" dirty="0">
              <a:solidFill>
                <a:schemeClr val="accent3"/>
              </a:solidFill>
            </a:endParaRPr>
          </a:p>
          <a:p>
            <a:pPr marL="102870">
              <a:buFont typeface="Arial" pitchFamily="18" charset="2"/>
              <a:buChar char="•"/>
            </a:pPr>
            <a:endParaRPr lang="tr-TR" spc="10" dirty="0">
              <a:solidFill>
                <a:schemeClr val="accent3"/>
              </a:solidFill>
            </a:endParaRPr>
          </a:p>
          <a:p>
            <a:pPr marL="560070" lvl="1" indent="-285750"/>
            <a:endParaRPr lang="tr-TR" spc="10" dirty="0">
              <a:solidFill>
                <a:schemeClr val="accent3"/>
              </a:solidFill>
            </a:endParaRPr>
          </a:p>
          <a:p>
            <a:pPr lvl="1"/>
            <a:endParaRPr lang="tr-TR" spc="10" dirty="0">
              <a:solidFill>
                <a:schemeClr val="accent3"/>
              </a:solidFill>
            </a:endParaRPr>
          </a:p>
          <a:p>
            <a:pPr marL="560070" lvl="1" indent="-285750"/>
            <a:endParaRPr lang="tr-TR" spc="10" dirty="0">
              <a:solidFill>
                <a:schemeClr val="accent3"/>
              </a:solidFill>
            </a:endParaRPr>
          </a:p>
          <a:p>
            <a:pPr lvl="1"/>
            <a:endParaRPr lang="tr-TR" spc="10" dirty="0">
              <a:solidFill>
                <a:schemeClr val="accent3"/>
              </a:solidFill>
            </a:endParaRPr>
          </a:p>
        </p:txBody>
      </p:sp>
    </p:spTree>
    <p:extLst>
      <p:ext uri="{BB962C8B-B14F-4D97-AF65-F5344CB8AC3E}">
        <p14:creationId xmlns:p14="http://schemas.microsoft.com/office/powerpoint/2010/main" val="1389159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1F4255-F060-2475-1598-16F00F4D35C1}"/>
              </a:ext>
            </a:extLst>
          </p:cNvPr>
          <p:cNvSpPr>
            <a:spLocks noGrp="1"/>
          </p:cNvSpPr>
          <p:nvPr>
            <p:ph type="title"/>
          </p:nvPr>
        </p:nvSpPr>
        <p:spPr/>
        <p:txBody>
          <a:bodyPr>
            <a:normAutofit/>
          </a:bodyPr>
          <a:lstStyle/>
          <a:p>
            <a:r>
              <a:rPr lang="tr-TR" dirty="0">
                <a:solidFill>
                  <a:srgbClr val="B5AE53"/>
                </a:solidFill>
              </a:rPr>
              <a:t>3.Görüntü İşleme Teknolojileri</a:t>
            </a:r>
            <a:endParaRPr lang="tr-TR" dirty="0"/>
          </a:p>
        </p:txBody>
      </p:sp>
      <p:sp>
        <p:nvSpPr>
          <p:cNvPr id="3" name="İçerik Yer Tutucusu 2">
            <a:extLst>
              <a:ext uri="{FF2B5EF4-FFF2-40B4-BE49-F238E27FC236}">
                <a16:creationId xmlns:a16="http://schemas.microsoft.com/office/drawing/2014/main" id="{E235F198-9056-A9B7-02E5-5811F6A5E59B}"/>
              </a:ext>
            </a:extLst>
          </p:cNvPr>
          <p:cNvSpPr>
            <a:spLocks noGrp="1"/>
          </p:cNvSpPr>
          <p:nvPr>
            <p:ph idx="1"/>
          </p:nvPr>
        </p:nvSpPr>
        <p:spPr/>
        <p:txBody>
          <a:bodyPr vert="horz" lIns="91440" tIns="45720" rIns="91440" bIns="45720" rtlCol="0" anchor="t">
            <a:normAutofit/>
          </a:bodyPr>
          <a:lstStyle/>
          <a:p>
            <a:pPr marL="0" indent="0">
              <a:buNone/>
            </a:pPr>
            <a:r>
              <a:rPr lang="tr-TR" dirty="0">
                <a:solidFill>
                  <a:schemeClr val="accent3"/>
                </a:solidFill>
              </a:rPr>
              <a:t> Robotik alanında en sık kullanılan teknoloji ve yöntemler şunlardır:</a:t>
            </a:r>
          </a:p>
          <a:p>
            <a:pPr marL="285750" indent="-285750"/>
            <a:r>
              <a:rPr lang="tr-TR" dirty="0" err="1">
                <a:solidFill>
                  <a:schemeClr val="accent3"/>
                </a:solidFill>
              </a:rPr>
              <a:t>OpenCV</a:t>
            </a:r>
            <a:r>
              <a:rPr lang="tr-TR" dirty="0">
                <a:solidFill>
                  <a:schemeClr val="accent3"/>
                </a:solidFill>
              </a:rPr>
              <a:t>, SLAM, YOLO</a:t>
            </a:r>
          </a:p>
          <a:p>
            <a:pPr>
              <a:buNone/>
            </a:pPr>
            <a:r>
              <a:rPr lang="tr-TR" err="1">
                <a:solidFill>
                  <a:schemeClr val="accent3"/>
                </a:solidFill>
              </a:rPr>
              <a:t>OpenCV</a:t>
            </a:r>
            <a:endParaRPr lang="tr-TR" dirty="0">
              <a:solidFill>
                <a:schemeClr val="accent3"/>
              </a:solidFill>
            </a:endParaRPr>
          </a:p>
          <a:p>
            <a:pPr marL="285750" indent="-285750">
              <a:buFont typeface="Arial"/>
              <a:buChar char="•"/>
            </a:pPr>
            <a:r>
              <a:rPr lang="tr-TR" dirty="0">
                <a:solidFill>
                  <a:schemeClr val="accent3"/>
                </a:solidFill>
                <a:ea typeface="+mn-lt"/>
                <a:cs typeface="+mn-lt"/>
              </a:rPr>
              <a:t>Açık kaynak C++/Python kütüphanesi</a:t>
            </a:r>
            <a:endParaRPr lang="tr-TR" dirty="0">
              <a:solidFill>
                <a:schemeClr val="accent3"/>
              </a:solidFill>
            </a:endParaRPr>
          </a:p>
          <a:p>
            <a:pPr marL="285750" indent="-285750">
              <a:buFont typeface="Arial"/>
              <a:buChar char="•"/>
            </a:pPr>
            <a:r>
              <a:rPr lang="tr-TR" dirty="0">
                <a:solidFill>
                  <a:schemeClr val="accent3"/>
                </a:solidFill>
                <a:ea typeface="+mn-lt"/>
                <a:cs typeface="+mn-lt"/>
              </a:rPr>
              <a:t>Temel görüntü işleme ve bilgisayarla görme işlevleri</a:t>
            </a:r>
            <a:endParaRPr lang="tr-TR" dirty="0">
              <a:solidFill>
                <a:schemeClr val="accent3"/>
              </a:solidFill>
            </a:endParaRPr>
          </a:p>
          <a:p>
            <a:pPr marL="285750" indent="-285750">
              <a:buFont typeface="Arial"/>
              <a:buChar char="•"/>
            </a:pPr>
            <a:r>
              <a:rPr lang="tr-TR" dirty="0">
                <a:solidFill>
                  <a:schemeClr val="accent3"/>
                </a:solidFill>
                <a:ea typeface="+mn-lt"/>
                <a:cs typeface="+mn-lt"/>
              </a:rPr>
              <a:t>Gerçek zamanlı uygulamalarda yaygın kullanım</a:t>
            </a:r>
            <a:endParaRPr lang="tr-TR" dirty="0">
              <a:solidFill>
                <a:schemeClr val="accent3"/>
              </a:solidFill>
            </a:endParaRPr>
          </a:p>
          <a:p>
            <a:pPr marL="285750" indent="-285750">
              <a:buFont typeface="Arial"/>
              <a:buChar char="•"/>
            </a:pPr>
            <a:r>
              <a:rPr lang="tr-TR" dirty="0">
                <a:solidFill>
                  <a:schemeClr val="accent3"/>
                </a:solidFill>
                <a:ea typeface="+mn-lt"/>
                <a:cs typeface="+mn-lt"/>
              </a:rPr>
              <a:t>Örnek: Görüntü okuma, filtre uygulama</a:t>
            </a:r>
            <a:endParaRPr lang="tr-TR" dirty="0">
              <a:solidFill>
                <a:schemeClr val="accent3"/>
              </a:solidFill>
            </a:endParaRPr>
          </a:p>
          <a:p>
            <a:pPr marL="0" indent="0">
              <a:buNone/>
            </a:pPr>
            <a:endParaRPr lang="tr-TR" dirty="0">
              <a:solidFill>
                <a:schemeClr val="accent3"/>
              </a:solidFill>
            </a:endParaRPr>
          </a:p>
          <a:p>
            <a:pPr marL="0" indent="0">
              <a:buNone/>
            </a:pPr>
            <a:endParaRPr lang="tr-TR" dirty="0">
              <a:solidFill>
                <a:schemeClr val="accent3"/>
              </a:solidFill>
            </a:endParaRPr>
          </a:p>
        </p:txBody>
      </p:sp>
    </p:spTree>
    <p:extLst>
      <p:ext uri="{BB962C8B-B14F-4D97-AF65-F5344CB8AC3E}">
        <p14:creationId xmlns:p14="http://schemas.microsoft.com/office/powerpoint/2010/main" val="927626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743BA5-F0B0-E8D6-3A71-6BBC9F3E61D2}"/>
              </a:ext>
            </a:extLst>
          </p:cNvPr>
          <p:cNvSpPr>
            <a:spLocks noGrp="1"/>
          </p:cNvSpPr>
          <p:nvPr>
            <p:ph type="title"/>
          </p:nvPr>
        </p:nvSpPr>
        <p:spPr/>
        <p:txBody>
          <a:bodyPr/>
          <a:lstStyle/>
          <a:p>
            <a:r>
              <a:rPr lang="tr-TR" dirty="0">
                <a:solidFill>
                  <a:srgbClr val="B5AE53"/>
                </a:solidFill>
              </a:rPr>
              <a:t>(İşleme Teknolojileri Devamı)</a:t>
            </a:r>
            <a:endParaRPr lang="tr-TR" dirty="0"/>
          </a:p>
        </p:txBody>
      </p:sp>
      <p:sp>
        <p:nvSpPr>
          <p:cNvPr id="3" name="İçerik Yer Tutucusu 2">
            <a:extLst>
              <a:ext uri="{FF2B5EF4-FFF2-40B4-BE49-F238E27FC236}">
                <a16:creationId xmlns:a16="http://schemas.microsoft.com/office/drawing/2014/main" id="{86FC2410-B339-D0C6-1FC8-5263F4BD371B}"/>
              </a:ext>
            </a:extLst>
          </p:cNvPr>
          <p:cNvSpPr>
            <a:spLocks noGrp="1"/>
          </p:cNvSpPr>
          <p:nvPr>
            <p:ph idx="1"/>
          </p:nvPr>
        </p:nvSpPr>
        <p:spPr/>
        <p:txBody>
          <a:bodyPr vert="horz" lIns="91440" tIns="45720" rIns="91440" bIns="45720" rtlCol="0" anchor="t">
            <a:normAutofit/>
          </a:bodyPr>
          <a:lstStyle/>
          <a:p>
            <a:pPr marL="0" indent="0"/>
            <a:r>
              <a:rPr lang="tr-TR" dirty="0">
                <a:solidFill>
                  <a:schemeClr val="accent3"/>
                </a:solidFill>
              </a:rPr>
              <a:t>YOLO (</a:t>
            </a:r>
            <a:r>
              <a:rPr lang="tr-TR" dirty="0" err="1">
                <a:solidFill>
                  <a:schemeClr val="accent3"/>
                </a:solidFill>
              </a:rPr>
              <a:t>You</a:t>
            </a:r>
            <a:r>
              <a:rPr lang="tr-TR" dirty="0">
                <a:solidFill>
                  <a:schemeClr val="accent3"/>
                </a:solidFill>
              </a:rPr>
              <a:t> </a:t>
            </a:r>
            <a:r>
              <a:rPr lang="tr-TR" dirty="0" err="1">
                <a:solidFill>
                  <a:schemeClr val="accent3"/>
                </a:solidFill>
              </a:rPr>
              <a:t>Only</a:t>
            </a:r>
            <a:r>
              <a:rPr lang="tr-TR" dirty="0">
                <a:solidFill>
                  <a:schemeClr val="accent3"/>
                </a:solidFill>
              </a:rPr>
              <a:t> </a:t>
            </a:r>
            <a:r>
              <a:rPr lang="tr-TR" dirty="0" err="1">
                <a:solidFill>
                  <a:schemeClr val="accent3"/>
                </a:solidFill>
              </a:rPr>
              <a:t>Look</a:t>
            </a:r>
            <a:r>
              <a:rPr lang="tr-TR" dirty="0">
                <a:solidFill>
                  <a:schemeClr val="accent3"/>
                </a:solidFill>
              </a:rPr>
              <a:t> </a:t>
            </a:r>
            <a:r>
              <a:rPr lang="tr-TR" dirty="0" err="1">
                <a:solidFill>
                  <a:schemeClr val="accent3"/>
                </a:solidFill>
              </a:rPr>
              <a:t>Once</a:t>
            </a:r>
            <a:r>
              <a:rPr lang="tr-TR" dirty="0">
                <a:solidFill>
                  <a:schemeClr val="accent3"/>
                </a:solidFill>
              </a:rPr>
              <a:t>)</a:t>
            </a:r>
          </a:p>
          <a:p>
            <a:r>
              <a:rPr lang="tr-TR" dirty="0">
                <a:solidFill>
                  <a:schemeClr val="accent3"/>
                </a:solidFill>
                <a:ea typeface="+mn-lt"/>
                <a:cs typeface="+mn-lt"/>
              </a:rPr>
              <a:t>Gerçek zamanlı nesne tespiti</a:t>
            </a:r>
            <a:endParaRPr lang="tr-TR" dirty="0">
              <a:solidFill>
                <a:schemeClr val="accent3"/>
              </a:solidFill>
            </a:endParaRPr>
          </a:p>
          <a:p>
            <a:r>
              <a:rPr lang="tr-TR" dirty="0">
                <a:solidFill>
                  <a:schemeClr val="accent3"/>
                </a:solidFill>
                <a:ea typeface="+mn-lt"/>
                <a:cs typeface="+mn-lt"/>
              </a:rPr>
              <a:t>Derin öğrenme tabanlı, tek geçişli ağ</a:t>
            </a:r>
            <a:endParaRPr lang="tr-TR" dirty="0">
              <a:solidFill>
                <a:schemeClr val="accent3"/>
              </a:solidFill>
            </a:endParaRPr>
          </a:p>
          <a:p>
            <a:r>
              <a:rPr lang="tr-TR" dirty="0">
                <a:solidFill>
                  <a:schemeClr val="accent3"/>
                </a:solidFill>
                <a:ea typeface="+mn-lt"/>
                <a:cs typeface="+mn-lt"/>
              </a:rPr>
              <a:t>YOLOv2, YOLOv3, YOLOv5 gibi versiyonlar ki bazı </a:t>
            </a:r>
            <a:r>
              <a:rPr lang="tr-TR" dirty="0" err="1">
                <a:solidFill>
                  <a:schemeClr val="accent3"/>
                </a:solidFill>
                <a:ea typeface="+mn-lt"/>
                <a:cs typeface="+mn-lt"/>
              </a:rPr>
              <a:t>versiyoları</a:t>
            </a:r>
            <a:r>
              <a:rPr lang="tr-TR" dirty="0">
                <a:solidFill>
                  <a:schemeClr val="accent3"/>
                </a:solidFill>
                <a:ea typeface="+mn-lt"/>
                <a:cs typeface="+mn-lt"/>
              </a:rPr>
              <a:t> kıyaslamalarda grafik taşıran sonuçlar almaktadır.</a:t>
            </a:r>
            <a:endParaRPr lang="tr-TR" dirty="0">
              <a:solidFill>
                <a:schemeClr val="accent3"/>
              </a:solidFill>
            </a:endParaRPr>
          </a:p>
          <a:p>
            <a:r>
              <a:rPr lang="tr-TR" dirty="0">
                <a:solidFill>
                  <a:schemeClr val="accent3"/>
                </a:solidFill>
                <a:ea typeface="+mn-lt"/>
                <a:cs typeface="+mn-lt"/>
              </a:rPr>
              <a:t>Küçük sistemlerde bile yüksek performans</a:t>
            </a:r>
            <a:endParaRPr lang="tr-TR" dirty="0">
              <a:solidFill>
                <a:schemeClr val="accent3"/>
              </a:solidFill>
            </a:endParaRPr>
          </a:p>
          <a:p>
            <a:r>
              <a:rPr lang="tr-TR" dirty="0">
                <a:solidFill>
                  <a:schemeClr val="accent3"/>
                </a:solidFill>
                <a:ea typeface="+mn-lt"/>
                <a:cs typeface="+mn-lt"/>
              </a:rPr>
              <a:t>COCO veri kümesiyle önceden eğitilmiş modeller</a:t>
            </a:r>
            <a:endParaRPr lang="tr-TR" dirty="0">
              <a:solidFill>
                <a:schemeClr val="accent3"/>
              </a:solidFill>
            </a:endParaRPr>
          </a:p>
          <a:p>
            <a:endParaRPr lang="tr-TR" dirty="0">
              <a:solidFill>
                <a:schemeClr val="accent3"/>
              </a:solidFill>
            </a:endParaRPr>
          </a:p>
        </p:txBody>
      </p:sp>
    </p:spTree>
    <p:extLst>
      <p:ext uri="{BB962C8B-B14F-4D97-AF65-F5344CB8AC3E}">
        <p14:creationId xmlns:p14="http://schemas.microsoft.com/office/powerpoint/2010/main" val="4039995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C22822-8C22-3672-62A3-38DCA608706E}"/>
              </a:ext>
            </a:extLst>
          </p:cNvPr>
          <p:cNvSpPr>
            <a:spLocks noGrp="1"/>
          </p:cNvSpPr>
          <p:nvPr>
            <p:ph type="title"/>
          </p:nvPr>
        </p:nvSpPr>
        <p:spPr/>
        <p:txBody>
          <a:bodyPr>
            <a:normAutofit/>
          </a:bodyPr>
          <a:lstStyle/>
          <a:p>
            <a:r>
              <a:rPr lang="tr-TR" dirty="0">
                <a:solidFill>
                  <a:srgbClr val="B5AE53"/>
                </a:solidFill>
              </a:rPr>
              <a:t>4.Robotikte Kullanım Senaryoları</a:t>
            </a:r>
          </a:p>
        </p:txBody>
      </p:sp>
      <p:sp>
        <p:nvSpPr>
          <p:cNvPr id="3" name="İçerik Yer Tutucusu 2">
            <a:extLst>
              <a:ext uri="{FF2B5EF4-FFF2-40B4-BE49-F238E27FC236}">
                <a16:creationId xmlns:a16="http://schemas.microsoft.com/office/drawing/2014/main" id="{6D0A9FB3-53C3-2842-A943-04639B7E9893}"/>
              </a:ext>
            </a:extLst>
          </p:cNvPr>
          <p:cNvSpPr>
            <a:spLocks noGrp="1"/>
          </p:cNvSpPr>
          <p:nvPr>
            <p:ph idx="1"/>
          </p:nvPr>
        </p:nvSpPr>
        <p:spPr/>
        <p:txBody>
          <a:bodyPr vert="horz" lIns="91440" tIns="45720" rIns="91440" bIns="45720" rtlCol="0" anchor="t">
            <a:normAutofit/>
          </a:bodyPr>
          <a:lstStyle/>
          <a:p>
            <a:pPr marL="0" indent="0"/>
            <a:r>
              <a:rPr lang="tr-TR" b="1" dirty="0">
                <a:solidFill>
                  <a:schemeClr val="accent3"/>
                </a:solidFill>
              </a:rPr>
              <a:t>  Kamera ile Konum Tahmini (Visual </a:t>
            </a:r>
            <a:r>
              <a:rPr lang="tr-TR" b="1" dirty="0" err="1">
                <a:solidFill>
                  <a:schemeClr val="accent3"/>
                </a:solidFill>
              </a:rPr>
              <a:t>Odometry</a:t>
            </a:r>
            <a:r>
              <a:rPr lang="tr-TR" b="1" dirty="0">
                <a:solidFill>
                  <a:schemeClr val="accent3"/>
                </a:solidFill>
              </a:rPr>
              <a:t>)</a:t>
            </a:r>
            <a:endParaRPr lang="tr-TR" dirty="0">
              <a:solidFill>
                <a:schemeClr val="accent3"/>
              </a:solidFill>
            </a:endParaRPr>
          </a:p>
          <a:p>
            <a:r>
              <a:rPr lang="tr-TR" dirty="0">
                <a:solidFill>
                  <a:schemeClr val="accent3"/>
                </a:solidFill>
                <a:ea typeface="+mn-lt"/>
                <a:cs typeface="+mn-lt"/>
              </a:rPr>
              <a:t>Robot, ardışık kamera karelerinden kendi hareketini tahmin eder.</a:t>
            </a:r>
            <a:endParaRPr lang="tr-TR" dirty="0">
              <a:solidFill>
                <a:schemeClr val="accent3"/>
              </a:solidFill>
            </a:endParaRPr>
          </a:p>
          <a:p>
            <a:r>
              <a:rPr lang="tr-TR" dirty="0">
                <a:solidFill>
                  <a:schemeClr val="accent3"/>
                </a:solidFill>
                <a:ea typeface="+mn-lt"/>
                <a:cs typeface="+mn-lt"/>
              </a:rPr>
              <a:t>Genellikle tekerlekli robotlarda veya dronlarda kullanılır.</a:t>
            </a:r>
            <a:endParaRPr lang="tr-TR" dirty="0">
              <a:solidFill>
                <a:schemeClr val="accent3"/>
              </a:solidFill>
            </a:endParaRPr>
          </a:p>
          <a:p>
            <a:r>
              <a:rPr lang="tr-TR" dirty="0">
                <a:solidFill>
                  <a:schemeClr val="accent3"/>
                </a:solidFill>
                <a:ea typeface="+mn-lt"/>
                <a:cs typeface="+mn-lt"/>
              </a:rPr>
              <a:t>Adımlar:</a:t>
            </a:r>
            <a:endParaRPr lang="tr-TR" dirty="0">
              <a:solidFill>
                <a:schemeClr val="accent3"/>
              </a:solidFill>
            </a:endParaRPr>
          </a:p>
          <a:p>
            <a:pPr lvl="1">
              <a:buFont typeface="Wingdings 2" pitchFamily="34" charset="0"/>
              <a:buChar char=""/>
            </a:pPr>
            <a:r>
              <a:rPr lang="tr-TR" dirty="0">
                <a:solidFill>
                  <a:schemeClr val="accent3"/>
                </a:solidFill>
                <a:ea typeface="+mn-lt"/>
                <a:cs typeface="+mn-lt"/>
              </a:rPr>
              <a:t>Anahtar nokta eşleme yapılır.</a:t>
            </a:r>
            <a:endParaRPr lang="tr-TR" dirty="0">
              <a:solidFill>
                <a:schemeClr val="accent3"/>
              </a:solidFill>
            </a:endParaRPr>
          </a:p>
          <a:p>
            <a:pPr lvl="1">
              <a:buFont typeface="Wingdings 2" pitchFamily="34" charset="0"/>
              <a:buChar char=""/>
            </a:pPr>
            <a:r>
              <a:rPr lang="tr-TR" dirty="0">
                <a:solidFill>
                  <a:schemeClr val="accent3"/>
                </a:solidFill>
                <a:ea typeface="+mn-lt"/>
                <a:cs typeface="+mn-lt"/>
              </a:rPr>
              <a:t>Görüntüler arasındaki hareket vektörü hesaplanır.</a:t>
            </a:r>
            <a:endParaRPr lang="tr-TR" dirty="0">
              <a:solidFill>
                <a:schemeClr val="accent3"/>
              </a:solidFill>
            </a:endParaRPr>
          </a:p>
          <a:p>
            <a:pPr lvl="1">
              <a:buFont typeface="Wingdings 2" pitchFamily="34" charset="0"/>
              <a:buChar char=""/>
            </a:pPr>
            <a:r>
              <a:rPr lang="tr-TR" dirty="0">
                <a:solidFill>
                  <a:schemeClr val="accent3"/>
                </a:solidFill>
                <a:ea typeface="+mn-lt"/>
                <a:cs typeface="+mn-lt"/>
              </a:rPr>
              <a:t>Kümülatif konum bilgisi çıkarılır.</a:t>
            </a:r>
            <a:endParaRPr lang="tr-TR" dirty="0">
              <a:solidFill>
                <a:schemeClr val="accent3"/>
              </a:solidFill>
            </a:endParaRPr>
          </a:p>
          <a:p>
            <a:r>
              <a:rPr lang="tr-TR" dirty="0">
                <a:solidFill>
                  <a:schemeClr val="accent3"/>
                </a:solidFill>
                <a:ea typeface="+mn-lt"/>
                <a:cs typeface="+mn-lt"/>
              </a:rPr>
              <a:t>Kullanılan yöntemler:</a:t>
            </a:r>
            <a:endParaRPr lang="tr-TR" dirty="0">
              <a:solidFill>
                <a:schemeClr val="accent3"/>
              </a:solidFill>
            </a:endParaRPr>
          </a:p>
          <a:p>
            <a:pPr lvl="1">
              <a:buFont typeface="Wingdings 2" pitchFamily="34" charset="0"/>
              <a:buChar char=""/>
            </a:pPr>
            <a:r>
              <a:rPr lang="tr-TR" dirty="0">
                <a:solidFill>
                  <a:schemeClr val="accent3"/>
                </a:solidFill>
                <a:ea typeface="+mn-lt"/>
                <a:cs typeface="+mn-lt"/>
              </a:rPr>
              <a:t>Optical </a:t>
            </a:r>
            <a:r>
              <a:rPr lang="tr-TR" err="1">
                <a:solidFill>
                  <a:schemeClr val="accent3"/>
                </a:solidFill>
                <a:ea typeface="+mn-lt"/>
                <a:cs typeface="+mn-lt"/>
              </a:rPr>
              <a:t>Flow</a:t>
            </a:r>
            <a:endParaRPr lang="tr-TR" err="1">
              <a:solidFill>
                <a:schemeClr val="accent3"/>
              </a:solidFill>
            </a:endParaRPr>
          </a:p>
          <a:p>
            <a:pPr lvl="1">
              <a:buFont typeface="Wingdings 2" pitchFamily="34" charset="0"/>
              <a:buChar char=""/>
            </a:pPr>
            <a:r>
              <a:rPr lang="tr-TR" err="1">
                <a:solidFill>
                  <a:schemeClr val="accent3"/>
                </a:solidFill>
                <a:ea typeface="+mn-lt"/>
                <a:cs typeface="+mn-lt"/>
              </a:rPr>
              <a:t>Feature</a:t>
            </a:r>
            <a:r>
              <a:rPr lang="tr-TR" dirty="0">
                <a:solidFill>
                  <a:schemeClr val="accent3"/>
                </a:solidFill>
                <a:ea typeface="+mn-lt"/>
                <a:cs typeface="+mn-lt"/>
              </a:rPr>
              <a:t> </a:t>
            </a:r>
            <a:r>
              <a:rPr lang="tr-TR" err="1">
                <a:solidFill>
                  <a:schemeClr val="accent3"/>
                </a:solidFill>
                <a:ea typeface="+mn-lt"/>
                <a:cs typeface="+mn-lt"/>
              </a:rPr>
              <a:t>Matching</a:t>
            </a:r>
            <a:r>
              <a:rPr lang="tr-TR" dirty="0">
                <a:solidFill>
                  <a:schemeClr val="accent3"/>
                </a:solidFill>
                <a:ea typeface="+mn-lt"/>
                <a:cs typeface="+mn-lt"/>
              </a:rPr>
              <a:t> + </a:t>
            </a:r>
            <a:r>
              <a:rPr lang="tr-TR" err="1">
                <a:solidFill>
                  <a:schemeClr val="accent3"/>
                </a:solidFill>
                <a:ea typeface="+mn-lt"/>
                <a:cs typeface="+mn-lt"/>
              </a:rPr>
              <a:t>Pose</a:t>
            </a:r>
            <a:r>
              <a:rPr lang="tr-TR" dirty="0">
                <a:solidFill>
                  <a:schemeClr val="accent3"/>
                </a:solidFill>
                <a:ea typeface="+mn-lt"/>
                <a:cs typeface="+mn-lt"/>
              </a:rPr>
              <a:t> </a:t>
            </a:r>
            <a:r>
              <a:rPr lang="tr-TR" err="1">
                <a:solidFill>
                  <a:schemeClr val="accent3"/>
                </a:solidFill>
                <a:ea typeface="+mn-lt"/>
                <a:cs typeface="+mn-lt"/>
              </a:rPr>
              <a:t>Estimation</a:t>
            </a:r>
            <a:r>
              <a:rPr lang="tr-TR" dirty="0">
                <a:solidFill>
                  <a:schemeClr val="accent3"/>
                </a:solidFill>
                <a:ea typeface="+mn-lt"/>
                <a:cs typeface="+mn-lt"/>
              </a:rPr>
              <a:t> (</a:t>
            </a:r>
            <a:r>
              <a:rPr lang="tr-TR" err="1">
                <a:solidFill>
                  <a:schemeClr val="accent3"/>
                </a:solidFill>
                <a:ea typeface="+mn-lt"/>
                <a:cs typeface="+mn-lt"/>
              </a:rPr>
              <a:t>PnP</a:t>
            </a:r>
            <a:r>
              <a:rPr lang="tr-TR" dirty="0">
                <a:solidFill>
                  <a:schemeClr val="accent3"/>
                </a:solidFill>
                <a:ea typeface="+mn-lt"/>
                <a:cs typeface="+mn-lt"/>
              </a:rPr>
              <a:t>)</a:t>
            </a:r>
            <a:endParaRPr lang="tr-TR" dirty="0">
              <a:solidFill>
                <a:schemeClr val="accent3"/>
              </a:solidFill>
            </a:endParaRPr>
          </a:p>
          <a:p>
            <a:endParaRPr lang="tr-TR" dirty="0"/>
          </a:p>
        </p:txBody>
      </p:sp>
    </p:spTree>
    <p:extLst>
      <p:ext uri="{BB962C8B-B14F-4D97-AF65-F5344CB8AC3E}">
        <p14:creationId xmlns:p14="http://schemas.microsoft.com/office/powerpoint/2010/main" val="800498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F99D22-8456-1209-1A5E-9A367B723A2B}"/>
              </a:ext>
            </a:extLst>
          </p:cNvPr>
          <p:cNvSpPr>
            <a:spLocks noGrp="1"/>
          </p:cNvSpPr>
          <p:nvPr>
            <p:ph type="title"/>
          </p:nvPr>
        </p:nvSpPr>
        <p:spPr/>
        <p:txBody>
          <a:bodyPr/>
          <a:lstStyle/>
          <a:p>
            <a:r>
              <a:rPr lang="tr-TR" dirty="0">
                <a:solidFill>
                  <a:schemeClr val="accent3"/>
                </a:solidFill>
              </a:rPr>
              <a:t>(Robotikte Kullanım Devamı)</a:t>
            </a:r>
          </a:p>
        </p:txBody>
      </p:sp>
      <p:sp>
        <p:nvSpPr>
          <p:cNvPr id="3" name="İçerik Yer Tutucusu 2">
            <a:extLst>
              <a:ext uri="{FF2B5EF4-FFF2-40B4-BE49-F238E27FC236}">
                <a16:creationId xmlns:a16="http://schemas.microsoft.com/office/drawing/2014/main" id="{47331A63-5A07-64E9-D07F-30F3AED128E0}"/>
              </a:ext>
            </a:extLst>
          </p:cNvPr>
          <p:cNvSpPr>
            <a:spLocks noGrp="1"/>
          </p:cNvSpPr>
          <p:nvPr>
            <p:ph idx="1"/>
          </p:nvPr>
        </p:nvSpPr>
        <p:spPr/>
        <p:txBody>
          <a:bodyPr vert="horz" lIns="91440" tIns="45720" rIns="91440" bIns="45720" rtlCol="0" anchor="t">
            <a:normAutofit/>
          </a:bodyPr>
          <a:lstStyle/>
          <a:p>
            <a:pPr marL="0" indent="0"/>
            <a:r>
              <a:rPr lang="tr-TR" b="1" dirty="0">
                <a:solidFill>
                  <a:schemeClr val="accent3"/>
                </a:solidFill>
              </a:rPr>
              <a:t>  Eş Zamanlı Konumlandırma ve Haritalama (SLAM)</a:t>
            </a:r>
            <a:endParaRPr lang="tr-TR" dirty="0">
              <a:solidFill>
                <a:schemeClr val="accent3"/>
              </a:solidFill>
            </a:endParaRPr>
          </a:p>
          <a:p>
            <a:r>
              <a:rPr lang="tr-TR" dirty="0">
                <a:solidFill>
                  <a:schemeClr val="accent3"/>
                </a:solidFill>
                <a:ea typeface="+mn-lt"/>
                <a:cs typeface="+mn-lt"/>
              </a:rPr>
              <a:t>Robot hem haritayı çıkarır hem de bu harita üzerinden kendi konumunu bulur.</a:t>
            </a:r>
            <a:endParaRPr lang="tr-TR" dirty="0">
              <a:solidFill>
                <a:schemeClr val="accent3"/>
              </a:solidFill>
            </a:endParaRPr>
          </a:p>
          <a:p>
            <a:r>
              <a:rPr lang="tr-TR" dirty="0">
                <a:solidFill>
                  <a:schemeClr val="accent3"/>
                </a:solidFill>
                <a:ea typeface="+mn-lt"/>
                <a:cs typeface="+mn-lt"/>
              </a:rPr>
              <a:t>Görüntü tabanlı (Visual SLAM), </a:t>
            </a:r>
            <a:r>
              <a:rPr lang="tr-TR" err="1">
                <a:solidFill>
                  <a:schemeClr val="accent3"/>
                </a:solidFill>
                <a:ea typeface="+mn-lt"/>
                <a:cs typeface="+mn-lt"/>
              </a:rPr>
              <a:t>Lidar</a:t>
            </a:r>
            <a:r>
              <a:rPr lang="tr-TR" dirty="0">
                <a:solidFill>
                  <a:schemeClr val="accent3"/>
                </a:solidFill>
                <a:ea typeface="+mn-lt"/>
                <a:cs typeface="+mn-lt"/>
              </a:rPr>
              <a:t> tabanlı, ya da hibrit olabilir.</a:t>
            </a:r>
            <a:endParaRPr lang="tr-TR" dirty="0">
              <a:solidFill>
                <a:schemeClr val="accent3"/>
              </a:solidFill>
            </a:endParaRPr>
          </a:p>
          <a:p>
            <a:r>
              <a:rPr lang="tr-TR" dirty="0">
                <a:solidFill>
                  <a:schemeClr val="accent3"/>
                </a:solidFill>
                <a:ea typeface="+mn-lt"/>
                <a:cs typeface="+mn-lt"/>
              </a:rPr>
              <a:t>Örnek sistemler:</a:t>
            </a:r>
            <a:endParaRPr lang="tr-TR" dirty="0">
              <a:solidFill>
                <a:schemeClr val="accent3"/>
              </a:solidFill>
            </a:endParaRPr>
          </a:p>
          <a:p>
            <a:pPr lvl="1">
              <a:buFont typeface="Wingdings 2" pitchFamily="34" charset="0"/>
              <a:buChar char=""/>
            </a:pPr>
            <a:r>
              <a:rPr lang="tr-TR" dirty="0">
                <a:solidFill>
                  <a:schemeClr val="accent3"/>
                </a:solidFill>
                <a:ea typeface="+mn-lt"/>
                <a:cs typeface="+mn-lt"/>
              </a:rPr>
              <a:t>ORB-SLAM (</a:t>
            </a:r>
            <a:r>
              <a:rPr lang="tr-TR" err="1">
                <a:solidFill>
                  <a:schemeClr val="accent3"/>
                </a:solidFill>
                <a:ea typeface="+mn-lt"/>
                <a:cs typeface="+mn-lt"/>
              </a:rPr>
              <a:t>Monocular</a:t>
            </a:r>
            <a:r>
              <a:rPr lang="tr-TR" dirty="0">
                <a:solidFill>
                  <a:schemeClr val="accent3"/>
                </a:solidFill>
                <a:ea typeface="+mn-lt"/>
                <a:cs typeface="+mn-lt"/>
              </a:rPr>
              <a:t> veya Stereo)</a:t>
            </a:r>
            <a:endParaRPr lang="tr-TR" dirty="0">
              <a:solidFill>
                <a:schemeClr val="accent3"/>
              </a:solidFill>
            </a:endParaRPr>
          </a:p>
          <a:p>
            <a:pPr lvl="1">
              <a:buFont typeface="Wingdings 2" pitchFamily="34" charset="0"/>
              <a:buChar char=""/>
            </a:pPr>
            <a:r>
              <a:rPr lang="tr-TR" dirty="0">
                <a:solidFill>
                  <a:schemeClr val="accent3"/>
                </a:solidFill>
                <a:ea typeface="+mn-lt"/>
                <a:cs typeface="+mn-lt"/>
              </a:rPr>
              <a:t>RTAB-</a:t>
            </a:r>
            <a:r>
              <a:rPr lang="tr-TR" err="1">
                <a:solidFill>
                  <a:schemeClr val="accent3"/>
                </a:solidFill>
                <a:ea typeface="+mn-lt"/>
                <a:cs typeface="+mn-lt"/>
              </a:rPr>
              <a:t>Map</a:t>
            </a:r>
            <a:endParaRPr lang="tr-TR" err="1">
              <a:solidFill>
                <a:schemeClr val="accent3"/>
              </a:solidFill>
            </a:endParaRPr>
          </a:p>
          <a:p>
            <a:r>
              <a:rPr lang="tr-TR" dirty="0">
                <a:solidFill>
                  <a:schemeClr val="accent3"/>
                </a:solidFill>
                <a:ea typeface="+mn-lt"/>
                <a:cs typeface="+mn-lt"/>
              </a:rPr>
              <a:t>Kullanım yerleri:</a:t>
            </a:r>
            <a:endParaRPr lang="tr-TR" dirty="0">
              <a:solidFill>
                <a:schemeClr val="accent3"/>
              </a:solidFill>
            </a:endParaRPr>
          </a:p>
          <a:p>
            <a:pPr lvl="1">
              <a:buFont typeface="Wingdings 2" pitchFamily="34" charset="0"/>
              <a:buChar char=""/>
            </a:pPr>
            <a:r>
              <a:rPr lang="tr-TR" dirty="0">
                <a:solidFill>
                  <a:schemeClr val="accent3"/>
                </a:solidFill>
                <a:ea typeface="+mn-lt"/>
                <a:cs typeface="+mn-lt"/>
              </a:rPr>
              <a:t>Otonom araçlar</a:t>
            </a:r>
            <a:endParaRPr lang="tr-TR" dirty="0">
              <a:solidFill>
                <a:schemeClr val="accent3"/>
              </a:solidFill>
            </a:endParaRPr>
          </a:p>
          <a:p>
            <a:pPr lvl="1">
              <a:buFont typeface="Wingdings 2" pitchFamily="34" charset="0"/>
              <a:buChar char=""/>
            </a:pPr>
            <a:r>
              <a:rPr lang="tr-TR" dirty="0">
                <a:solidFill>
                  <a:schemeClr val="accent3"/>
                </a:solidFill>
                <a:ea typeface="+mn-lt"/>
                <a:cs typeface="+mn-lt"/>
              </a:rPr>
              <a:t>Kapalı alan navigasyonu</a:t>
            </a:r>
            <a:endParaRPr lang="tr-TR" dirty="0">
              <a:solidFill>
                <a:schemeClr val="accent3"/>
              </a:solidFill>
            </a:endParaRPr>
          </a:p>
          <a:p>
            <a:pPr lvl="1">
              <a:buFont typeface="Wingdings 2" pitchFamily="34" charset="0"/>
              <a:buChar char=""/>
            </a:pPr>
            <a:r>
              <a:rPr lang="tr-TR" dirty="0">
                <a:solidFill>
                  <a:schemeClr val="accent3"/>
                </a:solidFill>
                <a:ea typeface="+mn-lt"/>
                <a:cs typeface="+mn-lt"/>
              </a:rPr>
              <a:t>Mobil servis robotları</a:t>
            </a:r>
            <a:endParaRPr lang="tr-TR" dirty="0">
              <a:solidFill>
                <a:schemeClr val="accent3"/>
              </a:solidFill>
            </a:endParaRPr>
          </a:p>
          <a:p>
            <a:endParaRPr lang="tr-TR" dirty="0"/>
          </a:p>
        </p:txBody>
      </p:sp>
    </p:spTree>
    <p:extLst>
      <p:ext uri="{BB962C8B-B14F-4D97-AF65-F5344CB8AC3E}">
        <p14:creationId xmlns:p14="http://schemas.microsoft.com/office/powerpoint/2010/main" val="1590674409"/>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16</Slides>
  <Notes>0</Notes>
  <HiddenSlides>0</HiddenSlides>
  <MMClips>0</MMClips>
  <ScaleCrop>false</ScaleCrop>
  <HeadingPairs>
    <vt:vector size="4" baseType="variant">
      <vt:variant>
        <vt:lpstr>Tema</vt:lpstr>
      </vt:variant>
      <vt:variant>
        <vt:i4>1</vt:i4>
      </vt:variant>
      <vt:variant>
        <vt:lpstr>Slayt Başlıkları</vt:lpstr>
      </vt:variant>
      <vt:variant>
        <vt:i4>16</vt:i4>
      </vt:variant>
    </vt:vector>
  </HeadingPairs>
  <TitlesOfParts>
    <vt:vector size="17" baseType="lpstr">
      <vt:lpstr>View</vt:lpstr>
      <vt:lpstr>Robotikte Görüntü İşleme (Image Processing in Robotics)</vt:lpstr>
      <vt:lpstr>İçindekiler</vt:lpstr>
      <vt:lpstr>1.Giriş</vt:lpstr>
      <vt:lpstr>b)Günlük hayattan uygulamalar:</vt:lpstr>
      <vt:lpstr>2.Temel Görüntü İşleme Kavramları</vt:lpstr>
      <vt:lpstr>3.Görüntü İşleme Teknolojileri</vt:lpstr>
      <vt:lpstr>(İşleme Teknolojileri Devamı)</vt:lpstr>
      <vt:lpstr>4.Robotikte Kullanım Senaryoları</vt:lpstr>
      <vt:lpstr>(Robotikte Kullanım Devamı)</vt:lpstr>
      <vt:lpstr>(Robotikte Kullanım Devamı)</vt:lpstr>
      <vt:lpstr>(Robotikte Kullanım Devamı)</vt:lpstr>
      <vt:lpstr>(Robotikte Kullanım Devamı)</vt:lpstr>
      <vt:lpstr>5.Demo Uygulama</vt:lpstr>
      <vt:lpstr>5.a.Demo Uygulama Süreci</vt:lpstr>
      <vt:lpstr>5.b.Karşılaşılan Zorluklar</vt:lpstr>
      <vt:lpstr>6.Sonuç ve Gelecek Perspektifi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440</cp:revision>
  <dcterms:created xsi:type="dcterms:W3CDTF">2025-04-25T16:57:13Z</dcterms:created>
  <dcterms:modified xsi:type="dcterms:W3CDTF">2025-05-05T16:27:00Z</dcterms:modified>
</cp:coreProperties>
</file>