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54786675c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354786675ce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5ae69f551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35ae69f551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5ae69f551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35ae69f5516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54786675c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354786675ce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54786675c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354786675ce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76900"/>
            <a:ext cx="8520600" cy="933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b="1" lang="en" sz="2960">
                <a:latin typeface="Calibri"/>
                <a:ea typeface="Calibri"/>
                <a:cs typeface="Calibri"/>
                <a:sym typeface="Calibri"/>
              </a:rPr>
              <a:t>AI-Powered Code Auto-Completion and Optimization</a:t>
            </a:r>
            <a:endParaRPr b="1" sz="2960">
              <a:latin typeface="Calibri"/>
              <a:ea typeface="Calibri"/>
              <a:cs typeface="Calibri"/>
              <a:sym typeface="Calibri"/>
            </a:endParaRPr>
          </a:p>
        </p:txBody>
      </p:sp>
      <p:pic>
        <p:nvPicPr>
          <p:cNvPr id="55" name="Google Shape;55;p13"/>
          <p:cNvPicPr preferRelativeResize="0"/>
          <p:nvPr/>
        </p:nvPicPr>
        <p:blipFill rotWithShape="1">
          <a:blip r:embed="rId3">
            <a:alphaModFix/>
          </a:blip>
          <a:srcRect b="0" l="0" r="0" t="0"/>
          <a:stretch/>
        </p:blipFill>
        <p:spPr>
          <a:xfrm>
            <a:off x="0" y="43500"/>
            <a:ext cx="9015898" cy="663944"/>
          </a:xfrm>
          <a:prstGeom prst="rect">
            <a:avLst/>
          </a:prstGeom>
          <a:noFill/>
          <a:ln>
            <a:noFill/>
          </a:ln>
        </p:spPr>
      </p:pic>
      <p:sp>
        <p:nvSpPr>
          <p:cNvPr id="56" name="Google Shape;56;p13"/>
          <p:cNvSpPr txBox="1"/>
          <p:nvPr/>
        </p:nvSpPr>
        <p:spPr>
          <a:xfrm>
            <a:off x="4188750" y="3048850"/>
            <a:ext cx="4562100" cy="1158600"/>
          </a:xfrm>
          <a:prstGeom prst="rect">
            <a:avLst/>
          </a:prstGeom>
          <a:noFill/>
          <a:ln>
            <a:noFill/>
          </a:ln>
        </p:spPr>
        <p:txBody>
          <a:bodyPr anchorCtr="0" anchor="t" bIns="91425" lIns="91425" spcFirstLastPara="1" rIns="91425" wrap="square" tIns="91425">
            <a:normAutofit/>
          </a:bodyPr>
          <a:lstStyle/>
          <a:p>
            <a:pPr indent="0" lvl="0" marL="0" marR="0" rtl="0" algn="l">
              <a:lnSpc>
                <a:spcPct val="90000"/>
              </a:lnSpc>
              <a:spcBef>
                <a:spcPts val="0"/>
              </a:spcBef>
              <a:spcAft>
                <a:spcPts val="0"/>
              </a:spcAft>
              <a:buClr>
                <a:schemeClr val="dk1"/>
              </a:buClr>
              <a:buSzPts val="1600"/>
              <a:buFont typeface="Arial"/>
              <a:buNone/>
            </a:pPr>
            <a:r>
              <a:rPr b="1" lang="en">
                <a:solidFill>
                  <a:schemeClr val="dk1"/>
                </a:solidFill>
              </a:rPr>
              <a:t>Project Associate:</a:t>
            </a:r>
            <a:endParaRPr b="1">
              <a:solidFill>
                <a:schemeClr val="dk1"/>
              </a:solidFill>
            </a:endParaRPr>
          </a:p>
          <a:p>
            <a:pPr indent="0" lvl="0" marL="0" marR="0" rtl="0" algn="l">
              <a:lnSpc>
                <a:spcPct val="90000"/>
              </a:lnSpc>
              <a:spcBef>
                <a:spcPts val="0"/>
              </a:spcBef>
              <a:spcAft>
                <a:spcPts val="0"/>
              </a:spcAft>
              <a:buClr>
                <a:schemeClr val="dk1"/>
              </a:buClr>
              <a:buSzPts val="1600"/>
              <a:buFont typeface="Arial"/>
              <a:buNone/>
            </a:pPr>
            <a:r>
              <a:rPr lang="en">
                <a:solidFill>
                  <a:schemeClr val="dk1"/>
                </a:solidFill>
              </a:rPr>
              <a:t>S</a:t>
            </a:r>
            <a:r>
              <a:rPr lang="en">
                <a:solidFill>
                  <a:schemeClr val="dk1"/>
                </a:solidFill>
              </a:rPr>
              <a:t>phoorthi B Savalgi</a:t>
            </a:r>
            <a:r>
              <a:rPr lang="en">
                <a:solidFill>
                  <a:schemeClr val="dk1"/>
                </a:solidFill>
              </a:rPr>
              <a:t>     sphoorthisavalgi01@gmail.com</a:t>
            </a:r>
            <a:endParaRPr>
              <a:solidFill>
                <a:schemeClr val="dk1"/>
              </a:solidFill>
            </a:endParaRPr>
          </a:p>
          <a:p>
            <a:pPr indent="0" lvl="0" marL="0" marR="0" rtl="0" algn="l">
              <a:lnSpc>
                <a:spcPct val="90000"/>
              </a:lnSpc>
              <a:spcBef>
                <a:spcPts val="0"/>
              </a:spcBef>
              <a:spcAft>
                <a:spcPts val="0"/>
              </a:spcAft>
              <a:buClr>
                <a:schemeClr val="dk1"/>
              </a:buClr>
              <a:buSzPts val="1600"/>
              <a:buFont typeface="Arial"/>
              <a:buNone/>
            </a:pPr>
            <a:r>
              <a:rPr lang="en">
                <a:solidFill>
                  <a:schemeClr val="dk1"/>
                </a:solidFill>
              </a:rPr>
              <a:t>Siddarth J Karbhari      siddarthkarbhari@gmail.com</a:t>
            </a:r>
            <a:endParaRPr i="0" u="none" cap="none" strike="noStrike">
              <a:solidFill>
                <a:schemeClr val="dk1"/>
              </a:solidFill>
            </a:endParaRPr>
          </a:p>
          <a:p>
            <a:pPr indent="0" lvl="0" marL="0" marR="0" rtl="0" algn="l">
              <a:lnSpc>
                <a:spcPct val="90000"/>
              </a:lnSpc>
              <a:spcBef>
                <a:spcPts val="0"/>
              </a:spcBef>
              <a:spcAft>
                <a:spcPts val="0"/>
              </a:spcAft>
              <a:buClr>
                <a:schemeClr val="dk1"/>
              </a:buClr>
              <a:buSzPts val="700"/>
              <a:buFont typeface="Arial"/>
              <a:buNone/>
            </a:pPr>
            <a:r>
              <a:t/>
            </a:r>
            <a:endParaRPr i="0" u="none" cap="none" strike="noStrike">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2"/>
          <p:cNvPicPr preferRelativeResize="0"/>
          <p:nvPr/>
        </p:nvPicPr>
        <p:blipFill rotWithShape="1">
          <a:blip r:embed="rId3">
            <a:alphaModFix/>
          </a:blip>
          <a:srcRect b="0" l="0" r="0" t="0"/>
          <a:stretch/>
        </p:blipFill>
        <p:spPr>
          <a:xfrm>
            <a:off x="0" y="43500"/>
            <a:ext cx="9015898" cy="663944"/>
          </a:xfrm>
          <a:prstGeom prst="rect">
            <a:avLst/>
          </a:prstGeom>
          <a:noFill/>
          <a:ln>
            <a:noFill/>
          </a:ln>
        </p:spPr>
      </p:pic>
      <p:sp>
        <p:nvSpPr>
          <p:cNvPr id="120" name="Google Shape;120;p22"/>
          <p:cNvSpPr txBox="1"/>
          <p:nvPr/>
        </p:nvSpPr>
        <p:spPr>
          <a:xfrm>
            <a:off x="260700" y="87775"/>
            <a:ext cx="3229200" cy="57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Calibri"/>
                <a:ea typeface="Calibri"/>
                <a:cs typeface="Calibri"/>
                <a:sym typeface="Calibri"/>
              </a:rPr>
              <a:t>Results</a:t>
            </a:r>
            <a:endParaRPr b="1" i="0" sz="2400" u="none" cap="none" strike="noStrike">
              <a:solidFill>
                <a:schemeClr val="dk1"/>
              </a:solidFill>
              <a:latin typeface="Calibri"/>
              <a:ea typeface="Calibri"/>
              <a:cs typeface="Calibri"/>
              <a:sym typeface="Calibri"/>
            </a:endParaRPr>
          </a:p>
        </p:txBody>
      </p:sp>
      <p:sp>
        <p:nvSpPr>
          <p:cNvPr id="121" name="Google Shape;121;p22"/>
          <p:cNvSpPr txBox="1"/>
          <p:nvPr/>
        </p:nvSpPr>
        <p:spPr>
          <a:xfrm>
            <a:off x="260700" y="998225"/>
            <a:ext cx="37149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2"/>
          <p:cNvSpPr txBox="1"/>
          <p:nvPr/>
        </p:nvSpPr>
        <p:spPr>
          <a:xfrm>
            <a:off x="319425" y="768000"/>
            <a:ext cx="4990800" cy="5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Code Optimisation And Refactorization</a:t>
            </a:r>
            <a:endParaRPr sz="1800">
              <a:solidFill>
                <a:schemeClr val="dk1"/>
              </a:solidFill>
              <a:latin typeface="Calibri"/>
              <a:ea typeface="Calibri"/>
              <a:cs typeface="Calibri"/>
              <a:sym typeface="Calibri"/>
            </a:endParaRPr>
          </a:p>
        </p:txBody>
      </p:sp>
      <p:pic>
        <p:nvPicPr>
          <p:cNvPr id="123" name="Google Shape;123;p22"/>
          <p:cNvPicPr preferRelativeResize="0"/>
          <p:nvPr/>
        </p:nvPicPr>
        <p:blipFill>
          <a:blip r:embed="rId4">
            <a:alphaModFix/>
          </a:blip>
          <a:stretch>
            <a:fillRect/>
          </a:stretch>
        </p:blipFill>
        <p:spPr>
          <a:xfrm>
            <a:off x="610375" y="1343400"/>
            <a:ext cx="8246663" cy="3440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3"/>
          <p:cNvPicPr preferRelativeResize="0"/>
          <p:nvPr/>
        </p:nvPicPr>
        <p:blipFill rotWithShape="1">
          <a:blip r:embed="rId3">
            <a:alphaModFix/>
          </a:blip>
          <a:srcRect b="0" l="0" r="0" t="0"/>
          <a:stretch/>
        </p:blipFill>
        <p:spPr>
          <a:xfrm>
            <a:off x="0" y="43500"/>
            <a:ext cx="9015898" cy="663944"/>
          </a:xfrm>
          <a:prstGeom prst="rect">
            <a:avLst/>
          </a:prstGeom>
          <a:noFill/>
          <a:ln>
            <a:noFill/>
          </a:ln>
        </p:spPr>
      </p:pic>
      <p:sp>
        <p:nvSpPr>
          <p:cNvPr id="129" name="Google Shape;129;p23"/>
          <p:cNvSpPr txBox="1"/>
          <p:nvPr/>
        </p:nvSpPr>
        <p:spPr>
          <a:xfrm>
            <a:off x="260700" y="87775"/>
            <a:ext cx="3229200" cy="57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Calibri"/>
                <a:ea typeface="Calibri"/>
                <a:cs typeface="Calibri"/>
                <a:sym typeface="Calibri"/>
              </a:rPr>
              <a:t>Results</a:t>
            </a:r>
            <a:endParaRPr b="1" i="0" sz="2400" u="none" cap="none" strike="noStrike">
              <a:solidFill>
                <a:schemeClr val="dk1"/>
              </a:solidFill>
              <a:latin typeface="Calibri"/>
              <a:ea typeface="Calibri"/>
              <a:cs typeface="Calibri"/>
              <a:sym typeface="Calibri"/>
            </a:endParaRPr>
          </a:p>
        </p:txBody>
      </p:sp>
      <p:sp>
        <p:nvSpPr>
          <p:cNvPr id="130" name="Google Shape;130;p23"/>
          <p:cNvSpPr txBox="1"/>
          <p:nvPr/>
        </p:nvSpPr>
        <p:spPr>
          <a:xfrm>
            <a:off x="260700" y="998225"/>
            <a:ext cx="37149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3"/>
          <p:cNvSpPr txBox="1"/>
          <p:nvPr/>
        </p:nvSpPr>
        <p:spPr>
          <a:xfrm>
            <a:off x="319425" y="768000"/>
            <a:ext cx="4990800" cy="5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Application Interface</a:t>
            </a:r>
            <a:endParaRPr sz="1800">
              <a:solidFill>
                <a:schemeClr val="dk1"/>
              </a:solidFill>
              <a:latin typeface="Calibri"/>
              <a:ea typeface="Calibri"/>
              <a:cs typeface="Calibri"/>
              <a:sym typeface="Calibri"/>
            </a:endParaRPr>
          </a:p>
        </p:txBody>
      </p:sp>
      <p:pic>
        <p:nvPicPr>
          <p:cNvPr id="132" name="Google Shape;132;p23"/>
          <p:cNvPicPr preferRelativeResize="0"/>
          <p:nvPr/>
        </p:nvPicPr>
        <p:blipFill>
          <a:blip r:embed="rId4">
            <a:alphaModFix/>
          </a:blip>
          <a:stretch>
            <a:fillRect/>
          </a:stretch>
        </p:blipFill>
        <p:spPr>
          <a:xfrm>
            <a:off x="5110350" y="897669"/>
            <a:ext cx="2032062" cy="4131256"/>
          </a:xfrm>
          <a:prstGeom prst="rect">
            <a:avLst/>
          </a:prstGeom>
          <a:noFill/>
          <a:ln>
            <a:noFill/>
          </a:ln>
        </p:spPr>
      </p:pic>
      <p:sp>
        <p:nvSpPr>
          <p:cNvPr id="133" name="Google Shape;133;p23"/>
          <p:cNvSpPr txBox="1"/>
          <p:nvPr/>
        </p:nvSpPr>
        <p:spPr>
          <a:xfrm>
            <a:off x="260700" y="1689200"/>
            <a:ext cx="3957600" cy="25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Calibri"/>
                <a:ea typeface="Calibri"/>
                <a:cs typeface="Calibri"/>
                <a:sym typeface="Calibri"/>
              </a:rPr>
              <a:t>Generate, Optimize, and Refactor Code. Users enter prompts or code, and the model returns accurate Python code. The interface is also accessible via an Android app using WebView for coding on the go</a:t>
            </a:r>
            <a:endParaRPr sz="17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4"/>
          <p:cNvPicPr preferRelativeResize="0"/>
          <p:nvPr/>
        </p:nvPicPr>
        <p:blipFill rotWithShape="1">
          <a:blip r:embed="rId3">
            <a:alphaModFix/>
          </a:blip>
          <a:srcRect b="0" l="0" r="0" t="0"/>
          <a:stretch/>
        </p:blipFill>
        <p:spPr>
          <a:xfrm>
            <a:off x="0" y="43500"/>
            <a:ext cx="9015898" cy="663944"/>
          </a:xfrm>
          <a:prstGeom prst="rect">
            <a:avLst/>
          </a:prstGeom>
          <a:noFill/>
          <a:ln>
            <a:noFill/>
          </a:ln>
        </p:spPr>
      </p:pic>
      <p:sp>
        <p:nvSpPr>
          <p:cNvPr id="139" name="Google Shape;139;p24"/>
          <p:cNvSpPr txBox="1"/>
          <p:nvPr/>
        </p:nvSpPr>
        <p:spPr>
          <a:xfrm>
            <a:off x="260700" y="87775"/>
            <a:ext cx="3229200" cy="57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Calibri"/>
                <a:ea typeface="Calibri"/>
                <a:cs typeface="Calibri"/>
                <a:sym typeface="Calibri"/>
              </a:rPr>
              <a:t>Results</a:t>
            </a:r>
            <a:endParaRPr b="1" i="0" sz="2400" u="none" cap="none" strike="noStrike">
              <a:solidFill>
                <a:schemeClr val="dk1"/>
              </a:solidFill>
              <a:latin typeface="Calibri"/>
              <a:ea typeface="Calibri"/>
              <a:cs typeface="Calibri"/>
              <a:sym typeface="Calibri"/>
            </a:endParaRPr>
          </a:p>
        </p:txBody>
      </p:sp>
      <p:sp>
        <p:nvSpPr>
          <p:cNvPr id="140" name="Google Shape;140;p24"/>
          <p:cNvSpPr txBox="1"/>
          <p:nvPr/>
        </p:nvSpPr>
        <p:spPr>
          <a:xfrm>
            <a:off x="260700" y="998225"/>
            <a:ext cx="37149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4"/>
          <p:cNvSpPr txBox="1"/>
          <p:nvPr/>
        </p:nvSpPr>
        <p:spPr>
          <a:xfrm>
            <a:off x="319425" y="768000"/>
            <a:ext cx="4990800" cy="5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Application Interface</a:t>
            </a:r>
            <a:endParaRPr sz="1800">
              <a:solidFill>
                <a:schemeClr val="dk1"/>
              </a:solidFill>
              <a:latin typeface="Calibri"/>
              <a:ea typeface="Calibri"/>
              <a:cs typeface="Calibri"/>
              <a:sym typeface="Calibri"/>
            </a:endParaRPr>
          </a:p>
        </p:txBody>
      </p:sp>
      <p:sp>
        <p:nvSpPr>
          <p:cNvPr id="142" name="Google Shape;142;p24"/>
          <p:cNvSpPr txBox="1"/>
          <p:nvPr/>
        </p:nvSpPr>
        <p:spPr>
          <a:xfrm>
            <a:off x="260700" y="1689200"/>
            <a:ext cx="3957600" cy="25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chemeClr val="dk1"/>
              </a:solidFill>
              <a:latin typeface="Calibri"/>
              <a:ea typeface="Calibri"/>
              <a:cs typeface="Calibri"/>
              <a:sym typeface="Calibri"/>
            </a:endParaRPr>
          </a:p>
        </p:txBody>
      </p:sp>
      <p:pic>
        <p:nvPicPr>
          <p:cNvPr id="143" name="Google Shape;143;p24"/>
          <p:cNvPicPr preferRelativeResize="0"/>
          <p:nvPr/>
        </p:nvPicPr>
        <p:blipFill>
          <a:blip r:embed="rId4">
            <a:alphaModFix/>
          </a:blip>
          <a:stretch>
            <a:fillRect/>
          </a:stretch>
        </p:blipFill>
        <p:spPr>
          <a:xfrm>
            <a:off x="330388" y="1403950"/>
            <a:ext cx="8355124" cy="3311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5"/>
          <p:cNvPicPr preferRelativeResize="0"/>
          <p:nvPr/>
        </p:nvPicPr>
        <p:blipFill rotWithShape="1">
          <a:blip r:embed="rId3">
            <a:alphaModFix/>
          </a:blip>
          <a:srcRect b="0" l="0" r="0" t="0"/>
          <a:stretch/>
        </p:blipFill>
        <p:spPr>
          <a:xfrm>
            <a:off x="0" y="43500"/>
            <a:ext cx="9015898" cy="663944"/>
          </a:xfrm>
          <a:prstGeom prst="rect">
            <a:avLst/>
          </a:prstGeom>
          <a:noFill/>
          <a:ln>
            <a:noFill/>
          </a:ln>
        </p:spPr>
      </p:pic>
      <p:sp>
        <p:nvSpPr>
          <p:cNvPr id="149" name="Google Shape;149;p25"/>
          <p:cNvSpPr txBox="1"/>
          <p:nvPr/>
        </p:nvSpPr>
        <p:spPr>
          <a:xfrm>
            <a:off x="2538875" y="1848375"/>
            <a:ext cx="3992700" cy="109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700"/>
              <a:buFont typeface="Arial"/>
              <a:buNone/>
            </a:pPr>
            <a:r>
              <a:rPr b="0" i="0" lang="en" sz="5700" u="sng" cap="none" strike="noStrike">
                <a:solidFill>
                  <a:schemeClr val="dk1"/>
                </a:solidFill>
                <a:latin typeface="Arial"/>
                <a:ea typeface="Arial"/>
                <a:cs typeface="Arial"/>
                <a:sym typeface="Arial"/>
              </a:rPr>
              <a:t>Thank You</a:t>
            </a:r>
            <a:endParaRPr b="0" i="0" sz="5700" u="sng"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55" name="Google Shape;155;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156" name="Google Shape;156;p26"/>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62" name="Google Shape;162;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163" name="Google Shape;163;p27"/>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69" name="Google Shape;169;p2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170" name="Google Shape;170;p28"/>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76" name="Google Shape;176;p2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177" name="Google Shape;177;p29"/>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83" name="Google Shape;183;p3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184" name="Google Shape;184;p30"/>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90" name="Google Shape;190;p3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191" name="Google Shape;191;p31"/>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b="0" l="0" r="0" t="0"/>
          <a:stretch/>
        </p:blipFill>
        <p:spPr>
          <a:xfrm>
            <a:off x="152400" y="152400"/>
            <a:ext cx="8839200" cy="830625"/>
          </a:xfrm>
          <a:prstGeom prst="rect">
            <a:avLst/>
          </a:prstGeom>
          <a:noFill/>
          <a:ln>
            <a:noFill/>
          </a:ln>
        </p:spPr>
      </p:pic>
      <p:sp>
        <p:nvSpPr>
          <p:cNvPr id="62" name="Google Shape;62;p14"/>
          <p:cNvSpPr txBox="1"/>
          <p:nvPr/>
        </p:nvSpPr>
        <p:spPr>
          <a:xfrm>
            <a:off x="230525" y="265325"/>
            <a:ext cx="5926500" cy="66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Calibri"/>
                <a:ea typeface="Calibri"/>
                <a:cs typeface="Calibri"/>
                <a:sym typeface="Calibri"/>
              </a:rPr>
              <a:t>Index </a:t>
            </a:r>
            <a:endParaRPr b="1" i="0" sz="2400" u="none" cap="none" strike="noStrike">
              <a:solidFill>
                <a:schemeClr val="dk1"/>
              </a:solidFill>
              <a:latin typeface="Calibri"/>
              <a:ea typeface="Calibri"/>
              <a:cs typeface="Calibri"/>
              <a:sym typeface="Calibri"/>
            </a:endParaRPr>
          </a:p>
        </p:txBody>
      </p:sp>
      <p:sp>
        <p:nvSpPr>
          <p:cNvPr id="63" name="Google Shape;63;p14"/>
          <p:cNvSpPr txBox="1"/>
          <p:nvPr/>
        </p:nvSpPr>
        <p:spPr>
          <a:xfrm>
            <a:off x="124950" y="1349825"/>
            <a:ext cx="8894100" cy="23736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Introduction</a:t>
            </a:r>
            <a:endParaRPr b="0" i="0" sz="1800" u="none" cap="none" strike="noStrike">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About Company</a:t>
            </a:r>
            <a:endParaRPr sz="1800">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Problem Statement</a:t>
            </a:r>
            <a:endParaRPr b="0" i="0" sz="1800" u="none" cap="none" strike="noStrike">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Objectives</a:t>
            </a:r>
            <a:endParaRPr sz="1800">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Technologies Used</a:t>
            </a:r>
            <a:endParaRPr sz="1800">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Results</a:t>
            </a:r>
            <a:endParaRPr b="0" i="0" sz="1800" u="none" cap="none" strike="noStrike">
              <a:solidFill>
                <a:schemeClr val="dk1"/>
              </a:solidFill>
              <a:latin typeface="Calibri"/>
              <a:ea typeface="Calibri"/>
              <a:cs typeface="Calibri"/>
              <a:sym typeface="Calibri"/>
            </a:endParaRPr>
          </a:p>
          <a:p>
            <a:pPr indent="-342900" lvl="0" marL="457200" marR="0" rtl="0" algn="l">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Conclusion</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97" name="Google Shape;197;p3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198" name="Google Shape;198;p32"/>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04" name="Google Shape;204;p3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205" name="Google Shape;205;p33"/>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11" name="Google Shape;211;p3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212" name="Google Shape;212;p34"/>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18" name="Google Shape;218;p3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219" name="Google Shape;219;p35"/>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25" name="Google Shape;225;p3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226" name="Google Shape;226;p36"/>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32" name="Google Shape;232;p3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233" name="Google Shape;233;p37"/>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39" name="Google Shape;239;p3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240" name="Google Shape;240;p38"/>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46" name="Google Shape;246;p3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247" name="Google Shape;247;p39"/>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53" name="Google Shape;253;p4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254" name="Google Shape;254;p40"/>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60" name="Google Shape;260;p4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261" name="Google Shape;261;p41"/>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b="0" l="0" r="0" t="0"/>
          <a:stretch/>
        </p:blipFill>
        <p:spPr>
          <a:xfrm>
            <a:off x="152400" y="152400"/>
            <a:ext cx="8839200" cy="830625"/>
          </a:xfrm>
          <a:prstGeom prst="rect">
            <a:avLst/>
          </a:prstGeom>
          <a:noFill/>
          <a:ln>
            <a:noFill/>
          </a:ln>
        </p:spPr>
      </p:pic>
      <p:sp>
        <p:nvSpPr>
          <p:cNvPr id="69" name="Google Shape;69;p15"/>
          <p:cNvSpPr txBox="1"/>
          <p:nvPr/>
        </p:nvSpPr>
        <p:spPr>
          <a:xfrm>
            <a:off x="230525" y="265325"/>
            <a:ext cx="5926500" cy="66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Calibri"/>
                <a:ea typeface="Calibri"/>
                <a:cs typeface="Calibri"/>
                <a:sym typeface="Calibri"/>
              </a:rPr>
              <a:t>Introduction </a:t>
            </a:r>
            <a:endParaRPr b="1" i="0" sz="2400" u="none" cap="none" strike="noStrike">
              <a:solidFill>
                <a:schemeClr val="dk1"/>
              </a:solidFill>
              <a:latin typeface="Calibri"/>
              <a:ea typeface="Calibri"/>
              <a:cs typeface="Calibri"/>
              <a:sym typeface="Calibri"/>
            </a:endParaRPr>
          </a:p>
        </p:txBody>
      </p:sp>
      <p:sp>
        <p:nvSpPr>
          <p:cNvPr id="70" name="Google Shape;70;p15"/>
          <p:cNvSpPr txBox="1"/>
          <p:nvPr/>
        </p:nvSpPr>
        <p:spPr>
          <a:xfrm>
            <a:off x="124950" y="1349825"/>
            <a:ext cx="8894100" cy="1847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1000"/>
              </a:spcBef>
              <a:spcAft>
                <a:spcPts val="0"/>
              </a:spcAft>
              <a:buClr>
                <a:schemeClr val="dk1"/>
              </a:buClr>
              <a:buSzPts val="1100"/>
              <a:buFont typeface="Arial"/>
              <a:buNone/>
            </a:pPr>
            <a:r>
              <a:rPr lang="en" sz="1800">
                <a:solidFill>
                  <a:schemeClr val="dk1"/>
                </a:solidFill>
                <a:latin typeface="Calibri"/>
                <a:ea typeface="Calibri"/>
                <a:cs typeface="Calibri"/>
                <a:sym typeface="Calibri"/>
              </a:rPr>
              <a:t>This project focuses on developing an AI-powered assistant that can generate, optimize, and refactor Python code using transformer-based language models. The system interprets natural language prompts to produce accurate and structured code. It aims to enhance developer productivity, reduce coding effort, and ensure better code quality through intelligent automation. The solution is interactive, efficient, and demonstrates how AI can assist in modern software development workflows.</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67" name="Google Shape;267;p4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268" name="Google Shape;268;p42"/>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74" name="Google Shape;274;p4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275" name="Google Shape;275;p43"/>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81" name="Google Shape;281;p4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282" name="Google Shape;282;p44"/>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88" name="Google Shape;288;p4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289" name="Google Shape;289;p45"/>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95" name="Google Shape;295;p4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296" name="Google Shape;296;p46"/>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02" name="Google Shape;302;p4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303" name="Google Shape;303;p47"/>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09" name="Google Shape;309;p4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310" name="Google Shape;310;p48"/>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16" name="Google Shape;316;p4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317" name="Google Shape;317;p49"/>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23" name="Google Shape;323;p5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324" name="Google Shape;324;p50"/>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30" name="Google Shape;330;p5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331" name="Google Shape;331;p51"/>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rotWithShape="1">
          <a:blip r:embed="rId3">
            <a:alphaModFix/>
          </a:blip>
          <a:srcRect b="0" l="0" r="0" t="0"/>
          <a:stretch/>
        </p:blipFill>
        <p:spPr>
          <a:xfrm>
            <a:off x="152400" y="152400"/>
            <a:ext cx="8839200" cy="830625"/>
          </a:xfrm>
          <a:prstGeom prst="rect">
            <a:avLst/>
          </a:prstGeom>
          <a:noFill/>
          <a:ln>
            <a:noFill/>
          </a:ln>
        </p:spPr>
      </p:pic>
      <p:sp>
        <p:nvSpPr>
          <p:cNvPr id="76" name="Google Shape;76;p16"/>
          <p:cNvSpPr txBox="1"/>
          <p:nvPr/>
        </p:nvSpPr>
        <p:spPr>
          <a:xfrm>
            <a:off x="230525" y="265325"/>
            <a:ext cx="5926500" cy="66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en" sz="2400">
                <a:solidFill>
                  <a:schemeClr val="dk1"/>
                </a:solidFill>
                <a:latin typeface="Calibri"/>
                <a:ea typeface="Calibri"/>
                <a:cs typeface="Calibri"/>
                <a:sym typeface="Calibri"/>
              </a:rPr>
              <a:t>About Company</a:t>
            </a:r>
            <a:endParaRPr b="1" i="0" sz="2400" u="none" cap="none" strike="noStrike">
              <a:solidFill>
                <a:schemeClr val="dk1"/>
              </a:solidFill>
              <a:latin typeface="Calibri"/>
              <a:ea typeface="Calibri"/>
              <a:cs typeface="Calibri"/>
              <a:sym typeface="Calibri"/>
            </a:endParaRPr>
          </a:p>
        </p:txBody>
      </p:sp>
      <p:sp>
        <p:nvSpPr>
          <p:cNvPr id="77" name="Google Shape;77;p16"/>
          <p:cNvSpPr txBox="1"/>
          <p:nvPr/>
        </p:nvSpPr>
        <p:spPr>
          <a:xfrm>
            <a:off x="124950" y="1349825"/>
            <a:ext cx="8894100" cy="1847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1000"/>
              </a:spcBef>
              <a:spcAft>
                <a:spcPts val="0"/>
              </a:spcAft>
              <a:buClr>
                <a:schemeClr val="dk1"/>
              </a:buClr>
              <a:buSzPts val="1100"/>
              <a:buFont typeface="Arial"/>
              <a:buNone/>
            </a:pPr>
            <a:r>
              <a:rPr lang="en" sz="1800">
                <a:solidFill>
                  <a:schemeClr val="dk1"/>
                </a:solidFill>
                <a:latin typeface="Calibri"/>
                <a:ea typeface="Calibri"/>
                <a:cs typeface="Calibri"/>
                <a:sym typeface="Calibri"/>
              </a:rPr>
              <a:t>Pravinya IT Services is a leading provider of Information Technology solutions in India, </a:t>
            </a:r>
            <a:r>
              <a:rPr lang="en" sz="1800">
                <a:solidFill>
                  <a:schemeClr val="dk1"/>
                </a:solidFill>
                <a:latin typeface="Calibri"/>
                <a:ea typeface="Calibri"/>
                <a:cs typeface="Calibri"/>
                <a:sym typeface="Calibri"/>
              </a:rPr>
              <a:t>delivering</a:t>
            </a:r>
            <a:r>
              <a:rPr lang="en" sz="1800">
                <a:solidFill>
                  <a:schemeClr val="dk1"/>
                </a:solidFill>
                <a:latin typeface="Calibri"/>
                <a:ea typeface="Calibri"/>
                <a:cs typeface="Calibri"/>
                <a:sym typeface="Calibri"/>
              </a:rPr>
              <a:t> high-quality services for the past four years. Headquartered in Hubli, India, the company is driven by a team of dedicated professionals committed to innovation, efficiency, and excellence in IT solutions. Pravinya IT Services focuses on providing integrated, scalable, and customized software solutions that cater to the evolving technological needs of businesses and educational institutions.</a:t>
            </a:r>
            <a:endParaRPr sz="18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37" name="Google Shape;337;p5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338" name="Google Shape;338;p52"/>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44" name="Google Shape;344;p5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345" name="Google Shape;345;p53"/>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51" name="Google Shape;351;p5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352" name="Google Shape;352;p54"/>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58" name="Google Shape;358;p5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359" name="Google Shape;359;p55"/>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65" name="Google Shape;365;p5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366" name="Google Shape;366;p56"/>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72" name="Google Shape;372;p5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373" name="Google Shape;373;p57"/>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79" name="Google Shape;379;p5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380" name="Google Shape;380;p58"/>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86" name="Google Shape;386;p5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387" name="Google Shape;387;p59"/>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93" name="Google Shape;393;p6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394" name="Google Shape;394;p60"/>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400" name="Google Shape;400;p6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401" name="Google Shape;401;p61"/>
          <p:cNvPicPr preferRelativeResize="0"/>
          <p:nvPr/>
        </p:nvPicPr>
        <p:blipFill rotWithShape="1">
          <a:blip r:embed="rId3">
            <a:alphaModFix/>
          </a:blip>
          <a:srcRect b="0" l="0" r="0" t="0"/>
          <a:stretch/>
        </p:blipFill>
        <p:spPr>
          <a:xfrm>
            <a:off x="0" y="43500"/>
            <a:ext cx="9015898" cy="66394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rotWithShape="1">
          <a:blip r:embed="rId3">
            <a:alphaModFix/>
          </a:blip>
          <a:srcRect b="0" l="0" r="0" t="0"/>
          <a:stretch/>
        </p:blipFill>
        <p:spPr>
          <a:xfrm>
            <a:off x="152400" y="152400"/>
            <a:ext cx="8839200" cy="830625"/>
          </a:xfrm>
          <a:prstGeom prst="rect">
            <a:avLst/>
          </a:prstGeom>
          <a:noFill/>
          <a:ln>
            <a:noFill/>
          </a:ln>
        </p:spPr>
      </p:pic>
      <p:sp>
        <p:nvSpPr>
          <p:cNvPr id="83" name="Google Shape;83;p17"/>
          <p:cNvSpPr txBox="1"/>
          <p:nvPr/>
        </p:nvSpPr>
        <p:spPr>
          <a:xfrm>
            <a:off x="230525" y="265325"/>
            <a:ext cx="5926500" cy="66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Calibri"/>
                <a:ea typeface="Calibri"/>
                <a:cs typeface="Calibri"/>
                <a:sym typeface="Calibri"/>
              </a:rPr>
              <a:t>Problem Statement </a:t>
            </a:r>
            <a:endParaRPr b="1" i="0" sz="2400" u="none" cap="none" strike="noStrike">
              <a:solidFill>
                <a:schemeClr val="dk1"/>
              </a:solidFill>
              <a:latin typeface="Calibri"/>
              <a:ea typeface="Calibri"/>
              <a:cs typeface="Calibri"/>
              <a:sym typeface="Calibri"/>
            </a:endParaRPr>
          </a:p>
        </p:txBody>
      </p:sp>
      <p:sp>
        <p:nvSpPr>
          <p:cNvPr id="84" name="Google Shape;84;p17"/>
          <p:cNvSpPr txBox="1"/>
          <p:nvPr/>
        </p:nvSpPr>
        <p:spPr>
          <a:xfrm>
            <a:off x="124950" y="1330775"/>
            <a:ext cx="87549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sz="1800">
                <a:solidFill>
                  <a:schemeClr val="dk1"/>
                </a:solidFill>
                <a:latin typeface="Calibri"/>
                <a:ea typeface="Calibri"/>
                <a:cs typeface="Calibri"/>
                <a:sym typeface="Calibri"/>
              </a:rPr>
              <a:t>To develop an AI-powered Application that automates code generation, optimization, and refactoring from natural language prompts.</a:t>
            </a:r>
            <a:endParaRPr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idx="1" type="body"/>
          </p:nvPr>
        </p:nvSpPr>
        <p:spPr>
          <a:xfrm>
            <a:off x="-203375" y="1898675"/>
            <a:ext cx="8839200" cy="2172600"/>
          </a:xfrm>
          <a:prstGeom prst="rect">
            <a:avLst/>
          </a:prstGeom>
          <a:noFill/>
          <a:ln>
            <a:noFill/>
          </a:ln>
        </p:spPr>
        <p:txBody>
          <a:bodyPr anchorCtr="0" anchor="ctr" bIns="91425" lIns="91425" spcFirstLastPara="1" rIns="91425" wrap="square" tIns="91425">
            <a:noAutofit/>
          </a:bodyPr>
          <a:lstStyle/>
          <a:p>
            <a:pPr indent="-342900" lvl="0" marL="914400" rtl="0" algn="just">
              <a:lnSpc>
                <a:spcPct val="95000"/>
              </a:lnSpc>
              <a:spcBef>
                <a:spcPts val="1200"/>
              </a:spcBef>
              <a:spcAft>
                <a:spcPts val="0"/>
              </a:spcAft>
              <a:buClr>
                <a:schemeClr val="dk1"/>
              </a:buClr>
              <a:buSzPts val="1800"/>
              <a:buFont typeface="Calibri"/>
              <a:buChar char="●"/>
            </a:pPr>
            <a:r>
              <a:rPr lang="en">
                <a:solidFill>
                  <a:schemeClr val="dk1"/>
                </a:solidFill>
                <a:latin typeface="Calibri"/>
                <a:ea typeface="Calibri"/>
                <a:cs typeface="Calibri"/>
                <a:sym typeface="Calibri"/>
              </a:rPr>
              <a:t>To develop an AI-driven system capable of generating complete and executable Python code from natural language prompts using transformer-based models.</a:t>
            </a:r>
            <a:br>
              <a:rPr lang="en">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indent="-342900" lvl="0" marL="914400" rtl="0" algn="just">
              <a:lnSpc>
                <a:spcPct val="95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To implement intelligent code optimization techniques that enhance performance, reduce redundancy, and improve execution efficiency.</a:t>
            </a:r>
            <a:br>
              <a:rPr lang="en">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indent="-342900" lvl="0" marL="914400" rtl="0" algn="just">
              <a:lnSpc>
                <a:spcPct val="95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To enable automatic code refactoring that improves readability, modularity, and maintainability, following best coding practices.</a:t>
            </a:r>
            <a:br>
              <a:rPr lang="en">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indent="-342900" lvl="0" marL="914400" rtl="0" algn="just">
              <a:lnSpc>
                <a:spcPct val="95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To integrate the system into a user-friendly Gradio web interface and an Android application for accessible, real-time interaction across platforms.</a:t>
            </a:r>
            <a:endParaRPr>
              <a:solidFill>
                <a:schemeClr val="dk1"/>
              </a:solidFill>
              <a:latin typeface="Calibri"/>
              <a:ea typeface="Calibri"/>
              <a:cs typeface="Calibri"/>
              <a:sym typeface="Calibri"/>
            </a:endParaRPr>
          </a:p>
          <a:p>
            <a:pPr indent="0" lvl="0" marL="914400" rtl="0" algn="just">
              <a:lnSpc>
                <a:spcPct val="95000"/>
              </a:lnSpc>
              <a:spcBef>
                <a:spcPts val="1200"/>
              </a:spcBef>
              <a:spcAft>
                <a:spcPts val="0"/>
              </a:spcAft>
              <a:buNone/>
            </a:pPr>
            <a:r>
              <a:t/>
            </a:r>
            <a:endParaRPr sz="1400">
              <a:solidFill>
                <a:schemeClr val="dk1"/>
              </a:solidFill>
              <a:latin typeface="Calibri"/>
              <a:ea typeface="Calibri"/>
              <a:cs typeface="Calibri"/>
              <a:sym typeface="Calibri"/>
            </a:endParaRPr>
          </a:p>
        </p:txBody>
      </p:sp>
      <p:pic>
        <p:nvPicPr>
          <p:cNvPr id="90" name="Google Shape;90;p18"/>
          <p:cNvPicPr preferRelativeResize="0"/>
          <p:nvPr/>
        </p:nvPicPr>
        <p:blipFill rotWithShape="1">
          <a:blip r:embed="rId3">
            <a:alphaModFix/>
          </a:blip>
          <a:srcRect b="0" l="0" r="0" t="0"/>
          <a:stretch/>
        </p:blipFill>
        <p:spPr>
          <a:xfrm>
            <a:off x="152400" y="152400"/>
            <a:ext cx="8839200" cy="754500"/>
          </a:xfrm>
          <a:prstGeom prst="rect">
            <a:avLst/>
          </a:prstGeom>
          <a:noFill/>
          <a:ln>
            <a:noFill/>
          </a:ln>
        </p:spPr>
      </p:pic>
      <p:sp>
        <p:nvSpPr>
          <p:cNvPr id="91" name="Google Shape;91;p18"/>
          <p:cNvSpPr txBox="1"/>
          <p:nvPr/>
        </p:nvSpPr>
        <p:spPr>
          <a:xfrm>
            <a:off x="197900" y="308700"/>
            <a:ext cx="4871700" cy="59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Calibri"/>
                <a:ea typeface="Calibri"/>
                <a:cs typeface="Calibri"/>
                <a:sym typeface="Calibri"/>
              </a:rPr>
              <a:t>Objectives</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221250" y="1434250"/>
            <a:ext cx="8701500" cy="3300300"/>
          </a:xfrm>
          <a:prstGeom prst="rect">
            <a:avLst/>
          </a:prstGeom>
          <a:noFill/>
          <a:ln>
            <a:noFill/>
          </a:ln>
        </p:spPr>
        <p:txBody>
          <a:bodyPr anchorCtr="0" anchor="ctr"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a:solidFill>
                  <a:schemeClr val="dk1"/>
                </a:solidFill>
                <a:latin typeface="Calibri"/>
                <a:ea typeface="Calibri"/>
                <a:cs typeface="Calibri"/>
                <a:sym typeface="Calibri"/>
              </a:rPr>
              <a:t>The AI-powered code assistant is implemented using a combination of natural language processing (NLP), deep learning, and transformer-based models. The core idea is to allow users to input plain English instructions or existing code, and receive accurate, structured Python code as output—either newly generated, optimized for performance, or refactored for clarity and maintainability.</a:t>
            </a:r>
            <a:endParaRPr>
              <a:solidFill>
                <a:schemeClr val="dk1"/>
              </a:solidFill>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lang="en">
                <a:solidFill>
                  <a:schemeClr val="dk1"/>
                </a:solidFill>
                <a:latin typeface="Calibri"/>
                <a:ea typeface="Calibri"/>
                <a:cs typeface="Calibri"/>
                <a:sym typeface="Calibri"/>
              </a:rPr>
              <a:t>The system is built around </a:t>
            </a:r>
            <a:r>
              <a:rPr b="1" lang="en">
                <a:solidFill>
                  <a:schemeClr val="dk1"/>
                </a:solidFill>
                <a:latin typeface="Calibri"/>
                <a:ea typeface="Calibri"/>
                <a:cs typeface="Calibri"/>
                <a:sym typeface="Calibri"/>
              </a:rPr>
              <a:t>GPT-Neo 1.3B</a:t>
            </a:r>
            <a:r>
              <a:rPr lang="en">
                <a:solidFill>
                  <a:schemeClr val="dk1"/>
                </a:solidFill>
                <a:latin typeface="Calibri"/>
                <a:ea typeface="Calibri"/>
                <a:cs typeface="Calibri"/>
                <a:sym typeface="Calibri"/>
              </a:rPr>
              <a:t>, an open-source transformer model developed by EleutherAI, which is capable of understanding and generating code. Using the </a:t>
            </a:r>
            <a:r>
              <a:rPr b="1" lang="en">
                <a:solidFill>
                  <a:schemeClr val="dk1"/>
                </a:solidFill>
                <a:latin typeface="Calibri"/>
                <a:ea typeface="Calibri"/>
                <a:cs typeface="Calibri"/>
                <a:sym typeface="Calibri"/>
              </a:rPr>
              <a:t>Hugging Face Transformers library</a:t>
            </a:r>
            <a:r>
              <a:rPr lang="en">
                <a:solidFill>
                  <a:schemeClr val="dk1"/>
                </a:solidFill>
                <a:latin typeface="Calibri"/>
                <a:ea typeface="Calibri"/>
                <a:cs typeface="Calibri"/>
                <a:sym typeface="Calibri"/>
              </a:rPr>
              <a:t>, the model is loaded into a Python environment and accessed through a </a:t>
            </a:r>
            <a:r>
              <a:rPr b="1" lang="en">
                <a:solidFill>
                  <a:schemeClr val="dk1"/>
                </a:solidFill>
                <a:latin typeface="Calibri"/>
                <a:ea typeface="Calibri"/>
                <a:cs typeface="Calibri"/>
                <a:sym typeface="Calibri"/>
              </a:rPr>
              <a:t>text-generation pipeline</a:t>
            </a:r>
            <a:r>
              <a:rPr lang="en">
                <a:solidFill>
                  <a:schemeClr val="dk1"/>
                </a:solidFill>
                <a:latin typeface="Calibri"/>
                <a:ea typeface="Calibri"/>
                <a:cs typeface="Calibri"/>
                <a:sym typeface="Calibri"/>
              </a:rPr>
              <a:t>. This setup allows the system to convert natural language prompts into executable code.</a:t>
            </a:r>
            <a:endParaRPr>
              <a:solidFill>
                <a:schemeClr val="dk1"/>
              </a:solidFill>
              <a:latin typeface="Calibri"/>
              <a:ea typeface="Calibri"/>
              <a:cs typeface="Calibri"/>
              <a:sym typeface="Calibri"/>
            </a:endParaRPr>
          </a:p>
          <a:p>
            <a:pPr indent="0" lvl="0" marL="457200" rtl="0" algn="just">
              <a:lnSpc>
                <a:spcPct val="95000"/>
              </a:lnSpc>
              <a:spcBef>
                <a:spcPts val="1200"/>
              </a:spcBef>
              <a:spcAft>
                <a:spcPts val="0"/>
              </a:spcAft>
              <a:buSzPts val="1800"/>
              <a:buNone/>
            </a:pPr>
            <a:r>
              <a:t/>
            </a:r>
            <a:endParaRPr b="1" sz="1600">
              <a:solidFill>
                <a:schemeClr val="dk1"/>
              </a:solidFill>
              <a:latin typeface="Calibri"/>
              <a:ea typeface="Calibri"/>
              <a:cs typeface="Calibri"/>
              <a:sym typeface="Calibri"/>
            </a:endParaRPr>
          </a:p>
        </p:txBody>
      </p:sp>
      <p:pic>
        <p:nvPicPr>
          <p:cNvPr id="97" name="Google Shape;97;p19"/>
          <p:cNvPicPr preferRelativeResize="0"/>
          <p:nvPr/>
        </p:nvPicPr>
        <p:blipFill rotWithShape="1">
          <a:blip r:embed="rId3">
            <a:alphaModFix/>
          </a:blip>
          <a:srcRect b="0" l="0" r="0" t="0"/>
          <a:stretch/>
        </p:blipFill>
        <p:spPr>
          <a:xfrm>
            <a:off x="152400" y="152400"/>
            <a:ext cx="8839200" cy="754500"/>
          </a:xfrm>
          <a:prstGeom prst="rect">
            <a:avLst/>
          </a:prstGeom>
          <a:noFill/>
          <a:ln>
            <a:noFill/>
          </a:ln>
        </p:spPr>
      </p:pic>
      <p:sp>
        <p:nvSpPr>
          <p:cNvPr id="98" name="Google Shape;98;p19"/>
          <p:cNvSpPr txBox="1"/>
          <p:nvPr/>
        </p:nvSpPr>
        <p:spPr>
          <a:xfrm>
            <a:off x="197900" y="308700"/>
            <a:ext cx="4871700" cy="59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Calibri"/>
                <a:ea typeface="Calibri"/>
                <a:cs typeface="Calibri"/>
                <a:sym typeface="Calibri"/>
              </a:rPr>
              <a:t>Implementation</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idx="1" type="body"/>
          </p:nvPr>
        </p:nvSpPr>
        <p:spPr>
          <a:xfrm>
            <a:off x="221250" y="1303775"/>
            <a:ext cx="8701500" cy="3300300"/>
          </a:xfrm>
          <a:prstGeom prst="rect">
            <a:avLst/>
          </a:prstGeom>
          <a:noFill/>
          <a:ln>
            <a:noFill/>
          </a:ln>
        </p:spPr>
        <p:txBody>
          <a:bodyPr anchorCtr="0" anchor="ctr"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a:solidFill>
                  <a:schemeClr val="dk1"/>
                </a:solidFill>
                <a:latin typeface="Calibri"/>
                <a:ea typeface="Calibri"/>
                <a:cs typeface="Calibri"/>
                <a:sym typeface="Calibri"/>
              </a:rPr>
              <a:t>Command-Line Interface (CLI)</a:t>
            </a:r>
            <a:r>
              <a:rPr lang="en">
                <a:solidFill>
                  <a:schemeClr val="dk1"/>
                </a:solidFill>
                <a:latin typeface="Calibri"/>
                <a:ea typeface="Calibri"/>
                <a:cs typeface="Calibri"/>
                <a:sym typeface="Calibri"/>
              </a:rPr>
              <a:t> that offers users three primary functionalities:</a:t>
            </a:r>
            <a:endParaRPr>
              <a:solidFill>
                <a:schemeClr val="dk1"/>
              </a:solidFill>
              <a:latin typeface="Calibri"/>
              <a:ea typeface="Calibri"/>
              <a:cs typeface="Calibri"/>
              <a:sym typeface="Calibri"/>
            </a:endParaRPr>
          </a:p>
          <a:p>
            <a:pPr indent="-342900" lvl="0" marL="457200" rtl="0" algn="l">
              <a:spcBef>
                <a:spcPts val="1200"/>
              </a:spcBef>
              <a:spcAft>
                <a:spcPts val="0"/>
              </a:spcAft>
              <a:buClr>
                <a:schemeClr val="dk1"/>
              </a:buClr>
              <a:buSzPts val="1800"/>
              <a:buAutoNum type="arabicPeriod"/>
            </a:pPr>
            <a:r>
              <a:rPr b="1" lang="en">
                <a:solidFill>
                  <a:schemeClr val="dk1"/>
                </a:solidFill>
                <a:latin typeface="Calibri"/>
                <a:ea typeface="Calibri"/>
                <a:cs typeface="Calibri"/>
                <a:sym typeface="Calibri"/>
              </a:rPr>
              <a:t>Code Generation</a:t>
            </a:r>
            <a:r>
              <a:rPr lang="en">
                <a:solidFill>
                  <a:schemeClr val="dk1"/>
                </a:solidFill>
                <a:latin typeface="Calibri"/>
                <a:ea typeface="Calibri"/>
                <a:cs typeface="Calibri"/>
                <a:sym typeface="Calibri"/>
              </a:rPr>
              <a:t> – Users enter a textual prompt, such as “Write a function to calculate factorial.” The prompt is formatted and passed to the transformer model, which generates a complete Python function.</a:t>
            </a:r>
            <a:br>
              <a:rPr lang="en">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AutoNum type="arabicPeriod"/>
            </a:pPr>
            <a:r>
              <a:rPr b="1" lang="en">
                <a:solidFill>
                  <a:schemeClr val="dk1"/>
                </a:solidFill>
                <a:latin typeface="Calibri"/>
                <a:ea typeface="Calibri"/>
                <a:cs typeface="Calibri"/>
                <a:sym typeface="Calibri"/>
              </a:rPr>
              <a:t>Code Optimization</a:t>
            </a:r>
            <a:r>
              <a:rPr lang="en">
                <a:solidFill>
                  <a:schemeClr val="dk1"/>
                </a:solidFill>
                <a:latin typeface="Calibri"/>
                <a:ea typeface="Calibri"/>
                <a:cs typeface="Calibri"/>
                <a:sym typeface="Calibri"/>
              </a:rPr>
              <a:t> – Users paste an existing function, and the model is prompted to improve the code’s performance by applying better logic or reducing redundancy.</a:t>
            </a:r>
            <a:br>
              <a:rPr lang="en">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AutoNum type="arabicPeriod"/>
            </a:pPr>
            <a:r>
              <a:rPr b="1" lang="en">
                <a:solidFill>
                  <a:schemeClr val="dk1"/>
                </a:solidFill>
                <a:latin typeface="Calibri"/>
                <a:ea typeface="Calibri"/>
                <a:cs typeface="Calibri"/>
                <a:sym typeface="Calibri"/>
              </a:rPr>
              <a:t>Code Refactoring</a:t>
            </a:r>
            <a:r>
              <a:rPr lang="en">
                <a:solidFill>
                  <a:schemeClr val="dk1"/>
                </a:solidFill>
                <a:latin typeface="Calibri"/>
                <a:ea typeface="Calibri"/>
                <a:cs typeface="Calibri"/>
                <a:sym typeface="Calibri"/>
              </a:rPr>
              <a:t> – The system restructures the given code to improve readability, naming conventions, and maintainability, without changing its functionality.</a:t>
            </a:r>
            <a:endParaRPr>
              <a:solidFill>
                <a:schemeClr val="dk1"/>
              </a:solidFill>
              <a:latin typeface="Calibri"/>
              <a:ea typeface="Calibri"/>
              <a:cs typeface="Calibri"/>
              <a:sym typeface="Calibri"/>
            </a:endParaRPr>
          </a:p>
          <a:p>
            <a:pPr indent="0" lvl="0" marL="457200" rtl="0" algn="just">
              <a:lnSpc>
                <a:spcPct val="95000"/>
              </a:lnSpc>
              <a:spcBef>
                <a:spcPts val="1200"/>
              </a:spcBef>
              <a:spcAft>
                <a:spcPts val="0"/>
              </a:spcAft>
              <a:buSzPts val="1800"/>
              <a:buNone/>
            </a:pPr>
            <a:r>
              <a:t/>
            </a:r>
            <a:endParaRPr>
              <a:solidFill>
                <a:schemeClr val="dk1"/>
              </a:solidFill>
              <a:latin typeface="Calibri"/>
              <a:ea typeface="Calibri"/>
              <a:cs typeface="Calibri"/>
              <a:sym typeface="Calibri"/>
            </a:endParaRPr>
          </a:p>
        </p:txBody>
      </p:sp>
      <p:pic>
        <p:nvPicPr>
          <p:cNvPr id="104" name="Google Shape;104;p20"/>
          <p:cNvPicPr preferRelativeResize="0"/>
          <p:nvPr/>
        </p:nvPicPr>
        <p:blipFill rotWithShape="1">
          <a:blip r:embed="rId3">
            <a:alphaModFix/>
          </a:blip>
          <a:srcRect b="0" l="0" r="0" t="0"/>
          <a:stretch/>
        </p:blipFill>
        <p:spPr>
          <a:xfrm>
            <a:off x="152400" y="152400"/>
            <a:ext cx="8839200" cy="754500"/>
          </a:xfrm>
          <a:prstGeom prst="rect">
            <a:avLst/>
          </a:prstGeom>
          <a:noFill/>
          <a:ln>
            <a:noFill/>
          </a:ln>
        </p:spPr>
      </p:pic>
      <p:sp>
        <p:nvSpPr>
          <p:cNvPr id="105" name="Google Shape;105;p20"/>
          <p:cNvSpPr txBox="1"/>
          <p:nvPr/>
        </p:nvSpPr>
        <p:spPr>
          <a:xfrm>
            <a:off x="197900" y="308700"/>
            <a:ext cx="4871700" cy="59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Calibri"/>
                <a:ea typeface="Calibri"/>
                <a:cs typeface="Calibri"/>
                <a:sym typeface="Calibri"/>
              </a:rPr>
              <a:t>Implementation</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1"/>
          <p:cNvPicPr preferRelativeResize="0"/>
          <p:nvPr/>
        </p:nvPicPr>
        <p:blipFill rotWithShape="1">
          <a:blip r:embed="rId3">
            <a:alphaModFix/>
          </a:blip>
          <a:srcRect b="0" l="0" r="0" t="0"/>
          <a:stretch/>
        </p:blipFill>
        <p:spPr>
          <a:xfrm>
            <a:off x="0" y="43500"/>
            <a:ext cx="9015898" cy="663944"/>
          </a:xfrm>
          <a:prstGeom prst="rect">
            <a:avLst/>
          </a:prstGeom>
          <a:noFill/>
          <a:ln>
            <a:noFill/>
          </a:ln>
        </p:spPr>
      </p:pic>
      <p:sp>
        <p:nvSpPr>
          <p:cNvPr id="111" name="Google Shape;111;p21"/>
          <p:cNvSpPr txBox="1"/>
          <p:nvPr/>
        </p:nvSpPr>
        <p:spPr>
          <a:xfrm>
            <a:off x="260700" y="87775"/>
            <a:ext cx="3229200" cy="57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Calibri"/>
                <a:ea typeface="Calibri"/>
                <a:cs typeface="Calibri"/>
                <a:sym typeface="Calibri"/>
              </a:rPr>
              <a:t>Results</a:t>
            </a:r>
            <a:endParaRPr b="1" i="0" sz="2400" u="none" cap="none" strike="noStrike">
              <a:solidFill>
                <a:schemeClr val="dk1"/>
              </a:solidFill>
              <a:latin typeface="Calibri"/>
              <a:ea typeface="Calibri"/>
              <a:cs typeface="Calibri"/>
              <a:sym typeface="Calibri"/>
            </a:endParaRPr>
          </a:p>
        </p:txBody>
      </p:sp>
      <p:sp>
        <p:nvSpPr>
          <p:cNvPr id="112" name="Google Shape;112;p21"/>
          <p:cNvSpPr txBox="1"/>
          <p:nvPr/>
        </p:nvSpPr>
        <p:spPr>
          <a:xfrm>
            <a:off x="260700" y="998225"/>
            <a:ext cx="37149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3" name="Google Shape;113;p21"/>
          <p:cNvPicPr preferRelativeResize="0"/>
          <p:nvPr/>
        </p:nvPicPr>
        <p:blipFill>
          <a:blip r:embed="rId4">
            <a:alphaModFix/>
          </a:blip>
          <a:stretch>
            <a:fillRect/>
          </a:stretch>
        </p:blipFill>
        <p:spPr>
          <a:xfrm>
            <a:off x="360625" y="1403950"/>
            <a:ext cx="8422741" cy="3440274"/>
          </a:xfrm>
          <a:prstGeom prst="rect">
            <a:avLst/>
          </a:prstGeom>
          <a:noFill/>
          <a:ln>
            <a:noFill/>
          </a:ln>
        </p:spPr>
      </p:pic>
      <p:sp>
        <p:nvSpPr>
          <p:cNvPr id="114" name="Google Shape;114;p21"/>
          <p:cNvSpPr txBox="1"/>
          <p:nvPr/>
        </p:nvSpPr>
        <p:spPr>
          <a:xfrm>
            <a:off x="319425" y="768000"/>
            <a:ext cx="4990800" cy="5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Code Generation</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