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7" name="Google Shape;6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24875"/>
            <a:ext cx="8520600" cy="9330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Clr>
                <a:schemeClr val="dk1"/>
              </a:buClr>
              <a:buSzPts val="1100"/>
              <a:buFont typeface="Arial"/>
              <a:buNone/>
            </a:pPr>
            <a:r>
              <a:rPr lang="en" sz="2400"/>
              <a:t>Synthetic Intelligence for Brain MRI Augmentation using GAN</a:t>
            </a:r>
            <a:endParaRPr sz="2400" b="1">
              <a:latin typeface="Calibri"/>
              <a:ea typeface="Calibri"/>
              <a:cs typeface="Calibri"/>
              <a:sym typeface="Calibri"/>
            </a:endParaRPr>
          </a:p>
        </p:txBody>
      </p:sp>
      <p:pic>
        <p:nvPicPr>
          <p:cNvPr id="55" name="Google Shape;55;p13"/>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56" name="Google Shape;56;p13"/>
          <p:cNvSpPr txBox="1"/>
          <p:nvPr/>
        </p:nvSpPr>
        <p:spPr>
          <a:xfrm>
            <a:off x="4504100" y="3383775"/>
            <a:ext cx="4213800" cy="11586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dk1"/>
              </a:buClr>
              <a:buSzPts val="1600"/>
              <a:buFont typeface="Arial"/>
              <a:buNone/>
            </a:pPr>
            <a:r>
              <a:rPr lang="en" sz="1400" b="1" i="0" u="none" strike="noStrike" cap="none">
                <a:solidFill>
                  <a:schemeClr val="dk1"/>
                </a:solidFill>
                <a:latin typeface="Arial"/>
                <a:ea typeface="Arial"/>
                <a:cs typeface="Arial"/>
                <a:sym typeface="Arial"/>
              </a:rPr>
              <a:t>Project Associate:</a:t>
            </a:r>
            <a:endParaRPr sz="1400" b="1"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600"/>
              <a:buFont typeface="Arial"/>
              <a:buNone/>
            </a:pPr>
            <a:r>
              <a:rPr lang="en">
                <a:solidFill>
                  <a:schemeClr val="dk1"/>
                </a:solidFill>
              </a:rPr>
              <a:t>Sphoorthi B S   -    sphoorthisavalgi01@gmail.com</a:t>
            </a:r>
            <a:endParaRPr>
              <a:solidFill>
                <a:schemeClr val="dk1"/>
              </a:solidFill>
            </a:endParaRPr>
          </a:p>
          <a:p>
            <a:pPr marL="0" marR="0" lvl="0" indent="0" algn="l" rtl="0">
              <a:lnSpc>
                <a:spcPct val="90000"/>
              </a:lnSpc>
              <a:spcBef>
                <a:spcPts val="0"/>
              </a:spcBef>
              <a:spcAft>
                <a:spcPts val="0"/>
              </a:spcAft>
              <a:buClr>
                <a:schemeClr val="dk1"/>
              </a:buClr>
              <a:buSzPts val="1600"/>
              <a:buFont typeface="Arial"/>
              <a:buNone/>
            </a:pPr>
            <a:r>
              <a:rPr lang="en" sz="1400" b="0" i="0" u="none" strike="noStrike" cap="none">
                <a:solidFill>
                  <a:schemeClr val="dk1"/>
                </a:solidFill>
                <a:latin typeface="Arial"/>
                <a:ea typeface="Arial"/>
                <a:cs typeface="Arial"/>
                <a:sym typeface="Arial"/>
              </a:rPr>
              <a:t>Siddarth J K     </a:t>
            </a:r>
            <a:r>
              <a:rPr lang="en">
                <a:solidFill>
                  <a:schemeClr val="dk1"/>
                </a:solidFill>
              </a:rPr>
              <a:t> -    siddarthkarbhari@gmail.com</a:t>
            </a:r>
            <a:r>
              <a:rPr lang="en" sz="1400" b="0" i="0" u="none" strike="noStrike" cap="none">
                <a:solidFill>
                  <a:schemeClr val="dk1"/>
                </a:solidFill>
                <a:latin typeface="Arial"/>
                <a:ea typeface="Arial"/>
                <a:cs typeface="Arial"/>
                <a:sym typeface="Arial"/>
              </a:rPr>
              <a:t>             </a:t>
            </a:r>
            <a:endParaRPr sz="1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600"/>
              <a:buFont typeface="Arial"/>
              <a:buNone/>
            </a:pPr>
            <a:endParaRPr sz="1400" b="0" i="0" u="none" strike="noStrike" cap="none">
              <a:solidFill>
                <a:schemeClr val="dk1"/>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700"/>
              <a:buFont typeface="Arial"/>
              <a:buNone/>
            </a:pPr>
            <a:endParaRPr sz="1400" b="0" i="0" u="none" strike="noStrike" cap="none">
              <a:solidFill>
                <a:srgbClr val="595959"/>
              </a:solidFill>
              <a:latin typeface="Arial"/>
              <a:ea typeface="Arial"/>
              <a:cs typeface="Arial"/>
              <a:sym typeface="Arial"/>
            </a:endParaRPr>
          </a:p>
        </p:txBody>
      </p:sp>
      <p:sp>
        <p:nvSpPr>
          <p:cNvPr id="57" name="Google Shape;57;p13"/>
          <p:cNvSpPr txBox="1"/>
          <p:nvPr/>
        </p:nvSpPr>
        <p:spPr>
          <a:xfrm>
            <a:off x="726150" y="1366900"/>
            <a:ext cx="7691700" cy="9981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000"/>
              <a:buFont typeface="Arial"/>
              <a:buNone/>
            </a:pPr>
            <a:r>
              <a:rPr lang="en" sz="3000" b="1" i="0" u="none" strike="noStrike" cap="none">
                <a:solidFill>
                  <a:schemeClr val="dk1"/>
                </a:solidFill>
                <a:latin typeface="Calibri"/>
                <a:ea typeface="Calibri"/>
                <a:cs typeface="Calibri"/>
                <a:sym typeface="Calibri"/>
              </a:rPr>
              <a:t>VIII Semester : Internship Project</a:t>
            </a:r>
            <a:endParaRPr sz="3000" b="1"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197900" y="1663100"/>
            <a:ext cx="3875400" cy="33003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1100"/>
              <a:buNone/>
            </a:pPr>
            <a:r>
              <a:rPr lang="en" b="1">
                <a:solidFill>
                  <a:schemeClr val="dk1"/>
                </a:solidFill>
                <a:latin typeface="Calibri"/>
                <a:ea typeface="Calibri"/>
                <a:cs typeface="Calibri"/>
                <a:sym typeface="Calibri"/>
              </a:rPr>
              <a:t>A. Generator (G)</a:t>
            </a:r>
            <a:endParaRPr>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Output: Fake MRI image resembling a real tumor or non-tumor scan</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Layers:</a:t>
            </a:r>
            <a:endParaRPr>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Fully connected layer → reshape</a:t>
            </a:r>
            <a:endParaRPr sz="1800">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Transposed Conv2D (Deconvolution) layers</a:t>
            </a:r>
            <a:endParaRPr sz="1800">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Batch Normalization</a:t>
            </a:r>
            <a:endParaRPr sz="1800">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Char char="○"/>
            </a:pPr>
            <a:r>
              <a:rPr lang="en" sz="1800">
                <a:solidFill>
                  <a:schemeClr val="dk1"/>
                </a:solidFill>
                <a:latin typeface="Calibri"/>
                <a:ea typeface="Calibri"/>
                <a:cs typeface="Calibri"/>
                <a:sym typeface="Calibri"/>
              </a:rPr>
              <a:t>ReLU activation (except last layer: </a:t>
            </a:r>
            <a:r>
              <a:rPr lang="en" sz="1800" b="1">
                <a:solidFill>
                  <a:schemeClr val="dk1"/>
                </a:solidFill>
                <a:latin typeface="Calibri"/>
                <a:ea typeface="Calibri"/>
                <a:cs typeface="Calibri"/>
                <a:sym typeface="Calibri"/>
              </a:rPr>
              <a:t>Tanh</a:t>
            </a:r>
            <a:r>
              <a:rPr lang="en"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a:p>
            <a:pPr marL="0" lvl="0" indent="0" algn="just" rtl="0">
              <a:lnSpc>
                <a:spcPct val="95000"/>
              </a:lnSpc>
              <a:spcBef>
                <a:spcPts val="1200"/>
              </a:spcBef>
              <a:spcAft>
                <a:spcPts val="0"/>
              </a:spcAft>
              <a:buClr>
                <a:schemeClr val="dk1"/>
              </a:buClr>
              <a:buSzPts val="1800"/>
              <a:buFont typeface="Arial"/>
              <a:buNone/>
            </a:pPr>
            <a:endParaRPr>
              <a:solidFill>
                <a:schemeClr val="dk1"/>
              </a:solidFill>
              <a:latin typeface="Calibri"/>
              <a:ea typeface="Calibri"/>
              <a:cs typeface="Calibri"/>
              <a:sym typeface="Calibri"/>
            </a:endParaRPr>
          </a:p>
          <a:p>
            <a:pPr marL="0" lvl="0" indent="0" algn="just" rtl="0">
              <a:lnSpc>
                <a:spcPct val="95000"/>
              </a:lnSpc>
              <a:spcBef>
                <a:spcPts val="0"/>
              </a:spcBef>
              <a:spcAft>
                <a:spcPts val="0"/>
              </a:spcAft>
              <a:buSzPts val="1800"/>
              <a:buNone/>
            </a:pPr>
            <a:endParaRPr>
              <a:solidFill>
                <a:schemeClr val="dk1"/>
              </a:solidFill>
              <a:latin typeface="Calibri"/>
              <a:ea typeface="Calibri"/>
              <a:cs typeface="Calibri"/>
              <a:sym typeface="Calibri"/>
            </a:endParaRPr>
          </a:p>
        </p:txBody>
      </p:sp>
      <p:pic>
        <p:nvPicPr>
          <p:cNvPr id="122" name="Google Shape;122;p22"/>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23" name="Google Shape;123;p22"/>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
        <p:nvSpPr>
          <p:cNvPr id="124" name="Google Shape;124;p22"/>
          <p:cNvSpPr txBox="1"/>
          <p:nvPr/>
        </p:nvSpPr>
        <p:spPr>
          <a:xfrm>
            <a:off x="4746575" y="1190750"/>
            <a:ext cx="3875400" cy="36639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 sz="1800" b="1" i="0" u="none" strike="noStrike" cap="none">
                <a:solidFill>
                  <a:schemeClr val="dk1"/>
                </a:solidFill>
                <a:latin typeface="Calibri"/>
                <a:ea typeface="Calibri"/>
                <a:cs typeface="Calibri"/>
                <a:sym typeface="Calibri"/>
              </a:rPr>
              <a:t>B. Discriminator (D)</a:t>
            </a:r>
            <a:endParaRPr sz="1800" b="1" i="0" u="none" strike="noStrike" cap="none">
              <a:solidFill>
                <a:schemeClr val="dk1"/>
              </a:solidFill>
              <a:latin typeface="Calibri"/>
              <a:ea typeface="Calibri"/>
              <a:cs typeface="Calibri"/>
              <a:sym typeface="Calibri"/>
            </a:endParaRPr>
          </a:p>
          <a:p>
            <a:pPr marL="457200" marR="0" lvl="0" indent="-342900" algn="l" rtl="0">
              <a:lnSpc>
                <a:spcPct val="115000"/>
              </a:lnSpc>
              <a:spcBef>
                <a:spcPts val="120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Input: Real or generated image</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Output: Probability (real or fake)</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Layers:</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Conv2D layers</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LeakyReLU activation</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Batch Normalization</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Final layer: Sigmoid</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120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23"/>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30" name="Google Shape;130;p23"/>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pic>
        <p:nvPicPr>
          <p:cNvPr id="131" name="Google Shape;131;p23"/>
          <p:cNvPicPr preferRelativeResize="0"/>
          <p:nvPr/>
        </p:nvPicPr>
        <p:blipFill rotWithShape="1">
          <a:blip r:embed="rId4">
            <a:alphaModFix/>
          </a:blip>
          <a:srcRect/>
          <a:stretch/>
        </p:blipFill>
        <p:spPr>
          <a:xfrm>
            <a:off x="809625" y="1874075"/>
            <a:ext cx="7524750" cy="2076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4"/>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37" name="Google Shape;137;p24"/>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pic>
        <p:nvPicPr>
          <p:cNvPr id="138" name="Google Shape;138;p24"/>
          <p:cNvPicPr preferRelativeResize="0"/>
          <p:nvPr/>
        </p:nvPicPr>
        <p:blipFill rotWithShape="1">
          <a:blip r:embed="rId4">
            <a:alphaModFix/>
          </a:blip>
          <a:srcRect/>
          <a:stretch/>
        </p:blipFill>
        <p:spPr>
          <a:xfrm>
            <a:off x="1609425" y="1554950"/>
            <a:ext cx="5782251" cy="3524975"/>
          </a:xfrm>
          <a:prstGeom prst="rect">
            <a:avLst/>
          </a:prstGeom>
          <a:noFill/>
          <a:ln>
            <a:noFill/>
          </a:ln>
        </p:spPr>
      </p:pic>
      <p:sp>
        <p:nvSpPr>
          <p:cNvPr id="139" name="Google Shape;139;p24"/>
          <p:cNvSpPr txBox="1"/>
          <p:nvPr/>
        </p:nvSpPr>
        <p:spPr>
          <a:xfrm>
            <a:off x="178500" y="991125"/>
            <a:ext cx="4591500" cy="375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Image Generated by DCGAN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25"/>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45" name="Google Shape;145;p25"/>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
        <p:nvSpPr>
          <p:cNvPr id="146" name="Google Shape;146;p25"/>
          <p:cNvSpPr txBox="1"/>
          <p:nvPr/>
        </p:nvSpPr>
        <p:spPr>
          <a:xfrm>
            <a:off x="327075" y="1291725"/>
            <a:ext cx="8163900" cy="30000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1200"/>
              </a:spcBef>
              <a:spcAft>
                <a:spcPts val="0"/>
              </a:spcAft>
              <a:buClr>
                <a:srgbClr val="000000"/>
              </a:buClr>
              <a:buSzPts val="1800"/>
              <a:buFont typeface="Arial"/>
              <a:buNone/>
            </a:pPr>
            <a:r>
              <a:rPr lang="en" sz="1800" b="1" i="0" u="none" strike="noStrike" cap="none">
                <a:solidFill>
                  <a:schemeClr val="dk1"/>
                </a:solidFill>
                <a:latin typeface="Calibri"/>
                <a:ea typeface="Calibri"/>
                <a:cs typeface="Calibri"/>
                <a:sym typeface="Calibri"/>
              </a:rPr>
              <a:t>CNN (Baseline Model)</a:t>
            </a:r>
            <a:endParaRPr sz="1800" b="1" i="0" u="none" strike="noStrike" cap="none">
              <a:solidFill>
                <a:schemeClr val="dk1"/>
              </a:solidFill>
              <a:latin typeface="Calibri"/>
              <a:ea typeface="Calibri"/>
              <a:cs typeface="Calibri"/>
              <a:sym typeface="Calibri"/>
            </a:endParaRPr>
          </a:p>
          <a:p>
            <a:pPr marL="457200" marR="0" lvl="0" indent="-342900" algn="l" rtl="0">
              <a:lnSpc>
                <a:spcPct val="115000"/>
              </a:lnSpc>
              <a:spcBef>
                <a:spcPts val="120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Layers includes:</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3–4 Conv2D layers</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Max Pooling and Dropout for regularization</a:t>
            </a:r>
            <a:endParaRPr sz="1800" b="0" i="0" u="none" strike="noStrike" cap="none">
              <a:solidFill>
                <a:schemeClr val="dk1"/>
              </a:solidFill>
              <a:latin typeface="Calibri"/>
              <a:ea typeface="Calibri"/>
              <a:cs typeface="Calibri"/>
              <a:sym typeface="Calibri"/>
            </a:endParaRPr>
          </a:p>
          <a:p>
            <a:pPr marL="914400" marR="0" lvl="1"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Dense layers for classification</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Input: Preprocessed 64x64 MRI images</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Output: Binary classification (Tumor / No Tumor)</a:t>
            </a:r>
            <a:endParaRPr sz="1800" b="0" i="0" u="none" strike="noStrike" cap="none">
              <a:solidFill>
                <a:schemeClr val="dk1"/>
              </a:solidFill>
              <a:latin typeface="Calibri"/>
              <a:ea typeface="Calibri"/>
              <a:cs typeface="Calibri"/>
              <a:sym typeface="Calibri"/>
            </a:endParaRPr>
          </a:p>
          <a:p>
            <a:pPr marL="457200" marR="0" lvl="0" indent="0" algn="l" rtl="0">
              <a:lnSpc>
                <a:spcPct val="115000"/>
              </a:lnSpc>
              <a:spcBef>
                <a:spcPts val="1200"/>
              </a:spcBef>
              <a:spcAft>
                <a:spcPts val="1200"/>
              </a:spcAft>
              <a:buClr>
                <a:srgbClr val="000000"/>
              </a:buClr>
              <a:buSzPts val="1800"/>
              <a:buFont typeface="Arial"/>
              <a:buNone/>
            </a:pPr>
            <a:endParaRPr sz="1800" b="1"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52" name="Google Shape;152;p26"/>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53" name="Google Shape;153;p26"/>
          <p:cNvSpPr txBox="1"/>
          <p:nvPr/>
        </p:nvSpPr>
        <p:spPr>
          <a:xfrm>
            <a:off x="857100" y="998225"/>
            <a:ext cx="37149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Calibri"/>
                <a:ea typeface="Calibri"/>
                <a:cs typeface="Calibri"/>
                <a:sym typeface="Calibri"/>
              </a:rPr>
              <a:t>Tumor Detected</a:t>
            </a:r>
            <a:endParaRPr sz="1800" b="0" i="0" u="none" strike="noStrike" cap="none">
              <a:solidFill>
                <a:srgbClr val="000000"/>
              </a:solidFill>
              <a:latin typeface="Calibri"/>
              <a:ea typeface="Calibri"/>
              <a:cs typeface="Calibri"/>
              <a:sym typeface="Calibri"/>
            </a:endParaRPr>
          </a:p>
        </p:txBody>
      </p:sp>
      <p:pic>
        <p:nvPicPr>
          <p:cNvPr id="154" name="Google Shape;154;p26"/>
          <p:cNvPicPr preferRelativeResize="0"/>
          <p:nvPr/>
        </p:nvPicPr>
        <p:blipFill rotWithShape="1">
          <a:blip r:embed="rId4">
            <a:alphaModFix/>
          </a:blip>
          <a:srcRect r="48260"/>
          <a:stretch/>
        </p:blipFill>
        <p:spPr>
          <a:xfrm>
            <a:off x="475300" y="1531300"/>
            <a:ext cx="1647350" cy="3459774"/>
          </a:xfrm>
          <a:prstGeom prst="rect">
            <a:avLst/>
          </a:prstGeom>
          <a:noFill/>
          <a:ln>
            <a:noFill/>
          </a:ln>
        </p:spPr>
      </p:pic>
      <p:pic>
        <p:nvPicPr>
          <p:cNvPr id="155" name="Google Shape;155;p26"/>
          <p:cNvPicPr preferRelativeResize="0"/>
          <p:nvPr/>
        </p:nvPicPr>
        <p:blipFill rotWithShape="1">
          <a:blip r:embed="rId5">
            <a:alphaModFix/>
          </a:blip>
          <a:srcRect r="63269"/>
          <a:stretch/>
        </p:blipFill>
        <p:spPr>
          <a:xfrm>
            <a:off x="2378275" y="1531300"/>
            <a:ext cx="1741799" cy="3459775"/>
          </a:xfrm>
          <a:prstGeom prst="rect">
            <a:avLst/>
          </a:prstGeom>
          <a:noFill/>
          <a:ln>
            <a:noFill/>
          </a:ln>
        </p:spPr>
      </p:pic>
      <p:sp>
        <p:nvSpPr>
          <p:cNvPr id="156" name="Google Shape;156;p26"/>
          <p:cNvSpPr txBox="1"/>
          <p:nvPr/>
        </p:nvSpPr>
        <p:spPr>
          <a:xfrm>
            <a:off x="5686025" y="998225"/>
            <a:ext cx="24777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0" i="0" u="none" strike="noStrike" cap="none">
                <a:solidFill>
                  <a:schemeClr val="dk1"/>
                </a:solidFill>
                <a:latin typeface="Calibri"/>
                <a:ea typeface="Calibri"/>
                <a:cs typeface="Calibri"/>
                <a:sym typeface="Calibri"/>
              </a:rPr>
              <a:t>Tumor Not Detected</a:t>
            </a:r>
            <a:endParaRPr sz="1800" b="0" i="0" u="none" strike="noStrike" cap="none">
              <a:solidFill>
                <a:schemeClr val="dk1"/>
              </a:solidFill>
              <a:latin typeface="Calibri"/>
              <a:ea typeface="Calibri"/>
              <a:cs typeface="Calibri"/>
              <a:sym typeface="Calibri"/>
            </a:endParaRPr>
          </a:p>
        </p:txBody>
      </p:sp>
      <p:pic>
        <p:nvPicPr>
          <p:cNvPr id="157" name="Google Shape;157;p26"/>
          <p:cNvPicPr preferRelativeResize="0"/>
          <p:nvPr/>
        </p:nvPicPr>
        <p:blipFill rotWithShape="1">
          <a:blip r:embed="rId6">
            <a:alphaModFix/>
          </a:blip>
          <a:srcRect r="19080"/>
          <a:stretch/>
        </p:blipFill>
        <p:spPr>
          <a:xfrm>
            <a:off x="5040150" y="1584850"/>
            <a:ext cx="1573850" cy="3352675"/>
          </a:xfrm>
          <a:prstGeom prst="rect">
            <a:avLst/>
          </a:prstGeom>
          <a:noFill/>
          <a:ln>
            <a:noFill/>
          </a:ln>
        </p:spPr>
      </p:pic>
      <p:pic>
        <p:nvPicPr>
          <p:cNvPr id="158" name="Google Shape;158;p26"/>
          <p:cNvPicPr preferRelativeResize="0"/>
          <p:nvPr/>
        </p:nvPicPr>
        <p:blipFill rotWithShape="1">
          <a:blip r:embed="rId7">
            <a:alphaModFix/>
          </a:blip>
          <a:srcRect/>
          <a:stretch/>
        </p:blipFill>
        <p:spPr>
          <a:xfrm>
            <a:off x="6880025" y="1584850"/>
            <a:ext cx="1741800" cy="33526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27"/>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64" name="Google Shape;164;p27"/>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65" name="Google Shape;165;p27"/>
          <p:cNvSpPr txBox="1"/>
          <p:nvPr/>
        </p:nvSpPr>
        <p:spPr>
          <a:xfrm>
            <a:off x="17850" y="800000"/>
            <a:ext cx="3714900" cy="4617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 sz="1800" b="0" i="0" u="none" strike="noStrike" cap="none">
                <a:solidFill>
                  <a:srgbClr val="000000"/>
                </a:solidFill>
                <a:latin typeface="Calibri"/>
                <a:ea typeface="Calibri"/>
                <a:cs typeface="Calibri"/>
                <a:sym typeface="Calibri"/>
              </a:rPr>
              <a:t>Application Interface</a:t>
            </a:r>
            <a:endParaRPr sz="1800" b="0" i="0" u="none" strike="noStrike" cap="none">
              <a:solidFill>
                <a:srgbClr val="000000"/>
              </a:solidFill>
              <a:latin typeface="Calibri"/>
              <a:ea typeface="Calibri"/>
              <a:cs typeface="Calibri"/>
              <a:sym typeface="Calibri"/>
            </a:endParaRPr>
          </a:p>
        </p:txBody>
      </p:sp>
      <p:sp>
        <p:nvSpPr>
          <p:cNvPr id="166" name="Google Shape;166;p27"/>
          <p:cNvSpPr txBox="1"/>
          <p:nvPr/>
        </p:nvSpPr>
        <p:spPr>
          <a:xfrm>
            <a:off x="5686025" y="998225"/>
            <a:ext cx="24777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pic>
        <p:nvPicPr>
          <p:cNvPr id="167" name="Google Shape;167;p27"/>
          <p:cNvPicPr preferRelativeResize="0"/>
          <p:nvPr/>
        </p:nvPicPr>
        <p:blipFill rotWithShape="1">
          <a:blip r:embed="rId4">
            <a:alphaModFix/>
          </a:blip>
          <a:srcRect l="3032" r="3639"/>
          <a:stretch/>
        </p:blipFill>
        <p:spPr>
          <a:xfrm>
            <a:off x="260700" y="1354250"/>
            <a:ext cx="8516951" cy="3728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28"/>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73" name="Google Shape;173;p28"/>
          <p:cNvSpPr txBox="1"/>
          <p:nvPr/>
        </p:nvSpPr>
        <p:spPr>
          <a:xfrm>
            <a:off x="0" y="2210600"/>
            <a:ext cx="9144000" cy="1092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5700"/>
              <a:buFont typeface="Arial"/>
              <a:buNone/>
            </a:pPr>
            <a:r>
              <a:rPr lang="en" sz="5900" b="0" i="0" u="sng" strike="noStrike" cap="none">
                <a:solidFill>
                  <a:schemeClr val="dk1"/>
                </a:solidFill>
                <a:latin typeface="Calibri"/>
                <a:ea typeface="Calibri"/>
                <a:cs typeface="Calibri"/>
                <a:sym typeface="Calibri"/>
              </a:rPr>
              <a:t>THANK-YOU</a:t>
            </a:r>
            <a:endParaRPr sz="5900" b="0" i="0" u="sng"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pic>
        <p:nvPicPr>
          <p:cNvPr id="62" name="Google Shape;62;p14"/>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63" name="Google Shape;63;p14"/>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Index </a:t>
            </a:r>
            <a:endParaRPr sz="2400" b="1" i="0" u="none" strike="noStrike" cap="none">
              <a:solidFill>
                <a:schemeClr val="dk1"/>
              </a:solidFill>
              <a:latin typeface="Calibri"/>
              <a:ea typeface="Calibri"/>
              <a:cs typeface="Calibri"/>
              <a:sym typeface="Calibri"/>
            </a:endParaRPr>
          </a:p>
        </p:txBody>
      </p:sp>
      <p:sp>
        <p:nvSpPr>
          <p:cNvPr id="64" name="Google Shape;64;p14"/>
          <p:cNvSpPr txBox="1"/>
          <p:nvPr/>
        </p:nvSpPr>
        <p:spPr>
          <a:xfrm>
            <a:off x="230525" y="1349825"/>
            <a:ext cx="8788500" cy="23736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Introduction</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Problem Statement</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Objectives</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Dataset Description</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Implementation</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Results</a:t>
            </a:r>
            <a:endParaRPr sz="1800" b="0" i="0" u="none" strike="noStrike" cap="none">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a:solidFill>
                  <a:schemeClr val="dk1"/>
                </a:solidFill>
                <a:latin typeface="Calibri"/>
                <a:ea typeface="Calibri"/>
                <a:cs typeface="Calibri"/>
                <a:sym typeface="Calibri"/>
              </a:rPr>
              <a:t>Conclusion</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15"/>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70" name="Google Shape;70;p15"/>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Introduction </a:t>
            </a:r>
            <a:endParaRPr sz="2400" b="1" i="0" u="none" strike="noStrike" cap="none">
              <a:solidFill>
                <a:schemeClr val="dk1"/>
              </a:solidFill>
              <a:latin typeface="Calibri"/>
              <a:ea typeface="Calibri"/>
              <a:cs typeface="Calibri"/>
              <a:sym typeface="Calibri"/>
            </a:endParaRPr>
          </a:p>
        </p:txBody>
      </p:sp>
      <p:sp>
        <p:nvSpPr>
          <p:cNvPr id="71" name="Google Shape;71;p15"/>
          <p:cNvSpPr txBox="1"/>
          <p:nvPr/>
        </p:nvSpPr>
        <p:spPr>
          <a:xfrm>
            <a:off x="124950" y="1349825"/>
            <a:ext cx="8894100" cy="431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000"/>
              </a:spcBef>
              <a:spcAft>
                <a:spcPts val="0"/>
              </a:spcAft>
              <a:buClr>
                <a:schemeClr val="dk1"/>
              </a:buClr>
              <a:buSzPts val="1100"/>
              <a:buFont typeface="Arial"/>
              <a:buNone/>
            </a:pPr>
            <a:endParaRPr sz="1600" b="0" i="0" u="none" strike="noStrike" cap="none">
              <a:solidFill>
                <a:schemeClr val="dk1"/>
              </a:solidFill>
              <a:latin typeface="Calibri"/>
              <a:ea typeface="Calibri"/>
              <a:cs typeface="Calibri"/>
              <a:sym typeface="Calibri"/>
            </a:endParaRPr>
          </a:p>
        </p:txBody>
      </p:sp>
      <p:sp>
        <p:nvSpPr>
          <p:cNvPr id="72" name="Google Shape;72;p15"/>
          <p:cNvSpPr txBox="1"/>
          <p:nvPr/>
        </p:nvSpPr>
        <p:spPr>
          <a:xfrm>
            <a:off x="255000" y="1233125"/>
            <a:ext cx="8634000" cy="3566700"/>
          </a:xfrm>
          <a:prstGeom prst="rect">
            <a:avLst/>
          </a:prstGeom>
          <a:no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chemeClr val="dk1"/>
              </a:buClr>
              <a:buSzPts val="1700"/>
              <a:buFont typeface="Calibri"/>
              <a:buChar char="●"/>
            </a:pPr>
            <a:r>
              <a:rPr lang="en" sz="1700" b="0" i="0" u="none" strike="noStrike" cap="none">
                <a:solidFill>
                  <a:schemeClr val="dk1"/>
                </a:solidFill>
                <a:latin typeface="Calibri"/>
                <a:ea typeface="Calibri"/>
                <a:cs typeface="Calibri"/>
                <a:sym typeface="Calibri"/>
              </a:rPr>
              <a:t>Brain tumors are one of the most life-threatening forms of cancer affecting the central nervous system. Early detection through MRI imaging plays a crucial role in diagnosis and treatment planning.</a:t>
            </a:r>
            <a:endParaRPr sz="1700" b="0" i="0" u="none" strike="noStrike" cap="none">
              <a:solidFill>
                <a:schemeClr val="dk1"/>
              </a:solidFill>
              <a:latin typeface="Calibri"/>
              <a:ea typeface="Calibri"/>
              <a:cs typeface="Calibri"/>
              <a:sym typeface="Calibri"/>
            </a:endParaRPr>
          </a:p>
          <a:p>
            <a:pPr marL="457200" marR="0" lvl="0" indent="-336550" algn="l" rtl="0">
              <a:lnSpc>
                <a:spcPct val="115000"/>
              </a:lnSpc>
              <a:spcBef>
                <a:spcPts val="0"/>
              </a:spcBef>
              <a:spcAft>
                <a:spcPts val="0"/>
              </a:spcAft>
              <a:buClr>
                <a:schemeClr val="dk1"/>
              </a:buClr>
              <a:buSzPts val="1700"/>
              <a:buFont typeface="Calibri"/>
              <a:buChar char="●"/>
            </a:pPr>
            <a:r>
              <a:rPr lang="en" sz="1700" b="0" i="0" u="none" strike="noStrike" cap="none">
                <a:solidFill>
                  <a:schemeClr val="dk1"/>
                </a:solidFill>
                <a:latin typeface="Calibri"/>
                <a:ea typeface="Calibri"/>
                <a:cs typeface="Calibri"/>
                <a:sym typeface="Calibri"/>
              </a:rPr>
              <a:t>Traditional diagnostic processes often rely on radiologist expertise, which can be subjective and time-consuming. The integration of Artificial Intelligence (AI), particularly deep learning, in medical image analysis has shown remarkable potential in automating and enhancing diagnostic accuracy.</a:t>
            </a:r>
            <a:endParaRPr sz="1700" b="0" i="0" u="none" strike="noStrike" cap="none">
              <a:solidFill>
                <a:schemeClr val="dk1"/>
              </a:solidFill>
              <a:latin typeface="Calibri"/>
              <a:ea typeface="Calibri"/>
              <a:cs typeface="Calibri"/>
              <a:sym typeface="Calibri"/>
            </a:endParaRPr>
          </a:p>
          <a:p>
            <a:pPr marL="457200" marR="0" lvl="0" indent="-336550" algn="l" rtl="0">
              <a:lnSpc>
                <a:spcPct val="115000"/>
              </a:lnSpc>
              <a:spcBef>
                <a:spcPts val="0"/>
              </a:spcBef>
              <a:spcAft>
                <a:spcPts val="0"/>
              </a:spcAft>
              <a:buClr>
                <a:schemeClr val="dk1"/>
              </a:buClr>
              <a:buSzPts val="1700"/>
              <a:buFont typeface="Calibri"/>
              <a:buChar char="●"/>
            </a:pPr>
            <a:r>
              <a:rPr lang="en" sz="1700" b="0" i="0" u="none" strike="noStrike" cap="none">
                <a:solidFill>
                  <a:schemeClr val="dk1"/>
                </a:solidFill>
                <a:latin typeface="Calibri"/>
                <a:ea typeface="Calibri"/>
                <a:cs typeface="Calibri"/>
                <a:sym typeface="Calibri"/>
              </a:rPr>
              <a:t>One of the key limitations in training high-performance deep learning models is the lack of sufficient annotated medical data. This challenge is amplified in brain tumor datasets due to privacy concerns, patient variability, and the complexity of MRI modalities. To address this limitation, our project employs Deep Convolutional Generative Adversarial Networks (DCGANs) to synthetically augment the existing dataset, increasing both size and diversity. </a:t>
            </a:r>
            <a:endParaRPr sz="1700" b="0" i="0" u="none" strike="noStrike" cap="non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16"/>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78" name="Google Shape;78;p16"/>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Problem Statement </a:t>
            </a:r>
            <a:endParaRPr sz="2400" b="1" i="0" u="none" strike="noStrike" cap="none">
              <a:solidFill>
                <a:schemeClr val="dk1"/>
              </a:solidFill>
              <a:latin typeface="Calibri"/>
              <a:ea typeface="Calibri"/>
              <a:cs typeface="Calibri"/>
              <a:sym typeface="Calibri"/>
            </a:endParaRPr>
          </a:p>
        </p:txBody>
      </p:sp>
      <p:sp>
        <p:nvSpPr>
          <p:cNvPr id="79" name="Google Shape;79;p16"/>
          <p:cNvSpPr txBox="1"/>
          <p:nvPr/>
        </p:nvSpPr>
        <p:spPr>
          <a:xfrm>
            <a:off x="284900" y="1341650"/>
            <a:ext cx="8664600" cy="1015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 sz="1800" b="0" i="0" u="none" strike="noStrike" cap="none">
                <a:solidFill>
                  <a:schemeClr val="dk1"/>
                </a:solidFill>
                <a:latin typeface="Calibri"/>
                <a:ea typeface="Calibri"/>
                <a:cs typeface="Calibri"/>
                <a:sym typeface="Calibri"/>
              </a:rPr>
              <a:t>To develop a portable application for classification of brain MRI images into tumor and non-tumor categories using GAN, thereby improving diagnostic efficiency and accuracy.</a:t>
            </a:r>
            <a:endParaRPr sz="1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800" b="0" i="0" u="none" strike="noStrike" cap="none">
              <a:solidFill>
                <a:schemeClr val="dk1"/>
              </a:solidFill>
              <a:latin typeface="Calibri"/>
              <a:ea typeface="Calibri"/>
              <a:cs typeface="Calibri"/>
              <a:sym typeface="Calibri"/>
            </a:endParaRPr>
          </a:p>
        </p:txBody>
      </p:sp>
      <p:pic>
        <p:nvPicPr>
          <p:cNvPr id="80" name="Google Shape;80;p16"/>
          <p:cNvPicPr preferRelativeResize="0"/>
          <p:nvPr/>
        </p:nvPicPr>
        <p:blipFill rotWithShape="1">
          <a:blip r:embed="rId4">
            <a:alphaModFix/>
          </a:blip>
          <a:srcRect/>
          <a:stretch/>
        </p:blipFill>
        <p:spPr>
          <a:xfrm>
            <a:off x="1263575" y="2770475"/>
            <a:ext cx="6394051" cy="165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a:spLocks noGrp="1"/>
          </p:cNvSpPr>
          <p:nvPr>
            <p:ph type="body" idx="1"/>
          </p:nvPr>
        </p:nvSpPr>
        <p:spPr>
          <a:xfrm>
            <a:off x="197900" y="776425"/>
            <a:ext cx="7995300" cy="2172600"/>
          </a:xfrm>
          <a:prstGeom prst="rect">
            <a:avLst/>
          </a:prstGeom>
          <a:noFill/>
          <a:ln>
            <a:noFill/>
          </a:ln>
        </p:spPr>
        <p:txBody>
          <a:bodyPr spcFirstLastPara="1" wrap="square" lIns="91425" tIns="91425" rIns="91425" bIns="91425" anchor="ctr" anchorCtr="0">
            <a:noAutofit/>
          </a:bodyPr>
          <a:lstStyle/>
          <a:p>
            <a:pPr marL="457200" lvl="0" indent="-342900" algn="just" rtl="0">
              <a:lnSpc>
                <a:spcPct val="95000"/>
              </a:lnSpc>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To automate brain tumor detection process.</a:t>
            </a:r>
            <a:endParaRPr>
              <a:solidFill>
                <a:schemeClr val="dk1"/>
              </a:solidFill>
              <a:latin typeface="Calibri"/>
              <a:ea typeface="Calibri"/>
              <a:cs typeface="Calibri"/>
              <a:sym typeface="Calibri"/>
            </a:endParaRPr>
          </a:p>
          <a:p>
            <a:pPr marL="4572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develop an application for Tumor detection.</a:t>
            </a:r>
            <a:endParaRPr>
              <a:solidFill>
                <a:schemeClr val="dk1"/>
              </a:solidFill>
              <a:latin typeface="Calibri"/>
              <a:ea typeface="Calibri"/>
              <a:cs typeface="Calibri"/>
              <a:sym typeface="Calibri"/>
            </a:endParaRPr>
          </a:p>
          <a:p>
            <a:pPr marL="4572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implement data preprocessing and augmentation techniques using DCGAN.</a:t>
            </a:r>
            <a:endParaRPr>
              <a:solidFill>
                <a:schemeClr val="dk1"/>
              </a:solidFill>
              <a:latin typeface="Calibri"/>
              <a:ea typeface="Calibri"/>
              <a:cs typeface="Calibri"/>
              <a:sym typeface="Calibri"/>
            </a:endParaRPr>
          </a:p>
          <a:p>
            <a:pPr marL="4572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train a CNN model.</a:t>
            </a:r>
            <a:endParaRPr>
              <a:solidFill>
                <a:schemeClr val="dk1"/>
              </a:solidFill>
              <a:latin typeface="Calibri"/>
              <a:ea typeface="Calibri"/>
              <a:cs typeface="Calibri"/>
              <a:sym typeface="Calibri"/>
            </a:endParaRPr>
          </a:p>
          <a:p>
            <a:pPr marL="4572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evaluate the model’s performance.</a:t>
            </a:r>
            <a:endParaRPr>
              <a:solidFill>
                <a:schemeClr val="dk1"/>
              </a:solidFill>
              <a:latin typeface="Calibri"/>
              <a:ea typeface="Calibri"/>
              <a:cs typeface="Calibri"/>
              <a:sym typeface="Calibri"/>
            </a:endParaRPr>
          </a:p>
        </p:txBody>
      </p:sp>
      <p:pic>
        <p:nvPicPr>
          <p:cNvPr id="86" name="Google Shape;86;p17"/>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87" name="Google Shape;87;p17"/>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Objectives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1"/>
          </p:nvPr>
        </p:nvSpPr>
        <p:spPr>
          <a:xfrm>
            <a:off x="480625" y="1607625"/>
            <a:ext cx="7995300" cy="21726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1200"/>
              </a:spcBef>
              <a:spcAft>
                <a:spcPts val="0"/>
              </a:spcAft>
              <a:buSzPts val="1800"/>
              <a:buNone/>
            </a:pPr>
            <a:r>
              <a:rPr lang="en">
                <a:solidFill>
                  <a:schemeClr val="dk1"/>
                </a:solidFill>
                <a:latin typeface="Calibri"/>
                <a:ea typeface="Calibri"/>
                <a:cs typeface="Calibri"/>
                <a:sym typeface="Calibri"/>
              </a:rPr>
              <a:t>The dataset is organized into three major directories:</a:t>
            </a:r>
            <a:endParaRPr>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Clr>
                <a:schemeClr val="dk1"/>
              </a:buClr>
              <a:buSzPts val="1800"/>
              <a:buChar char="●"/>
            </a:pPr>
            <a:r>
              <a:rPr lang="en">
                <a:solidFill>
                  <a:schemeClr val="dk1"/>
                </a:solidFill>
                <a:latin typeface="Calibri"/>
                <a:ea typeface="Calibri"/>
                <a:cs typeface="Calibri"/>
                <a:sym typeface="Calibri"/>
              </a:rPr>
              <a:t>train — Used for training machine learning models.</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val — Used for validation during model training.</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test — Used for final model evaluation/testing.</a:t>
            </a: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SzPts val="1800"/>
              <a:buNone/>
            </a:pPr>
            <a:r>
              <a:rPr lang="en">
                <a:solidFill>
                  <a:schemeClr val="dk1"/>
                </a:solidFill>
                <a:latin typeface="Calibri"/>
                <a:ea typeface="Calibri"/>
                <a:cs typeface="Calibri"/>
                <a:sym typeface="Calibri"/>
              </a:rPr>
              <a:t>Each of these is further divided into two subfolders:</a:t>
            </a:r>
            <a:endParaRPr>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Clr>
                <a:schemeClr val="dk1"/>
              </a:buClr>
              <a:buSzPts val="1800"/>
              <a:buChar char="●"/>
            </a:pPr>
            <a:r>
              <a:rPr lang="en">
                <a:solidFill>
                  <a:schemeClr val="dk1"/>
                </a:solidFill>
                <a:latin typeface="Calibri"/>
                <a:ea typeface="Calibri"/>
                <a:cs typeface="Calibri"/>
                <a:sym typeface="Calibri"/>
              </a:rPr>
              <a:t>1 — Presumably </a:t>
            </a:r>
            <a:r>
              <a:rPr lang="en" b="1">
                <a:solidFill>
                  <a:schemeClr val="dk1"/>
                </a:solidFill>
                <a:latin typeface="Calibri"/>
                <a:ea typeface="Calibri"/>
                <a:cs typeface="Calibri"/>
                <a:sym typeface="Calibri"/>
              </a:rPr>
              <a:t>positive class</a:t>
            </a:r>
            <a:r>
              <a:rPr lang="en">
                <a:solidFill>
                  <a:schemeClr val="dk1"/>
                </a:solidFill>
                <a:latin typeface="Calibri"/>
                <a:ea typeface="Calibri"/>
                <a:cs typeface="Calibri"/>
                <a:sym typeface="Calibri"/>
              </a:rPr>
              <a:t>: </a:t>
            </a:r>
            <a:r>
              <a:rPr lang="en" b="1">
                <a:solidFill>
                  <a:schemeClr val="dk1"/>
                </a:solidFill>
                <a:latin typeface="Calibri"/>
                <a:ea typeface="Calibri"/>
                <a:cs typeface="Calibri"/>
                <a:sym typeface="Calibri"/>
              </a:rPr>
              <a:t>tumor-present images</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2 — Presumably </a:t>
            </a:r>
            <a:r>
              <a:rPr lang="en" b="1">
                <a:solidFill>
                  <a:schemeClr val="dk1"/>
                </a:solidFill>
                <a:latin typeface="Calibri"/>
                <a:ea typeface="Calibri"/>
                <a:cs typeface="Calibri"/>
                <a:sym typeface="Calibri"/>
              </a:rPr>
              <a:t>negative class</a:t>
            </a:r>
            <a:r>
              <a:rPr lang="en">
                <a:solidFill>
                  <a:schemeClr val="dk1"/>
                </a:solidFill>
                <a:latin typeface="Calibri"/>
                <a:ea typeface="Calibri"/>
                <a:cs typeface="Calibri"/>
                <a:sym typeface="Calibri"/>
              </a:rPr>
              <a:t>: </a:t>
            </a:r>
            <a:r>
              <a:rPr lang="en" b="1">
                <a:solidFill>
                  <a:schemeClr val="dk1"/>
                </a:solidFill>
                <a:latin typeface="Calibri"/>
                <a:ea typeface="Calibri"/>
                <a:cs typeface="Calibri"/>
                <a:sym typeface="Calibri"/>
              </a:rPr>
              <a:t>tumor-absent (healthy) images</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p:txBody>
      </p:sp>
      <p:pic>
        <p:nvPicPr>
          <p:cNvPr id="93" name="Google Shape;93;p18"/>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94" name="Google Shape;94;p18"/>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Dataset Description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body" idx="1"/>
          </p:nvPr>
        </p:nvSpPr>
        <p:spPr>
          <a:xfrm>
            <a:off x="197900" y="399150"/>
            <a:ext cx="7995300" cy="2172600"/>
          </a:xfrm>
          <a:prstGeom prst="rect">
            <a:avLst/>
          </a:prstGeom>
          <a:noFill/>
          <a:ln>
            <a:noFill/>
          </a:ln>
        </p:spPr>
        <p:txBody>
          <a:bodyPr spcFirstLastPara="1" wrap="square" lIns="91425" tIns="91425" rIns="91425" bIns="91425" anchor="ctr" anchorCtr="0">
            <a:noAutofit/>
          </a:bodyPr>
          <a:lstStyle/>
          <a:p>
            <a:pPr marL="457200" lvl="0" indent="-330200" algn="l" rtl="0">
              <a:lnSpc>
                <a:spcPct val="115000"/>
              </a:lnSpc>
              <a:spcBef>
                <a:spcPts val="1200"/>
              </a:spcBef>
              <a:spcAft>
                <a:spcPts val="0"/>
              </a:spcAft>
              <a:buClr>
                <a:schemeClr val="dk1"/>
              </a:buClr>
              <a:buSzPts val="1600"/>
              <a:buChar char="●"/>
            </a:pPr>
            <a:r>
              <a:rPr lang="en" sz="1600">
                <a:solidFill>
                  <a:schemeClr val="dk1"/>
                </a:solidFill>
              </a:rPr>
              <a:t>Dataset Size -2.1 GB</a:t>
            </a:r>
            <a:endParaRPr sz="1600">
              <a:solidFill>
                <a:schemeClr val="dk1"/>
              </a:solidFill>
            </a:endParaRPr>
          </a:p>
          <a:p>
            <a:pPr marL="0" lvl="0" indent="0" algn="l" rtl="0">
              <a:lnSpc>
                <a:spcPct val="115000"/>
              </a:lnSpc>
              <a:spcBef>
                <a:spcPts val="1200"/>
              </a:spcBef>
              <a:spcAft>
                <a:spcPts val="1200"/>
              </a:spcAft>
              <a:buSzPts val="1800"/>
              <a:buNone/>
            </a:pPr>
            <a:endParaRPr sz="1600">
              <a:solidFill>
                <a:schemeClr val="dk1"/>
              </a:solidFill>
            </a:endParaRPr>
          </a:p>
        </p:txBody>
      </p:sp>
      <p:pic>
        <p:nvPicPr>
          <p:cNvPr id="100" name="Google Shape;100;p19"/>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01" name="Google Shape;101;p19"/>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Dataset Description</a:t>
            </a:r>
            <a:endParaRPr sz="2400" b="1" i="0" u="none" strike="noStrike" cap="none">
              <a:solidFill>
                <a:schemeClr val="dk1"/>
              </a:solidFill>
              <a:latin typeface="Calibri"/>
              <a:ea typeface="Calibri"/>
              <a:cs typeface="Calibri"/>
              <a:sym typeface="Calibri"/>
            </a:endParaRPr>
          </a:p>
        </p:txBody>
      </p:sp>
      <p:pic>
        <p:nvPicPr>
          <p:cNvPr id="102" name="Google Shape;102;p19"/>
          <p:cNvPicPr preferRelativeResize="0"/>
          <p:nvPr/>
        </p:nvPicPr>
        <p:blipFill rotWithShape="1">
          <a:blip r:embed="rId4">
            <a:alphaModFix/>
          </a:blip>
          <a:srcRect/>
          <a:stretch/>
        </p:blipFill>
        <p:spPr>
          <a:xfrm>
            <a:off x="592125" y="1592625"/>
            <a:ext cx="7797451" cy="31706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pic>
        <p:nvPicPr>
          <p:cNvPr id="107" name="Google Shape;107;p20"/>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08" name="Google Shape;108;p20"/>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System Architecture</a:t>
            </a:r>
            <a:endParaRPr sz="2400" b="1" i="0" u="none" strike="noStrike" cap="none">
              <a:solidFill>
                <a:schemeClr val="dk1"/>
              </a:solidFill>
              <a:latin typeface="Calibri"/>
              <a:ea typeface="Calibri"/>
              <a:cs typeface="Calibri"/>
              <a:sym typeface="Calibri"/>
            </a:endParaRPr>
          </a:p>
        </p:txBody>
      </p:sp>
      <p:pic>
        <p:nvPicPr>
          <p:cNvPr id="109" name="Google Shape;109;p20"/>
          <p:cNvPicPr preferRelativeResize="0"/>
          <p:nvPr/>
        </p:nvPicPr>
        <p:blipFill rotWithShape="1">
          <a:blip r:embed="rId4">
            <a:alphaModFix/>
          </a:blip>
          <a:srcRect/>
          <a:stretch/>
        </p:blipFill>
        <p:spPr>
          <a:xfrm>
            <a:off x="339275" y="1037400"/>
            <a:ext cx="8525375" cy="410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body" idx="1"/>
          </p:nvPr>
        </p:nvSpPr>
        <p:spPr>
          <a:xfrm>
            <a:off x="221250" y="1509200"/>
            <a:ext cx="8701500" cy="3300300"/>
          </a:xfrm>
          <a:prstGeom prst="rect">
            <a:avLst/>
          </a:prstGeom>
          <a:noFill/>
          <a:ln>
            <a:noFill/>
          </a:ln>
        </p:spPr>
        <p:txBody>
          <a:bodyPr spcFirstLastPara="1" wrap="square" lIns="91425" tIns="91425" rIns="91425" bIns="91425" anchor="ctr" anchorCtr="0">
            <a:noAutofit/>
          </a:bodyPr>
          <a:lstStyle/>
          <a:p>
            <a:pPr marL="0" lvl="0" indent="0" algn="just" rtl="0">
              <a:lnSpc>
                <a:spcPct val="95000"/>
              </a:lnSpc>
              <a:spcBef>
                <a:spcPts val="0"/>
              </a:spcBef>
              <a:spcAft>
                <a:spcPts val="0"/>
              </a:spcAft>
              <a:buSzPts val="1800"/>
              <a:buNone/>
            </a:pPr>
            <a:r>
              <a:rPr lang="en">
                <a:solidFill>
                  <a:schemeClr val="dk1"/>
                </a:solidFill>
                <a:latin typeface="Calibri"/>
                <a:ea typeface="Calibri"/>
                <a:cs typeface="Calibri"/>
                <a:sym typeface="Calibri"/>
              </a:rPr>
              <a:t>To overcome the challenge of limited MRI image data for brain tumor classification, a </a:t>
            </a:r>
            <a:r>
              <a:rPr lang="en" b="1">
                <a:solidFill>
                  <a:schemeClr val="dk1"/>
                </a:solidFill>
                <a:latin typeface="Calibri"/>
                <a:ea typeface="Calibri"/>
                <a:cs typeface="Calibri"/>
                <a:sym typeface="Calibri"/>
              </a:rPr>
              <a:t>Deep Convolutional Generative Adversarial Network (DCGAN)</a:t>
            </a:r>
            <a:r>
              <a:rPr lang="en">
                <a:solidFill>
                  <a:schemeClr val="dk1"/>
                </a:solidFill>
                <a:latin typeface="Calibri"/>
                <a:ea typeface="Calibri"/>
                <a:cs typeface="Calibri"/>
                <a:sym typeface="Calibri"/>
              </a:rPr>
              <a:t> is employed for </a:t>
            </a:r>
            <a:r>
              <a:rPr lang="en" b="1">
                <a:solidFill>
                  <a:schemeClr val="dk1"/>
                </a:solidFill>
                <a:latin typeface="Calibri"/>
                <a:ea typeface="Calibri"/>
                <a:cs typeface="Calibri"/>
                <a:sym typeface="Calibri"/>
              </a:rPr>
              <a:t>data augmentation</a:t>
            </a:r>
            <a:r>
              <a:rPr lang="en">
                <a:solidFill>
                  <a:schemeClr val="dk1"/>
                </a:solidFill>
                <a:latin typeface="Calibri"/>
                <a:ea typeface="Calibri"/>
                <a:cs typeface="Calibri"/>
                <a:sym typeface="Calibri"/>
              </a:rPr>
              <a:t>. The synthetic images generated by DCGAN help improve the performance and generalization of deep learning classification models.</a:t>
            </a:r>
            <a:endParaRPr>
              <a:solidFill>
                <a:schemeClr val="dk1"/>
              </a:solidFill>
              <a:latin typeface="Calibri"/>
              <a:ea typeface="Calibri"/>
              <a:cs typeface="Calibri"/>
              <a:sym typeface="Calibri"/>
            </a:endParaRPr>
          </a:p>
          <a:p>
            <a:pPr marL="0" lvl="0" indent="0" algn="just" rtl="0">
              <a:lnSpc>
                <a:spcPct val="95000"/>
              </a:lnSpc>
              <a:spcBef>
                <a:spcPts val="0"/>
              </a:spcBef>
              <a:spcAft>
                <a:spcPts val="0"/>
              </a:spcAft>
              <a:buSzPts val="1800"/>
              <a:buNone/>
            </a:pPr>
            <a:endParaRPr>
              <a:solidFill>
                <a:schemeClr val="dk1"/>
              </a:solidFill>
              <a:latin typeface="Calibri"/>
              <a:ea typeface="Calibri"/>
              <a:cs typeface="Calibri"/>
              <a:sym typeface="Calibri"/>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latin typeface="Calibri"/>
                <a:ea typeface="Calibri"/>
                <a:cs typeface="Calibri"/>
                <a:sym typeface="Calibri"/>
              </a:rPr>
              <a:t>1. Dataset Preparation</a:t>
            </a:r>
            <a:endParaRPr b="1">
              <a:solidFill>
                <a:schemeClr val="dk1"/>
              </a:solidFill>
              <a:latin typeface="Calibri"/>
              <a:ea typeface="Calibri"/>
              <a:cs typeface="Calibri"/>
              <a:sym typeface="Calibri"/>
            </a:endParaRPr>
          </a:p>
          <a:p>
            <a:pPr marL="457200" lvl="0" indent="-342900" algn="l" rtl="0">
              <a:lnSpc>
                <a:spcPct val="115000"/>
              </a:lnSpc>
              <a:spcBef>
                <a:spcPts val="1200"/>
              </a:spcBef>
              <a:spcAft>
                <a:spcPts val="0"/>
              </a:spcAft>
              <a:buClr>
                <a:schemeClr val="dk1"/>
              </a:buClr>
              <a:buSzPts val="1800"/>
              <a:buChar char="●"/>
            </a:pPr>
            <a:r>
              <a:rPr lang="en">
                <a:solidFill>
                  <a:schemeClr val="dk1"/>
                </a:solidFill>
                <a:latin typeface="Calibri"/>
                <a:ea typeface="Calibri"/>
                <a:cs typeface="Calibri"/>
                <a:sym typeface="Calibri"/>
              </a:rPr>
              <a:t>The dataset is divided into </a:t>
            </a:r>
            <a:r>
              <a:rPr lang="en" b="1">
                <a:solidFill>
                  <a:schemeClr val="dk1"/>
                </a:solidFill>
                <a:latin typeface="Calibri"/>
                <a:ea typeface="Calibri"/>
                <a:cs typeface="Calibri"/>
                <a:sym typeface="Calibri"/>
              </a:rPr>
              <a:t>Train, Validation, and Test</a:t>
            </a:r>
            <a:r>
              <a:rPr lang="en">
                <a:solidFill>
                  <a:schemeClr val="dk1"/>
                </a:solidFill>
                <a:latin typeface="Calibri"/>
                <a:ea typeface="Calibri"/>
                <a:cs typeface="Calibri"/>
                <a:sym typeface="Calibri"/>
              </a:rPr>
              <a:t> sets.</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Char char="●"/>
            </a:pPr>
            <a:r>
              <a:rPr lang="en">
                <a:solidFill>
                  <a:schemeClr val="dk1"/>
                </a:solidFill>
                <a:latin typeface="Calibri"/>
                <a:ea typeface="Calibri"/>
                <a:cs typeface="Calibri"/>
                <a:sym typeface="Calibri"/>
              </a:rPr>
              <a:t>Two classes: </a:t>
            </a:r>
            <a:r>
              <a:rPr lang="en" b="1">
                <a:solidFill>
                  <a:schemeClr val="dk1"/>
                </a:solidFill>
                <a:latin typeface="Calibri"/>
                <a:ea typeface="Calibri"/>
                <a:cs typeface="Calibri"/>
                <a:sym typeface="Calibri"/>
              </a:rPr>
              <a:t>Tumor (1)</a:t>
            </a:r>
            <a:r>
              <a:rPr lang="en">
                <a:solidFill>
                  <a:schemeClr val="dk1"/>
                </a:solidFill>
                <a:latin typeface="Calibri"/>
                <a:ea typeface="Calibri"/>
                <a:cs typeface="Calibri"/>
                <a:sym typeface="Calibri"/>
              </a:rPr>
              <a:t> and </a:t>
            </a:r>
            <a:r>
              <a:rPr lang="en" b="1">
                <a:solidFill>
                  <a:schemeClr val="dk1"/>
                </a:solidFill>
                <a:latin typeface="Calibri"/>
                <a:ea typeface="Calibri"/>
                <a:cs typeface="Calibri"/>
                <a:sym typeface="Calibri"/>
              </a:rPr>
              <a:t>No Tumor (2)</a:t>
            </a:r>
            <a:r>
              <a:rPr lang="en">
                <a:solidFill>
                  <a:schemeClr val="dk1"/>
                </a:solidFill>
                <a:latin typeface="Calibri"/>
                <a:ea typeface="Calibri"/>
                <a:cs typeface="Calibri"/>
                <a:sym typeface="Calibri"/>
              </a:rPr>
              <a:t>.</a:t>
            </a:r>
            <a:endParaRPr>
              <a:solidFill>
                <a:schemeClr val="dk1"/>
              </a:solidFill>
              <a:latin typeface="Calibri"/>
              <a:ea typeface="Calibri"/>
              <a:cs typeface="Calibri"/>
              <a:sym typeface="Calibri"/>
            </a:endParaRPr>
          </a:p>
          <a:p>
            <a:pPr marL="457200" lvl="0" indent="-342900" algn="l" rtl="0">
              <a:lnSpc>
                <a:spcPct val="11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Images are preprocessed</a:t>
            </a:r>
            <a:endParaRPr>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Resized (commonly to 64×64 pixels)</a:t>
            </a:r>
            <a:endParaRPr sz="1800">
              <a:solidFill>
                <a:schemeClr val="dk1"/>
              </a:solidFill>
              <a:latin typeface="Calibri"/>
              <a:ea typeface="Calibri"/>
              <a:cs typeface="Calibri"/>
              <a:sym typeface="Calibri"/>
            </a:endParaRPr>
          </a:p>
          <a:p>
            <a:pPr marL="914400" lvl="1" indent="-342900" algn="l" rtl="0">
              <a:lnSpc>
                <a:spcPct val="115000"/>
              </a:lnSpc>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Normalized (pixel values scaled between -1 and 1 for GAN training)</a:t>
            </a:r>
            <a:endParaRPr sz="1800">
              <a:solidFill>
                <a:schemeClr val="dk1"/>
              </a:solidFill>
              <a:latin typeface="Calibri"/>
              <a:ea typeface="Calibri"/>
              <a:cs typeface="Calibri"/>
              <a:sym typeface="Calibri"/>
            </a:endParaRPr>
          </a:p>
          <a:p>
            <a:pPr marL="0" lvl="0" indent="0" algn="just" rtl="0">
              <a:lnSpc>
                <a:spcPct val="95000"/>
              </a:lnSpc>
              <a:spcBef>
                <a:spcPts val="1200"/>
              </a:spcBef>
              <a:spcAft>
                <a:spcPts val="0"/>
              </a:spcAft>
              <a:buSzPts val="1800"/>
              <a:buNone/>
            </a:pPr>
            <a:endParaRPr>
              <a:solidFill>
                <a:schemeClr val="dk1"/>
              </a:solidFill>
              <a:latin typeface="Calibri"/>
              <a:ea typeface="Calibri"/>
              <a:cs typeface="Calibri"/>
              <a:sym typeface="Calibri"/>
            </a:endParaRPr>
          </a:p>
        </p:txBody>
      </p:sp>
      <p:pic>
        <p:nvPicPr>
          <p:cNvPr id="115" name="Google Shape;115;p21"/>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16" name="Google Shape;116;p21"/>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568</Words>
  <Application>Microsoft Office PowerPoint</Application>
  <PresentationFormat>On-screen Show (16:9)</PresentationFormat>
  <Paragraphs>78</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Synthetic Intelligence for Brain MRI Augmentation using GAN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Puneet Savalgi</cp:lastModifiedBy>
  <cp:revision>1</cp:revision>
  <dcterms:modified xsi:type="dcterms:W3CDTF">2025-07-24T10:54:21Z</dcterms:modified>
</cp:coreProperties>
</file>