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5" r:id="rId5"/>
    <p:sldId id="263" r:id="rId6"/>
    <p:sldId id="266" r:id="rId7"/>
    <p:sldId id="267" r:id="rId8"/>
    <p:sldId id="261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1333-1686-4B90-ACDF-EB3235633EFE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5799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1333-1686-4B90-ACDF-EB3235633EFE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85009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1333-1686-4B90-ACDF-EB3235633EFE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29696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6A11333-1686-4B90-ACDF-EB3235633EFE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6114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1333-1686-4B90-ACDF-EB3235633EFE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7290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1333-1686-4B90-ACDF-EB3235633EFE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69965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1333-1686-4B90-ACDF-EB3235633EFE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4371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1333-1686-4B90-ACDF-EB3235633EFE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06483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1333-1686-4B90-ACDF-EB3235633EFE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640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1333-1686-4B90-ACDF-EB3235633EFE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17342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96A11333-1686-4B90-ACDF-EB3235633EFE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56342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11333-1686-4B90-ACDF-EB3235633EFE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887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geekstuff.com/2016/01/load-balancer-intro/" TargetMode="External"/><Relationship Id="rId2" Type="http://schemas.openxmlformats.org/officeDocument/2006/relationships/hyperlink" Target="https://www.serverwatch.com/server-tutorials/slideshows/11-load-balancers-you-need-to-know-in-2016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ginx.com/resources/glossary/layer-4-load-balancing/" TargetMode="External"/><Relationship Id="rId4" Type="http://schemas.openxmlformats.org/officeDocument/2006/relationships/hyperlink" Target="https://www.digitalocean.com/community/tutorials/what-is-load-balanc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A497052-E71F-42DB-B5F6-B710A87D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193669"/>
            <a:ext cx="9603275" cy="1049235"/>
          </a:xfrm>
        </p:spPr>
        <p:txBody>
          <a:bodyPr/>
          <a:lstStyle/>
          <a:p>
            <a:r>
              <a:rPr lang="en-US" dirty="0"/>
              <a:t>Load Balancer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AB053FB-6F59-43A6-97A9-F4DF0E1D8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993582"/>
            <a:ext cx="9603275" cy="1577793"/>
          </a:xfrm>
        </p:spPr>
        <p:txBody>
          <a:bodyPr>
            <a:normAutofit/>
          </a:bodyPr>
          <a:lstStyle/>
          <a:p>
            <a:r>
              <a:rPr lang="en-US" dirty="0"/>
              <a:t>Load balancing means distribution of load across the distributed systems.</a:t>
            </a:r>
          </a:p>
          <a:p>
            <a:r>
              <a:rPr lang="en-US" dirty="0" err="1"/>
              <a:t>Eg</a:t>
            </a:r>
            <a:r>
              <a:rPr lang="en-US" dirty="0"/>
              <a:t>: Computers, clusters, networks, etc.</a:t>
            </a:r>
          </a:p>
          <a:p>
            <a:r>
              <a:rPr lang="en-US" dirty="0"/>
              <a:t>Dedicated Hardware and Software.</a:t>
            </a:r>
          </a:p>
          <a:p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="" xmlns:a16="http://schemas.microsoft.com/office/drawing/2014/main" id="{9479DD98-5202-4A05-A989-77FED48BE239}"/>
              </a:ext>
            </a:extLst>
          </p:cNvPr>
          <p:cNvSpPr txBox="1">
            <a:spLocks/>
          </p:cNvSpPr>
          <p:nvPr/>
        </p:nvSpPr>
        <p:spPr>
          <a:xfrm>
            <a:off x="4315376" y="3912366"/>
            <a:ext cx="3385461" cy="982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WHY?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="" xmlns:a16="http://schemas.microsoft.com/office/drawing/2014/main" id="{287361AC-7C4B-45C9-ACDD-598BFB650987}"/>
              </a:ext>
            </a:extLst>
          </p:cNvPr>
          <p:cNvSpPr txBox="1">
            <a:spLocks/>
          </p:cNvSpPr>
          <p:nvPr/>
        </p:nvSpPr>
        <p:spPr>
          <a:xfrm>
            <a:off x="1282669" y="3069355"/>
            <a:ext cx="9603275" cy="2290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172D1E4C-CD61-4CA9-9935-64E071BD0FC2}"/>
              </a:ext>
            </a:extLst>
          </p:cNvPr>
          <p:cNvSpPr/>
          <p:nvPr/>
        </p:nvSpPr>
        <p:spPr>
          <a:xfrm>
            <a:off x="1465549" y="2733030"/>
            <a:ext cx="1910697" cy="75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 resources use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A2A4AEF6-26B0-4F42-B834-ED146746C6DA}"/>
              </a:ext>
            </a:extLst>
          </p:cNvPr>
          <p:cNvSpPr/>
          <p:nvPr/>
        </p:nvSpPr>
        <p:spPr>
          <a:xfrm>
            <a:off x="1493685" y="3820803"/>
            <a:ext cx="1910697" cy="76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Minimize </a:t>
            </a:r>
            <a:r>
              <a:rPr lang="en-US" dirty="0"/>
              <a:t>response time</a:t>
            </a:r>
          </a:p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6E6F8602-93F0-42D2-B446-C7F500D7971C}"/>
              </a:ext>
            </a:extLst>
          </p:cNvPr>
          <p:cNvSpPr/>
          <p:nvPr/>
        </p:nvSpPr>
        <p:spPr>
          <a:xfrm>
            <a:off x="8313900" y="2704896"/>
            <a:ext cx="1871109" cy="755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Maximize </a:t>
            </a:r>
            <a:r>
              <a:rPr lang="en-US" dirty="0"/>
              <a:t>throughput</a:t>
            </a:r>
          </a:p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CD8705E4-DC52-47E7-A807-49FC855670DB}"/>
              </a:ext>
            </a:extLst>
          </p:cNvPr>
          <p:cNvSpPr/>
          <p:nvPr/>
        </p:nvSpPr>
        <p:spPr>
          <a:xfrm>
            <a:off x="8313902" y="3764532"/>
            <a:ext cx="1899244" cy="69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Avoid </a:t>
            </a:r>
            <a:r>
              <a:rPr lang="en-US" dirty="0"/>
              <a:t>overload</a:t>
            </a:r>
          </a:p>
          <a:p>
            <a:pPr algn="ctr"/>
            <a:endParaRPr lang="en-US" dirty="0"/>
          </a:p>
        </p:txBody>
      </p:sp>
      <p:sp>
        <p:nvSpPr>
          <p:cNvPr id="12" name="Rectangle: Rounded Corners 8">
            <a:extLst>
              <a:ext uri="{FF2B5EF4-FFF2-40B4-BE49-F238E27FC236}">
                <a16:creationId xmlns="" xmlns:a16="http://schemas.microsoft.com/office/drawing/2014/main" id="{A2A4AEF6-26B0-4F42-B834-ED146746C6DA}"/>
              </a:ext>
            </a:extLst>
          </p:cNvPr>
          <p:cNvSpPr/>
          <p:nvPr/>
        </p:nvSpPr>
        <p:spPr>
          <a:xfrm>
            <a:off x="1491340" y="4901670"/>
            <a:ext cx="1910697" cy="76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No single point of failure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: Rounded Corners 10">
            <a:extLst>
              <a:ext uri="{FF2B5EF4-FFF2-40B4-BE49-F238E27FC236}">
                <a16:creationId xmlns="" xmlns:a16="http://schemas.microsoft.com/office/drawing/2014/main" id="{CD8705E4-DC52-47E7-A807-49FC855670DB}"/>
              </a:ext>
            </a:extLst>
          </p:cNvPr>
          <p:cNvSpPr/>
          <p:nvPr/>
        </p:nvSpPr>
        <p:spPr>
          <a:xfrm>
            <a:off x="8339692" y="4789129"/>
            <a:ext cx="1899244" cy="69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Higher reliability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1751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434905"/>
            <a:ext cx="9603275" cy="403144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 Thank you!</a:t>
            </a:r>
            <a:endParaRPr lang="en-IN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9263" y="206708"/>
            <a:ext cx="535785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5195" y="2225467"/>
            <a:ext cx="4367222" cy="386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967881" y="1142985"/>
            <a:ext cx="4934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Web infrastructure with no load </a:t>
            </a:r>
          </a:p>
          <a:p>
            <a:r>
              <a:rPr lang="en-IN" sz="2400" dirty="0"/>
              <a:t>balancing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9292" y="4071941"/>
            <a:ext cx="422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With load balancing</a:t>
            </a:r>
          </a:p>
        </p:txBody>
      </p:sp>
    </p:spTree>
    <p:extLst>
      <p:ext uri="{BB962C8B-B14F-4D97-AF65-F5344CB8AC3E}">
        <p14:creationId xmlns="" xmlns:p14="http://schemas.microsoft.com/office/powerpoint/2010/main" val="9877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645920"/>
            <a:ext cx="9603275" cy="43609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800" b="1" dirty="0"/>
              <a:t>Hardware load balancers </a:t>
            </a:r>
            <a:r>
              <a:rPr lang="en-IN" sz="2800" dirty="0"/>
              <a:t>– device between client and server to balance the load </a:t>
            </a:r>
          </a:p>
          <a:p>
            <a:r>
              <a:rPr lang="en-IN" b="1" dirty="0"/>
              <a:t>Layer </a:t>
            </a:r>
            <a:r>
              <a:rPr lang="en-IN" b="1" dirty="0" smtClean="0"/>
              <a:t>4 Hardware load balancing</a:t>
            </a:r>
          </a:p>
          <a:p>
            <a:pPr>
              <a:buNone/>
            </a:pPr>
            <a:r>
              <a:rPr lang="en-IN" sz="2200" dirty="0" smtClean="0"/>
              <a:t>	</a:t>
            </a:r>
            <a:r>
              <a:rPr lang="en-IN" sz="2400" dirty="0" smtClean="0"/>
              <a:t>uses </a:t>
            </a:r>
            <a:r>
              <a:rPr lang="en-IN" sz="2400" dirty="0" smtClean="0"/>
              <a:t>information defined at the networking </a:t>
            </a:r>
            <a:r>
              <a:rPr lang="en-IN" sz="2400" i="1" dirty="0" smtClean="0"/>
              <a:t>transport</a:t>
            </a:r>
            <a:r>
              <a:rPr lang="en-IN" sz="2400" dirty="0" smtClean="0"/>
              <a:t> layer (Layer 4) as the basis for deciding how to distribute client requests across a group of servers. 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For </a:t>
            </a:r>
            <a:r>
              <a:rPr lang="en-IN" sz="2400" dirty="0" smtClean="0"/>
              <a:t>Internet traffic specifically, </a:t>
            </a:r>
            <a:r>
              <a:rPr lang="en-IN" sz="2400" dirty="0" smtClean="0"/>
              <a:t>it bases </a:t>
            </a:r>
            <a:r>
              <a:rPr lang="en-IN" sz="2400" dirty="0" smtClean="0"/>
              <a:t>the load-balancing decision on the source and destination IP addresses and ports recorded in the packet header, without considering the contents of the packet.</a:t>
            </a:r>
            <a:endParaRPr lang="en-IN" sz="22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772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167618"/>
            <a:ext cx="4665619" cy="4298727"/>
          </a:xfrm>
        </p:spPr>
        <p:txBody>
          <a:bodyPr/>
          <a:lstStyle/>
          <a:p>
            <a:r>
              <a:rPr lang="en-IN" b="1" dirty="0" smtClean="0"/>
              <a:t>Layer 7 Hardware load balancing</a:t>
            </a:r>
          </a:p>
          <a:p>
            <a:pPr>
              <a:buNone/>
            </a:pPr>
            <a:r>
              <a:rPr lang="en-IN" dirty="0" smtClean="0"/>
              <a:t>	makes the decision according to the actual content of the message (URLs, cookies, </a:t>
            </a:r>
            <a:r>
              <a:rPr lang="en-IN" dirty="0" smtClean="0"/>
              <a:t>scripts)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For </a:t>
            </a:r>
            <a:r>
              <a:rPr lang="en-IN" dirty="0" smtClean="0"/>
              <a:t>example, the request for image will go to an image server, request for PHP scripts may go to another server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1482" y="858129"/>
            <a:ext cx="6480517" cy="517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931747"/>
          </a:xfrm>
        </p:spPr>
        <p:txBody>
          <a:bodyPr/>
          <a:lstStyle/>
          <a:p>
            <a:r>
              <a:rPr lang="en-IN" dirty="0" smtClean="0"/>
              <a:t>Types of load balancers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927274"/>
            <a:ext cx="4848499" cy="3539071"/>
          </a:xfrm>
        </p:spPr>
        <p:txBody>
          <a:bodyPr>
            <a:normAutofit/>
          </a:bodyPr>
          <a:lstStyle/>
          <a:p>
            <a:r>
              <a:rPr lang="en-IN" b="1" dirty="0" smtClean="0"/>
              <a:t>Software load balancers </a:t>
            </a:r>
            <a:r>
              <a:rPr lang="en-IN" dirty="0" smtClean="0"/>
              <a:t>– implements a combination of scheduling algorithms</a:t>
            </a:r>
          </a:p>
          <a:p>
            <a:pPr lvl="1"/>
            <a:r>
              <a:rPr lang="en-IN" b="1" dirty="0" smtClean="0"/>
              <a:t>Weighted scheduling algorithms </a:t>
            </a:r>
          </a:p>
          <a:p>
            <a:pPr lvl="1">
              <a:buNone/>
            </a:pPr>
            <a:r>
              <a:rPr lang="en-IN" sz="2000" dirty="0" smtClean="0"/>
              <a:t>	Traffic sent to a server according to weight assigned to it. Weight determined according to hardware capabilities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7416" y="1432560"/>
            <a:ext cx="6494584" cy="460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055077"/>
            <a:ext cx="4398333" cy="4411268"/>
          </a:xfrm>
        </p:spPr>
        <p:txBody>
          <a:bodyPr/>
          <a:lstStyle/>
          <a:p>
            <a:pPr lvl="1"/>
            <a:r>
              <a:rPr lang="en-IN" b="1" dirty="0" smtClean="0"/>
              <a:t>Round robin scheduling</a:t>
            </a:r>
          </a:p>
          <a:p>
            <a:pPr lvl="1">
              <a:buNone/>
            </a:pPr>
            <a:r>
              <a:rPr lang="en-IN" sz="2000" dirty="0" smtClean="0"/>
              <a:t>	Requests are served by servers sequentially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9287" y="888463"/>
            <a:ext cx="6794695" cy="511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856935"/>
            <a:ext cx="9209483" cy="3609410"/>
          </a:xfrm>
        </p:spPr>
        <p:txBody>
          <a:bodyPr/>
          <a:lstStyle/>
          <a:p>
            <a:pPr lvl="1"/>
            <a:r>
              <a:rPr lang="en-IN" b="1" dirty="0" smtClean="0"/>
              <a:t>Least connection first scheduling</a:t>
            </a:r>
          </a:p>
          <a:p>
            <a:pPr lvl="1">
              <a:buNone/>
            </a:pPr>
            <a:r>
              <a:rPr lang="en-IN" sz="2000" dirty="0" smtClean="0"/>
              <a:t>	Request served first to server currently handling least number of persistent connections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en-IN" dirty="0"/>
              <a:t>Examples of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814732"/>
            <a:ext cx="9603275" cy="365161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/>
              <a:t>	</a:t>
            </a:r>
            <a:r>
              <a:rPr lang="en-IN" b="1" u="sng" dirty="0"/>
              <a:t>Hardware based</a:t>
            </a:r>
          </a:p>
          <a:p>
            <a:r>
              <a:rPr lang="en-IN" b="1" dirty="0"/>
              <a:t>F5 BIG-IP Local Traffic </a:t>
            </a:r>
            <a:r>
              <a:rPr lang="en-IN" b="1" dirty="0" smtClean="0"/>
              <a:t>Manager</a:t>
            </a:r>
            <a:endParaRPr lang="en-IN" dirty="0"/>
          </a:p>
          <a:p>
            <a:r>
              <a:rPr lang="en-IN" b="1" dirty="0"/>
              <a:t>Cisco Load </a:t>
            </a:r>
            <a:r>
              <a:rPr lang="en-IN" b="1" dirty="0" smtClean="0"/>
              <a:t>balancer</a:t>
            </a:r>
            <a:endParaRPr lang="en-IN" dirty="0"/>
          </a:p>
          <a:p>
            <a:r>
              <a:rPr lang="en-IN" b="1" dirty="0"/>
              <a:t>Barracuda Load </a:t>
            </a:r>
            <a:r>
              <a:rPr lang="en-IN" b="1" dirty="0" smtClean="0"/>
              <a:t>balancer</a:t>
            </a:r>
            <a:endParaRPr lang="en-IN" dirty="0"/>
          </a:p>
          <a:p>
            <a:r>
              <a:rPr lang="en-IN" b="1" dirty="0"/>
              <a:t>Coyote </a:t>
            </a:r>
            <a:r>
              <a:rPr lang="en-IN" b="1" dirty="0" smtClean="0"/>
              <a:t>point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u="sng" dirty="0" smtClean="0"/>
              <a:t>Software based</a:t>
            </a:r>
          </a:p>
          <a:p>
            <a:r>
              <a:rPr lang="en-IN" b="1" dirty="0" smtClean="0"/>
              <a:t>Resonate central dispatch </a:t>
            </a:r>
            <a:endParaRPr lang="en-IN" dirty="0" smtClean="0"/>
          </a:p>
          <a:p>
            <a:r>
              <a:rPr lang="en-IN" b="1" dirty="0" smtClean="0"/>
              <a:t>Zen load </a:t>
            </a:r>
            <a:r>
              <a:rPr lang="en-IN" b="1" dirty="0" smtClean="0"/>
              <a:t>balancer</a:t>
            </a:r>
            <a:endParaRPr lang="en-IN" dirty="0" smtClean="0"/>
          </a:p>
          <a:p>
            <a:r>
              <a:rPr lang="en-IN" b="1" dirty="0" smtClean="0"/>
              <a:t>NGINX Plus</a:t>
            </a:r>
            <a:endParaRPr lang="en-IN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711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https://www.serverwatch.com/server-tutorials/slideshows/11-load-balancers-you-need-to-know-in-2016.html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http://www.thegeekstuff.com/2016/01/load-balancer-intro/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https://www.digitalocean.com/community/tutorials/what-is-load-balancing</a:t>
            </a:r>
            <a:endParaRPr lang="en-IN" dirty="0" smtClean="0"/>
          </a:p>
          <a:p>
            <a:r>
              <a:rPr lang="en-IN" dirty="0" smtClean="0">
                <a:hlinkClick r:id="rId5"/>
              </a:rPr>
              <a:t>https://www.nginx.com/resources/glossary/layer-4-load-balancing/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352</TotalTime>
  <Words>130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Load Balancer</vt:lpstr>
      <vt:lpstr>Slide 2</vt:lpstr>
      <vt:lpstr>Types of load balancers</vt:lpstr>
      <vt:lpstr>Slide 4</vt:lpstr>
      <vt:lpstr>Types of load balancers</vt:lpstr>
      <vt:lpstr>Slide 6</vt:lpstr>
      <vt:lpstr>Slide 7</vt:lpstr>
      <vt:lpstr>Examples of load balancers</vt:lpstr>
      <vt:lpstr>References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slideshow explaining the following  Role of load balancers in distributed applications. Examples of load balancers.  Software and hardware load balancers. </dc:title>
  <dc:creator>Shubham</dc:creator>
  <cp:lastModifiedBy>sphoortipoojary@live.com</cp:lastModifiedBy>
  <cp:revision>21</cp:revision>
  <dcterms:created xsi:type="dcterms:W3CDTF">2017-11-01T01:34:17Z</dcterms:created>
  <dcterms:modified xsi:type="dcterms:W3CDTF">2017-11-03T05:31:20Z</dcterms:modified>
</cp:coreProperties>
</file>