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22" Type="http://schemas.openxmlformats.org/officeDocument/2006/relationships/font" Target="fonts/Merriweather-boldItalic.fntdata"/><Relationship Id="rId21" Type="http://schemas.openxmlformats.org/officeDocument/2006/relationships/font" Target="fonts/Merriweather-italic.fntdata"/><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erriweather-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stanford.edu/people/eroberts/courses/soco/projects/1998-99/robotics/history.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8640605/"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3e39312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3e39312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3e39312c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3e39312c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3e39312c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3e39312c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source for this </a:t>
            </a:r>
            <a:r>
              <a:rPr lang="en"/>
              <a:t>slides is</a:t>
            </a:r>
            <a:r>
              <a:rPr lang="en"/>
              <a:t> the article </a:t>
            </a:r>
            <a:r>
              <a:rPr lang="en" u="sng">
                <a:solidFill>
                  <a:schemeClr val="hlink"/>
                </a:solidFill>
                <a:hlinkClick r:id="rId2"/>
              </a:rPr>
              <a:t>Robotics: A Brief History</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3e39312c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3e39312c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3e39312c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3e39312c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3e39312c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3e39312c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000"/>
              </a:lnSpc>
              <a:spcBef>
                <a:spcPts val="2000"/>
              </a:spcBef>
              <a:spcAft>
                <a:spcPts val="0"/>
              </a:spcAft>
              <a:buClr>
                <a:schemeClr val="dk1"/>
              </a:buClr>
              <a:buSzPts val="1100"/>
              <a:buFont typeface="Arial"/>
              <a:buNone/>
            </a:pPr>
            <a:r>
              <a:rPr lang="en" sz="1300" u="sng">
                <a:solidFill>
                  <a:schemeClr val="hlink"/>
                </a:solidFill>
                <a:highlight>
                  <a:srgbClr val="FFFFFF"/>
                </a:highlight>
                <a:latin typeface="Times New Roman"/>
                <a:ea typeface="Times New Roman"/>
                <a:cs typeface="Times New Roman"/>
                <a:sym typeface="Times New Roman"/>
                <a:hlinkClick r:id="rId2"/>
              </a:rPr>
              <a:t>Critical Hazard Factors in the Risk Assessments of Industrial Robots: Causal Analysis and Case Studies</a:t>
            </a:r>
            <a:endParaRPr sz="1300">
              <a:solidFill>
                <a:schemeClr val="dk1"/>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sz="6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3e39312c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3e39312c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3e39312c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3e39312c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slide" Target="/ppt/slides/slide1.xml"/><Relationship Id="rId4" Type="http://schemas.openxmlformats.org/officeDocument/2006/relationships/slide" Target="/ppt/slides/slide2.xml"/><Relationship Id="rId11" Type="http://schemas.openxmlformats.org/officeDocument/2006/relationships/slide" Target="/ppt/slides/slide9.xml"/><Relationship Id="rId10" Type="http://schemas.openxmlformats.org/officeDocument/2006/relationships/slide" Target="/ppt/slides/slide8.xml"/><Relationship Id="rId12" Type="http://schemas.openxmlformats.org/officeDocument/2006/relationships/hyperlink" Target="https://docs.google.com/spreadsheets/u/2/d/13knaBOXVUqPFePLjOamtIySXucL7I7V2BEfT6MggPv8/edit" TargetMode="External"/><Relationship Id="rId9" Type="http://schemas.openxmlformats.org/officeDocument/2006/relationships/slide" Target="/ppt/slides/slide7.xml"/><Relationship Id="rId5" Type="http://schemas.openxmlformats.org/officeDocument/2006/relationships/slide" Target="/ppt/slides/slide3.xml"/><Relationship Id="rId6" Type="http://schemas.openxmlformats.org/officeDocument/2006/relationships/slide" Target="/ppt/slides/slide4.xml"/><Relationship Id="rId7" Type="http://schemas.openxmlformats.org/officeDocument/2006/relationships/slide" Target="/ppt/slides/slide5.xml"/><Relationship Id="rId8" Type="http://schemas.openxmlformats.org/officeDocument/2006/relationships/slide" Target="/ppt/slid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bostondynamics.com/atlas" TargetMode="External"/><Relationship Id="rId4" Type="http://schemas.openxmlformats.org/officeDocument/2006/relationships/image" Target="../media/image5.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zippia.com/employer/the-pros-and-cons-of-having-robots-in-the-workplace/" TargetMode="External"/><Relationship Id="rId4" Type="http://schemas.openxmlformats.org/officeDocument/2006/relationships/hyperlink" Target="https://cs.stanford.edu/people/eroberts/courses/soco/projects/1998-99/robotics/history.html" TargetMode="External"/><Relationship Id="rId5" Type="http://schemas.openxmlformats.org/officeDocument/2006/relationships/hyperlink" Target="https://www.forbes.com/sites/bernardmarr/2022/08/10/the-best-examples-of-human-and-robot-collaboration/?sh=3643261c1fc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p:nvPr/>
        </p:nvSpPr>
        <p:spPr>
          <a:xfrm flipH="1" rot="10800000">
            <a:off x="0" y="-6850"/>
            <a:ext cx="8328600" cy="48183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ph idx="4294967295" type="ctrTitle"/>
          </p:nvPr>
        </p:nvSpPr>
        <p:spPr>
          <a:xfrm>
            <a:off x="256525" y="4959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solidFill>
                  <a:schemeClr val="lt1"/>
                </a:solidFill>
                <a:latin typeface="Century Gothic"/>
                <a:ea typeface="Century Gothic"/>
                <a:cs typeface="Century Gothic"/>
                <a:sym typeface="Century Gothic"/>
              </a:rPr>
              <a:t>HUMAN APPLICATED </a:t>
            </a:r>
            <a:r>
              <a:rPr b="1" lang="en" sz="2700">
                <a:solidFill>
                  <a:schemeClr val="lt1"/>
                </a:solidFill>
                <a:latin typeface="Century Gothic"/>
                <a:ea typeface="Century Gothic"/>
                <a:cs typeface="Century Gothic"/>
                <a:sym typeface="Century Gothic"/>
              </a:rPr>
              <a:t>ROBOTICS</a:t>
            </a:r>
            <a:endParaRPr b="1" sz="2700">
              <a:solidFill>
                <a:schemeClr val="lt1"/>
              </a:solidFill>
              <a:latin typeface="Century Gothic"/>
              <a:ea typeface="Century Gothic"/>
              <a:cs typeface="Century Gothic"/>
              <a:sym typeface="Century Gothic"/>
            </a:endParaRPr>
          </a:p>
        </p:txBody>
      </p:sp>
      <p:sp>
        <p:nvSpPr>
          <p:cNvPr id="66" name="Google Shape;66;p13"/>
          <p:cNvSpPr txBox="1"/>
          <p:nvPr>
            <p:ph idx="4294967295" type="subTitle"/>
          </p:nvPr>
        </p:nvSpPr>
        <p:spPr>
          <a:xfrm>
            <a:off x="58750" y="2461360"/>
            <a:ext cx="4242600" cy="738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FFFFFF"/>
                </a:solidFill>
              </a:rPr>
              <a:t>Martin Ellison</a:t>
            </a:r>
            <a:endParaRPr>
              <a:solidFill>
                <a:srgbClr val="FFFFFF"/>
              </a:solidFill>
            </a:endParaRPr>
          </a:p>
          <a:p>
            <a:pPr indent="0" lvl="0" marL="0" rtl="0" algn="l">
              <a:spcBef>
                <a:spcPts val="1200"/>
              </a:spcBef>
              <a:spcAft>
                <a:spcPts val="1200"/>
              </a:spcAft>
              <a:buNone/>
            </a:pPr>
            <a:r>
              <a:rPr lang="en">
                <a:solidFill>
                  <a:srgbClr val="FFFFFF"/>
                </a:solidFill>
              </a:rPr>
              <a:t>                                   James Olsen    </a:t>
            </a:r>
            <a:endParaRPr sz="1035">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769575" y="-153425"/>
            <a:ext cx="6247800" cy="354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5100"/>
              <a:t>Content</a:t>
            </a:r>
            <a:endParaRPr b="1" sz="5100"/>
          </a:p>
        </p:txBody>
      </p:sp>
      <p:sp>
        <p:nvSpPr>
          <p:cNvPr id="72" name="Google Shape;72;p14"/>
          <p:cNvSpPr txBox="1"/>
          <p:nvPr/>
        </p:nvSpPr>
        <p:spPr>
          <a:xfrm>
            <a:off x="1406275" y="1957200"/>
            <a:ext cx="8520600" cy="253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Roboto"/>
                <a:ea typeface="Roboto"/>
                <a:cs typeface="Roboto"/>
                <a:sym typeface="Roboto"/>
              </a:rPr>
              <a:t>Slide 1: </a:t>
            </a:r>
            <a:r>
              <a:rPr b="1" lang="en" sz="1700">
                <a:solidFill>
                  <a:schemeClr val="hlink"/>
                </a:solidFill>
                <a:uFill>
                  <a:noFill/>
                </a:uFill>
                <a:latin typeface="Roboto"/>
                <a:ea typeface="Roboto"/>
                <a:cs typeface="Roboto"/>
                <a:sym typeface="Roboto"/>
                <a:hlinkClick action="ppaction://hlinksldjump" r:id="rId3"/>
              </a:rPr>
              <a:t>Title Page</a:t>
            </a:r>
            <a:endParaRPr b="1" sz="1700">
              <a:latin typeface="Roboto"/>
              <a:ea typeface="Roboto"/>
              <a:cs typeface="Roboto"/>
              <a:sym typeface="Roboto"/>
            </a:endParaRPr>
          </a:p>
          <a:p>
            <a:pPr indent="0" lvl="0" marL="0" rtl="0" algn="ctr">
              <a:spcBef>
                <a:spcPts val="0"/>
              </a:spcBef>
              <a:spcAft>
                <a:spcPts val="0"/>
              </a:spcAft>
              <a:buNone/>
            </a:pPr>
            <a:r>
              <a:rPr b="1" lang="en" sz="1700">
                <a:latin typeface="Roboto"/>
                <a:ea typeface="Roboto"/>
                <a:cs typeface="Roboto"/>
                <a:sym typeface="Roboto"/>
              </a:rPr>
              <a:t>Slide 2: </a:t>
            </a:r>
            <a:r>
              <a:rPr b="1" lang="en" sz="1700">
                <a:solidFill>
                  <a:schemeClr val="hlink"/>
                </a:solidFill>
                <a:uFill>
                  <a:noFill/>
                </a:uFill>
                <a:latin typeface="Roboto"/>
                <a:ea typeface="Roboto"/>
                <a:cs typeface="Roboto"/>
                <a:sym typeface="Roboto"/>
                <a:hlinkClick action="ppaction://hlinksldjump" r:id="rId4"/>
              </a:rPr>
              <a:t>Overview</a:t>
            </a:r>
            <a:endParaRPr b="1" sz="1700">
              <a:latin typeface="Roboto"/>
              <a:ea typeface="Roboto"/>
              <a:cs typeface="Roboto"/>
              <a:sym typeface="Roboto"/>
            </a:endParaRPr>
          </a:p>
          <a:p>
            <a:pPr indent="0" lvl="0" marL="0" rtl="0" algn="ctr">
              <a:spcBef>
                <a:spcPts val="0"/>
              </a:spcBef>
              <a:spcAft>
                <a:spcPts val="0"/>
              </a:spcAft>
              <a:buNone/>
            </a:pPr>
            <a:r>
              <a:rPr b="1" lang="en" sz="1700">
                <a:latin typeface="Roboto"/>
                <a:ea typeface="Roboto"/>
                <a:cs typeface="Roboto"/>
                <a:sym typeface="Roboto"/>
              </a:rPr>
              <a:t>Slide 3: </a:t>
            </a:r>
            <a:r>
              <a:rPr b="1" lang="en" sz="1700">
                <a:solidFill>
                  <a:schemeClr val="hlink"/>
                </a:solidFill>
                <a:uFill>
                  <a:noFill/>
                </a:uFill>
                <a:latin typeface="Roboto"/>
                <a:ea typeface="Roboto"/>
                <a:cs typeface="Roboto"/>
                <a:sym typeface="Roboto"/>
                <a:hlinkClick action="ppaction://hlinksldjump" r:id="rId5"/>
              </a:rPr>
              <a:t>General History</a:t>
            </a:r>
            <a:endParaRPr b="1" sz="1700">
              <a:latin typeface="Roboto"/>
              <a:ea typeface="Roboto"/>
              <a:cs typeface="Roboto"/>
              <a:sym typeface="Roboto"/>
            </a:endParaRPr>
          </a:p>
          <a:p>
            <a:pPr indent="0" lvl="0" marL="0" rtl="0" algn="ctr">
              <a:spcBef>
                <a:spcPts val="0"/>
              </a:spcBef>
              <a:spcAft>
                <a:spcPts val="0"/>
              </a:spcAft>
              <a:buNone/>
            </a:pPr>
            <a:r>
              <a:rPr b="1" lang="en" sz="1700">
                <a:latin typeface="Roboto"/>
                <a:ea typeface="Roboto"/>
                <a:cs typeface="Roboto"/>
                <a:sym typeface="Roboto"/>
              </a:rPr>
              <a:t>Slide 4: </a:t>
            </a:r>
            <a:r>
              <a:rPr b="1" lang="en" sz="1700">
                <a:solidFill>
                  <a:schemeClr val="hlink"/>
                </a:solidFill>
                <a:uFill>
                  <a:noFill/>
                </a:uFill>
                <a:latin typeface="Roboto"/>
                <a:ea typeface="Roboto"/>
                <a:cs typeface="Roboto"/>
                <a:sym typeface="Roboto"/>
                <a:hlinkClick action="ppaction://hlinksldjump" r:id="rId6"/>
              </a:rPr>
              <a:t>Human Applicated Robotics History</a:t>
            </a:r>
            <a:endParaRPr b="1" sz="1700">
              <a:latin typeface="Roboto"/>
              <a:ea typeface="Roboto"/>
              <a:cs typeface="Roboto"/>
              <a:sym typeface="Roboto"/>
            </a:endParaRPr>
          </a:p>
          <a:p>
            <a:pPr indent="0" lvl="0" marL="0" rtl="0" algn="ctr">
              <a:spcBef>
                <a:spcPts val="0"/>
              </a:spcBef>
              <a:spcAft>
                <a:spcPts val="0"/>
              </a:spcAft>
              <a:buNone/>
            </a:pPr>
            <a:r>
              <a:rPr b="1" lang="en" sz="1700">
                <a:latin typeface="Roboto"/>
                <a:ea typeface="Roboto"/>
                <a:cs typeface="Roboto"/>
                <a:sym typeface="Roboto"/>
              </a:rPr>
              <a:t>Slide 5: </a:t>
            </a:r>
            <a:r>
              <a:rPr b="1" lang="en" sz="1700">
                <a:solidFill>
                  <a:schemeClr val="hlink"/>
                </a:solidFill>
                <a:uFill>
                  <a:noFill/>
                </a:uFill>
                <a:latin typeface="Roboto"/>
                <a:ea typeface="Roboto"/>
                <a:cs typeface="Roboto"/>
                <a:sym typeface="Roboto"/>
                <a:hlinkClick action="ppaction://hlinksldjump" r:id="rId7"/>
              </a:rPr>
              <a:t>Plan and Implementation</a:t>
            </a:r>
            <a:endParaRPr b="1" sz="1700">
              <a:latin typeface="Roboto"/>
              <a:ea typeface="Roboto"/>
              <a:cs typeface="Roboto"/>
              <a:sym typeface="Roboto"/>
            </a:endParaRPr>
          </a:p>
          <a:p>
            <a:pPr indent="0" lvl="0" marL="0" rtl="0" algn="ctr">
              <a:spcBef>
                <a:spcPts val="0"/>
              </a:spcBef>
              <a:spcAft>
                <a:spcPts val="0"/>
              </a:spcAft>
              <a:buNone/>
            </a:pPr>
            <a:r>
              <a:rPr b="1" lang="en" sz="1700">
                <a:latin typeface="Roboto"/>
                <a:ea typeface="Roboto"/>
                <a:cs typeface="Roboto"/>
                <a:sym typeface="Roboto"/>
              </a:rPr>
              <a:t>Slide 6:</a:t>
            </a:r>
            <a:r>
              <a:rPr b="1" lang="en" sz="1700">
                <a:solidFill>
                  <a:schemeClr val="hlink"/>
                </a:solidFill>
                <a:uFill>
                  <a:noFill/>
                </a:uFill>
                <a:latin typeface="Roboto"/>
                <a:ea typeface="Roboto"/>
                <a:cs typeface="Roboto"/>
                <a:sym typeface="Roboto"/>
                <a:hlinkClick action="ppaction://hlinksldjump" r:id="rId8"/>
              </a:rPr>
              <a:t> Pros</a:t>
            </a:r>
            <a:endParaRPr b="1" sz="1700">
              <a:latin typeface="Roboto"/>
              <a:ea typeface="Roboto"/>
              <a:cs typeface="Roboto"/>
              <a:sym typeface="Roboto"/>
            </a:endParaRPr>
          </a:p>
          <a:p>
            <a:pPr indent="0" lvl="0" marL="0" rtl="0" algn="ctr">
              <a:spcBef>
                <a:spcPts val="0"/>
              </a:spcBef>
              <a:spcAft>
                <a:spcPts val="0"/>
              </a:spcAft>
              <a:buNone/>
            </a:pPr>
            <a:r>
              <a:rPr b="1" lang="en" sz="1700">
                <a:latin typeface="Roboto"/>
                <a:ea typeface="Roboto"/>
                <a:cs typeface="Roboto"/>
                <a:sym typeface="Roboto"/>
              </a:rPr>
              <a:t>Slide 7: </a:t>
            </a:r>
            <a:r>
              <a:rPr b="1" lang="en" sz="1700">
                <a:solidFill>
                  <a:schemeClr val="hlink"/>
                </a:solidFill>
                <a:uFill>
                  <a:noFill/>
                </a:uFill>
                <a:latin typeface="Roboto"/>
                <a:ea typeface="Roboto"/>
                <a:cs typeface="Roboto"/>
                <a:sym typeface="Roboto"/>
                <a:hlinkClick action="ppaction://hlinksldjump" r:id="rId9"/>
              </a:rPr>
              <a:t>Cons</a:t>
            </a:r>
            <a:endParaRPr b="1" sz="1700">
              <a:latin typeface="Roboto"/>
              <a:ea typeface="Roboto"/>
              <a:cs typeface="Roboto"/>
              <a:sym typeface="Roboto"/>
            </a:endParaRPr>
          </a:p>
          <a:p>
            <a:pPr indent="0" lvl="0" marL="0" rtl="0" algn="ctr">
              <a:spcBef>
                <a:spcPts val="0"/>
              </a:spcBef>
              <a:spcAft>
                <a:spcPts val="0"/>
              </a:spcAft>
              <a:buNone/>
            </a:pPr>
            <a:r>
              <a:rPr b="1" lang="en" sz="1700">
                <a:latin typeface="Roboto"/>
                <a:ea typeface="Roboto"/>
                <a:cs typeface="Roboto"/>
                <a:sym typeface="Roboto"/>
              </a:rPr>
              <a:t>Slide 8: </a:t>
            </a:r>
            <a:r>
              <a:rPr b="1" lang="en" sz="1700">
                <a:solidFill>
                  <a:schemeClr val="hlink"/>
                </a:solidFill>
                <a:uFill>
                  <a:noFill/>
                </a:uFill>
                <a:latin typeface="Roboto"/>
                <a:ea typeface="Roboto"/>
                <a:cs typeface="Roboto"/>
                <a:sym typeface="Roboto"/>
                <a:hlinkClick action="ppaction://hlinksldjump" r:id="rId10"/>
              </a:rPr>
              <a:t>Summary</a:t>
            </a:r>
            <a:endParaRPr b="1" sz="1700">
              <a:latin typeface="Roboto"/>
              <a:ea typeface="Roboto"/>
              <a:cs typeface="Roboto"/>
              <a:sym typeface="Roboto"/>
            </a:endParaRPr>
          </a:p>
          <a:p>
            <a:pPr indent="0" lvl="0" marL="0" rtl="0" algn="ctr">
              <a:spcBef>
                <a:spcPts val="0"/>
              </a:spcBef>
              <a:spcAft>
                <a:spcPts val="0"/>
              </a:spcAft>
              <a:buNone/>
            </a:pPr>
            <a:r>
              <a:rPr b="1" lang="en" sz="1700">
                <a:latin typeface="Roboto"/>
                <a:ea typeface="Roboto"/>
                <a:cs typeface="Roboto"/>
                <a:sym typeface="Roboto"/>
              </a:rPr>
              <a:t>Slide 9: </a:t>
            </a:r>
            <a:r>
              <a:rPr b="1" lang="en" sz="1700">
                <a:solidFill>
                  <a:schemeClr val="hlink"/>
                </a:solidFill>
                <a:uFill>
                  <a:noFill/>
                </a:uFill>
                <a:latin typeface="Roboto"/>
                <a:ea typeface="Roboto"/>
                <a:cs typeface="Roboto"/>
                <a:sym typeface="Roboto"/>
                <a:hlinkClick action="ppaction://hlinksldjump" r:id="rId11"/>
              </a:rPr>
              <a:t>References</a:t>
            </a:r>
            <a:endParaRPr b="1" sz="1700">
              <a:latin typeface="Roboto"/>
              <a:ea typeface="Roboto"/>
              <a:cs typeface="Roboto"/>
              <a:sym typeface="Roboto"/>
            </a:endParaRPr>
          </a:p>
        </p:txBody>
      </p:sp>
      <p:sp>
        <p:nvSpPr>
          <p:cNvPr id="73" name="Google Shape;73;p14"/>
          <p:cNvSpPr txBox="1"/>
          <p:nvPr/>
        </p:nvSpPr>
        <p:spPr>
          <a:xfrm>
            <a:off x="0" y="4404600"/>
            <a:ext cx="2250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900">
              <a:latin typeface="Roboto"/>
              <a:ea typeface="Roboto"/>
              <a:cs typeface="Roboto"/>
              <a:sym typeface="Roboto"/>
            </a:endParaRPr>
          </a:p>
          <a:p>
            <a:pPr indent="0" lvl="0" marL="0" rtl="0" algn="l">
              <a:spcBef>
                <a:spcPts val="0"/>
              </a:spcBef>
              <a:spcAft>
                <a:spcPts val="0"/>
              </a:spcAft>
              <a:buNone/>
            </a:pPr>
            <a:r>
              <a:t/>
            </a:r>
            <a:endParaRPr sz="900">
              <a:latin typeface="Roboto"/>
              <a:ea typeface="Roboto"/>
              <a:cs typeface="Roboto"/>
              <a:sym typeface="Roboto"/>
            </a:endParaRPr>
          </a:p>
        </p:txBody>
      </p:sp>
      <p:sp>
        <p:nvSpPr>
          <p:cNvPr id="74" name="Google Shape;74;p14"/>
          <p:cNvSpPr txBox="1"/>
          <p:nvPr/>
        </p:nvSpPr>
        <p:spPr>
          <a:xfrm>
            <a:off x="2054975" y="52043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12"/>
              </a:rPr>
              <a:t>Graph for Presentation Spreadsheet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539725"/>
            <a:ext cx="8520600" cy="89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General History</a:t>
            </a:r>
            <a:endParaRPr/>
          </a:p>
        </p:txBody>
      </p:sp>
      <p:pic>
        <p:nvPicPr>
          <p:cNvPr id="80" name="Google Shape;80;p15"/>
          <p:cNvPicPr preferRelativeResize="0"/>
          <p:nvPr/>
        </p:nvPicPr>
        <p:blipFill>
          <a:blip r:embed="rId3">
            <a:alphaModFix/>
          </a:blip>
          <a:stretch>
            <a:fillRect/>
          </a:stretch>
        </p:blipFill>
        <p:spPr>
          <a:xfrm>
            <a:off x="5607750" y="1534475"/>
            <a:ext cx="3408875" cy="3408875"/>
          </a:xfrm>
          <a:prstGeom prst="rect">
            <a:avLst/>
          </a:prstGeom>
          <a:noFill/>
          <a:ln cap="flat" cmpd="sng" w="76200">
            <a:solidFill>
              <a:srgbClr val="000000"/>
            </a:solidFill>
            <a:prstDash val="solid"/>
            <a:round/>
            <a:headEnd len="sm" w="sm" type="none"/>
            <a:tailEnd len="sm" w="sm" type="none"/>
          </a:ln>
        </p:spPr>
      </p:pic>
      <p:sp>
        <p:nvSpPr>
          <p:cNvPr id="81" name="Google Shape;81;p15"/>
          <p:cNvSpPr txBox="1"/>
          <p:nvPr/>
        </p:nvSpPr>
        <p:spPr>
          <a:xfrm>
            <a:off x="429750" y="1534500"/>
            <a:ext cx="4595700" cy="23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first ever fully functioning robot wasn’t created </a:t>
            </a:r>
            <a:r>
              <a:rPr lang="en" sz="1800"/>
              <a:t>until</a:t>
            </a:r>
            <a:r>
              <a:rPr lang="en" sz="1800"/>
              <a:t> the 1950’s, however there were some early forms of robots dating back to 400 BCE. A good example of this is the mechanical knight, designed by Leonardo </a:t>
            </a:r>
            <a:r>
              <a:rPr lang="en" sz="1800"/>
              <a:t>Da Vinci</a:t>
            </a:r>
            <a:r>
              <a:rPr lang="en" sz="1800"/>
              <a: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350100" y="186235"/>
            <a:ext cx="8443800" cy="182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Human Applicated </a:t>
            </a:r>
            <a:r>
              <a:rPr lang="en"/>
              <a:t>Robotics</a:t>
            </a:r>
            <a:r>
              <a:rPr lang="en"/>
              <a:t> </a:t>
            </a:r>
            <a:r>
              <a:rPr lang="en"/>
              <a:t>History</a:t>
            </a:r>
            <a:endParaRPr/>
          </a:p>
        </p:txBody>
      </p:sp>
      <p:sp>
        <p:nvSpPr>
          <p:cNvPr id="87" name="Google Shape;87;p16"/>
          <p:cNvSpPr txBox="1"/>
          <p:nvPr>
            <p:ph idx="1" type="body"/>
          </p:nvPr>
        </p:nvSpPr>
        <p:spPr>
          <a:xfrm>
            <a:off x="183650" y="946750"/>
            <a:ext cx="4682400" cy="292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age of the modern robot </a:t>
            </a:r>
            <a:r>
              <a:rPr lang="en"/>
              <a:t>started</a:t>
            </a:r>
            <a:r>
              <a:rPr lang="en"/>
              <a:t> with </a:t>
            </a:r>
            <a:r>
              <a:rPr lang="en"/>
              <a:t>George C. Devol in the early 1950’s. He created a </a:t>
            </a:r>
            <a:r>
              <a:rPr lang="en"/>
              <a:t>programmable</a:t>
            </a:r>
            <a:r>
              <a:rPr lang="en"/>
              <a:t> robot called Unimate and </a:t>
            </a:r>
            <a:r>
              <a:rPr lang="en"/>
              <a:t>patented</a:t>
            </a:r>
            <a:r>
              <a:rPr lang="en"/>
              <a:t> it. An </a:t>
            </a:r>
            <a:r>
              <a:rPr lang="en"/>
              <a:t>engineer</a:t>
            </a:r>
            <a:r>
              <a:rPr lang="en"/>
              <a:t> named </a:t>
            </a:r>
            <a:r>
              <a:rPr lang="en">
                <a:latin typeface="Arial"/>
                <a:ea typeface="Arial"/>
                <a:cs typeface="Arial"/>
                <a:sym typeface="Arial"/>
              </a:rPr>
              <a:t>Joseph Engleberger acquired Devol's robot patent and turned it into a factory robot. This sparked a new </a:t>
            </a:r>
            <a:r>
              <a:rPr lang="en">
                <a:latin typeface="Arial"/>
                <a:ea typeface="Arial"/>
                <a:cs typeface="Arial"/>
                <a:sym typeface="Arial"/>
              </a:rPr>
              <a:t>field</a:t>
            </a:r>
            <a:r>
              <a:rPr lang="en">
                <a:latin typeface="Arial"/>
                <a:ea typeface="Arial"/>
                <a:cs typeface="Arial"/>
                <a:sym typeface="Arial"/>
              </a:rPr>
              <a:t> </a:t>
            </a:r>
            <a:r>
              <a:rPr lang="en">
                <a:latin typeface="Arial"/>
                <a:ea typeface="Arial"/>
                <a:cs typeface="Arial"/>
                <a:sym typeface="Arial"/>
              </a:rPr>
              <a:t>of research that led to the development of robots like Shakey. These robots were the first of a big revolution in industry and human robot interactions. </a:t>
            </a:r>
            <a:endParaRPr/>
          </a:p>
          <a:p>
            <a:pPr indent="0" lvl="0" marL="0" rtl="0" algn="l">
              <a:spcBef>
                <a:spcPts val="1200"/>
              </a:spcBef>
              <a:spcAft>
                <a:spcPts val="1200"/>
              </a:spcAft>
              <a:buNone/>
            </a:pPr>
            <a:r>
              <a:rPr lang="en">
                <a:latin typeface="Arial"/>
                <a:ea typeface="Arial"/>
                <a:cs typeface="Arial"/>
                <a:sym typeface="Arial"/>
              </a:rPr>
              <a:t>                                                                                                                                                     </a:t>
            </a:r>
            <a:endParaRPr/>
          </a:p>
        </p:txBody>
      </p:sp>
      <p:pic>
        <p:nvPicPr>
          <p:cNvPr id="88" name="Google Shape;88;p16"/>
          <p:cNvPicPr preferRelativeResize="0"/>
          <p:nvPr/>
        </p:nvPicPr>
        <p:blipFill>
          <a:blip r:embed="rId3">
            <a:alphaModFix/>
          </a:blip>
          <a:stretch>
            <a:fillRect/>
          </a:stretch>
        </p:blipFill>
        <p:spPr>
          <a:xfrm>
            <a:off x="718999" y="2970590"/>
            <a:ext cx="2900700" cy="1990885"/>
          </a:xfrm>
          <a:prstGeom prst="rect">
            <a:avLst/>
          </a:prstGeom>
          <a:noFill/>
          <a:ln cap="flat" cmpd="sng" w="76200">
            <a:solidFill>
              <a:srgbClr val="FFFFFF"/>
            </a:solidFill>
            <a:prstDash val="solid"/>
            <a:round/>
            <a:headEnd len="sm" w="sm" type="none"/>
            <a:tailEnd len="sm" w="sm" type="none"/>
          </a:ln>
        </p:spPr>
      </p:pic>
      <p:pic>
        <p:nvPicPr>
          <p:cNvPr id="89" name="Google Shape;89;p16"/>
          <p:cNvPicPr preferRelativeResize="0"/>
          <p:nvPr/>
        </p:nvPicPr>
        <p:blipFill>
          <a:blip r:embed="rId4">
            <a:alphaModFix/>
          </a:blip>
          <a:stretch>
            <a:fillRect/>
          </a:stretch>
        </p:blipFill>
        <p:spPr>
          <a:xfrm>
            <a:off x="5335613" y="946750"/>
            <a:ext cx="3205539" cy="2137026"/>
          </a:xfrm>
          <a:prstGeom prst="rect">
            <a:avLst/>
          </a:prstGeom>
          <a:noFill/>
          <a:ln cap="flat" cmpd="sng" w="76200">
            <a:solidFill>
              <a:srgbClr val="FFFFFF"/>
            </a:solidFill>
            <a:prstDash val="solid"/>
            <a:round/>
            <a:headEnd len="sm" w="sm" type="none"/>
            <a:tailEnd len="sm" w="sm" type="none"/>
          </a:ln>
        </p:spPr>
      </p:pic>
      <p:sp>
        <p:nvSpPr>
          <p:cNvPr id="90" name="Google Shape;90;p16"/>
          <p:cNvSpPr txBox="1"/>
          <p:nvPr/>
        </p:nvSpPr>
        <p:spPr>
          <a:xfrm>
            <a:off x="5640438" y="3174725"/>
            <a:ext cx="2900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2"/>
                </a:solidFill>
                <a:latin typeface="Roboto"/>
                <a:ea typeface="Roboto"/>
                <a:cs typeface="Roboto"/>
                <a:sym typeface="Roboto"/>
              </a:rPr>
              <a:t>Unimate was the predecessor of Shakey. The gap between them technologically speaking was huge! Shaky was able to navigate obstacles and react to its environment using a camera.</a:t>
            </a:r>
            <a:endParaRPr sz="1300">
              <a:solidFill>
                <a:schemeClr val="accen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53450" y="0"/>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Plan and Implementation</a:t>
            </a:r>
            <a:endParaRPr/>
          </a:p>
        </p:txBody>
      </p:sp>
      <p:sp>
        <p:nvSpPr>
          <p:cNvPr id="96" name="Google Shape;96;p17"/>
          <p:cNvSpPr txBox="1"/>
          <p:nvPr/>
        </p:nvSpPr>
        <p:spPr>
          <a:xfrm>
            <a:off x="1511550" y="811200"/>
            <a:ext cx="5017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Roboto"/>
                <a:ea typeface="Roboto"/>
                <a:cs typeface="Roboto"/>
                <a:sym typeface="Roboto"/>
              </a:rPr>
              <a:t>Robots working in close proximity to humans can take on many forms depending on their purpose. For example a robot waiter(left) might look more friendly than the Atlas robot from </a:t>
            </a:r>
            <a:r>
              <a:rPr lang="en" u="sng">
                <a:solidFill>
                  <a:schemeClr val="hlink"/>
                </a:solidFill>
                <a:latin typeface="Roboto"/>
                <a:ea typeface="Roboto"/>
                <a:cs typeface="Roboto"/>
                <a:sym typeface="Roboto"/>
                <a:hlinkClick r:id="rId3"/>
              </a:rPr>
              <a:t>Boston Dynamics</a:t>
            </a:r>
            <a:r>
              <a:rPr lang="en">
                <a:solidFill>
                  <a:schemeClr val="accent1"/>
                </a:solidFill>
                <a:latin typeface="Roboto"/>
                <a:ea typeface="Roboto"/>
                <a:cs typeface="Roboto"/>
                <a:sym typeface="Roboto"/>
              </a:rPr>
              <a:t>(right), each is                                      specialized for </a:t>
            </a:r>
            <a:r>
              <a:rPr lang="en">
                <a:solidFill>
                  <a:schemeClr val="accent1"/>
                </a:solidFill>
                <a:latin typeface="Roboto"/>
                <a:ea typeface="Roboto"/>
                <a:cs typeface="Roboto"/>
                <a:sym typeface="Roboto"/>
              </a:rPr>
              <a:t>their own specific task. This wide variety of different tasks and shapes makes it hard to name a specific way they are implemented but their intention it to benefit and help humans.</a:t>
            </a:r>
            <a:endParaRPr>
              <a:solidFill>
                <a:schemeClr val="accent1"/>
              </a:solidFill>
              <a:latin typeface="Roboto"/>
              <a:ea typeface="Roboto"/>
              <a:cs typeface="Roboto"/>
              <a:sym typeface="Roboto"/>
            </a:endParaRPr>
          </a:p>
          <a:p>
            <a:pPr indent="0" lvl="0" marL="0" rtl="0" algn="l">
              <a:spcBef>
                <a:spcPts val="0"/>
              </a:spcBef>
              <a:spcAft>
                <a:spcPts val="0"/>
              </a:spcAft>
              <a:buNone/>
            </a:pPr>
            <a:r>
              <a:t/>
            </a:r>
            <a:endParaRPr>
              <a:solidFill>
                <a:schemeClr val="accent1"/>
              </a:solidFill>
              <a:latin typeface="Roboto"/>
              <a:ea typeface="Roboto"/>
              <a:cs typeface="Roboto"/>
              <a:sym typeface="Roboto"/>
            </a:endParaRPr>
          </a:p>
        </p:txBody>
      </p:sp>
      <p:pic>
        <p:nvPicPr>
          <p:cNvPr id="97" name="Google Shape;97;p17"/>
          <p:cNvPicPr preferRelativeResize="0"/>
          <p:nvPr/>
        </p:nvPicPr>
        <p:blipFill>
          <a:blip r:embed="rId4">
            <a:alphaModFix/>
          </a:blip>
          <a:stretch>
            <a:fillRect/>
          </a:stretch>
        </p:blipFill>
        <p:spPr>
          <a:xfrm>
            <a:off x="0" y="3015575"/>
            <a:ext cx="2904150" cy="2127926"/>
          </a:xfrm>
          <a:prstGeom prst="rect">
            <a:avLst/>
          </a:prstGeom>
          <a:noFill/>
          <a:ln>
            <a:noFill/>
          </a:ln>
        </p:spPr>
      </p:pic>
      <p:pic>
        <p:nvPicPr>
          <p:cNvPr id="98" name="Google Shape;98;p17"/>
          <p:cNvPicPr preferRelativeResize="0"/>
          <p:nvPr/>
        </p:nvPicPr>
        <p:blipFill>
          <a:blip r:embed="rId5">
            <a:alphaModFix/>
          </a:blip>
          <a:stretch>
            <a:fillRect/>
          </a:stretch>
        </p:blipFill>
        <p:spPr>
          <a:xfrm>
            <a:off x="7131400" y="2148550"/>
            <a:ext cx="2012600" cy="299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82350" y="243150"/>
            <a:ext cx="5334900" cy="1244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Pros</a:t>
            </a:r>
            <a:endParaRPr/>
          </a:p>
        </p:txBody>
      </p:sp>
      <p:sp>
        <p:nvSpPr>
          <p:cNvPr id="104" name="Google Shape;104;p18"/>
          <p:cNvSpPr txBox="1"/>
          <p:nvPr/>
        </p:nvSpPr>
        <p:spPr>
          <a:xfrm>
            <a:off x="1729050" y="1673975"/>
            <a:ext cx="5685900" cy="307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D9D9D9"/>
              </a:buClr>
              <a:buSzPts val="1400"/>
              <a:buFont typeface="Roboto"/>
              <a:buChar char="●"/>
            </a:pPr>
            <a:r>
              <a:rPr b="1" lang="en">
                <a:solidFill>
                  <a:srgbClr val="D9D9D9"/>
                </a:solidFill>
                <a:latin typeface="Roboto"/>
                <a:ea typeface="Roboto"/>
                <a:cs typeface="Roboto"/>
                <a:sym typeface="Roboto"/>
              </a:rPr>
              <a:t>Less human workforces are needed</a:t>
            </a:r>
            <a:endParaRPr b="1">
              <a:solidFill>
                <a:srgbClr val="D9D9D9"/>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D9D9D9"/>
                </a:solidFill>
                <a:latin typeface="Roboto"/>
                <a:ea typeface="Roboto"/>
                <a:cs typeface="Roboto"/>
                <a:sym typeface="Roboto"/>
              </a:rPr>
              <a:t>With </a:t>
            </a:r>
            <a:r>
              <a:rPr lang="en">
                <a:solidFill>
                  <a:srgbClr val="D9D9D9"/>
                </a:solidFill>
                <a:latin typeface="Roboto"/>
                <a:ea typeface="Roboto"/>
                <a:cs typeface="Roboto"/>
                <a:sym typeface="Roboto"/>
              </a:rPr>
              <a:t>robots</a:t>
            </a:r>
            <a:r>
              <a:rPr lang="en">
                <a:solidFill>
                  <a:srgbClr val="D9D9D9"/>
                </a:solidFill>
                <a:latin typeface="Roboto"/>
                <a:ea typeface="Roboto"/>
                <a:cs typeface="Roboto"/>
                <a:sym typeface="Roboto"/>
              </a:rPr>
              <a:t> taking over the majority of manufacturing jobs, less human labor is required.</a:t>
            </a:r>
            <a:endParaRPr>
              <a:solidFill>
                <a:srgbClr val="D9D9D9"/>
              </a:solidFill>
              <a:latin typeface="Roboto"/>
              <a:ea typeface="Roboto"/>
              <a:cs typeface="Roboto"/>
              <a:sym typeface="Roboto"/>
            </a:endParaRPr>
          </a:p>
          <a:p>
            <a:pPr indent="-317500" lvl="0" marL="457200" rtl="0" algn="l">
              <a:lnSpc>
                <a:spcPct val="115000"/>
              </a:lnSpc>
              <a:spcBef>
                <a:spcPts val="0"/>
              </a:spcBef>
              <a:spcAft>
                <a:spcPts val="0"/>
              </a:spcAft>
              <a:buClr>
                <a:srgbClr val="D9D9D9"/>
              </a:buClr>
              <a:buSzPts val="1400"/>
              <a:buFont typeface="Roboto"/>
              <a:buChar char="●"/>
            </a:pPr>
            <a:r>
              <a:rPr b="1" lang="en">
                <a:solidFill>
                  <a:srgbClr val="D9D9D9"/>
                </a:solidFill>
                <a:latin typeface="Roboto"/>
                <a:ea typeface="Roboto"/>
                <a:cs typeface="Roboto"/>
                <a:sym typeface="Roboto"/>
              </a:rPr>
              <a:t>Much more cost effective</a:t>
            </a:r>
            <a:endParaRPr b="1">
              <a:solidFill>
                <a:srgbClr val="D9D9D9"/>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D9D9D9"/>
                </a:solidFill>
                <a:latin typeface="Roboto"/>
                <a:ea typeface="Roboto"/>
                <a:cs typeface="Roboto"/>
                <a:sym typeface="Roboto"/>
              </a:rPr>
              <a:t>Robots are much more efficient, and can work 24/7, as opposed to people.</a:t>
            </a:r>
            <a:endParaRPr>
              <a:solidFill>
                <a:srgbClr val="D9D9D9"/>
              </a:solidFill>
              <a:latin typeface="Roboto"/>
              <a:ea typeface="Roboto"/>
              <a:cs typeface="Roboto"/>
              <a:sym typeface="Roboto"/>
            </a:endParaRPr>
          </a:p>
          <a:p>
            <a:pPr indent="-317500" lvl="0" marL="457200" rtl="0" algn="l">
              <a:lnSpc>
                <a:spcPct val="115000"/>
              </a:lnSpc>
              <a:spcBef>
                <a:spcPts val="0"/>
              </a:spcBef>
              <a:spcAft>
                <a:spcPts val="0"/>
              </a:spcAft>
              <a:buClr>
                <a:srgbClr val="D9D9D9"/>
              </a:buClr>
              <a:buSzPts val="1400"/>
              <a:buFont typeface="Roboto"/>
              <a:buChar char="●"/>
            </a:pPr>
            <a:r>
              <a:rPr b="1" lang="en">
                <a:solidFill>
                  <a:srgbClr val="D9D9D9"/>
                </a:solidFill>
                <a:latin typeface="Roboto"/>
                <a:ea typeface="Roboto"/>
                <a:cs typeface="Roboto"/>
                <a:sym typeface="Roboto"/>
              </a:rPr>
              <a:t>Specialized for specific tasks</a:t>
            </a:r>
            <a:endParaRPr b="1">
              <a:solidFill>
                <a:srgbClr val="D9D9D9"/>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D9D9D9"/>
                </a:solidFill>
                <a:latin typeface="Roboto"/>
                <a:ea typeface="Roboto"/>
                <a:cs typeface="Roboto"/>
                <a:sym typeface="Roboto"/>
              </a:rPr>
              <a:t>Robots are typically built for specific tasks, therefore they can complete them more effectively and precisely than people.</a:t>
            </a:r>
            <a:endParaRPr>
              <a:solidFill>
                <a:srgbClr val="D9D9D9"/>
              </a:solidFill>
              <a:latin typeface="Roboto"/>
              <a:ea typeface="Roboto"/>
              <a:cs typeface="Roboto"/>
              <a:sym typeface="Roboto"/>
            </a:endParaRPr>
          </a:p>
          <a:p>
            <a:pPr indent="-317500" lvl="0" marL="457200" rtl="0" algn="l">
              <a:lnSpc>
                <a:spcPct val="115000"/>
              </a:lnSpc>
              <a:spcBef>
                <a:spcPts val="0"/>
              </a:spcBef>
              <a:spcAft>
                <a:spcPts val="0"/>
              </a:spcAft>
              <a:buClr>
                <a:srgbClr val="D9D9D9"/>
              </a:buClr>
              <a:buSzPts val="1400"/>
              <a:buFont typeface="Roboto"/>
              <a:buChar char="●"/>
            </a:pPr>
            <a:r>
              <a:rPr b="1" lang="en">
                <a:solidFill>
                  <a:srgbClr val="D9D9D9"/>
                </a:solidFill>
                <a:latin typeface="Roboto"/>
                <a:ea typeface="Roboto"/>
                <a:cs typeface="Roboto"/>
                <a:sym typeface="Roboto"/>
              </a:rPr>
              <a:t>Can work in dangerous environments</a:t>
            </a:r>
            <a:endParaRPr b="1">
              <a:solidFill>
                <a:srgbClr val="D9D9D9"/>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D9D9D9"/>
                </a:solidFill>
                <a:latin typeface="Roboto"/>
                <a:ea typeface="Roboto"/>
                <a:cs typeface="Roboto"/>
                <a:sym typeface="Roboto"/>
              </a:rPr>
              <a:t>Human applicated robots can be constructed to withstand the most extreme environmental factors. Most importantly, they can make human lives no longer a concern in certain situations.</a:t>
            </a:r>
            <a:endParaRPr>
              <a:solidFill>
                <a:srgbClr val="D9D9D9"/>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p:txBody>
      </p:sp>
      <p:pic>
        <p:nvPicPr>
          <p:cNvPr id="110" name="Google Shape;110;p19" title="Chart"/>
          <p:cNvPicPr preferRelativeResize="0"/>
          <p:nvPr/>
        </p:nvPicPr>
        <p:blipFill>
          <a:blip r:embed="rId3">
            <a:alphaModFix/>
          </a:blip>
          <a:stretch>
            <a:fillRect/>
          </a:stretch>
        </p:blipFill>
        <p:spPr>
          <a:xfrm>
            <a:off x="4572000" y="1548036"/>
            <a:ext cx="4572000" cy="2827014"/>
          </a:xfrm>
          <a:prstGeom prst="rect">
            <a:avLst/>
          </a:prstGeom>
          <a:noFill/>
          <a:ln>
            <a:noFill/>
          </a:ln>
        </p:spPr>
      </p:pic>
      <p:sp>
        <p:nvSpPr>
          <p:cNvPr id="111" name="Google Shape;111;p19"/>
          <p:cNvSpPr txBox="1"/>
          <p:nvPr/>
        </p:nvSpPr>
        <p:spPr>
          <a:xfrm>
            <a:off x="139250" y="1339125"/>
            <a:ext cx="4391700" cy="1734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Manufacturing robots can make injuries more common.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Many jobs will be replaced, leaving thousands unemployed.</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Mass amounts of energy must be used to run the robots.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Almost no manufacturing robot is eco-friendly, and they will only worsen pollution rates.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Certain Human Applicated robots, such as Chat GBT, can cause many problems in education and society.</a:t>
            </a:r>
            <a:endParaRPr sz="1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1248425" y="253950"/>
            <a:ext cx="62469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Summary</a:t>
            </a:r>
            <a:endParaRPr b="1"/>
          </a:p>
        </p:txBody>
      </p:sp>
      <p:sp>
        <p:nvSpPr>
          <p:cNvPr id="117" name="Google Shape;117;p20"/>
          <p:cNvSpPr txBox="1"/>
          <p:nvPr/>
        </p:nvSpPr>
        <p:spPr>
          <a:xfrm>
            <a:off x="254225" y="876125"/>
            <a:ext cx="4314000" cy="28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Human Applicated Robots are very </a:t>
            </a:r>
            <a:r>
              <a:rPr lang="en" sz="1800">
                <a:latin typeface="Roboto"/>
                <a:ea typeface="Roboto"/>
                <a:cs typeface="Roboto"/>
                <a:sym typeface="Roboto"/>
              </a:rPr>
              <a:t>useful</a:t>
            </a:r>
            <a:r>
              <a:rPr lang="en" sz="1800">
                <a:latin typeface="Roboto"/>
                <a:ea typeface="Roboto"/>
                <a:cs typeface="Roboto"/>
                <a:sym typeface="Roboto"/>
              </a:rPr>
              <a:t>. They typically perform very well, are neat, </a:t>
            </a:r>
            <a:r>
              <a:rPr lang="en" sz="1800">
                <a:latin typeface="Roboto"/>
                <a:ea typeface="Roboto"/>
                <a:cs typeface="Roboto"/>
                <a:sym typeface="Roboto"/>
              </a:rPr>
              <a:t>consistent</a:t>
            </a:r>
            <a:r>
              <a:rPr lang="en" sz="1800">
                <a:latin typeface="Roboto"/>
                <a:ea typeface="Roboto"/>
                <a:cs typeface="Roboto"/>
                <a:sym typeface="Roboto"/>
              </a:rPr>
              <a:t>, and </a:t>
            </a:r>
            <a:r>
              <a:rPr lang="en" sz="1800">
                <a:latin typeface="Roboto"/>
                <a:ea typeface="Roboto"/>
                <a:cs typeface="Roboto"/>
                <a:sym typeface="Roboto"/>
              </a:rPr>
              <a:t>efficient</a:t>
            </a:r>
            <a:r>
              <a:rPr lang="en" sz="1800">
                <a:latin typeface="Roboto"/>
                <a:ea typeface="Roboto"/>
                <a:cs typeface="Roboto"/>
                <a:sym typeface="Roboto"/>
              </a:rPr>
              <a:t>. They also can take over dangerous and life risking jobs. However there are a couple of issues that go along with that. Most of these robots are not very environmentally friendly, and as they will only become more popular, they will cause even more environmental disruption. The bigger issue is that, until we (possibly) have a universal income, human applicated robots will take over many manufacturing jobs and leave thousands of people unemployed.</a:t>
            </a:r>
            <a:endParaRPr sz="1800">
              <a:latin typeface="Roboto"/>
              <a:ea typeface="Roboto"/>
              <a:cs typeface="Roboto"/>
              <a:sym typeface="Roboto"/>
            </a:endParaRPr>
          </a:p>
        </p:txBody>
      </p:sp>
      <p:pic>
        <p:nvPicPr>
          <p:cNvPr id="118" name="Google Shape;118;p20"/>
          <p:cNvPicPr preferRelativeResize="0"/>
          <p:nvPr/>
        </p:nvPicPr>
        <p:blipFill>
          <a:blip r:embed="rId3">
            <a:alphaModFix/>
          </a:blip>
          <a:stretch>
            <a:fillRect/>
          </a:stretch>
        </p:blipFill>
        <p:spPr>
          <a:xfrm>
            <a:off x="4568225" y="1216275"/>
            <a:ext cx="4575774" cy="304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References</a:t>
            </a:r>
            <a:endParaRPr/>
          </a:p>
        </p:txBody>
      </p:sp>
      <p:sp>
        <p:nvSpPr>
          <p:cNvPr id="124" name="Google Shape;124;p21"/>
          <p:cNvSpPr txBox="1"/>
          <p:nvPr/>
        </p:nvSpPr>
        <p:spPr>
          <a:xfrm>
            <a:off x="1233000" y="1671150"/>
            <a:ext cx="6678000" cy="2368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u="sng">
                <a:solidFill>
                  <a:schemeClr val="hlink"/>
                </a:solidFill>
                <a:latin typeface="Roboto"/>
                <a:ea typeface="Roboto"/>
                <a:cs typeface="Roboto"/>
                <a:sym typeface="Roboto"/>
                <a:hlinkClick r:id="rId3"/>
              </a:rPr>
              <a:t>https://www.zippia.com/employer/the-pros-and-cons-of-having-robots-in-the-workplace/</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sciencedirect.com/science/article/pii/S1877042809003838</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u="sng">
                <a:solidFill>
                  <a:schemeClr val="hlink"/>
                </a:solidFill>
                <a:latin typeface="Roboto"/>
                <a:ea typeface="Roboto"/>
                <a:cs typeface="Roboto"/>
                <a:sym typeface="Roboto"/>
                <a:hlinkClick r:id="rId4"/>
              </a:rPr>
              <a:t>https://cs.stanford.edu/people/eroberts/courses/soco/projects/1998-99/robotics/history.html</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u="sng">
                <a:solidFill>
                  <a:schemeClr val="hlink"/>
                </a:solidFill>
                <a:latin typeface="Roboto"/>
                <a:ea typeface="Roboto"/>
                <a:cs typeface="Roboto"/>
                <a:sym typeface="Roboto"/>
                <a:hlinkClick r:id="rId5"/>
              </a:rPr>
              <a:t>https://www.forbes.com/sites/bernardmarr/2022/08/10/the-best-examples-of-human-and-robot-collaboration/?sh=3643261c1fc4</a:t>
            </a:r>
            <a:endParaRPr sz="1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