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35"/>
  </p:notesMasterIdLst>
  <p:sldIdLst>
    <p:sldId id="393" r:id="rId2"/>
    <p:sldId id="406" r:id="rId3"/>
    <p:sldId id="403" r:id="rId4"/>
    <p:sldId id="404" r:id="rId5"/>
    <p:sldId id="401" r:id="rId6"/>
    <p:sldId id="394" r:id="rId7"/>
    <p:sldId id="427" r:id="rId8"/>
    <p:sldId id="428" r:id="rId9"/>
    <p:sldId id="429" r:id="rId10"/>
    <p:sldId id="430" r:id="rId11"/>
    <p:sldId id="432" r:id="rId12"/>
    <p:sldId id="433" r:id="rId13"/>
    <p:sldId id="434" r:id="rId14"/>
    <p:sldId id="435" r:id="rId15"/>
    <p:sldId id="453" r:id="rId16"/>
    <p:sldId id="455" r:id="rId17"/>
    <p:sldId id="436" r:id="rId18"/>
    <p:sldId id="437" r:id="rId19"/>
    <p:sldId id="438" r:id="rId20"/>
    <p:sldId id="456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333"/>
    <a:srgbClr val="242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54797" autoAdjust="0"/>
  </p:normalViewPr>
  <p:slideViewPr>
    <p:cSldViewPr>
      <p:cViewPr varScale="1">
        <p:scale>
          <a:sx n="74" d="100"/>
          <a:sy n="74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F3AF-DC34-445D-B541-573860D9E4CD}" type="doc">
      <dgm:prSet loTypeId="urn:microsoft.com/office/officeart/2005/8/layout/hList6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5B3A8D-D446-47E9-BECD-29C663AA0E62}">
      <dgm:prSet custT="1"/>
      <dgm:spPr/>
      <dgm:t>
        <a:bodyPr/>
        <a:lstStyle/>
        <a:p>
          <a:pPr algn="l"/>
          <a:r>
            <a:rPr lang="zh-CN" altLang="en-US" sz="4000" b="1" dirty="0"/>
            <a:t>逻辑</a:t>
          </a:r>
          <a:r>
            <a:rPr lang="en-US" altLang="zh-CN" sz="4000" b="1" dirty="0"/>
            <a:t>Java</a:t>
          </a:r>
          <a:endParaRPr lang="zh-CN" altLang="en-US" sz="4000" b="1" dirty="0"/>
        </a:p>
      </dgm:t>
    </dgm:pt>
    <dgm:pt modelId="{2498ED3B-C3D1-4A2D-A260-1A92150EC275}" type="parTrans" cxnId="{4E7BD662-BC3D-40C5-BD7A-1BD0FCEE9EBD}">
      <dgm:prSet/>
      <dgm:spPr/>
      <dgm:t>
        <a:bodyPr/>
        <a:lstStyle/>
        <a:p>
          <a:endParaRPr lang="zh-CN" altLang="en-US"/>
        </a:p>
      </dgm:t>
    </dgm:pt>
    <dgm:pt modelId="{D2E02A16-C4D8-4555-A85C-D8E69376FBF3}" type="sibTrans" cxnId="{4E7BD662-BC3D-40C5-BD7A-1BD0FCEE9EBD}">
      <dgm:prSet/>
      <dgm:spPr/>
      <dgm:t>
        <a:bodyPr/>
        <a:lstStyle/>
        <a:p>
          <a:endParaRPr lang="zh-CN" altLang="en-US"/>
        </a:p>
      </dgm:t>
    </dgm:pt>
    <dgm:pt modelId="{096FBDFE-3D41-40FA-AC78-F181C6544282}">
      <dgm:prSet custT="1"/>
      <dgm:spPr/>
      <dgm:t>
        <a:bodyPr/>
        <a:lstStyle/>
        <a:p>
          <a:pPr algn="l"/>
          <a:r>
            <a:rPr lang="zh-CN" altLang="en-US" sz="4000" b="1" dirty="0"/>
            <a:t>布局</a:t>
          </a:r>
          <a:r>
            <a:rPr lang="en-US" altLang="zh-CN" sz="4000" b="1" dirty="0"/>
            <a:t>XML</a:t>
          </a:r>
          <a:endParaRPr lang="zh-CN" altLang="en-US" sz="4000" b="1" dirty="0"/>
        </a:p>
      </dgm:t>
    </dgm:pt>
    <dgm:pt modelId="{FBC33B0A-0110-478A-9AC1-C838DB3DAD4B}" type="parTrans" cxnId="{26E1ED13-E826-427D-B52D-A9DA411B1BA9}">
      <dgm:prSet/>
      <dgm:spPr/>
      <dgm:t>
        <a:bodyPr/>
        <a:lstStyle/>
        <a:p>
          <a:endParaRPr lang="zh-CN" altLang="en-US"/>
        </a:p>
      </dgm:t>
    </dgm:pt>
    <dgm:pt modelId="{A30D0E72-8D57-4D1E-9248-32D734DC4B67}" type="sibTrans" cxnId="{26E1ED13-E826-427D-B52D-A9DA411B1BA9}">
      <dgm:prSet/>
      <dgm:spPr/>
      <dgm:t>
        <a:bodyPr/>
        <a:lstStyle/>
        <a:p>
          <a:endParaRPr lang="zh-CN" altLang="en-US"/>
        </a:p>
      </dgm:t>
    </dgm:pt>
    <dgm:pt modelId="{4C9A071A-6D93-4BCA-A20F-F3D258E835CB}" type="pres">
      <dgm:prSet presAssocID="{18A6F3AF-DC34-445D-B541-573860D9E4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CDF62A-7B0F-4C11-A260-A8CB52C5A40A}" type="pres">
      <dgm:prSet presAssocID="{485B3A8D-D446-47E9-BECD-29C663AA0E6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E5830-D98D-4D15-8B16-90C9695913AA}" type="pres">
      <dgm:prSet presAssocID="{D2E02A16-C4D8-4555-A85C-D8E69376FBF3}" presName="sibTrans" presStyleCnt="0"/>
      <dgm:spPr/>
    </dgm:pt>
    <dgm:pt modelId="{1B9C9E30-DD24-4E09-90B3-77518E8B3753}" type="pres">
      <dgm:prSet presAssocID="{096FBDFE-3D41-40FA-AC78-F181C654428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6AE5A1-523E-447D-A8CD-90147A8F84CF}" type="presOf" srcId="{096FBDFE-3D41-40FA-AC78-F181C6544282}" destId="{1B9C9E30-DD24-4E09-90B3-77518E8B3753}" srcOrd="0" destOrd="0" presId="urn:microsoft.com/office/officeart/2005/8/layout/hList6"/>
    <dgm:cxn modelId="{4E7BD662-BC3D-40C5-BD7A-1BD0FCEE9EBD}" srcId="{18A6F3AF-DC34-445D-B541-573860D9E4CD}" destId="{485B3A8D-D446-47E9-BECD-29C663AA0E62}" srcOrd="0" destOrd="0" parTransId="{2498ED3B-C3D1-4A2D-A260-1A92150EC275}" sibTransId="{D2E02A16-C4D8-4555-A85C-D8E69376FBF3}"/>
    <dgm:cxn modelId="{F1F2028C-1D4F-40F1-9ADE-EDC02E05F7FF}" type="presOf" srcId="{485B3A8D-D446-47E9-BECD-29C663AA0E62}" destId="{31CDF62A-7B0F-4C11-A260-A8CB52C5A40A}" srcOrd="0" destOrd="0" presId="urn:microsoft.com/office/officeart/2005/8/layout/hList6"/>
    <dgm:cxn modelId="{3BF02383-644F-4034-8D8D-B74949C50636}" type="presOf" srcId="{18A6F3AF-DC34-445D-B541-573860D9E4CD}" destId="{4C9A071A-6D93-4BCA-A20F-F3D258E835CB}" srcOrd="0" destOrd="0" presId="urn:microsoft.com/office/officeart/2005/8/layout/hList6"/>
    <dgm:cxn modelId="{26E1ED13-E826-427D-B52D-A9DA411B1BA9}" srcId="{18A6F3AF-DC34-445D-B541-573860D9E4CD}" destId="{096FBDFE-3D41-40FA-AC78-F181C6544282}" srcOrd="1" destOrd="0" parTransId="{FBC33B0A-0110-478A-9AC1-C838DB3DAD4B}" sibTransId="{A30D0E72-8D57-4D1E-9248-32D734DC4B67}"/>
    <dgm:cxn modelId="{DB878526-C233-4AE9-A546-98334AD9F5EE}" type="presParOf" srcId="{4C9A071A-6D93-4BCA-A20F-F3D258E835CB}" destId="{31CDF62A-7B0F-4C11-A260-A8CB52C5A40A}" srcOrd="0" destOrd="0" presId="urn:microsoft.com/office/officeart/2005/8/layout/hList6"/>
    <dgm:cxn modelId="{EDB49219-9201-4467-BAC4-C2915FCAA774}" type="presParOf" srcId="{4C9A071A-6D93-4BCA-A20F-F3D258E835CB}" destId="{30AE5830-D98D-4D15-8B16-90C9695913AA}" srcOrd="1" destOrd="0" presId="urn:microsoft.com/office/officeart/2005/8/layout/hList6"/>
    <dgm:cxn modelId="{988CD4BD-8CF4-42FF-9F82-829B36740635}" type="presParOf" srcId="{4C9A071A-6D93-4BCA-A20F-F3D258E835CB}" destId="{1B9C9E30-DD24-4E09-90B3-77518E8B375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DF62A-7B0F-4C11-A260-A8CB52C5A40A}">
      <dsp:nvSpPr>
        <dsp:cNvPr id="0" name=""/>
        <dsp:cNvSpPr/>
      </dsp:nvSpPr>
      <dsp:spPr>
        <a:xfrm rot="16200000">
          <a:off x="-771550" y="773162"/>
          <a:ext cx="3096344" cy="155001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/>
            <a:t>逻辑</a:t>
          </a:r>
          <a:r>
            <a:rPr lang="en-US" altLang="zh-CN" sz="4000" b="1" kern="1200" dirty="0"/>
            <a:t>Java</a:t>
          </a:r>
          <a:endParaRPr lang="zh-CN" altLang="en-US" sz="4000" b="1" kern="1200" dirty="0"/>
        </a:p>
      </dsp:txBody>
      <dsp:txXfrm rot="5400000">
        <a:off x="1612" y="619269"/>
        <a:ext cx="1550019" cy="1857806"/>
      </dsp:txXfrm>
    </dsp:sp>
    <dsp:sp modelId="{1B9C9E30-DD24-4E09-90B3-77518E8B3753}">
      <dsp:nvSpPr>
        <dsp:cNvPr id="0" name=""/>
        <dsp:cNvSpPr/>
      </dsp:nvSpPr>
      <dsp:spPr>
        <a:xfrm rot="16200000">
          <a:off x="894719" y="773162"/>
          <a:ext cx="3096344" cy="1550019"/>
        </a:xfrm>
        <a:prstGeom prst="flowChartManualOperation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/>
            <a:t>布局</a:t>
          </a:r>
          <a:r>
            <a:rPr lang="en-US" altLang="zh-CN" sz="4000" b="1" kern="1200" dirty="0"/>
            <a:t>XML</a:t>
          </a:r>
          <a:endParaRPr lang="zh-CN" altLang="en-US" sz="4000" b="1" kern="1200" dirty="0"/>
        </a:p>
      </dsp:txBody>
      <dsp:txXfrm rot="5400000">
        <a:off x="1667881" y="619269"/>
        <a:ext cx="1550019" cy="185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6FED-1FBC-4CF0-8275-F7FA8072E1A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539C-AEF0-4D5D-9002-561825246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3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List&lt;</a:t>
            </a:r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String,Object</a:t>
            </a:r>
            <a:r>
              <a:rPr lang="en-US" altLang="zh-CN" sz="1200" dirty="0" smtClean="0"/>
              <a:t>&gt;&gt; JDBC servlet</a:t>
            </a:r>
            <a:r>
              <a:rPr lang="en-US" altLang="zh-CN" sz="1200" baseline="0" dirty="0" smtClean="0"/>
              <a:t> </a:t>
            </a:r>
            <a:r>
              <a:rPr lang="en-US" altLang="zh-CN" sz="1200" baseline="0" dirty="0" err="1" smtClean="0"/>
              <a:t>Jsp</a:t>
            </a:r>
            <a:r>
              <a:rPr lang="en-US" altLang="zh-CN" sz="1200" baseline="0" dirty="0" smtClean="0"/>
              <a:t> </a:t>
            </a:r>
            <a:r>
              <a:rPr lang="en-US" altLang="zh-CN" sz="1200" baseline="0" dirty="0" err="1" smtClean="0"/>
              <a:t>json</a:t>
            </a:r>
            <a:endParaRPr lang="en-US" altLang="zh-CN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/>
              <a:t>Android </a:t>
            </a:r>
            <a:r>
              <a:rPr lang="zh-CN" altLang="en-US" sz="1200" baseline="0" dirty="0" smtClean="0"/>
              <a:t>购物车 其他信息服务器 网络编程 </a:t>
            </a:r>
            <a:r>
              <a:rPr lang="en-US" altLang="zh-CN" sz="1200" baseline="0" dirty="0" smtClean="0"/>
              <a:t>http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63D-74D0-4041-B087-510FA5030B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Iot</a:t>
            </a:r>
            <a:r>
              <a:rPr lang="en-US" altLang="zh-CN" dirty="0" smtClean="0"/>
              <a:t> internet of things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518C3-7E13-40CA-8A01-FB740149DB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9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6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2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97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A158-00AE-41A8-AC76-CB71C6A5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0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41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3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191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775F55"/>
                </a:solidFill>
              </a:rPr>
              <a:pPr/>
              <a:t>‹#›</a:t>
            </a:fld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1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5230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2019/2/25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0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diagramColors" Target="../diagrams/colors1.xml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diagramQuickStyle" Target="../diagrams/quickStyle1.xml"/><Relationship Id="rId2" Type="http://schemas.openxmlformats.org/officeDocument/2006/relationships/image" Target="../media/image10.png"/><Relationship Id="rId16" Type="http://schemas.openxmlformats.org/officeDocument/2006/relationships/diagramLayout" Target="../diagrams/layou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diagramData" Target="../diagrams/data1.xml"/><Relationship Id="rId10" Type="http://schemas.openxmlformats.org/officeDocument/2006/relationships/image" Target="../media/image18.emf"/><Relationship Id="rId19" Type="http://schemas.microsoft.com/office/2007/relationships/diagramDrawing" Target="../diagrams/drawing1.xml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open-open.com/lib/view/1468118887690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348880"/>
            <a:ext cx="684076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移动互联网应用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开发技术概述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46531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21924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第一个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程序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----</a:t>
            </a:r>
            <a:r>
              <a:rPr lang="en-US" altLang="zh-CN" sz="40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HelloWorld</a:t>
            </a:r>
            <a:endParaRPr lang="zh-CN" altLang="en-US" sz="40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715" y="1502688"/>
            <a:ext cx="77227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创建一个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 Studio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打开一个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 Studio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从版本控制系统中导入代码。支持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CVS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SVN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Mercurial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甚至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从版本控制系统中导入代码。支持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CVS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SVN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Mercurial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甚至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导入非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 Studio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项目。比如纯生的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Eclipse Android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IDEA Android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项目。如果你的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Eclipse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项目使用官方建议导出（即使用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Generate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Gradle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build files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的方式导出），建议使用 选项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导入官方样例，会从网络上下载代码。此功能在以前的测试版本中是没有的，建议多看一看官方给的范例。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kern="0" dirty="0" smtClean="0"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kern="0" dirty="0" smtClean="0">
                <a:ea typeface="宋体" panose="02010600030101010101" pitchFamily="2" charset="-122"/>
                <a:cs typeface="宋体" panose="02010600030101010101" pitchFamily="2" charset="-122"/>
              </a:rPr>
              <a:t>帮助</a:t>
            </a:r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最小版本及项目类型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86809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项目版本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628800"/>
            <a:ext cx="8847140" cy="49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992888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项目的组成结构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结构类型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44824"/>
            <a:ext cx="325986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992888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项目的组成结构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项目结构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4608512" cy="46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xmlns="" id="{2E611DF0-6E30-4B85-AD72-4BBE9F14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33" y="3522468"/>
            <a:ext cx="1124033" cy="117157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4B0F6F-ACCA-455C-9E64-167188A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7739BC-6955-4A8E-876D-E355A7CF14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58326" y="4820249"/>
            <a:ext cx="2285650" cy="70604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TopU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zh-CN" altLang="en-US" sz="3600" b="1" spc="450" dirty="0"/>
              <a:t>项目结构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3CA178E1-BA96-4873-A63F-E9900436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1" y="857250"/>
            <a:ext cx="3947213" cy="51435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209BCDCE-EE4B-434F-8E49-01043A40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41" y="2162773"/>
            <a:ext cx="3442361" cy="372456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xmlns="" id="{44A9A780-8DB0-404A-BE72-A5833565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379" y="3872784"/>
            <a:ext cx="2620973" cy="187793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C07668F2-1DBC-4934-9D08-52CB6456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92" y="970659"/>
            <a:ext cx="931087" cy="29718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5AE44700-5EB6-4CC4-A2CD-18ABEAB28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80" y="1211195"/>
            <a:ext cx="1302379" cy="130302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AA38D1A2-3686-45AB-AA96-AAD91D626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547" y="2492399"/>
            <a:ext cx="1148150" cy="141732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FC12100-C2E8-45C8-8E91-08991F7C5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6274" y="4063988"/>
            <a:ext cx="1645111" cy="167244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E281BF8B-1E0C-41C0-B273-CCD0D76F40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550" y="3872399"/>
            <a:ext cx="736872" cy="314325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8ABC0C3-210D-4BD7-A93B-0FBD30AF08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7705" y="4151239"/>
            <a:ext cx="731160" cy="6972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50E965F4-E6FE-46D3-8E73-5A01FFDA26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8279" y="4378330"/>
            <a:ext cx="1633686" cy="28003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0A82CAAE-470E-4308-B8BC-DD71F57E52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1124" y="4757469"/>
            <a:ext cx="993921" cy="73042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F55DE3F-41D4-4078-AA2E-A5C3C3E20A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87" y="1219677"/>
            <a:ext cx="3074931" cy="2176586"/>
          </a:xfrm>
          <a:prstGeom prst="rect">
            <a:avLst/>
          </a:prstGeom>
        </p:spPr>
      </p:pic>
      <p:sp>
        <p:nvSpPr>
          <p:cNvPr id="9" name="标注: 弯曲线形(带边框和强调线) 8">
            <a:extLst>
              <a:ext uri="{FF2B5EF4-FFF2-40B4-BE49-F238E27FC236}">
                <a16:creationId xmlns:a16="http://schemas.microsoft.com/office/drawing/2014/main" xmlns="" id="{0D049A29-DDFC-40E3-9C32-CD938F578764}"/>
              </a:ext>
            </a:extLst>
          </p:cNvPr>
          <p:cNvSpPr/>
          <p:nvPr/>
        </p:nvSpPr>
        <p:spPr>
          <a:xfrm rot="10800000">
            <a:off x="2498621" y="5017717"/>
            <a:ext cx="560802" cy="20056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403"/>
              <a:gd name="adj6" fmla="val -74809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标注: 弯曲线形(带边框和强调线) 22">
            <a:extLst>
              <a:ext uri="{FF2B5EF4-FFF2-40B4-BE49-F238E27FC236}">
                <a16:creationId xmlns:a16="http://schemas.microsoft.com/office/drawing/2014/main" xmlns="" id="{3DBAAFBE-F839-43C3-BA4B-28B85CF137EC}"/>
              </a:ext>
            </a:extLst>
          </p:cNvPr>
          <p:cNvSpPr/>
          <p:nvPr/>
        </p:nvSpPr>
        <p:spPr>
          <a:xfrm rot="10800000">
            <a:off x="2485311" y="4407070"/>
            <a:ext cx="1296647" cy="20056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3060"/>
              <a:gd name="adj6" fmla="val -26592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xmlns="" id="{E718A0E5-6ACB-4C66-9C8B-114A38886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66260"/>
              </p:ext>
            </p:extLst>
          </p:nvPr>
        </p:nvGraphicFramePr>
        <p:xfrm>
          <a:off x="4528020" y="2996952"/>
          <a:ext cx="3219513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8365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B9C9E30-DD24-4E09-90B3-77518E8B3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>
                                            <p:graphicEl>
                                              <a:dgm id="{1B9C9E30-DD24-4E09-90B3-77518E8B3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1CDF62A-7B0F-4C11-A260-A8CB52C5A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>
                                            <p:graphicEl>
                                              <a:dgm id="{31CDF62A-7B0F-4C11-A260-A8CB52C5A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Graphic spid="24" grpId="0">
        <p:bldSub>
          <a:bldDgm bld="one" rev="1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xmlns="" id="{2E611DF0-6E30-4B85-AD72-4BBE9F14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33" y="3522468"/>
            <a:ext cx="1124033" cy="11715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14BD7B7-3AD9-499F-9337-C52E35C2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31A9-07E9-4C3F-B645-7A3F190691B4}" type="datetime1">
              <a:rPr lang="zh-CN" altLang="en-US" smtClean="0"/>
              <a:t>2019/2/25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CF485D-3600-42B3-AB75-35BC79C6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4B0F6F-ACCA-455C-9E64-167188A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16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7739BC-6955-4A8E-876D-E355A7CF14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58326" y="4820249"/>
            <a:ext cx="2285650" cy="70604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TopU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zh-CN" altLang="en-US" sz="3600" b="1" spc="450" dirty="0"/>
              <a:t>资源文件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1AD0C43-2B6E-4590-8707-FB640A33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" y="640346"/>
            <a:ext cx="6987062" cy="4487385"/>
          </a:xfrm>
          <a:prstGeom prst="rect">
            <a:avLst/>
          </a:prstGeom>
        </p:spPr>
      </p:pic>
      <p:sp>
        <p:nvSpPr>
          <p:cNvPr id="10" name="流程图: 接点 9">
            <a:extLst>
              <a:ext uri="{FF2B5EF4-FFF2-40B4-BE49-F238E27FC236}">
                <a16:creationId xmlns:a16="http://schemas.microsoft.com/office/drawing/2014/main" xmlns="" id="{ADCFCFAD-239C-4285-ABC5-61219BB043F0}"/>
              </a:ext>
            </a:extLst>
          </p:cNvPr>
          <p:cNvSpPr/>
          <p:nvPr/>
        </p:nvSpPr>
        <p:spPr>
          <a:xfrm>
            <a:off x="1640897" y="1562855"/>
            <a:ext cx="2831092" cy="2942404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R.java</a:t>
            </a:r>
            <a:endParaRPr lang="zh-CN" altLang="en-US" sz="45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xmlns="" id="{E8D42519-2265-4679-8337-C870F358687B}"/>
              </a:ext>
            </a:extLst>
          </p:cNvPr>
          <p:cNvSpPr/>
          <p:nvPr/>
        </p:nvSpPr>
        <p:spPr>
          <a:xfrm>
            <a:off x="4829175" y="1369518"/>
            <a:ext cx="3559249" cy="7082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3673"/>
              <a:gd name="adj6" fmla="val -607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100" dirty="0" err="1"/>
              <a:t>findViewById</a:t>
            </a:r>
            <a:r>
              <a:rPr lang="en-US" altLang="zh-CN" sz="2100" dirty="0"/>
              <a:t>(R.id.  …)</a:t>
            </a:r>
          </a:p>
          <a:p>
            <a:pPr algn="ctr"/>
            <a:r>
              <a:rPr lang="en-US" altLang="zh-CN" sz="2100" dirty="0" err="1"/>
              <a:t>R.layout</a:t>
            </a:r>
            <a:r>
              <a:rPr lang="en-US" altLang="zh-CN" sz="2100" dirty="0"/>
              <a:t>. …</a:t>
            </a:r>
          </a:p>
        </p:txBody>
      </p:sp>
    </p:spTree>
    <p:extLst>
      <p:ext uri="{BB962C8B-B14F-4D97-AF65-F5344CB8AC3E}">
        <p14:creationId xmlns:p14="http://schemas.microsoft.com/office/powerpoint/2010/main" val="31482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各目录功能说明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153400" cy="4495800"/>
          </a:xfrm>
        </p:spPr>
        <p:txBody>
          <a:bodyPr>
            <a:normAutofit fontScale="92500"/>
          </a:bodyPr>
          <a:lstStyle/>
          <a:p>
            <a:pPr lvl="0" indent="720000">
              <a:lnSpc>
                <a:spcPct val="150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app/manifests AndroidManifest.xml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配置文件目录。相当于一个部署文件，指明应用所在的包，应用的图标、对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Activity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broadcast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进行声明注册之后，通过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intent-filter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意图过滤器就能实现组件之间的切换，还需设置应用的权限、版本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53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720000">
              <a:lnSpc>
                <a:spcPct val="150000"/>
              </a:lnSpc>
              <a:buNone/>
            </a:pP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app/java </a:t>
            </a:r>
            <a:r>
              <a:rPr lang="zh-CN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源码目录。这里面是我们写的普通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类，它继承于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Activity</a:t>
            </a:r>
            <a:r>
              <a:rPr lang="zh-CN" altLang="zh-CN" sz="3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的类，即项目源代码。如果工程比较复杂，可以分成许多包，每个包中可以有很多类，这样可以使代码结构清晰，便于开发阅读。</a:t>
            </a:r>
          </a:p>
          <a:p>
            <a:pPr indent="720000">
              <a:lnSpc>
                <a:spcPct val="150000"/>
              </a:lnSpc>
              <a:buNone/>
            </a:pP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各目录功能说明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5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14528" cy="4536504"/>
          </a:xfrm>
        </p:spPr>
        <p:txBody>
          <a:bodyPr>
            <a:noAutofit/>
          </a:bodyPr>
          <a:lstStyle/>
          <a:p>
            <a:pPr indent="72000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app/res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资源文件目录。存放应用程序用到的资源文件，其包含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anim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drawable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layout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等目录。当这个文件下的文件发生变化时，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会自动发生变化。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package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模式下查看。或者在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project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模式下，依次，打开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app--&gt;build--&gt;generated--&gt;source--&gt;r--&gt;debug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debug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中的两个选项的子文件中分别有有一个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文件，既我们要找的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R.java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文件。</a:t>
            </a:r>
          </a:p>
          <a:p>
            <a:pPr indent="720000">
              <a:lnSpc>
                <a:spcPct val="150000"/>
              </a:lnSpc>
              <a:buNone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Gradle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Scripts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gradle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编译相关的脚本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各目录功能说明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29" y="188640"/>
            <a:ext cx="8652779" cy="99060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latin typeface="Arial" charset="0"/>
                <a:ea typeface="微软雅黑" pitchFamily="34" charset="-122"/>
                <a:cs typeface="+mn-cs"/>
              </a:rPr>
              <a:t/>
            </a:r>
            <a:br>
              <a:rPr lang="en-US" altLang="zh-CN" sz="3600" b="1" dirty="0" smtClean="0">
                <a:latin typeface="Arial" charset="0"/>
                <a:ea typeface="微软雅黑" pitchFamily="34" charset="-122"/>
                <a:cs typeface="+mn-cs"/>
              </a:rPr>
            </a:br>
            <a:r>
              <a:rPr lang="zh-CN" altLang="en-US" sz="4000" b="1" dirty="0" smtClean="0">
                <a:latin typeface="Arial" charset="0"/>
                <a:ea typeface="微软雅黑" pitchFamily="34" charset="-122"/>
                <a:cs typeface="+mn-cs"/>
              </a:rPr>
              <a:t>移动互联网应用程序</a:t>
            </a:r>
            <a:r>
              <a:rPr lang="zh-CN" altLang="en-US" sz="4000" b="1" dirty="0">
                <a:latin typeface="Arial" charset="0"/>
                <a:ea typeface="微软雅黑" pitchFamily="34" charset="-122"/>
                <a:cs typeface="+mn-cs"/>
              </a:rPr>
              <a:t>体系架构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Arial" charset="0"/>
              <a:ea typeface="微软雅黑" pitchFamily="34" charset="-122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20839" r="18222" b="10454"/>
          <a:stretch/>
        </p:blipFill>
        <p:spPr bwMode="auto">
          <a:xfrm>
            <a:off x="491221" y="1700808"/>
            <a:ext cx="8398251" cy="412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2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xmlns="" id="{2E611DF0-6E30-4B85-AD72-4BBE9F14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33" y="3522468"/>
            <a:ext cx="1124033" cy="117157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14BD7B7-3AD9-499F-9337-C52E35C2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31A9-07E9-4C3F-B645-7A3F190691B4}" type="datetime1">
              <a:rPr lang="zh-CN" altLang="en-US" smtClean="0"/>
              <a:t>2019/2/25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CF485D-3600-42B3-AB75-35BC79C6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4B0F6F-ACCA-455C-9E64-167188A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7739BC-6955-4A8E-876D-E355A7CF14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58326" y="4820249"/>
            <a:ext cx="2285650" cy="70604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TopU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zh-CN" altLang="en-US" sz="3600" b="1" spc="450" dirty="0"/>
              <a:t>清单文件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0F887AE-418D-4EC1-85A9-B54CF653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22" y="978694"/>
            <a:ext cx="4021931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对角圆角 6">
            <a:extLst>
              <a:ext uri="{FF2B5EF4-FFF2-40B4-BE49-F238E27FC236}">
                <a16:creationId xmlns:a16="http://schemas.microsoft.com/office/drawing/2014/main" xmlns="" id="{6DD811FA-B54B-45E8-A9D3-EAE8A1D84281}"/>
              </a:ext>
            </a:extLst>
          </p:cNvPr>
          <p:cNvSpPr/>
          <p:nvPr/>
        </p:nvSpPr>
        <p:spPr>
          <a:xfrm>
            <a:off x="3057525" y="2771775"/>
            <a:ext cx="1193006" cy="957263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xmlns="" id="{91C8C209-7B9E-4FF8-8293-A0CA293E27DC}"/>
              </a:ext>
            </a:extLst>
          </p:cNvPr>
          <p:cNvSpPr/>
          <p:nvPr/>
        </p:nvSpPr>
        <p:spPr>
          <a:xfrm>
            <a:off x="3057524" y="3793331"/>
            <a:ext cx="1193006" cy="957263"/>
          </a:xfrm>
          <a:prstGeom prst="round2Diag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xmlns="" id="{D1368DF4-03F0-4A8E-9053-B9D6967A60BC}"/>
              </a:ext>
            </a:extLst>
          </p:cNvPr>
          <p:cNvSpPr/>
          <p:nvPr/>
        </p:nvSpPr>
        <p:spPr>
          <a:xfrm>
            <a:off x="2543174" y="2366962"/>
            <a:ext cx="2150270" cy="3159327"/>
          </a:xfrm>
          <a:prstGeom prst="round2Diag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xmlns="" id="{C7926E41-F049-4429-8EF3-EBA3DA8CB124}"/>
              </a:ext>
            </a:extLst>
          </p:cNvPr>
          <p:cNvSpPr/>
          <p:nvPr/>
        </p:nvSpPr>
        <p:spPr>
          <a:xfrm>
            <a:off x="1647825" y="1250156"/>
            <a:ext cx="3524250" cy="4586288"/>
          </a:xfrm>
          <a:prstGeom prst="round2DiagRect">
            <a:avLst>
              <a:gd name="adj1" fmla="val 12150"/>
              <a:gd name="adj2" fmla="val 0"/>
            </a:avLst>
          </a:prstGeom>
          <a:noFill/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b="1" dirty="0"/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xmlns="" id="{308F2D0F-55FE-45BE-9738-872B650E9A1E}"/>
              </a:ext>
            </a:extLst>
          </p:cNvPr>
          <p:cNvSpPr/>
          <p:nvPr/>
        </p:nvSpPr>
        <p:spPr>
          <a:xfrm>
            <a:off x="2743200" y="1693069"/>
            <a:ext cx="1828800" cy="303011"/>
          </a:xfrm>
          <a:prstGeom prst="snip1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834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dirty="0"/>
              <a:t>文件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531938"/>
            <a:ext cx="8388672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Manifest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宋体" pitchFamily="2" charset="-122"/>
              </a:rPr>
              <a:t>　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是根节点，描述了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package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中所有的内容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004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命名空间，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://schemas.android.aom/apk/res/android,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这样使得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中各种标准属性能在文件中使用，提供了大部分元素中的数据。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　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指定本应用内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主程序包的包名，它也是一个应用进程的默认名称。</a:t>
            </a:r>
          </a:p>
        </p:txBody>
      </p:sp>
    </p:spTree>
    <p:extLst>
      <p:ext uri="{BB962C8B-B14F-4D97-AF65-F5344CB8AC3E}">
        <p14:creationId xmlns:p14="http://schemas.microsoft.com/office/powerpoint/2010/main" val="347366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772400" cy="71095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5900"/>
            <a:ext cx="8352928" cy="53721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android:icon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indent="320040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很简单，就是声明整个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的图标，图片一般都放在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drawable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文件夹下。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ndroid:label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indent="32004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这个属性用于给内容提供器定义一个用户可读的标签。如果这个属性没有设置，那么它会使用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&lt;application&gt;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属性值来代替。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&lt;Application&gt;</a:t>
            </a:r>
          </a:p>
          <a:p>
            <a:pPr indent="32004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AndroidManifest.xml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中必须含有一个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标签，这个标签声明了每一个应用程序的组件及其属性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icon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permission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65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28800"/>
            <a:ext cx="8352928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intent-filter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32004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元素用于指定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Activity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Broadcast Receiver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能够响应的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对象的类型。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过滤器声明了它的父组件的能力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Activity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所能做的事情和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Broadcast Receiver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所能够处理的广播类型。它会打开组件来接收它所声明类型的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对象，过滤掉那些对组件没有意义的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对象请求。过滤器的大多数内容是通过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&lt;action&gt;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&lt;category&gt;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&lt;data&gt;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子元素来描述的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2004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组件支持的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 action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32004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组件支持的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 Category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3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常用快捷键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Alt+enter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自动修复</a:t>
            </a:r>
            <a:endParaRPr lang="en-US" altLang="zh-CN" dirty="0" smtClean="0"/>
          </a:p>
          <a:p>
            <a:r>
              <a:rPr lang="en-US" altLang="zh-CN" dirty="0" err="1" smtClean="0"/>
              <a:t>Ctrl+p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en-US" altLang="zh-CN" dirty="0" err="1" smtClean="0"/>
              <a:t>Ctrl+alt</a:t>
            </a:r>
            <a:r>
              <a:rPr lang="en-US" altLang="zh-CN" dirty="0" smtClean="0"/>
              <a:t>+</a:t>
            </a:r>
            <a:r>
              <a:rPr lang="zh-CN" altLang="en-US" dirty="0" smtClean="0"/>
              <a:t>空格 自动提示</a:t>
            </a:r>
            <a:endParaRPr lang="en-US" altLang="zh-CN" dirty="0" smtClean="0"/>
          </a:p>
          <a:p>
            <a:r>
              <a:rPr lang="en-US" altLang="zh-CN" dirty="0" err="1" smtClean="0"/>
              <a:t>Ctrl+alt+o</a:t>
            </a:r>
            <a:r>
              <a:rPr lang="zh-CN" altLang="en-US" dirty="0" smtClean="0"/>
              <a:t>优化导包</a:t>
            </a:r>
            <a:endParaRPr lang="en-US" altLang="zh-CN" dirty="0" smtClean="0"/>
          </a:p>
          <a:p>
            <a:r>
              <a:rPr lang="en-US" altLang="zh-CN" dirty="0" err="1" smtClean="0"/>
              <a:t>Alt+insert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访问器方法构造方法 </a:t>
            </a:r>
            <a:r>
              <a:rPr lang="en-US" altLang="zh-CN" dirty="0" err="1" smtClean="0"/>
              <a:t>toString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改变字号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24" y="1628800"/>
            <a:ext cx="7949647" cy="48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zh-CN" altLang="zh-CN" dirty="0">
                <a:effectLst/>
              </a:rPr>
              <a:t>界面</a:t>
            </a:r>
            <a:r>
              <a:rPr lang="zh-CN" altLang="zh-CN" dirty="0" smtClean="0">
                <a:effectLst/>
              </a:rPr>
              <a:t>介绍</a:t>
            </a:r>
            <a:endParaRPr lang="zh-CN" altLang="en-US" dirty="0"/>
          </a:p>
        </p:txBody>
      </p:sp>
      <p:pic>
        <p:nvPicPr>
          <p:cNvPr id="4" name="内容占位符 3" descr="http://static.open-open.com/lib/uploadImg/20160710/image/2016-07-08_22-54-4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4" y="1412874"/>
            <a:ext cx="7779215" cy="5040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0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zh-CN" altLang="zh-CN" dirty="0">
                <a:effectLst/>
              </a:rPr>
              <a:t>区域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 smtClean="0">
                <a:effectLst/>
              </a:rPr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这个区域是运行和调试相关的操作。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、编译</a:t>
            </a:r>
            <a:r>
              <a:rPr lang="en-US" altLang="zh-CN" dirty="0"/>
              <a:t>2</a:t>
            </a:r>
            <a:r>
              <a:rPr lang="zh-CN" altLang="zh-CN" dirty="0"/>
              <a:t>中显示的模块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、当前项目的模块列表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、运行</a:t>
            </a:r>
            <a:r>
              <a:rPr lang="en-US" altLang="zh-CN" dirty="0"/>
              <a:t>2</a:t>
            </a:r>
            <a:r>
              <a:rPr lang="zh-CN" altLang="zh-CN" dirty="0"/>
              <a:t>中显示的模块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、调试</a:t>
            </a:r>
            <a:r>
              <a:rPr lang="en-US" altLang="zh-CN" dirty="0"/>
              <a:t>2</a:t>
            </a:r>
            <a:r>
              <a:rPr lang="zh-CN" altLang="zh-CN" dirty="0"/>
              <a:t>中显示的模块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、测试</a:t>
            </a:r>
            <a:r>
              <a:rPr lang="en-US" altLang="zh-CN" dirty="0"/>
              <a:t>2</a:t>
            </a:r>
            <a:r>
              <a:rPr lang="zh-CN" altLang="zh-CN" dirty="0"/>
              <a:t>中显示的模块代码覆盖率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、调试安卓运行的进程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、重新运行</a:t>
            </a:r>
            <a:r>
              <a:rPr lang="en-US" altLang="zh-CN" dirty="0"/>
              <a:t>2</a:t>
            </a:r>
            <a:r>
              <a:rPr lang="zh-CN" altLang="zh-CN" dirty="0"/>
              <a:t>中显示的模块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、停止运行</a:t>
            </a:r>
            <a:r>
              <a:rPr lang="en-US" altLang="zh-CN" dirty="0"/>
              <a:t>2</a:t>
            </a:r>
            <a:r>
              <a:rPr lang="zh-CN" altLang="zh-CN" dirty="0"/>
              <a:t>中显示的模块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说明: C:\Users\wqm\AppData\Local\Temp\SNAGHTML5a2477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3345815" cy="2005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05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79512"/>
          </a:xfrm>
        </p:spPr>
        <p:txBody>
          <a:bodyPr/>
          <a:lstStyle/>
          <a:p>
            <a:r>
              <a:rPr lang="zh-CN" altLang="zh-CN" dirty="0">
                <a:effectLst/>
              </a:rPr>
              <a:t>区域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 smtClean="0">
                <a:effectLst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这个区域主要是和</a:t>
            </a:r>
            <a:r>
              <a:rPr lang="en-US" altLang="zh-CN" dirty="0"/>
              <a:t>Android</a:t>
            </a:r>
            <a:r>
              <a:rPr lang="zh-CN" altLang="zh-CN" dirty="0"/>
              <a:t>设备和虚拟机相关的操作。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、虚拟设备管理。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、同步工程的</a:t>
            </a:r>
            <a:r>
              <a:rPr lang="en-US" altLang="zh-CN" dirty="0" err="1"/>
              <a:t>Gradle</a:t>
            </a:r>
            <a:r>
              <a:rPr lang="zh-CN" altLang="zh-CN" dirty="0"/>
              <a:t>文件，一般在</a:t>
            </a:r>
            <a:r>
              <a:rPr lang="en-US" altLang="zh-CN" dirty="0" err="1"/>
              <a:t>Gradle</a:t>
            </a:r>
            <a:r>
              <a:rPr lang="zh-CN" altLang="zh-CN" dirty="0"/>
              <a:t>配置被修改的时候需要同步一下。</a:t>
            </a:r>
          </a:p>
          <a:p>
            <a:r>
              <a:rPr lang="en-US" altLang="zh-CN" dirty="0"/>
              <a:t>3 </a:t>
            </a:r>
            <a:r>
              <a:rPr lang="zh-CN" altLang="zh-CN" dirty="0"/>
              <a:t>、项目结构，一些项目相关的属性配置。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Android SDK</a:t>
            </a:r>
            <a:r>
              <a:rPr lang="zh-CN" altLang="zh-CN" dirty="0"/>
              <a:t>管理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 err="1"/>
              <a:t>Genymontion</a:t>
            </a:r>
            <a:r>
              <a:rPr lang="zh-CN" altLang="zh-CN" dirty="0"/>
              <a:t>模拟器（需要装</a:t>
            </a:r>
            <a:r>
              <a:rPr lang="en-US" altLang="zh-CN" dirty="0" err="1"/>
              <a:t>Genymontion</a:t>
            </a:r>
            <a:r>
              <a:rPr lang="zh-CN" altLang="zh-CN" dirty="0"/>
              <a:t>插件，</a:t>
            </a:r>
            <a:r>
              <a:rPr lang="en-US" altLang="zh-CN" u="sng" dirty="0" err="1">
                <a:hlinkClick r:id="rId2"/>
              </a:rPr>
              <a:t>安装篇</a:t>
            </a:r>
            <a:r>
              <a:rPr lang="en-US" altLang="zh-CN" b="1" dirty="0"/>
              <a:t>[</a:t>
            </a:r>
            <a:r>
              <a:rPr lang="zh-CN" altLang="zh-CN" b="1" dirty="0"/>
              <a:t>模拟器安装</a:t>
            </a:r>
            <a:r>
              <a:rPr lang="en-US" altLang="zh-CN" b="1" dirty="0"/>
              <a:t>]</a:t>
            </a:r>
            <a:r>
              <a:rPr lang="zh-CN" altLang="zh-CN" dirty="0"/>
              <a:t>部分）</a:t>
            </a:r>
          </a:p>
          <a:p>
            <a:endParaRPr lang="zh-CN" altLang="en-US" dirty="0"/>
          </a:p>
        </p:txBody>
      </p:sp>
      <p:pic>
        <p:nvPicPr>
          <p:cNvPr id="4" name="图片 3" descr="说明: C:\Users\wqm\AppData\Local\Temp\SNAGHTML5a94cd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64934"/>
            <a:ext cx="2760345" cy="1992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706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zh-CN" altLang="zh-CN" dirty="0">
                <a:effectLst/>
              </a:rPr>
              <a:t>区域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 smtClean="0">
                <a:effectLst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个区域主要是工程文件资源等相关的操作。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、展示项目中文件的组织方式，默认是以</a:t>
            </a:r>
            <a:r>
              <a:rPr lang="en-US" altLang="zh-CN" dirty="0"/>
              <a:t>Android</a:t>
            </a:r>
            <a:r>
              <a:rPr lang="zh-CN" altLang="zh-CN" dirty="0"/>
              <a:t>方式展示的，可选择“</a:t>
            </a:r>
            <a:r>
              <a:rPr lang="en-US" altLang="zh-CN" dirty="0"/>
              <a:t>Project</a:t>
            </a:r>
            <a:r>
              <a:rPr lang="zh-CN" altLang="zh-CN" dirty="0"/>
              <a:t>、</a:t>
            </a:r>
            <a:r>
              <a:rPr lang="en-US" altLang="zh-CN" dirty="0"/>
              <a:t>Packages</a:t>
            </a:r>
            <a:r>
              <a:rPr lang="zh-CN" altLang="zh-CN" dirty="0"/>
              <a:t>、</a:t>
            </a:r>
            <a:r>
              <a:rPr lang="en-US" altLang="zh-CN" dirty="0"/>
              <a:t>Scratches</a:t>
            </a:r>
            <a:r>
              <a:rPr lang="zh-CN" altLang="zh-CN" dirty="0"/>
              <a:t>、</a:t>
            </a:r>
            <a:r>
              <a:rPr lang="en-US" altLang="zh-CN" dirty="0" err="1"/>
              <a:t>ProjectFiles</a:t>
            </a:r>
            <a:r>
              <a:rPr lang="zh-CN" altLang="zh-CN" dirty="0"/>
              <a:t>、</a:t>
            </a:r>
            <a:r>
              <a:rPr lang="en-US" altLang="zh-CN" dirty="0"/>
              <a:t>Problems</a:t>
            </a:r>
            <a:r>
              <a:rPr lang="zh-CN" altLang="zh-CN" dirty="0"/>
              <a:t>…”等展示方式。平时用的最多的就</a:t>
            </a:r>
            <a:r>
              <a:rPr lang="en-US" altLang="zh-CN" b="1" dirty="0"/>
              <a:t>Android</a:t>
            </a:r>
            <a:r>
              <a:rPr lang="zh-CN" altLang="zh-CN" dirty="0"/>
              <a:t>和</a:t>
            </a:r>
            <a:r>
              <a:rPr lang="en-US" altLang="zh-CN" b="1" dirty="0"/>
              <a:t>Project</a:t>
            </a:r>
            <a:r>
              <a:rPr lang="zh-CN" altLang="zh-CN" dirty="0"/>
              <a:t>两种。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、定位</a:t>
            </a:r>
            <a:r>
              <a:rPr lang="zh-CN" altLang="zh-CN" b="1" dirty="0"/>
              <a:t>当前打开文件</a:t>
            </a:r>
            <a:r>
              <a:rPr lang="zh-CN" altLang="zh-CN" dirty="0"/>
              <a:t>在工程目录中的位置。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、关闭工程目录中所有的展开项。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、额外的一些系统配置，点开后是一个弹出菜单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 err="1"/>
              <a:t>Autoscroll</a:t>
            </a:r>
            <a:r>
              <a:rPr lang="en-US" altLang="zh-CN" b="1" dirty="0"/>
              <a:t> to Source</a:t>
            </a:r>
            <a:r>
              <a:rPr lang="en-US" altLang="zh-CN" dirty="0"/>
              <a:t> </a:t>
            </a:r>
            <a:r>
              <a:rPr lang="zh-CN" altLang="zh-CN" dirty="0"/>
              <a:t>和</a:t>
            </a:r>
            <a:r>
              <a:rPr lang="en-US" altLang="zh-CN" dirty="0"/>
              <a:t> </a:t>
            </a:r>
            <a:r>
              <a:rPr lang="en-US" altLang="zh-CN" b="1" dirty="0" err="1"/>
              <a:t>Autoscroll</a:t>
            </a:r>
            <a:r>
              <a:rPr lang="en-US" altLang="zh-CN" b="1" dirty="0"/>
              <a:t> from Source</a:t>
            </a:r>
            <a:r>
              <a:rPr lang="zh-CN" altLang="zh-CN" dirty="0"/>
              <a:t>两个勾选起来后，</a:t>
            </a:r>
            <a:r>
              <a:rPr lang="en-US" altLang="zh-CN" dirty="0"/>
              <a:t>Android Studio</a:t>
            </a:r>
            <a:r>
              <a:rPr lang="zh-CN" altLang="zh-CN" dirty="0"/>
              <a:t>会自动定位当前编辑文件在工程中的位置，用起来会很爽。其他功能大家可以自己摸索摸索。</a:t>
            </a:r>
          </a:p>
          <a:p>
            <a:endParaRPr lang="zh-CN" altLang="en-US" dirty="0"/>
          </a:p>
        </p:txBody>
      </p:sp>
      <p:pic>
        <p:nvPicPr>
          <p:cNvPr id="4" name="图片 3" descr="http://static.open-open.com/lib/uploadImg/20160710/002/image0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64704"/>
            <a:ext cx="2596515" cy="3821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移动互联网条件下的开发方法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" y="1628800"/>
            <a:ext cx="8738510" cy="47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区域</a:t>
            </a:r>
            <a:r>
              <a:rPr lang="en-US" altLang="zh-CN" b="1" dirty="0">
                <a:effectLst/>
              </a:rPr>
              <a:t>4</a:t>
            </a:r>
            <a:r>
              <a:rPr lang="zh-CN" altLang="zh-CN" b="1" dirty="0" smtClean="0">
                <a:effectLst/>
              </a:rPr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这个区域主要是用来编写代码和设计布局。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、已打开的文件的</a:t>
            </a:r>
            <a:r>
              <a:rPr lang="en-US" altLang="zh-CN" dirty="0"/>
              <a:t>Tab</a:t>
            </a:r>
            <a:r>
              <a:rPr lang="zh-CN" altLang="zh-CN" dirty="0"/>
              <a:t>页。（在</a:t>
            </a:r>
            <a:r>
              <a:rPr lang="en-US" altLang="zh-CN" dirty="0"/>
              <a:t>Tab</a:t>
            </a:r>
            <a:r>
              <a:rPr lang="zh-CN" altLang="zh-CN" dirty="0"/>
              <a:t>页上按下</a:t>
            </a:r>
            <a:r>
              <a:rPr lang="en-US" altLang="zh-CN" dirty="0"/>
              <a:t>Ctrl</a:t>
            </a:r>
            <a:r>
              <a:rPr lang="zh-CN" altLang="zh-CN" dirty="0"/>
              <a:t>键</a:t>
            </a:r>
            <a:r>
              <a:rPr lang="en-US" altLang="zh-CN" dirty="0"/>
              <a:t> + </a:t>
            </a:r>
            <a:r>
              <a:rPr lang="zh-CN" altLang="zh-CN" dirty="0"/>
              <a:t>点击鼠标会出现一个弹出菜单会有惊喜哦！）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UI</a:t>
            </a:r>
            <a:r>
              <a:rPr lang="zh-CN" altLang="zh-CN" dirty="0"/>
              <a:t>布局预览区域。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、布局编辑模式切换，对于一些老鸟来说更喜欢通过</a:t>
            </a:r>
            <a:r>
              <a:rPr lang="en-US" altLang="zh-CN" b="1" dirty="0"/>
              <a:t>Text</a:t>
            </a:r>
            <a:r>
              <a:rPr lang="zh-CN" altLang="zh-CN" dirty="0"/>
              <a:t>来编辑布局，新手可以试试</a:t>
            </a:r>
            <a:r>
              <a:rPr lang="en-US" altLang="zh-CN" b="1" dirty="0"/>
              <a:t>Design</a:t>
            </a:r>
            <a:r>
              <a:rPr lang="zh-CN" altLang="zh-CN" dirty="0"/>
              <a:t>编辑布局，编辑后再切换到</a:t>
            </a:r>
            <a:r>
              <a:rPr lang="en-US" altLang="zh-CN" b="1" dirty="0"/>
              <a:t>Text</a:t>
            </a:r>
            <a:r>
              <a:rPr lang="zh-CN" altLang="zh-CN" dirty="0"/>
              <a:t>模式，对于学习</a:t>
            </a:r>
            <a:r>
              <a:rPr lang="en-US" altLang="zh-CN" dirty="0"/>
              <a:t>Android</a:t>
            </a:r>
            <a:r>
              <a:rPr lang="zh-CN" altLang="zh-CN" dirty="0"/>
              <a:t>布局设计很有帮助。</a:t>
            </a:r>
            <a:endParaRPr lang="zh-CN" altLang="en-US" dirty="0"/>
          </a:p>
        </p:txBody>
      </p:sp>
      <p:pic>
        <p:nvPicPr>
          <p:cNvPr id="6" name="图片 5" descr="说明: C:\Users\wqm\AppData\Local\Temp\SNAGHTML5cee48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470525" cy="265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zh-CN" altLang="zh-CN" b="1" dirty="0">
                <a:effectLst/>
              </a:rPr>
              <a:t>区域</a:t>
            </a:r>
            <a:r>
              <a:rPr lang="en-US" altLang="zh-CN" b="1" dirty="0">
                <a:effectLst/>
              </a:rPr>
              <a:t>5</a:t>
            </a:r>
            <a:r>
              <a:rPr lang="zh-CN" altLang="zh-CN" b="1" dirty="0" smtClean="0">
                <a:effectLst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这个区域大部分是用来查看一些输出信息的。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、终端</a:t>
            </a:r>
            <a:r>
              <a:rPr lang="en-US" altLang="zh-CN" dirty="0"/>
              <a:t> - </a:t>
            </a:r>
            <a:r>
              <a:rPr lang="zh-CN" altLang="zh-CN" dirty="0"/>
              <a:t>喜欢命令行操作的伙伴不用额外启动终端了。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、监控</a:t>
            </a:r>
            <a:r>
              <a:rPr lang="en-US" altLang="zh-CN" dirty="0"/>
              <a:t> - </a:t>
            </a:r>
            <a:r>
              <a:rPr lang="zh-CN" altLang="zh-CN" dirty="0"/>
              <a:t>可以查看应用的一些输出信息。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、信息</a:t>
            </a:r>
            <a:r>
              <a:rPr lang="en-US" altLang="zh-CN" dirty="0"/>
              <a:t> - </a:t>
            </a:r>
            <a:r>
              <a:rPr lang="zh-CN" altLang="zh-CN" dirty="0"/>
              <a:t>工程编译的一些输出信息。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、运行</a:t>
            </a:r>
            <a:r>
              <a:rPr lang="en-US" altLang="zh-CN" dirty="0"/>
              <a:t> - </a:t>
            </a:r>
            <a:r>
              <a:rPr lang="zh-CN" altLang="zh-CN" dirty="0"/>
              <a:t>应用运行后的一些相关信息。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TODO - </a:t>
            </a:r>
            <a:r>
              <a:rPr lang="zh-CN" altLang="zh-CN" dirty="0"/>
              <a:t>标有</a:t>
            </a:r>
            <a:r>
              <a:rPr lang="en-US" altLang="zh-CN" b="1" dirty="0"/>
              <a:t>TOTO</a:t>
            </a:r>
            <a:r>
              <a:rPr lang="zh-CN" altLang="zh-CN" dirty="0"/>
              <a:t>注释的列表。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、事件</a:t>
            </a:r>
            <a:r>
              <a:rPr lang="en-US" altLang="zh-CN" dirty="0"/>
              <a:t> - </a:t>
            </a:r>
            <a:r>
              <a:rPr lang="zh-CN" altLang="zh-CN" dirty="0"/>
              <a:t>一些事件日志。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 err="1"/>
              <a:t>Gradle</a:t>
            </a:r>
            <a:r>
              <a:rPr lang="zh-CN" altLang="zh-CN" dirty="0"/>
              <a:t>控制台，通过这个可以了解</a:t>
            </a:r>
            <a:r>
              <a:rPr lang="en-US" altLang="zh-CN" dirty="0" err="1"/>
              <a:t>Gradle</a:t>
            </a:r>
            <a:r>
              <a:rPr lang="zh-CN" altLang="zh-CN" dirty="0"/>
              <a:t>构建应用的时候一些输出信息。</a:t>
            </a:r>
          </a:p>
          <a:p>
            <a:endParaRPr lang="zh-CN" altLang="en-US" dirty="0"/>
          </a:p>
        </p:txBody>
      </p:sp>
      <p:pic>
        <p:nvPicPr>
          <p:cNvPr id="4" name="图片 3" descr="http://static.open-open.com/lib/uploadImg/20160710/image/2016-07-09_10-36-5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9092"/>
            <a:ext cx="8410575" cy="1926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5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9060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View</a:t>
            </a:r>
            <a:r>
              <a:rPr lang="en-US" altLang="zh-CN" sz="2400" dirty="0"/>
              <a:t> &gt; </a:t>
            </a:r>
            <a:r>
              <a:rPr lang="en-US" altLang="zh-CN" sz="2400" b="1" dirty="0"/>
              <a:t>Tool Windows</a:t>
            </a:r>
            <a:r>
              <a:rPr lang="en-US" altLang="zh-CN" sz="2400" dirty="0"/>
              <a:t> &gt; </a:t>
            </a:r>
            <a:r>
              <a:rPr lang="en-US" altLang="zh-CN" sz="2400" b="1" dirty="0"/>
              <a:t>Device File Explorer</a:t>
            </a:r>
            <a:r>
              <a:rPr lang="en-US" altLang="zh-CN" sz="2400" dirty="0"/>
              <a:t> </a:t>
            </a:r>
            <a:r>
              <a:rPr lang="zh-CN" altLang="en-US" sz="2400" dirty="0"/>
              <a:t>或者直接在右侧的工具栏窗口点击 </a:t>
            </a:r>
            <a:r>
              <a:rPr lang="en-US" altLang="zh-CN" sz="2400" dirty="0"/>
              <a:t>Device File Explorer</a:t>
            </a:r>
            <a:r>
              <a:rPr lang="zh-CN" altLang="en-US" sz="2400" dirty="0"/>
              <a:t>就可以打开设备文件资源管理器。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53985"/>
            <a:ext cx="7343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dirty="0" smtClean="0"/>
              <a:t>启动的基本流程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28120" r="24695" b="12897"/>
          <a:stretch/>
        </p:blipFill>
        <p:spPr bwMode="auto">
          <a:xfrm>
            <a:off x="683568" y="1484784"/>
            <a:ext cx="72008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/>
              <a:t>移动互联网条件下的开发方法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技术选择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下表</a:t>
            </a:r>
            <a:r>
              <a:rPr lang="zh-CN" altLang="en-US" dirty="0" smtClean="0"/>
              <a:t>进一步说明了移动互联网条件下导致实现技术更加松散（使用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11412"/>
              </p:ext>
            </p:extLst>
          </p:nvPr>
        </p:nvGraphicFramePr>
        <p:xfrm>
          <a:off x="984250" y="2720975"/>
          <a:ext cx="7702550" cy="326101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17581"/>
                <a:gridCol w="1404182"/>
                <a:gridCol w="2590238"/>
                <a:gridCol w="1390549"/>
              </a:tblGrid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工作端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开发基础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主流框架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数据交互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Android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Java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JSON/XML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iOS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ObjectC</a:t>
                      </a:r>
                      <a:r>
                        <a:rPr lang="en-US" sz="1400" b="1" u="none" strike="noStrike" dirty="0" smtClean="0">
                          <a:effectLst/>
                        </a:rPr>
                        <a:t>/Swift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iOS SDK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JSON/XML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Web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Javascript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Jquery</a:t>
                      </a:r>
                      <a:r>
                        <a:rPr lang="en-US" sz="1400" b="1" u="none" strike="noStrike" dirty="0" smtClean="0">
                          <a:effectLst/>
                        </a:rPr>
                        <a:t>/Bootstrap/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BackboneJs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ReactJs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HTML/CSS/Js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Server(For Native Client)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Java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Restful(Jersey）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JSON/XML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Server(Web)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Java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SSH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HTML/CSS/Js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Server(Biz Logic)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Java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Hard Code/Rule/Workflow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XML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40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DB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Java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ORMapping(Hibernate/Cayenne)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大作业项目选题</a:t>
            </a:r>
            <a:r>
              <a:rPr lang="zh-CN" altLang="en-US" dirty="0"/>
              <a:t>指导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新颖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zh-CN" altLang="en-US" dirty="0" smtClean="0"/>
              <a:t>实际应用价值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技术创新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功能完整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用户体验好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运行稳定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9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Arial" charset="0"/>
                <a:ea typeface="微软雅黑" pitchFamily="34" charset="-122"/>
                <a:cs typeface="+mn-cs"/>
              </a:rPr>
              <a:t>作业</a:t>
            </a:r>
            <a:r>
              <a:rPr lang="en-US" altLang="zh-CN" sz="3200" b="1" dirty="0" smtClean="0">
                <a:latin typeface="Arial" charset="0"/>
                <a:ea typeface="微软雅黑" pitchFamily="34" charset="-122"/>
                <a:cs typeface="+mn-cs"/>
              </a:rPr>
              <a:t>-</a:t>
            </a:r>
            <a:r>
              <a:rPr lang="zh-CN" altLang="en-US" sz="3200" b="1" dirty="0">
                <a:latin typeface="Arial" charset="0"/>
                <a:ea typeface="微软雅黑" pitchFamily="34" charset="-122"/>
                <a:cs typeface="+mn-cs"/>
              </a:rPr>
              <a:t>移动开技术调研报告</a:t>
            </a:r>
            <a:r>
              <a:rPr lang="zh-CN" altLang="en-US" sz="3200" dirty="0">
                <a:latin typeface="Times New Roman" panose="02020603050405020304" pitchFamily="18" charset="0"/>
              </a:rPr>
              <a:t/>
            </a:r>
            <a:br>
              <a:rPr lang="zh-CN" altLang="en-US" sz="3200" dirty="0">
                <a:latin typeface="Times New Roman" panose="02020603050405020304" pitchFamily="18" charset="0"/>
              </a:rPr>
            </a:br>
            <a:endParaRPr lang="zh-CN" altLang="en-US" sz="3200" b="1" dirty="0"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73" y="1628800"/>
            <a:ext cx="8788099" cy="449580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移动开发平台有哪些？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各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开发平台使用的技术是什么？有什么优缺点？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你认为移动端未来的发展前景如何？你认为哪个技术发展前景最好？为什么？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060848"/>
            <a:ext cx="6912768" cy="158417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Studio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环境使用及第一个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ndroid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的程序</a:t>
            </a:r>
          </a:p>
        </p:txBody>
      </p:sp>
    </p:spTree>
    <p:extLst>
      <p:ext uri="{BB962C8B-B14F-4D97-AF65-F5344CB8AC3E}">
        <p14:creationId xmlns:p14="http://schemas.microsoft.com/office/powerpoint/2010/main" val="35063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Studio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环境使用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开发环境界面介绍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 Project 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Strucure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 Settings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常用快捷键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第一个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程序</a:t>
            </a:r>
            <a:r>
              <a:rPr lang="en-US" altLang="zh-CN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----</a:t>
            </a:r>
            <a:r>
              <a:rPr lang="en-US" altLang="zh-CN" sz="40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HelloWorld</a:t>
            </a:r>
            <a:endParaRPr lang="zh-CN" altLang="en-US" sz="4000" dirty="0">
              <a:solidFill>
                <a:srgbClr val="0070C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5053"/>
          <a:stretch/>
        </p:blipFill>
        <p:spPr>
          <a:xfrm>
            <a:off x="420222" y="1556792"/>
            <a:ext cx="854426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</TotalTime>
  <Words>1187</Words>
  <Application>Microsoft Office PowerPoint</Application>
  <PresentationFormat>全屏显示(4:3)</PresentationFormat>
  <Paragraphs>164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 Rounded MT Bold</vt:lpstr>
      <vt:lpstr>Tw Cen MT</vt:lpstr>
      <vt:lpstr>黑体</vt:lpstr>
      <vt:lpstr>华文仿宋</vt:lpstr>
      <vt:lpstr>宋体</vt:lpstr>
      <vt:lpstr>微软雅黑</vt:lpstr>
      <vt:lpstr>Arial</vt:lpstr>
      <vt:lpstr>Calibri</vt:lpstr>
      <vt:lpstr>Times New Roman</vt:lpstr>
      <vt:lpstr>Wingdings</vt:lpstr>
      <vt:lpstr>Wingdings 2</vt:lpstr>
      <vt:lpstr>中性</vt:lpstr>
      <vt:lpstr>移动互联网应用开发技术概述</vt:lpstr>
      <vt:lpstr> 移动互联网应用程序体系架构 </vt:lpstr>
      <vt:lpstr>移动互联网条件下的开发方法</vt:lpstr>
      <vt:lpstr>移动互联网条件下的开发方法 技术选择</vt:lpstr>
      <vt:lpstr>大作业项目选题指导</vt:lpstr>
      <vt:lpstr>作业-移动开技术调研报告 </vt:lpstr>
      <vt:lpstr>Android Studio环境使用及第一个Android的程序</vt:lpstr>
      <vt:lpstr>Android Studio 环境使用</vt:lpstr>
      <vt:lpstr>第一个Android程序----HelloWorld</vt:lpstr>
      <vt:lpstr>第一个Android程序----HelloWorld</vt:lpstr>
      <vt:lpstr>最小版本及项目类型</vt:lpstr>
      <vt:lpstr>项目版本</vt:lpstr>
      <vt:lpstr>项目的组成结构----项目结构类型</vt:lpstr>
      <vt:lpstr>项目的组成结构----项目结构</vt:lpstr>
      <vt:lpstr>项目结构</vt:lpstr>
      <vt:lpstr>资源文件</vt:lpstr>
      <vt:lpstr>各目录功能说明</vt:lpstr>
      <vt:lpstr>各目录功能说明</vt:lpstr>
      <vt:lpstr>各目录功能说明</vt:lpstr>
      <vt:lpstr>清单文件</vt:lpstr>
      <vt:lpstr>AndroidManifest.xml文件</vt:lpstr>
      <vt:lpstr>AndroidManifest.xml文件</vt:lpstr>
      <vt:lpstr>AndroidManifest.xml文件</vt:lpstr>
      <vt:lpstr>常用快捷键</vt:lpstr>
      <vt:lpstr>改变字号</vt:lpstr>
      <vt:lpstr>界面介绍</vt:lpstr>
      <vt:lpstr>区域1介绍</vt:lpstr>
      <vt:lpstr>区域2介绍</vt:lpstr>
      <vt:lpstr>区域3介绍</vt:lpstr>
      <vt:lpstr>区域4介绍</vt:lpstr>
      <vt:lpstr>区域5介绍</vt:lpstr>
      <vt:lpstr>View &gt; Tool Windows &gt; Device File Explorer 或者直接在右侧的工具栏窗口点击 Device File Explorer就可以打开设备文件资源管理器。</vt:lpstr>
      <vt:lpstr>Activity启动的基本流程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fuli</dc:creator>
  <cp:lastModifiedBy>Jason</cp:lastModifiedBy>
  <cp:revision>110</cp:revision>
  <dcterms:created xsi:type="dcterms:W3CDTF">2013-10-31T07:24:43Z</dcterms:created>
  <dcterms:modified xsi:type="dcterms:W3CDTF">2019-02-25T04:06:43Z</dcterms:modified>
</cp:coreProperties>
</file>