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1"/>
  </p:notesMasterIdLst>
  <p:sldIdLst>
    <p:sldId id="355" r:id="rId2"/>
    <p:sldId id="373" r:id="rId3"/>
    <p:sldId id="370" r:id="rId4"/>
    <p:sldId id="369" r:id="rId5"/>
    <p:sldId id="371" r:id="rId6"/>
    <p:sldId id="328" r:id="rId7"/>
    <p:sldId id="334" r:id="rId8"/>
    <p:sldId id="382" r:id="rId9"/>
    <p:sldId id="356" r:id="rId10"/>
    <p:sldId id="374" r:id="rId11"/>
    <p:sldId id="375" r:id="rId12"/>
    <p:sldId id="376" r:id="rId13"/>
    <p:sldId id="377" r:id="rId14"/>
    <p:sldId id="347" r:id="rId15"/>
    <p:sldId id="367" r:id="rId16"/>
    <p:sldId id="379" r:id="rId17"/>
    <p:sldId id="378" r:id="rId18"/>
    <p:sldId id="380" r:id="rId19"/>
    <p:sldId id="38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83" autoAdjust="0"/>
  </p:normalViewPr>
  <p:slideViewPr>
    <p:cSldViewPr>
      <p:cViewPr varScale="1">
        <p:scale>
          <a:sx n="85" d="100"/>
          <a:sy n="85" d="100"/>
        </p:scale>
        <p:origin x="9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6FED-1FBC-4CF0-8275-F7FA8072E1A6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39C-AEF0-4D5D-9002-561825246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0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7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设想一个场景：我们要在盒子里放置其他物体。盒子可用空间的比例就是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，盒子中每个物体可用空间的比例就是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layout_weight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。例如，盒子的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，我们需要往盒子里放置两个物体：物体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layout_weight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layout_weight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。那么，物体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可以占据盒子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的空间，而物体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可以占据剩下的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8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学生独立完成练习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文档快速注释快捷键</a:t>
            </a:r>
            <a:r>
              <a:rPr lang="en-US" altLang="zh-CN" dirty="0" err="1" smtClean="0"/>
              <a:t>ctrl+shift</a:t>
            </a:r>
            <a:r>
              <a:rPr lang="en-US" altLang="zh-CN" dirty="0" smtClean="0"/>
              <a:t>+/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15F9C-8ACC-44A6-9BC3-758EABF2BB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6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6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9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16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7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96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775F55"/>
                </a:solidFill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77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77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2022/3/16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39752" y="1916832"/>
            <a:ext cx="5400600" cy="144016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/>
              <a:t>布局</a:t>
            </a:r>
            <a:r>
              <a:rPr lang="zh-CN" altLang="en-US" dirty="0"/>
              <a:t>管理器</a:t>
            </a:r>
            <a:endParaRPr lang="zh-CN" altLang="en-US" dirty="0">
              <a:solidFill>
                <a:srgbClr val="775F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android:weightSum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weight</a:t>
            </a:r>
            <a:r>
              <a:rPr lang="zh-CN" altLang="en-US" dirty="0"/>
              <a:t>总和的最大值。如果未指定该值，以所有子视图的</a:t>
            </a:r>
            <a:r>
              <a:rPr lang="en-US" altLang="zh-CN" dirty="0" err="1"/>
              <a:t>layout_weight</a:t>
            </a:r>
            <a:r>
              <a:rPr lang="zh-CN" altLang="en-US" dirty="0"/>
              <a:t>属性的累加值作为总和的最大值。一个典型的案例是：通过指定子视图的</a:t>
            </a:r>
            <a:r>
              <a:rPr lang="en-US" altLang="zh-CN" dirty="0" err="1"/>
              <a:t>layout_weight</a:t>
            </a:r>
            <a:r>
              <a:rPr lang="zh-CN" altLang="en-US" dirty="0"/>
              <a:t>属性为</a:t>
            </a:r>
            <a:r>
              <a:rPr lang="en-US" altLang="zh-CN" dirty="0"/>
              <a:t>0.5</a:t>
            </a:r>
            <a:r>
              <a:rPr lang="zh-CN" altLang="en-US" dirty="0"/>
              <a:t>，并设置</a:t>
            </a:r>
            <a:r>
              <a:rPr lang="en-US" altLang="zh-CN" dirty="0" err="1"/>
              <a:t>LinearLayout</a:t>
            </a:r>
            <a:r>
              <a:rPr lang="zh-CN" altLang="en-US" dirty="0"/>
              <a:t>的</a:t>
            </a:r>
            <a:r>
              <a:rPr lang="en-US" altLang="zh-CN" dirty="0" err="1"/>
              <a:t>weightSum</a:t>
            </a:r>
            <a:r>
              <a:rPr lang="zh-CN" altLang="en-US" dirty="0"/>
              <a:t>属性为</a:t>
            </a:r>
            <a:r>
              <a:rPr lang="en-US" altLang="zh-CN" dirty="0"/>
              <a:t>1.0</a:t>
            </a:r>
            <a:r>
              <a:rPr lang="zh-CN" altLang="en-US" dirty="0"/>
              <a:t>，实现子视图占据可用宽度的</a:t>
            </a:r>
            <a:r>
              <a:rPr lang="en-US" altLang="zh-CN" dirty="0"/>
              <a:t>50%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33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android:layout_weight</a:t>
            </a:r>
            <a:r>
              <a:rPr lang="zh-CN" altLang="en-US" sz="3600" dirty="0" smtClean="0"/>
              <a:t>与</a:t>
            </a:r>
            <a:r>
              <a:rPr lang="en-US" altLang="zh-CN" sz="3600" dirty="0" err="1" smtClean="0"/>
              <a:t>weightSum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43288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课堂实践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两个控件均为屏幕宽度（高度）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421162" cy="1008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19400"/>
            <a:ext cx="2752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课堂实践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按钮在屏幕底端，剩余控件全部给文本控件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1961905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dirty="0"/>
              <a:t>线性布局的嵌套练习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1628800"/>
            <a:ext cx="4680520" cy="49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线性布局的嵌套练习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中嵌套两个子</a:t>
            </a:r>
            <a:r>
              <a:rPr lang="en-US" altLang="zh-CN" dirty="0" err="1" smtClean="0"/>
              <a:t>LinearLayout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个子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均设为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，就可以平分在父容器中所占的空间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属性设置布局的背景色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gravity</a:t>
            </a:r>
            <a:r>
              <a:rPr lang="zh-CN" altLang="en-US" dirty="0" smtClean="0"/>
              <a:t>属性设置控件内容相对于控件的对齐方式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layout_gravity</a:t>
            </a:r>
            <a:r>
              <a:rPr lang="zh-CN" altLang="en-US" dirty="0" smtClean="0"/>
              <a:t>属性设置控件相对于容器的对齐方式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属性设置布局方式（水平</a:t>
            </a:r>
            <a:r>
              <a:rPr lang="en-US" altLang="zh-CN" dirty="0" smtClean="0"/>
              <a:t>/</a:t>
            </a:r>
            <a:r>
              <a:rPr lang="zh-CN" altLang="en-US" dirty="0" smtClean="0"/>
              <a:t>垂直）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34" y="548680"/>
            <a:ext cx="7467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向容器中手动添加控件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6" t="25149" r="19938" b="14529"/>
          <a:stretch/>
        </p:blipFill>
        <p:spPr bwMode="auto">
          <a:xfrm>
            <a:off x="607765" y="1628800"/>
            <a:ext cx="7166469" cy="495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8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布局文件</a:t>
            </a:r>
            <a:r>
              <a:rPr lang="en-US" altLang="zh-CN" dirty="0"/>
              <a:t>include</a:t>
            </a:r>
            <a:r>
              <a:rPr lang="zh-CN" altLang="zh-CN" dirty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文件中可使用</a:t>
            </a:r>
            <a:r>
              <a:rPr lang="en-US" altLang="zh-CN" dirty="0"/>
              <a:t>include</a:t>
            </a:r>
            <a:r>
              <a:rPr lang="zh-CN" altLang="en-US" dirty="0"/>
              <a:t>包含其他定义好的布局， 可以将多处用到的布局单独出来，然后用</a:t>
            </a:r>
            <a:r>
              <a:rPr lang="en-US" altLang="zh-CN" dirty="0"/>
              <a:t>include</a:t>
            </a:r>
            <a:r>
              <a:rPr lang="zh-CN" altLang="en-US" dirty="0"/>
              <a:t>包含进来，这种包含方法相当于把原来布局的一部分代码独立出来，供大家共同使用，也就相当于面向对象中的类的概念差不多。</a:t>
            </a:r>
          </a:p>
        </p:txBody>
      </p:sp>
    </p:spTree>
    <p:extLst>
      <p:ext uri="{BB962C8B-B14F-4D97-AF65-F5344CB8AC3E}">
        <p14:creationId xmlns:p14="http://schemas.microsoft.com/office/powerpoint/2010/main" val="23211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2648" y="400506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提示：使用</a:t>
            </a:r>
            <a:r>
              <a:rPr lang="en-US" altLang="zh-CN" sz="3200" b="1" dirty="0"/>
              <a:t>include</a:t>
            </a:r>
            <a:r>
              <a:rPr lang="zh-CN" altLang="en-US" sz="3200" b="1" dirty="0"/>
              <a:t>把第一部分和第二部分</a:t>
            </a:r>
            <a:endParaRPr lang="en-US" altLang="zh-CN" sz="3200" b="1" dirty="0"/>
          </a:p>
          <a:p>
            <a:r>
              <a:rPr lang="zh-CN" altLang="en-US" sz="3200" b="1" dirty="0"/>
              <a:t>所在的布局文件包含进来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381466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="@+id/main1"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layout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="@layout/sublayout1"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="@+id/main2"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layout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="@layout/sublayout2"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项目导引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34563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3600" dirty="0" smtClean="0"/>
              <a:t>控件继承结构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22748" r="17740" b="18497"/>
          <a:stretch/>
        </p:blipFill>
        <p:spPr bwMode="auto">
          <a:xfrm>
            <a:off x="251520" y="1844824"/>
            <a:ext cx="81369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/>
              <a:t>控件</a:t>
            </a:r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界面布局（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CN" altLang="en-US" dirty="0"/>
              <a:t>）是用户界面结构的描述，定义了界面中所有的元素、结构和相互关系</a:t>
            </a:r>
          </a:p>
          <a:p>
            <a:r>
              <a:rPr lang="zh-CN" altLang="en-US" dirty="0"/>
              <a:t>声明</a:t>
            </a:r>
            <a:r>
              <a:rPr lang="en-US" altLang="zh-CN" dirty="0"/>
              <a:t>Android</a:t>
            </a:r>
            <a:r>
              <a:rPr lang="zh-CN" altLang="en-US" dirty="0"/>
              <a:t>程序的界面布局有两种方法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文件描述界面布局（推荐使用）</a:t>
            </a:r>
          </a:p>
          <a:p>
            <a:pPr lvl="1"/>
            <a:r>
              <a:rPr lang="zh-CN" altLang="en-US" dirty="0"/>
              <a:t>在程序运行时动态添加或修改界面布局</a:t>
            </a:r>
          </a:p>
          <a:p>
            <a:r>
              <a:rPr lang="zh-CN" altLang="en-US" dirty="0"/>
              <a:t>既可以独立使用任何一种声明界面布局的方式，也可以同时使用两种方式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3600" dirty="0" smtClean="0"/>
              <a:t>控件布局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23921" r="19418" b="16504"/>
          <a:stretch/>
        </p:blipFill>
        <p:spPr bwMode="auto">
          <a:xfrm>
            <a:off x="482848" y="1700808"/>
            <a:ext cx="79055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1008112"/>
          </a:xfrm>
        </p:spPr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控件布局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628800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4.0</a:t>
            </a:r>
            <a:r>
              <a:rPr lang="zh-CN" altLang="zh-CN" sz="2400" dirty="0"/>
              <a:t>以前版本中一共有五种布局，都是</a:t>
            </a:r>
            <a:r>
              <a:rPr lang="en-US" altLang="zh-CN" sz="2400" dirty="0" err="1"/>
              <a:t>ViewGroup</a:t>
            </a:r>
            <a:r>
              <a:rPr lang="zh-CN" altLang="zh-CN" sz="2400" dirty="0"/>
              <a:t>的子类。分别</a:t>
            </a:r>
            <a:r>
              <a:rPr lang="zh-CN" altLang="zh-CN" sz="2400" dirty="0" smtClean="0"/>
              <a:t>是</a:t>
            </a:r>
            <a:r>
              <a:rPr lang="en-US" altLang="zh-CN" sz="2400" dirty="0" err="1" smtClean="0"/>
              <a:t>RelativeLayout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LinearLayout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FrameLayout</a:t>
            </a:r>
            <a:r>
              <a:rPr lang="zh-CN" altLang="zh-CN" sz="2400" dirty="0" smtClean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TableLayout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GridLayout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4.0</a:t>
            </a:r>
            <a:r>
              <a:rPr lang="zh-CN" altLang="zh-CN" sz="2400" dirty="0"/>
              <a:t>之后又新增</a:t>
            </a:r>
            <a:r>
              <a:rPr lang="en-US" altLang="zh-CN" sz="2400" dirty="0" err="1"/>
              <a:t>GridLayout</a:t>
            </a:r>
            <a:r>
              <a:rPr lang="zh-CN" altLang="zh-CN" sz="2400" dirty="0"/>
              <a:t>。（</a:t>
            </a:r>
            <a:r>
              <a:rPr lang="en-US" altLang="zh-CN" sz="2400" dirty="0" err="1"/>
              <a:t>GridLayout</a:t>
            </a:r>
            <a:r>
              <a:rPr lang="zh-CN" altLang="zh-CN" sz="2400" dirty="0"/>
              <a:t>最经典的案例是计算器界面）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总之，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中一共有六种布局。</a:t>
            </a:r>
            <a:r>
              <a:rPr lang="zh-CN" altLang="zh-CN" sz="2400" dirty="0" smtClean="0"/>
              <a:t>目前</a:t>
            </a:r>
            <a:r>
              <a:rPr lang="zh-CN" altLang="en-US" sz="2400" dirty="0" smtClean="0"/>
              <a:t>常见的有</a:t>
            </a:r>
            <a:r>
              <a:rPr lang="en-US" altLang="zh-CN" sz="2400" b="1" dirty="0" err="1" smtClean="0"/>
              <a:t>RelativeLayout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LinearLayout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GridLayout</a:t>
            </a:r>
            <a:r>
              <a:rPr lang="zh-CN" altLang="zh-CN" sz="2400" dirty="0"/>
              <a:t>三种布局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新增约束布局</a:t>
            </a:r>
            <a:r>
              <a:rPr lang="en-US" altLang="zh-CN" sz="2400" dirty="0" err="1" smtClean="0"/>
              <a:t>ConstraintLayout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87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476672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线性布局 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855840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线性布局不会换行。当控件排列到窗体边缘，后面的控件就被隐藏，而不会显示出来。线性布局的默认方向是水平方向（</a:t>
            </a:r>
            <a:r>
              <a:rPr lang="en-US" altLang="zh-CN" sz="2800" dirty="0"/>
              <a:t>Horizontal</a:t>
            </a:r>
            <a:r>
              <a:rPr lang="zh-CN" altLang="zh-CN" sz="2800" dirty="0"/>
              <a:t>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线性布局常用属性</a:t>
            </a:r>
            <a:endParaRPr lang="en-US" altLang="zh-CN" sz="2800" dirty="0" smtClean="0"/>
          </a:p>
          <a:p>
            <a:pPr lvl="1"/>
            <a:r>
              <a:rPr lang="en-US" altLang="zh-CN" sz="2500" dirty="0"/>
              <a:t>o</a:t>
            </a:r>
            <a:r>
              <a:rPr lang="en-US" altLang="zh-CN" sz="2500" dirty="0" smtClean="0"/>
              <a:t>rientation</a:t>
            </a:r>
            <a:r>
              <a:rPr lang="zh-CN" altLang="en-US" sz="2500" dirty="0" smtClean="0"/>
              <a:t>：布局方式（水平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垂直排列）</a:t>
            </a:r>
            <a:endParaRPr lang="en-US" altLang="zh-CN" sz="2500" dirty="0" smtClean="0"/>
          </a:p>
          <a:p>
            <a:pPr lvl="1"/>
            <a:r>
              <a:rPr lang="en-US" altLang="zh-CN" sz="2500" dirty="0" err="1" smtClean="0"/>
              <a:t>layout_width</a:t>
            </a:r>
            <a:r>
              <a:rPr lang="zh-CN" altLang="en-US" sz="2500" dirty="0" smtClean="0"/>
              <a:t>和</a:t>
            </a:r>
            <a:r>
              <a:rPr lang="en-US" altLang="zh-CN" sz="2500" dirty="0" err="1" smtClean="0"/>
              <a:t>layout_height</a:t>
            </a:r>
            <a:r>
              <a:rPr lang="zh-CN" altLang="en-US" sz="2500" dirty="0" smtClean="0"/>
              <a:t>：宽度和高度，可设为</a:t>
            </a:r>
            <a:r>
              <a:rPr lang="en-US" altLang="zh-CN" sz="2500" dirty="0" err="1" smtClean="0"/>
              <a:t>match_parent</a:t>
            </a:r>
            <a:r>
              <a:rPr lang="zh-CN" altLang="en-US" sz="2500" dirty="0" smtClean="0"/>
              <a:t>、</a:t>
            </a:r>
            <a:r>
              <a:rPr lang="en-US" altLang="zh-CN" sz="2500" dirty="0" err="1" smtClean="0"/>
              <a:t>warp_content</a:t>
            </a:r>
            <a:r>
              <a:rPr lang="zh-CN" altLang="en-US" sz="2500" dirty="0"/>
              <a:t>或</a:t>
            </a:r>
            <a:r>
              <a:rPr lang="zh-CN" altLang="en-US" sz="2500" dirty="0" smtClean="0"/>
              <a:t>固定值</a:t>
            </a:r>
            <a:endParaRPr lang="en-US" altLang="zh-CN" sz="2500" dirty="0" smtClean="0"/>
          </a:p>
          <a:p>
            <a:pPr lvl="1"/>
            <a:r>
              <a:rPr lang="en-US" altLang="zh-CN" sz="2500" dirty="0" err="1"/>
              <a:t>l</a:t>
            </a:r>
            <a:r>
              <a:rPr lang="en-US" altLang="zh-CN" sz="2500" dirty="0" err="1" smtClean="0"/>
              <a:t>ayout_gravity</a:t>
            </a:r>
            <a:r>
              <a:rPr lang="zh-CN" altLang="en-US" sz="2500" dirty="0" smtClean="0"/>
              <a:t>：控件相对于容器的对齐方式</a:t>
            </a:r>
            <a:endParaRPr lang="en-US" altLang="zh-CN" sz="2500" dirty="0" smtClean="0"/>
          </a:p>
          <a:p>
            <a:pPr lvl="1"/>
            <a:r>
              <a:rPr lang="en-US" altLang="zh-CN" sz="2500" dirty="0"/>
              <a:t>g</a:t>
            </a:r>
            <a:r>
              <a:rPr lang="en-US" altLang="zh-CN" sz="2500" dirty="0" smtClean="0"/>
              <a:t>ravity</a:t>
            </a:r>
            <a:r>
              <a:rPr lang="zh-CN" altLang="en-US" sz="2500" dirty="0" smtClean="0"/>
              <a:t>：控件内容相对于控件的对齐方式</a:t>
            </a:r>
            <a:endParaRPr lang="en-US" altLang="zh-CN" sz="2500" dirty="0" smtClean="0"/>
          </a:p>
          <a:p>
            <a:pPr lvl="1"/>
            <a:r>
              <a:rPr lang="en-US" altLang="zh-CN" sz="2500" dirty="0" err="1" smtClean="0"/>
              <a:t>layout_weight</a:t>
            </a:r>
            <a:r>
              <a:rPr lang="zh-CN" altLang="en-US" sz="2500" dirty="0" smtClean="0"/>
              <a:t>：控件</a:t>
            </a:r>
            <a:r>
              <a:rPr lang="zh-CN" altLang="en-US" sz="2500" dirty="0"/>
              <a:t>权重</a:t>
            </a:r>
            <a:endParaRPr lang="en-US" altLang="zh-CN" sz="2500" dirty="0" smtClean="0"/>
          </a:p>
          <a:p>
            <a:pPr lvl="2"/>
            <a:endParaRPr lang="en-US" altLang="zh-CN" sz="2200" dirty="0" smtClean="0"/>
          </a:p>
          <a:p>
            <a:pPr lvl="1"/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29869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线性布局练习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998628"/>
            <a:ext cx="3761366" cy="1886297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t="25347" r="24088" b="11397"/>
          <a:stretch/>
        </p:blipFill>
        <p:spPr bwMode="auto">
          <a:xfrm>
            <a:off x="251520" y="1646998"/>
            <a:ext cx="7787208" cy="498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703078"/>
            <a:ext cx="3829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为单独的子元素指定</a:t>
            </a:r>
            <a:r>
              <a:rPr lang="en-US" altLang="zh-CN" sz="2800" dirty="0"/>
              <a:t>weight</a:t>
            </a:r>
            <a:r>
              <a:rPr lang="zh-CN" altLang="en-US" sz="2800" dirty="0"/>
              <a:t>值，其好处就是允许子元素填充屏幕上的剩余空间</a:t>
            </a:r>
            <a:r>
              <a:rPr lang="en-US" altLang="zh-CN" sz="2800" dirty="0"/>
              <a:t>,weight</a:t>
            </a:r>
            <a:r>
              <a:rPr lang="zh-CN" altLang="en-US" sz="2800" dirty="0"/>
              <a:t>默认值为</a:t>
            </a:r>
            <a:r>
              <a:rPr lang="en-US" altLang="zh-CN" sz="2800" dirty="0"/>
              <a:t>0</a:t>
            </a:r>
            <a:r>
              <a:rPr lang="zh-CN" altLang="en-US" sz="2800" dirty="0"/>
              <a:t>，子元素指定一个</a:t>
            </a:r>
            <a:r>
              <a:rPr lang="en-US" altLang="zh-CN" sz="2800" dirty="0"/>
              <a:t>weight</a:t>
            </a:r>
            <a:r>
              <a:rPr lang="zh-CN" altLang="en-US" sz="2800" dirty="0"/>
              <a:t>值，剩余的空间就会按这些子元素指定的</a:t>
            </a:r>
            <a:r>
              <a:rPr lang="en-US" altLang="zh-CN" sz="2800" dirty="0"/>
              <a:t>weight</a:t>
            </a:r>
            <a:r>
              <a:rPr lang="zh-CN" altLang="en-US" sz="2800" dirty="0"/>
              <a:t>比例分配给这些子元素</a:t>
            </a:r>
            <a:endParaRPr lang="en-US" altLang="zh-CN" sz="2800" dirty="0"/>
          </a:p>
          <a:p>
            <a:r>
              <a:rPr lang="zh-CN" altLang="en-US" sz="2800" dirty="0"/>
              <a:t>控制各个组件在布局中的相对大小</a:t>
            </a:r>
            <a:endParaRPr lang="en-US" altLang="zh-CN" sz="2800" dirty="0"/>
          </a:p>
          <a:p>
            <a:r>
              <a:rPr lang="zh-CN" altLang="en-US" sz="2800" dirty="0" smtClean="0"/>
              <a:t>若</a:t>
            </a:r>
            <a:r>
              <a:rPr lang="zh-CN" altLang="en-US" sz="2800" dirty="0"/>
              <a:t>某些控件</a:t>
            </a:r>
            <a:r>
              <a:rPr lang="zh-CN" altLang="en-US" sz="2800" dirty="0" smtClean="0"/>
              <a:t>宽度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高度是按</a:t>
            </a:r>
            <a:r>
              <a:rPr lang="zh-CN" altLang="en-US" sz="2800" dirty="0"/>
              <a:t>比例分配的</a:t>
            </a:r>
            <a:r>
              <a:rPr lang="en-US" altLang="zh-CN" sz="2800" dirty="0"/>
              <a:t>,</a:t>
            </a:r>
            <a:r>
              <a:rPr lang="zh-CN" altLang="en-US" sz="2800" dirty="0" smtClean="0"/>
              <a:t>则应把其</a:t>
            </a:r>
            <a:r>
              <a:rPr lang="en-US" altLang="zh-CN" sz="2800" dirty="0" err="1" smtClean="0"/>
              <a:t>layout_width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layout_height</a:t>
            </a:r>
            <a:r>
              <a:rPr lang="zh-CN" altLang="en-US" sz="2800" dirty="0" smtClean="0"/>
              <a:t>属性设</a:t>
            </a:r>
            <a:r>
              <a:rPr lang="zh-CN" altLang="en-US" sz="2800" dirty="0"/>
              <a:t>为</a:t>
            </a:r>
            <a:r>
              <a:rPr lang="en-US" altLang="zh-CN" sz="2800" dirty="0" smtClean="0"/>
              <a:t>0dp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否则</a:t>
            </a:r>
            <a:r>
              <a:rPr lang="zh-CN" altLang="zh-CN" sz="2800" dirty="0"/>
              <a:t>权重容易受到高度或宽度的干扰而出现</a:t>
            </a:r>
            <a:r>
              <a:rPr lang="zh-CN" altLang="zh-CN" sz="2800" dirty="0" smtClean="0"/>
              <a:t>偏差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47667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layout_weight</a:t>
            </a: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属性 </a:t>
            </a:r>
          </a:p>
        </p:txBody>
      </p:sp>
    </p:spTree>
    <p:extLst>
      <p:ext uri="{BB962C8B-B14F-4D97-AF65-F5344CB8AC3E}">
        <p14:creationId xmlns:p14="http://schemas.microsoft.com/office/powerpoint/2010/main" val="302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786</Words>
  <Application>Microsoft Office PowerPoint</Application>
  <PresentationFormat>全屏显示(4:3)</PresentationFormat>
  <Paragraphs>59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Tw Cen MT</vt:lpstr>
      <vt:lpstr>华文仿宋</vt:lpstr>
      <vt:lpstr>宋体</vt:lpstr>
      <vt:lpstr>Arial</vt:lpstr>
      <vt:lpstr>Calibri</vt:lpstr>
      <vt:lpstr>Times New Roman</vt:lpstr>
      <vt:lpstr>Wingdings</vt:lpstr>
      <vt:lpstr>Wingdings 2</vt:lpstr>
      <vt:lpstr>中性</vt:lpstr>
      <vt:lpstr>PowerPoint 演示文稿</vt:lpstr>
      <vt:lpstr>项目导引</vt:lpstr>
      <vt:lpstr>Android控件继承结构</vt:lpstr>
      <vt:lpstr>Android控件布局</vt:lpstr>
      <vt:lpstr>Android控件布局</vt:lpstr>
      <vt:lpstr>Android控件布局</vt:lpstr>
      <vt:lpstr>PowerPoint 演示文稿</vt:lpstr>
      <vt:lpstr>线性布局练习</vt:lpstr>
      <vt:lpstr>PowerPoint 演示文稿</vt:lpstr>
      <vt:lpstr>android:weightSum</vt:lpstr>
      <vt:lpstr>android:layout_weight与weightSum</vt:lpstr>
      <vt:lpstr>课堂实践-两个控件均为屏幕宽度（高度）</vt:lpstr>
      <vt:lpstr>课堂实践—按钮在屏幕底端，剩余控件全部给文本控件</vt:lpstr>
      <vt:lpstr>线性布局的嵌套练习</vt:lpstr>
      <vt:lpstr>线性布局的嵌套练习</vt:lpstr>
      <vt:lpstr>向容器中手动添加控件</vt:lpstr>
      <vt:lpstr>布局文件include的用法</vt:lpstr>
      <vt:lpstr>课堂案例</vt:lpstr>
      <vt:lpstr>核心代码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fuli</dc:creator>
  <cp:lastModifiedBy>Neutech.com.cn</cp:lastModifiedBy>
  <cp:revision>192</cp:revision>
  <dcterms:created xsi:type="dcterms:W3CDTF">2013-10-31T07:24:43Z</dcterms:created>
  <dcterms:modified xsi:type="dcterms:W3CDTF">2022-03-16T08:34:58Z</dcterms:modified>
</cp:coreProperties>
</file>