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1"/>
  </p:notesMasterIdLst>
  <p:sldIdLst>
    <p:sldId id="355" r:id="rId2"/>
    <p:sldId id="348" r:id="rId3"/>
    <p:sldId id="359" r:id="rId4"/>
    <p:sldId id="367" r:id="rId5"/>
    <p:sldId id="368" r:id="rId6"/>
    <p:sldId id="383" r:id="rId7"/>
    <p:sldId id="369" r:id="rId8"/>
    <p:sldId id="357" r:id="rId9"/>
    <p:sldId id="358" r:id="rId10"/>
    <p:sldId id="370" r:id="rId11"/>
    <p:sldId id="377" r:id="rId12"/>
    <p:sldId id="378" r:id="rId13"/>
    <p:sldId id="379" r:id="rId14"/>
    <p:sldId id="380" r:id="rId15"/>
    <p:sldId id="382" r:id="rId16"/>
    <p:sldId id="381" r:id="rId17"/>
    <p:sldId id="365" r:id="rId18"/>
    <p:sldId id="366" r:id="rId19"/>
    <p:sldId id="3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414" autoAdjust="0"/>
  </p:normalViewPr>
  <p:slideViewPr>
    <p:cSldViewPr>
      <p:cViewPr varScale="1">
        <p:scale>
          <a:sx n="86" d="100"/>
          <a:sy n="86" d="100"/>
        </p:scale>
        <p:origin x="9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46FED-1FBC-4CF0-8275-F7FA8072E1A6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539C-AEF0-4D5D-9002-561825246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539C-AEF0-4D5D-9002-5618252465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23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24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05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93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20CF2-69E4-4069-BE78-187E5181E22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4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EBDDC3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EBDDC3"/>
                </a:solidFill>
              </a:rPr>
              <a:pPr/>
              <a:t>‹#›</a:t>
            </a:fld>
            <a:endParaRPr lang="zh-CN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67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63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8975" y="1677988"/>
            <a:ext cx="3808413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1677988"/>
            <a:ext cx="3808412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9A158-00AE-41A8-AC76-CB71C6A54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92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2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16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7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3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969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775F55"/>
                </a:solidFill>
              </a:rPr>
              <a:pPr/>
              <a:t>‹#›</a:t>
            </a:fld>
            <a:endParaRPr lang="zh-CN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5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77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773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775F55"/>
                </a:solidFill>
              </a:rPr>
              <a:pPr/>
              <a:t>2022/3/20</a:t>
            </a:fld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775F55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39752" y="1628800"/>
            <a:ext cx="5400600" cy="144016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Android</a:t>
            </a:r>
            <a:r>
              <a:rPr lang="zh-CN" altLang="en-US" dirty="0"/>
              <a:t>布局管理器</a:t>
            </a:r>
            <a:endParaRPr lang="zh-CN" altLang="en-US" dirty="0">
              <a:solidFill>
                <a:srgbClr val="775F5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代码参考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3" t="27941" r="46433" b="16197"/>
          <a:stretch/>
        </p:blipFill>
        <p:spPr bwMode="auto">
          <a:xfrm>
            <a:off x="395536" y="1529408"/>
            <a:ext cx="799288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9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46635" y="1950480"/>
            <a:ext cx="1811537" cy="3195165"/>
            <a:chOff x="4149464" y="2755150"/>
            <a:chExt cx="4565010" cy="8051704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149464" y="2755150"/>
              <a:ext cx="4565010" cy="8051704"/>
            </a:xfrm>
            <a:custGeom>
              <a:avLst/>
              <a:gdLst>
                <a:gd name="T0" fmla="*/ 936 w 1035"/>
                <a:gd name="T1" fmla="*/ 20 h 1856"/>
                <a:gd name="T2" fmla="*/ 1015 w 1035"/>
                <a:gd name="T3" fmla="*/ 99 h 1856"/>
                <a:gd name="T4" fmla="*/ 1015 w 1035"/>
                <a:gd name="T5" fmla="*/ 1757 h 1856"/>
                <a:gd name="T6" fmla="*/ 936 w 1035"/>
                <a:gd name="T7" fmla="*/ 1836 h 1856"/>
                <a:gd name="T8" fmla="*/ 99 w 1035"/>
                <a:gd name="T9" fmla="*/ 1836 h 1856"/>
                <a:gd name="T10" fmla="*/ 20 w 1035"/>
                <a:gd name="T11" fmla="*/ 1757 h 1856"/>
                <a:gd name="T12" fmla="*/ 20 w 1035"/>
                <a:gd name="T13" fmla="*/ 99 h 1856"/>
                <a:gd name="T14" fmla="*/ 99 w 1035"/>
                <a:gd name="T15" fmla="*/ 20 h 1856"/>
                <a:gd name="T16" fmla="*/ 936 w 1035"/>
                <a:gd name="T17" fmla="*/ 20 h 1856"/>
                <a:gd name="T18" fmla="*/ 936 w 1035"/>
                <a:gd name="T19" fmla="*/ 0 h 1856"/>
                <a:gd name="T20" fmla="*/ 99 w 1035"/>
                <a:gd name="T21" fmla="*/ 0 h 1856"/>
                <a:gd name="T22" fmla="*/ 0 w 1035"/>
                <a:gd name="T23" fmla="*/ 99 h 1856"/>
                <a:gd name="T24" fmla="*/ 0 w 1035"/>
                <a:gd name="T25" fmla="*/ 1757 h 1856"/>
                <a:gd name="T26" fmla="*/ 99 w 1035"/>
                <a:gd name="T27" fmla="*/ 1856 h 1856"/>
                <a:gd name="T28" fmla="*/ 936 w 1035"/>
                <a:gd name="T29" fmla="*/ 1856 h 1856"/>
                <a:gd name="T30" fmla="*/ 1035 w 1035"/>
                <a:gd name="T31" fmla="*/ 1757 h 1856"/>
                <a:gd name="T32" fmla="*/ 1035 w 1035"/>
                <a:gd name="T33" fmla="*/ 99 h 1856"/>
                <a:gd name="T34" fmla="*/ 936 w 1035"/>
                <a:gd name="T35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5" h="1856">
                  <a:moveTo>
                    <a:pt x="936" y="20"/>
                  </a:moveTo>
                  <a:cubicBezTo>
                    <a:pt x="980" y="20"/>
                    <a:pt x="1015" y="56"/>
                    <a:pt x="1015" y="99"/>
                  </a:cubicBezTo>
                  <a:cubicBezTo>
                    <a:pt x="1015" y="1757"/>
                    <a:pt x="1015" y="1757"/>
                    <a:pt x="1015" y="1757"/>
                  </a:cubicBezTo>
                  <a:cubicBezTo>
                    <a:pt x="1015" y="1800"/>
                    <a:pt x="980" y="1836"/>
                    <a:pt x="936" y="1836"/>
                  </a:cubicBezTo>
                  <a:cubicBezTo>
                    <a:pt x="99" y="1836"/>
                    <a:pt x="99" y="1836"/>
                    <a:pt x="99" y="1836"/>
                  </a:cubicBezTo>
                  <a:cubicBezTo>
                    <a:pt x="55" y="1836"/>
                    <a:pt x="20" y="1800"/>
                    <a:pt x="20" y="1757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56"/>
                    <a:pt x="55" y="20"/>
                    <a:pt x="99" y="20"/>
                  </a:cubicBezTo>
                  <a:cubicBezTo>
                    <a:pt x="936" y="20"/>
                    <a:pt x="936" y="20"/>
                    <a:pt x="936" y="20"/>
                  </a:cubicBezTo>
                  <a:moveTo>
                    <a:pt x="936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5"/>
                    <a:pt x="0" y="99"/>
                  </a:cubicBezTo>
                  <a:cubicBezTo>
                    <a:pt x="0" y="1757"/>
                    <a:pt x="0" y="1757"/>
                    <a:pt x="0" y="1757"/>
                  </a:cubicBezTo>
                  <a:cubicBezTo>
                    <a:pt x="0" y="1811"/>
                    <a:pt x="44" y="1856"/>
                    <a:pt x="99" y="1856"/>
                  </a:cubicBezTo>
                  <a:cubicBezTo>
                    <a:pt x="936" y="1856"/>
                    <a:pt x="936" y="1856"/>
                    <a:pt x="936" y="1856"/>
                  </a:cubicBezTo>
                  <a:cubicBezTo>
                    <a:pt x="991" y="1856"/>
                    <a:pt x="1035" y="1811"/>
                    <a:pt x="1035" y="1757"/>
                  </a:cubicBezTo>
                  <a:cubicBezTo>
                    <a:pt x="1035" y="99"/>
                    <a:pt x="1035" y="99"/>
                    <a:pt x="1035" y="99"/>
                  </a:cubicBezTo>
                  <a:cubicBezTo>
                    <a:pt x="1035" y="45"/>
                    <a:pt x="991" y="0"/>
                    <a:pt x="936" y="0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312984" y="3445255"/>
              <a:ext cx="4237972" cy="6671495"/>
            </a:xfrm>
            <a:custGeom>
              <a:avLst/>
              <a:gdLst>
                <a:gd name="T0" fmla="*/ 2825 w 2825"/>
                <a:gd name="T1" fmla="*/ 4447 h 4447"/>
                <a:gd name="T2" fmla="*/ 0 w 2825"/>
                <a:gd name="T3" fmla="*/ 4447 h 4447"/>
                <a:gd name="T4" fmla="*/ 0 w 2825"/>
                <a:gd name="T5" fmla="*/ 0 h 4447"/>
                <a:gd name="T6" fmla="*/ 2825 w 2825"/>
                <a:gd name="T7" fmla="*/ 0 h 4447"/>
                <a:gd name="T8" fmla="*/ 2825 w 2825"/>
                <a:gd name="T9" fmla="*/ 4447 h 4447"/>
                <a:gd name="T10" fmla="*/ 23 w 2825"/>
                <a:gd name="T11" fmla="*/ 4424 h 4447"/>
                <a:gd name="T12" fmla="*/ 2802 w 2825"/>
                <a:gd name="T13" fmla="*/ 4424 h 4447"/>
                <a:gd name="T14" fmla="*/ 2802 w 2825"/>
                <a:gd name="T15" fmla="*/ 23 h 4447"/>
                <a:gd name="T16" fmla="*/ 23 w 2825"/>
                <a:gd name="T17" fmla="*/ 23 h 4447"/>
                <a:gd name="T18" fmla="*/ 23 w 2825"/>
                <a:gd name="T19" fmla="*/ 4424 h 4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5" h="4447">
                  <a:moveTo>
                    <a:pt x="2825" y="4447"/>
                  </a:moveTo>
                  <a:lnTo>
                    <a:pt x="0" y="4447"/>
                  </a:lnTo>
                  <a:lnTo>
                    <a:pt x="0" y="0"/>
                  </a:lnTo>
                  <a:lnTo>
                    <a:pt x="2825" y="0"/>
                  </a:lnTo>
                  <a:lnTo>
                    <a:pt x="2825" y="4447"/>
                  </a:lnTo>
                  <a:close/>
                  <a:moveTo>
                    <a:pt x="23" y="4424"/>
                  </a:moveTo>
                  <a:lnTo>
                    <a:pt x="2802" y="4424"/>
                  </a:lnTo>
                  <a:lnTo>
                    <a:pt x="2802" y="23"/>
                  </a:lnTo>
                  <a:lnTo>
                    <a:pt x="23" y="23"/>
                  </a:lnTo>
                  <a:lnTo>
                    <a:pt x="23" y="4424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874656" y="3080700"/>
              <a:ext cx="123016" cy="121519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099683" y="3097204"/>
              <a:ext cx="661574" cy="87015"/>
            </a:xfrm>
            <a:custGeom>
              <a:avLst/>
              <a:gdLst>
                <a:gd name="T0" fmla="*/ 140 w 150"/>
                <a:gd name="T1" fmla="*/ 20 h 20"/>
                <a:gd name="T2" fmla="*/ 10 w 150"/>
                <a:gd name="T3" fmla="*/ 20 h 20"/>
                <a:gd name="T4" fmla="*/ 0 w 150"/>
                <a:gd name="T5" fmla="*/ 10 h 20"/>
                <a:gd name="T6" fmla="*/ 0 w 150"/>
                <a:gd name="T7" fmla="*/ 10 h 20"/>
                <a:gd name="T8" fmla="*/ 10 w 150"/>
                <a:gd name="T9" fmla="*/ 0 h 20"/>
                <a:gd name="T10" fmla="*/ 140 w 150"/>
                <a:gd name="T11" fmla="*/ 0 h 20"/>
                <a:gd name="T12" fmla="*/ 150 w 150"/>
                <a:gd name="T13" fmla="*/ 10 h 20"/>
                <a:gd name="T14" fmla="*/ 150 w 150"/>
                <a:gd name="T15" fmla="*/ 10 h 20"/>
                <a:gd name="T16" fmla="*/ 140 w 15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0">
                  <a:moveTo>
                    <a:pt x="14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6" y="0"/>
                    <a:pt x="150" y="4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6"/>
                    <a:pt x="146" y="20"/>
                    <a:pt x="140" y="20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23011" y="1733412"/>
            <a:ext cx="1926425" cy="58618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3809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</a:t>
            </a:r>
            <a:endParaRPr lang="ru-RU" sz="3809" spc="-57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7062" y="4064167"/>
            <a:ext cx="4109271" cy="6592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248" indent="-2142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2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网格布局的单元</a:t>
            </a:r>
            <a:r>
              <a:rPr lang="zh-CN" altLang="zh-CN" sz="142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格高度和宽度，完全取决于本行或本列中，高度最高或宽度最宽的界面元素。</a:t>
            </a:r>
          </a:p>
        </p:txBody>
      </p:sp>
      <p:sp>
        <p:nvSpPr>
          <p:cNvPr id="19" name="TextBox 25"/>
          <p:cNvSpPr txBox="1"/>
          <p:nvPr/>
        </p:nvSpPr>
        <p:spPr>
          <a:xfrm>
            <a:off x="3999390" y="2328765"/>
            <a:ext cx="4109271" cy="1648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6771" indent="-226771">
              <a:lnSpc>
                <a:spcPct val="150000"/>
              </a:lnSpc>
              <a:buFont typeface="Arial"/>
              <a:buChar char="•"/>
            </a:pPr>
            <a:r>
              <a:rPr lang="zh-CN" altLang="zh-CN" sz="1428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网格布局是</a:t>
            </a:r>
            <a:r>
              <a:rPr lang="en-US" altLang="zh-CN" sz="1428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4.0</a:t>
            </a:r>
            <a:r>
              <a:rPr lang="zh-CN" altLang="zh-CN" sz="142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后新支持的布局方式，比表格布局在界面设计上更加灵活，在网格布局中界面元素可以占用多个网格。而在表格布局中无法实现，只能将元素指定在一个表格行中，不能跨越多个表格行。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1262" y="2841095"/>
            <a:ext cx="8752569" cy="1200197"/>
            <a:chOff x="507171" y="4999467"/>
            <a:chExt cx="22056171" cy="3024455"/>
          </a:xfrm>
        </p:grpSpPr>
        <p:sp>
          <p:nvSpPr>
            <p:cNvPr id="11" name="Шеврон 10">
              <a:hlinkClick r:id="" action="ppaction://hlinkshowjump?jump=nextslide"/>
            </p:cNvPr>
            <p:cNvSpPr/>
            <p:nvPr/>
          </p:nvSpPr>
          <p:spPr>
            <a:xfrm>
              <a:off x="21395234" y="4999467"/>
              <a:ext cx="1168108" cy="3024455"/>
            </a:xfrm>
            <a:prstGeom prst="chevron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83" tIns="17142" rIns="34283" bIns="17142" rtlCol="0" anchor="ctr"/>
            <a:lstStyle/>
            <a:p>
              <a:pPr algn="ctr"/>
              <a:endParaRPr lang="ru-RU" sz="714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Шеврон 25">
              <a:hlinkClick r:id="" action="ppaction://hlinkshowjump?jump=previousslide"/>
            </p:cNvPr>
            <p:cNvSpPr/>
            <p:nvPr/>
          </p:nvSpPr>
          <p:spPr>
            <a:xfrm rot="10800000">
              <a:off x="507171" y="4999467"/>
              <a:ext cx="1168108" cy="3024455"/>
            </a:xfrm>
            <a:prstGeom prst="chevron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83" tIns="17142" rIns="34283" bIns="17142" rtlCol="0" anchor="ctr"/>
            <a:lstStyle/>
            <a:p>
              <a:pPr algn="ctr"/>
              <a:endParaRPr lang="ru-RU" sz="714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0765" y="489539"/>
            <a:ext cx="3432371" cy="366331"/>
            <a:chOff x="1314150" y="538029"/>
            <a:chExt cx="8649457" cy="923141"/>
          </a:xfrm>
        </p:grpSpPr>
        <p:sp>
          <p:nvSpPr>
            <p:cNvPr id="18" name="Прямоугольник 27"/>
            <p:cNvSpPr/>
            <p:nvPr/>
          </p:nvSpPr>
          <p:spPr>
            <a:xfrm>
              <a:off x="1314150" y="631817"/>
              <a:ext cx="5250074" cy="799985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r>
                <a:rPr lang="en-US" altLang="zh-CN" sz="2063" dirty="0">
                  <a:solidFill>
                    <a:srgbClr val="4BC1E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063" dirty="0">
                  <a:solidFill>
                    <a:srgbClr val="4BC1E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控件布局</a:t>
              </a:r>
              <a:endParaRPr lang="ru-RU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Прямоугольник 28"/>
            <p:cNvSpPr/>
            <p:nvPr/>
          </p:nvSpPr>
          <p:spPr>
            <a:xfrm>
              <a:off x="6565605" y="711322"/>
              <a:ext cx="3398002" cy="640976"/>
            </a:xfrm>
            <a:prstGeom prst="rect">
              <a:avLst/>
            </a:prstGeom>
          </p:spPr>
          <p:txBody>
            <a:bodyPr wrap="none" lIns="34283" tIns="17142" rIns="34283" bIns="17142" anchor="ctr" anchorCtr="0">
              <a:spAutoFit/>
            </a:bodyPr>
            <a:lstStyle/>
            <a:p>
              <a:pPr defTabSz="685593">
                <a:defRPr/>
              </a:pPr>
              <a:r>
                <a:rPr lang="zh-CN" altLang="en-US" sz="1428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网格布局管理器</a:t>
              </a:r>
              <a:endParaRPr lang="en-US" sz="1428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Прямая соединительная линия 29"/>
            <p:cNvCxnSpPr/>
            <p:nvPr/>
          </p:nvCxnSpPr>
          <p:spPr>
            <a:xfrm>
              <a:off x="6549015" y="538029"/>
              <a:ext cx="0" cy="923141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无标题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03" y="2243061"/>
            <a:ext cx="1512890" cy="2608012"/>
          </a:xfrm>
          <a:prstGeom prst="rect">
            <a:avLst/>
          </a:prstGeom>
        </p:spPr>
      </p:pic>
      <p:sp>
        <p:nvSpPr>
          <p:cNvPr id="23" name="Прямоугольник 28"/>
          <p:cNvSpPr/>
          <p:nvPr/>
        </p:nvSpPr>
        <p:spPr>
          <a:xfrm>
            <a:off x="4035472" y="4895748"/>
            <a:ext cx="2287882" cy="5233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r>
              <a:rPr lang="zh-CN" altLang="en-US" sz="1428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功能模块区域就是网格布局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3285994" y="3773369"/>
            <a:ext cx="698862" cy="1142297"/>
          </a:xfrm>
          <a:prstGeom prst="straightConnector1">
            <a:avLst/>
          </a:prstGeom>
          <a:ln w="57150" cmpd="sng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9" grpId="0" build="p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6308" y="2236901"/>
            <a:ext cx="2127121" cy="2931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905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网格布局的常用属性</a:t>
            </a:r>
            <a:endParaRPr lang="ru-RU" altLang="zh-CN" sz="1905" spc="-57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477" y="2804174"/>
            <a:ext cx="8005240" cy="2059532"/>
          </a:xfrm>
          <a:prstGeom prst="rect">
            <a:avLst/>
          </a:prstGeom>
          <a:noFill/>
        </p:spPr>
        <p:txBody>
          <a:bodyPr wrap="square" lIns="34283" tIns="17142" rIns="34283" bIns="17142" numCol="1" spcCol="1020382" rtlCol="0">
            <a:spAutoFit/>
          </a:bodyPr>
          <a:lstStyle/>
          <a:p>
            <a:pPr marL="226771" lvl="1" indent="-226771">
              <a:lnSpc>
                <a:spcPts val="2857"/>
              </a:lnSpc>
              <a:buFont typeface="Arial"/>
              <a:buChar char="•"/>
            </a:pP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android:columnCount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GridLayout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的最大列数</a:t>
            </a:r>
          </a:p>
          <a:p>
            <a:pPr marL="226771" lvl="1" indent="-226771">
              <a:lnSpc>
                <a:spcPts val="2857"/>
              </a:lnSpc>
              <a:buFont typeface="Arial"/>
              <a:buChar char="•"/>
            </a:pP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android:rowCount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GridLayout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的最大行数</a:t>
            </a:r>
          </a:p>
          <a:p>
            <a:pPr marL="226771" lvl="1" indent="-226771">
              <a:lnSpc>
                <a:spcPts val="2857"/>
              </a:lnSpc>
              <a:buFont typeface="Arial"/>
              <a:buChar char="•"/>
            </a:pP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android:orientation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GridLayout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中子元素的布局方向，有以下取值：</a:t>
            </a:r>
          </a:p>
          <a:p>
            <a:pPr lvl="1"/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horizontal -- 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水平布局</a:t>
            </a:r>
          </a:p>
          <a:p>
            <a:pPr lvl="1"/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vertical – 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直布局</a:t>
            </a:r>
          </a:p>
          <a:p>
            <a:pPr marL="0" lvl="1">
              <a:lnSpc>
                <a:spcPts val="2857"/>
              </a:lnSpc>
            </a:pPr>
            <a:endParaRPr lang="en-US" altLang="zh-CN" sz="1587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26307" y="2657785"/>
            <a:ext cx="7696200" cy="0"/>
          </a:xfrm>
          <a:prstGeom prst="line">
            <a:avLst/>
          </a:prstGeom>
          <a:ln w="63500" cap="rnd">
            <a:solidFill>
              <a:srgbClr val="91B3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7"/>
          <p:cNvSpPr/>
          <p:nvPr/>
        </p:nvSpPr>
        <p:spPr>
          <a:xfrm>
            <a:off x="687861" y="589138"/>
            <a:ext cx="2083391" cy="317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控件布局</a:t>
            </a:r>
            <a:endParaRPr lang="ru-RU" sz="2063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Прямоугольник 28"/>
          <p:cNvSpPr/>
          <p:nvPr/>
        </p:nvSpPr>
        <p:spPr>
          <a:xfrm>
            <a:off x="2771800" y="620688"/>
            <a:ext cx="1348432" cy="254359"/>
          </a:xfrm>
          <a:prstGeom prst="rect">
            <a:avLst/>
          </a:prstGeom>
        </p:spPr>
        <p:txBody>
          <a:bodyPr wrap="none" lIns="34283" tIns="17142" rIns="34283" bIns="17142" anchor="ctr" anchorCtr="0">
            <a:spAutoFit/>
          </a:bodyPr>
          <a:lstStyle/>
          <a:p>
            <a:pPr defTabSz="685593">
              <a:defRPr/>
            </a:pPr>
            <a:r>
              <a:rPr lang="zh-CN" altLang="en-US" sz="1428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网格布局管理器</a:t>
            </a:r>
            <a:endParaRPr lang="en-US" sz="1428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Прямая соединительная линия 29"/>
          <p:cNvCxnSpPr/>
          <p:nvPr/>
        </p:nvCxnSpPr>
        <p:spPr>
          <a:xfrm>
            <a:off x="2765216" y="551920"/>
            <a:ext cx="0" cy="3663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6308" y="1773253"/>
            <a:ext cx="2363468" cy="2931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905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网格布局的子元素属性</a:t>
            </a:r>
            <a:endParaRPr lang="ru-RU" altLang="zh-CN" sz="1905" spc="-57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477" y="2286779"/>
            <a:ext cx="8005240" cy="3112384"/>
          </a:xfrm>
          <a:prstGeom prst="rect">
            <a:avLst/>
          </a:prstGeom>
          <a:noFill/>
        </p:spPr>
        <p:txBody>
          <a:bodyPr wrap="square" lIns="34283" tIns="17142" rIns="34283" bIns="17142" numCol="1" spcCol="1020382" rtlCol="0">
            <a:spAutoFit/>
          </a:bodyPr>
          <a:lstStyle/>
          <a:p>
            <a:pPr marL="226771" indent="-226771">
              <a:lnSpc>
                <a:spcPts val="3047"/>
              </a:lnSpc>
              <a:buFont typeface="Arial"/>
              <a:buChar char="•"/>
            </a:pP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所在列。</a:t>
            </a:r>
            <a:endParaRPr lang="en-US" altLang="zh-CN" sz="190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47"/>
              </a:lnSpc>
            </a:pP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="0"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，表示在第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列显示该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26771" indent="-226771">
              <a:lnSpc>
                <a:spcPts val="3047"/>
              </a:lnSpc>
              <a:buFont typeface="Arial"/>
              <a:buChar char="•"/>
            </a:pP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所在行。</a:t>
            </a:r>
            <a:endParaRPr lang="en-US" altLang="zh-CN" sz="190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47"/>
              </a:lnSpc>
            </a:pP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="0"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，表示在第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行显示该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26771" indent="-226771">
              <a:lnSpc>
                <a:spcPts val="3047"/>
              </a:lnSpc>
              <a:buFont typeface="Arial"/>
              <a:buChar char="•"/>
            </a:pP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android:layout_columnSpan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：列合并。即该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所占的列数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90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2">
              <a:lnSpc>
                <a:spcPts val="3047"/>
              </a:lnSpc>
            </a:pP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android:layout_columnSpan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="2"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列。</a:t>
            </a:r>
          </a:p>
          <a:p>
            <a:pPr marL="226771" indent="-226771">
              <a:lnSpc>
                <a:spcPts val="3047"/>
              </a:lnSpc>
              <a:buFont typeface="Arial"/>
              <a:buChar char="•"/>
            </a:pP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android:layout_rowSpan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：行合并。即该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所占的行数。</a:t>
            </a:r>
            <a:endParaRPr lang="en-US" altLang="zh-CN" sz="190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47"/>
              </a:lnSpc>
            </a:pP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</a:t>
            </a:r>
            <a:r>
              <a:rPr lang="en-US" altLang="zh-CN" sz="190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android:layout_rowSpan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=“2”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，表示该</a:t>
            </a:r>
            <a:r>
              <a:rPr lang="zh-CN" altLang="en-US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90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en-US" altLang="zh-CN" sz="190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26307" y="2194137"/>
            <a:ext cx="7696200" cy="0"/>
          </a:xfrm>
          <a:prstGeom prst="line">
            <a:avLst/>
          </a:prstGeom>
          <a:ln w="63500" cap="rnd">
            <a:solidFill>
              <a:srgbClr val="91B3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7"/>
          <p:cNvSpPr/>
          <p:nvPr/>
        </p:nvSpPr>
        <p:spPr>
          <a:xfrm>
            <a:off x="521496" y="801922"/>
            <a:ext cx="2083391" cy="317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控件布局</a:t>
            </a:r>
            <a:endParaRPr lang="ru-RU" sz="2063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Прямоугольник 28"/>
          <p:cNvSpPr/>
          <p:nvPr/>
        </p:nvSpPr>
        <p:spPr>
          <a:xfrm>
            <a:off x="2605435" y="833472"/>
            <a:ext cx="1348432" cy="254359"/>
          </a:xfrm>
          <a:prstGeom prst="rect">
            <a:avLst/>
          </a:prstGeom>
        </p:spPr>
        <p:txBody>
          <a:bodyPr wrap="none" lIns="34283" tIns="17142" rIns="34283" bIns="17142" anchor="ctr" anchorCtr="0">
            <a:spAutoFit/>
          </a:bodyPr>
          <a:lstStyle/>
          <a:p>
            <a:pPr defTabSz="685593">
              <a:defRPr/>
            </a:pPr>
            <a:r>
              <a:rPr lang="zh-CN" altLang="en-US" sz="1428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网格布局管理器</a:t>
            </a:r>
            <a:endParaRPr lang="en-US" sz="1428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Прямая соединительная линия 29"/>
          <p:cNvCxnSpPr/>
          <p:nvPr/>
        </p:nvCxnSpPr>
        <p:spPr>
          <a:xfrm>
            <a:off x="2598851" y="764704"/>
            <a:ext cx="0" cy="3663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78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26308" y="1773253"/>
            <a:ext cx="2363468" cy="2931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905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网格布局的子元素属性</a:t>
            </a:r>
            <a:endParaRPr lang="ru-RU" altLang="zh-CN" sz="1905" spc="-57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568464"/>
            <a:ext cx="7789030" cy="2907200"/>
          </a:xfrm>
          <a:prstGeom prst="rect">
            <a:avLst/>
          </a:prstGeom>
          <a:noFill/>
        </p:spPr>
        <p:txBody>
          <a:bodyPr wrap="square" lIns="34283" tIns="17142" rIns="34283" bIns="17142" numCol="1" spcCol="1020382" rtlCol="0">
            <a:spAutoFit/>
          </a:bodyPr>
          <a:lstStyle/>
          <a:p>
            <a:pPr marL="272125" indent="-272125">
              <a:lnSpc>
                <a:spcPts val="3174"/>
              </a:lnSpc>
              <a:buFont typeface="Arial"/>
              <a:buChar char="•"/>
            </a:pPr>
            <a:r>
              <a:rPr lang="en-US" altLang="zh-CN" sz="127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android:layout_gravity</a:t>
            </a: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方式。</a:t>
            </a: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2125" indent="-272125">
              <a:lnSpc>
                <a:spcPts val="3174"/>
              </a:lnSpc>
              <a:buFont typeface="Arial"/>
              <a:buChar char="•"/>
            </a:pPr>
            <a:r>
              <a:rPr lang="en-US" altLang="zh-CN" sz="127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android:layout_columnWeight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：该组件水平方向的权重。</a:t>
            </a: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2125" indent="-272125">
              <a:lnSpc>
                <a:spcPts val="3174"/>
              </a:lnSpc>
              <a:buFont typeface="Arial"/>
              <a:buChar char="•"/>
            </a:pPr>
            <a:r>
              <a:rPr lang="en-US" altLang="zh-CN" sz="127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android:layout_rowWeight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：该组件垂直方向的权重。</a:t>
            </a: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2125" indent="-272125">
              <a:lnSpc>
                <a:spcPts val="3174"/>
              </a:lnSpc>
              <a:buFont typeface="Arial"/>
              <a:buChar char="•"/>
            </a:pP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74"/>
              </a:lnSpc>
            </a:pPr>
            <a:r>
              <a:rPr lang="en-US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这里要说明一点：</a:t>
            </a: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2125" indent="-272125">
              <a:lnSpc>
                <a:spcPts val="3174"/>
              </a:lnSpc>
              <a:buFont typeface="Arial"/>
              <a:buChar char="•"/>
            </a:pP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7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android:layout_rowSpan</a:t>
            </a:r>
            <a:r>
              <a:rPr lang="zh-CN" altLang="en-US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7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android:layout_columnSpan</a:t>
            </a: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设置表明组件跨越的行数与列数</a:t>
            </a:r>
            <a:endParaRPr lang="en-US" altLang="zh-CN" sz="12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2125" indent="-272125">
              <a:lnSpc>
                <a:spcPts val="3174"/>
              </a:lnSpc>
              <a:buFont typeface="Arial"/>
              <a:buChar char="•"/>
            </a:pP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再通过</a:t>
            </a:r>
            <a:r>
              <a:rPr lang="en-US" altLang="zh-CN" sz="127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android:layout_gravity</a:t>
            </a:r>
            <a:r>
              <a:rPr lang="en-US" altLang="zh-CN" sz="127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“fill”</a:t>
            </a:r>
            <a:r>
              <a:rPr lang="zh-CN" altLang="zh-CN" sz="12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设置该组件填满所跨越的整行或者整列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926307" y="2328051"/>
            <a:ext cx="7696200" cy="0"/>
          </a:xfrm>
          <a:prstGeom prst="line">
            <a:avLst/>
          </a:prstGeom>
          <a:ln w="63500" cap="rnd">
            <a:solidFill>
              <a:srgbClr val="91B3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27"/>
          <p:cNvSpPr/>
          <p:nvPr/>
        </p:nvSpPr>
        <p:spPr>
          <a:xfrm>
            <a:off x="521496" y="801922"/>
            <a:ext cx="2083391" cy="317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控件布局</a:t>
            </a:r>
            <a:endParaRPr lang="ru-RU" sz="2063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Прямоугольник 28"/>
          <p:cNvSpPr/>
          <p:nvPr/>
        </p:nvSpPr>
        <p:spPr>
          <a:xfrm>
            <a:off x="2605435" y="833472"/>
            <a:ext cx="1348432" cy="254359"/>
          </a:xfrm>
          <a:prstGeom prst="rect">
            <a:avLst/>
          </a:prstGeom>
        </p:spPr>
        <p:txBody>
          <a:bodyPr wrap="none" lIns="34283" tIns="17142" rIns="34283" bIns="17142" anchor="ctr" anchorCtr="0">
            <a:spAutoFit/>
          </a:bodyPr>
          <a:lstStyle/>
          <a:p>
            <a:pPr defTabSz="685593">
              <a:defRPr/>
            </a:pPr>
            <a:r>
              <a:rPr lang="zh-CN" altLang="en-US" sz="1428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网格布局管理器</a:t>
            </a:r>
            <a:endParaRPr lang="en-US" sz="1428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Прямая соединительная линия 29"/>
          <p:cNvCxnSpPr/>
          <p:nvPr/>
        </p:nvCxnSpPr>
        <p:spPr>
          <a:xfrm>
            <a:off x="2598851" y="764704"/>
            <a:ext cx="0" cy="3663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7"/>
          <p:cNvSpPr/>
          <p:nvPr/>
        </p:nvSpPr>
        <p:spPr>
          <a:xfrm>
            <a:off x="323528" y="801922"/>
            <a:ext cx="3744416" cy="31745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zh-CN" altLang="en-US" sz="2063" dirty="0" smtClean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课堂实践</a:t>
            </a:r>
            <a:r>
              <a:rPr lang="en-US" altLang="zh-CN" sz="2063" dirty="0" smtClean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63" dirty="0" smtClean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计算器案例</a:t>
            </a:r>
            <a:endParaRPr lang="ru-RU" sz="2063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NEUTEC~1.CN\AppData\Local\Temp\1584067472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528392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2657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53423" y="1950480"/>
            <a:ext cx="1811537" cy="3195165"/>
            <a:chOff x="4149464" y="2755150"/>
            <a:chExt cx="4565010" cy="8051704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149464" y="2755150"/>
              <a:ext cx="4565010" cy="8051704"/>
            </a:xfrm>
            <a:custGeom>
              <a:avLst/>
              <a:gdLst>
                <a:gd name="T0" fmla="*/ 936 w 1035"/>
                <a:gd name="T1" fmla="*/ 20 h 1856"/>
                <a:gd name="T2" fmla="*/ 1015 w 1035"/>
                <a:gd name="T3" fmla="*/ 99 h 1856"/>
                <a:gd name="T4" fmla="*/ 1015 w 1035"/>
                <a:gd name="T5" fmla="*/ 1757 h 1856"/>
                <a:gd name="T6" fmla="*/ 936 w 1035"/>
                <a:gd name="T7" fmla="*/ 1836 h 1856"/>
                <a:gd name="T8" fmla="*/ 99 w 1035"/>
                <a:gd name="T9" fmla="*/ 1836 h 1856"/>
                <a:gd name="T10" fmla="*/ 20 w 1035"/>
                <a:gd name="T11" fmla="*/ 1757 h 1856"/>
                <a:gd name="T12" fmla="*/ 20 w 1035"/>
                <a:gd name="T13" fmla="*/ 99 h 1856"/>
                <a:gd name="T14" fmla="*/ 99 w 1035"/>
                <a:gd name="T15" fmla="*/ 20 h 1856"/>
                <a:gd name="T16" fmla="*/ 936 w 1035"/>
                <a:gd name="T17" fmla="*/ 20 h 1856"/>
                <a:gd name="T18" fmla="*/ 936 w 1035"/>
                <a:gd name="T19" fmla="*/ 0 h 1856"/>
                <a:gd name="T20" fmla="*/ 99 w 1035"/>
                <a:gd name="T21" fmla="*/ 0 h 1856"/>
                <a:gd name="T22" fmla="*/ 0 w 1035"/>
                <a:gd name="T23" fmla="*/ 99 h 1856"/>
                <a:gd name="T24" fmla="*/ 0 w 1035"/>
                <a:gd name="T25" fmla="*/ 1757 h 1856"/>
                <a:gd name="T26" fmla="*/ 99 w 1035"/>
                <a:gd name="T27" fmla="*/ 1856 h 1856"/>
                <a:gd name="T28" fmla="*/ 936 w 1035"/>
                <a:gd name="T29" fmla="*/ 1856 h 1856"/>
                <a:gd name="T30" fmla="*/ 1035 w 1035"/>
                <a:gd name="T31" fmla="*/ 1757 h 1856"/>
                <a:gd name="T32" fmla="*/ 1035 w 1035"/>
                <a:gd name="T33" fmla="*/ 99 h 1856"/>
                <a:gd name="T34" fmla="*/ 936 w 1035"/>
                <a:gd name="T35" fmla="*/ 0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5" h="1856">
                  <a:moveTo>
                    <a:pt x="936" y="20"/>
                  </a:moveTo>
                  <a:cubicBezTo>
                    <a:pt x="980" y="20"/>
                    <a:pt x="1015" y="56"/>
                    <a:pt x="1015" y="99"/>
                  </a:cubicBezTo>
                  <a:cubicBezTo>
                    <a:pt x="1015" y="1757"/>
                    <a:pt x="1015" y="1757"/>
                    <a:pt x="1015" y="1757"/>
                  </a:cubicBezTo>
                  <a:cubicBezTo>
                    <a:pt x="1015" y="1800"/>
                    <a:pt x="980" y="1836"/>
                    <a:pt x="936" y="1836"/>
                  </a:cubicBezTo>
                  <a:cubicBezTo>
                    <a:pt x="99" y="1836"/>
                    <a:pt x="99" y="1836"/>
                    <a:pt x="99" y="1836"/>
                  </a:cubicBezTo>
                  <a:cubicBezTo>
                    <a:pt x="55" y="1836"/>
                    <a:pt x="20" y="1800"/>
                    <a:pt x="20" y="1757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56"/>
                    <a:pt x="55" y="20"/>
                    <a:pt x="99" y="20"/>
                  </a:cubicBezTo>
                  <a:cubicBezTo>
                    <a:pt x="936" y="20"/>
                    <a:pt x="936" y="20"/>
                    <a:pt x="936" y="20"/>
                  </a:cubicBezTo>
                  <a:moveTo>
                    <a:pt x="936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5"/>
                    <a:pt x="0" y="99"/>
                  </a:cubicBezTo>
                  <a:cubicBezTo>
                    <a:pt x="0" y="1757"/>
                    <a:pt x="0" y="1757"/>
                    <a:pt x="0" y="1757"/>
                  </a:cubicBezTo>
                  <a:cubicBezTo>
                    <a:pt x="0" y="1811"/>
                    <a:pt x="44" y="1856"/>
                    <a:pt x="99" y="1856"/>
                  </a:cubicBezTo>
                  <a:cubicBezTo>
                    <a:pt x="936" y="1856"/>
                    <a:pt x="936" y="1856"/>
                    <a:pt x="936" y="1856"/>
                  </a:cubicBezTo>
                  <a:cubicBezTo>
                    <a:pt x="991" y="1856"/>
                    <a:pt x="1035" y="1811"/>
                    <a:pt x="1035" y="1757"/>
                  </a:cubicBezTo>
                  <a:cubicBezTo>
                    <a:pt x="1035" y="99"/>
                    <a:pt x="1035" y="99"/>
                    <a:pt x="1035" y="99"/>
                  </a:cubicBezTo>
                  <a:cubicBezTo>
                    <a:pt x="1035" y="45"/>
                    <a:pt x="991" y="0"/>
                    <a:pt x="936" y="0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4312984" y="3445255"/>
              <a:ext cx="4237972" cy="6671495"/>
            </a:xfrm>
            <a:custGeom>
              <a:avLst/>
              <a:gdLst>
                <a:gd name="T0" fmla="*/ 2825 w 2825"/>
                <a:gd name="T1" fmla="*/ 4447 h 4447"/>
                <a:gd name="T2" fmla="*/ 0 w 2825"/>
                <a:gd name="T3" fmla="*/ 4447 h 4447"/>
                <a:gd name="T4" fmla="*/ 0 w 2825"/>
                <a:gd name="T5" fmla="*/ 0 h 4447"/>
                <a:gd name="T6" fmla="*/ 2825 w 2825"/>
                <a:gd name="T7" fmla="*/ 0 h 4447"/>
                <a:gd name="T8" fmla="*/ 2825 w 2825"/>
                <a:gd name="T9" fmla="*/ 4447 h 4447"/>
                <a:gd name="T10" fmla="*/ 23 w 2825"/>
                <a:gd name="T11" fmla="*/ 4424 h 4447"/>
                <a:gd name="T12" fmla="*/ 2802 w 2825"/>
                <a:gd name="T13" fmla="*/ 4424 h 4447"/>
                <a:gd name="T14" fmla="*/ 2802 w 2825"/>
                <a:gd name="T15" fmla="*/ 23 h 4447"/>
                <a:gd name="T16" fmla="*/ 23 w 2825"/>
                <a:gd name="T17" fmla="*/ 23 h 4447"/>
                <a:gd name="T18" fmla="*/ 23 w 2825"/>
                <a:gd name="T19" fmla="*/ 4424 h 4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5" h="4447">
                  <a:moveTo>
                    <a:pt x="2825" y="4447"/>
                  </a:moveTo>
                  <a:lnTo>
                    <a:pt x="0" y="4447"/>
                  </a:lnTo>
                  <a:lnTo>
                    <a:pt x="0" y="0"/>
                  </a:lnTo>
                  <a:lnTo>
                    <a:pt x="2825" y="0"/>
                  </a:lnTo>
                  <a:lnTo>
                    <a:pt x="2825" y="4447"/>
                  </a:lnTo>
                  <a:close/>
                  <a:moveTo>
                    <a:pt x="23" y="4424"/>
                  </a:moveTo>
                  <a:lnTo>
                    <a:pt x="2802" y="4424"/>
                  </a:lnTo>
                  <a:lnTo>
                    <a:pt x="2802" y="23"/>
                  </a:lnTo>
                  <a:lnTo>
                    <a:pt x="23" y="23"/>
                  </a:lnTo>
                  <a:lnTo>
                    <a:pt x="23" y="4424"/>
                  </a:ln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874656" y="3080700"/>
              <a:ext cx="123016" cy="121519"/>
            </a:xfrm>
            <a:prstGeom prst="ellipse">
              <a:avLst/>
            </a:pr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6099683" y="3097204"/>
              <a:ext cx="661574" cy="87015"/>
            </a:xfrm>
            <a:custGeom>
              <a:avLst/>
              <a:gdLst>
                <a:gd name="T0" fmla="*/ 140 w 150"/>
                <a:gd name="T1" fmla="*/ 20 h 20"/>
                <a:gd name="T2" fmla="*/ 10 w 150"/>
                <a:gd name="T3" fmla="*/ 20 h 20"/>
                <a:gd name="T4" fmla="*/ 0 w 150"/>
                <a:gd name="T5" fmla="*/ 10 h 20"/>
                <a:gd name="T6" fmla="*/ 0 w 150"/>
                <a:gd name="T7" fmla="*/ 10 h 20"/>
                <a:gd name="T8" fmla="*/ 10 w 150"/>
                <a:gd name="T9" fmla="*/ 0 h 20"/>
                <a:gd name="T10" fmla="*/ 140 w 150"/>
                <a:gd name="T11" fmla="*/ 0 h 20"/>
                <a:gd name="T12" fmla="*/ 150 w 150"/>
                <a:gd name="T13" fmla="*/ 10 h 20"/>
                <a:gd name="T14" fmla="*/ 150 w 150"/>
                <a:gd name="T15" fmla="*/ 10 h 20"/>
                <a:gd name="T16" fmla="*/ 140 w 15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0">
                  <a:moveTo>
                    <a:pt x="14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6" y="0"/>
                    <a:pt x="150" y="4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50" y="16"/>
                    <a:pt x="146" y="20"/>
                    <a:pt x="140" y="20"/>
                  </a:cubicBezTo>
                  <a:close/>
                </a:path>
              </a:pathLst>
            </a:custGeom>
            <a:solidFill>
              <a:srgbClr val="91B3C1"/>
            </a:solidFill>
            <a:ln>
              <a:noFill/>
            </a:ln>
          </p:spPr>
          <p:txBody>
            <a:bodyPr vert="horz" wrap="square" lIns="34283" tIns="17142" rIns="34283" bIns="17142" numCol="1" anchor="t" anchorCtr="0" compatLnSpc="1">
              <a:prstTxWarp prst="textNoShape">
                <a:avLst/>
              </a:prstTxWarp>
            </a:bodyPr>
            <a:lstStyle/>
            <a:p>
              <a:endParaRPr lang="ru-RU" sz="714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25"/>
          <p:cNvSpPr txBox="1"/>
          <p:nvPr/>
        </p:nvSpPr>
        <p:spPr>
          <a:xfrm>
            <a:off x="3834566" y="2628845"/>
            <a:ext cx="4109271" cy="2525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6771" indent="-226771">
              <a:buFont typeface="Arial"/>
              <a:buChar char="•"/>
            </a:pP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网格布局设置为</a:t>
            </a: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列。</a:t>
            </a:r>
            <a:endParaRPr lang="en-US" altLang="zh-CN" sz="174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771" indent="-226771">
              <a:lnSpc>
                <a:spcPct val="120000"/>
              </a:lnSpc>
              <a:buFont typeface="Arial"/>
              <a:buChar char="•"/>
            </a:pP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在网格布局中放入</a:t>
            </a: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个子线性布局，设置为垂直排列。</a:t>
            </a:r>
            <a:endParaRPr lang="en-US" altLang="zh-CN" sz="174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771" indent="-226771">
              <a:lnSpc>
                <a:spcPct val="120000"/>
              </a:lnSpc>
              <a:buFont typeface="Arial"/>
              <a:buChar char="•"/>
            </a:pP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为了使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各个单元格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高度相同，可以利用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layout_columnWeight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layout_rowWeight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属性来完成。</a:t>
            </a:r>
            <a:endParaRPr lang="en-US" altLang="zh-CN" sz="174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6771" indent="-226771">
              <a:lnSpc>
                <a:spcPct val="120000"/>
              </a:lnSpc>
              <a:buFont typeface="Arial"/>
              <a:buChar char="•"/>
            </a:pPr>
            <a:r>
              <a:rPr lang="en-US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在垂直线性布局中，继续放入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ImageView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组件和</a:t>
            </a:r>
            <a:r>
              <a:rPr lang="en-US" altLang="zh-CN" sz="1746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TextView</a:t>
            </a:r>
            <a:r>
              <a:rPr lang="zh-CN" altLang="en-US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zh-CN" sz="1746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746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262" y="2841095"/>
            <a:ext cx="8752569" cy="1200197"/>
            <a:chOff x="507171" y="4999467"/>
            <a:chExt cx="22056171" cy="3024455"/>
          </a:xfrm>
        </p:grpSpPr>
        <p:sp>
          <p:nvSpPr>
            <p:cNvPr id="11" name="Шеврон 10">
              <a:hlinkClick r:id="" action="ppaction://hlinkshowjump?jump=nextslide"/>
            </p:cNvPr>
            <p:cNvSpPr/>
            <p:nvPr/>
          </p:nvSpPr>
          <p:spPr>
            <a:xfrm>
              <a:off x="21395234" y="4999467"/>
              <a:ext cx="1168108" cy="3024455"/>
            </a:xfrm>
            <a:prstGeom prst="chevron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83" tIns="17142" rIns="34283" bIns="17142" rtlCol="0" anchor="ctr"/>
            <a:lstStyle/>
            <a:p>
              <a:pPr algn="ctr"/>
              <a:endParaRPr lang="ru-RU" sz="714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Шеврон 25">
              <a:hlinkClick r:id="" action="ppaction://hlinkshowjump?jump=previousslide"/>
            </p:cNvPr>
            <p:cNvSpPr/>
            <p:nvPr/>
          </p:nvSpPr>
          <p:spPr>
            <a:xfrm rot="10800000">
              <a:off x="507171" y="4999467"/>
              <a:ext cx="1168108" cy="3024455"/>
            </a:xfrm>
            <a:prstGeom prst="chevron">
              <a:avLst/>
            </a:prstGeom>
            <a:solidFill>
              <a:srgbClr val="4BC1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83" tIns="17142" rIns="34283" bIns="17142" rtlCol="0" anchor="ctr"/>
            <a:lstStyle/>
            <a:p>
              <a:pPr algn="ctr"/>
              <a:endParaRPr lang="ru-RU" sz="714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Прямоугольник 27"/>
          <p:cNvSpPr/>
          <p:nvPr/>
        </p:nvSpPr>
        <p:spPr>
          <a:xfrm>
            <a:off x="521496" y="801922"/>
            <a:ext cx="2083391" cy="31745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63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控件布局</a:t>
            </a:r>
            <a:endParaRPr lang="ru-RU" sz="2063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Прямоугольник 28"/>
          <p:cNvSpPr/>
          <p:nvPr/>
        </p:nvSpPr>
        <p:spPr>
          <a:xfrm>
            <a:off x="2605435" y="833472"/>
            <a:ext cx="1348432" cy="254359"/>
          </a:xfrm>
          <a:prstGeom prst="rect">
            <a:avLst/>
          </a:prstGeom>
        </p:spPr>
        <p:txBody>
          <a:bodyPr wrap="none" lIns="34283" tIns="17142" rIns="34283" bIns="17142" anchor="ctr" anchorCtr="0">
            <a:spAutoFit/>
          </a:bodyPr>
          <a:lstStyle/>
          <a:p>
            <a:pPr defTabSz="685593">
              <a:defRPr/>
            </a:pPr>
            <a:r>
              <a:rPr lang="zh-CN" altLang="en-US" sz="1428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线性布局管理器</a:t>
            </a:r>
            <a:endParaRPr lang="en-US" sz="1428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Прямая соединительная линия 29"/>
          <p:cNvCxnSpPr/>
          <p:nvPr/>
        </p:nvCxnSpPr>
        <p:spPr>
          <a:xfrm>
            <a:off x="2598851" y="764704"/>
            <a:ext cx="0" cy="3663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无标题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65" y="2299777"/>
            <a:ext cx="1622155" cy="249726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34566" y="1834787"/>
            <a:ext cx="4187365" cy="53739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3492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3492" spc="-57" dirty="0" err="1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CoffeeStore</a:t>
            </a:r>
            <a:r>
              <a:rPr lang="zh-CN" altLang="en-US" sz="3492" spc="-57" dirty="0">
                <a:solidFill>
                  <a:srgbClr val="4BC1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ru-RU" sz="3492" spc="-57" dirty="0">
              <a:solidFill>
                <a:srgbClr val="4BC1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08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布局管理器嵌套练习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988840"/>
            <a:ext cx="2952328" cy="403244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1988840"/>
            <a:ext cx="324036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布局管理器嵌套练习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53153" y="1700808"/>
            <a:ext cx="3312368" cy="446451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80291" y="1556792"/>
            <a:ext cx="3311599" cy="3240360"/>
          </a:xfrm>
          <a:prstGeom prst="rect">
            <a:avLst/>
          </a:prstGeom>
        </p:spPr>
      </p:pic>
      <p:pic>
        <p:nvPicPr>
          <p:cNvPr id="6" name="Picture 2" descr="习题图片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91" y="4860180"/>
            <a:ext cx="3328719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4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CoffeeStore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3995936" y="1412776"/>
            <a:ext cx="5058144" cy="3528392"/>
          </a:xfrm>
          <a:prstGeom prst="wedgeEllipseCallout">
            <a:avLst>
              <a:gd name="adj1" fmla="val -62969"/>
              <a:gd name="adj2" fmla="val 29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整体垂直线性，分成三个区域，广告区（帧）、功能区（网格）、其他区（线性又平分三个高度一样的区域），三个区域平分高度。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网格区域是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行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列、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个单元格平分高度宽度</a:t>
            </a:r>
            <a:r>
              <a:rPr lang="en-US" altLang="zh-CN" b="1" dirty="0" err="1" smtClean="0"/>
              <a:t>rowWeight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colomnWeight</a:t>
            </a:r>
            <a:r>
              <a:rPr lang="zh-CN" altLang="en-US" b="1" dirty="0" smtClean="0"/>
              <a:t>，每个单元格垂直线性布局（水平居中，包含图片及文本）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3168352" cy="54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41" y="476672"/>
            <a:ext cx="7467600" cy="706090"/>
          </a:xfrm>
        </p:spPr>
        <p:txBody>
          <a:bodyPr>
            <a:noAutofit/>
          </a:bodyPr>
          <a:lstStyle/>
          <a:p>
            <a:r>
              <a:rPr lang="zh-CN" altLang="en-US" dirty="0"/>
              <a:t>相对布局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568952" cy="2952328"/>
          </a:xfrm>
        </p:spPr>
        <p:txBody>
          <a:bodyPr>
            <a:normAutofit lnSpcReduction="10000"/>
          </a:bodyPr>
          <a:lstStyle/>
          <a:p>
            <a:r>
              <a:rPr lang="zh-CN" altLang="zh-CN" sz="2400" dirty="0"/>
              <a:t>指按着控件之间的相对位置来进行布局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RelativeLayout</a:t>
            </a:r>
            <a:r>
              <a:rPr lang="zh-CN" altLang="en-US" sz="2400" dirty="0" smtClean="0"/>
              <a:t>常用</a:t>
            </a:r>
            <a:r>
              <a:rPr lang="zh-CN" altLang="zh-CN" sz="2400" dirty="0" smtClean="0"/>
              <a:t>属性：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android:gravity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设置</a:t>
            </a:r>
            <a:r>
              <a:rPr lang="zh-CN" altLang="zh-CN" sz="2400" dirty="0"/>
              <a:t>布局容器内子控件的对齐方式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android:ignoreGravity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设置</a:t>
            </a:r>
            <a:r>
              <a:rPr lang="zh-CN" altLang="zh-CN" sz="2400" dirty="0"/>
              <a:t>布局管理器内哪个控件不受</a:t>
            </a:r>
            <a:r>
              <a:rPr lang="en-US" altLang="zh-CN" sz="2400" dirty="0"/>
              <a:t>gravity</a:t>
            </a:r>
            <a:r>
              <a:rPr lang="zh-CN" altLang="zh-CN" sz="2400" dirty="0"/>
              <a:t>属性的</a:t>
            </a:r>
            <a:r>
              <a:rPr lang="zh-CN" altLang="zh-CN" sz="2400" dirty="0" smtClean="0"/>
              <a:t>影响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layout_width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layout_height</a:t>
            </a:r>
            <a:r>
              <a:rPr lang="zh-CN" altLang="en-US" sz="2400" dirty="0"/>
              <a:t>：宽度和高度，可设为</a:t>
            </a:r>
            <a:r>
              <a:rPr lang="en-US" altLang="zh-CN" sz="2400" dirty="0" err="1"/>
              <a:t>match_parent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warp_content</a:t>
            </a:r>
            <a:r>
              <a:rPr lang="zh-CN" altLang="en-US" sz="2400" dirty="0"/>
              <a:t>或固定值</a:t>
            </a:r>
            <a:endParaRPr lang="en-US" altLang="zh-CN" sz="2000" dirty="0"/>
          </a:p>
          <a:p>
            <a:pPr lvl="1"/>
            <a:endParaRPr lang="zh-CN" altLang="zh-CN" sz="24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37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85010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RelativeLayout</a:t>
            </a:r>
            <a:r>
              <a:rPr lang="zh-CN" altLang="zh-CN" dirty="0"/>
              <a:t>子元素的属性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7219" y="1579584"/>
            <a:ext cx="8433254" cy="4873752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 smtClean="0"/>
              <a:t>第一</a:t>
            </a:r>
            <a:r>
              <a:rPr lang="zh-CN" altLang="zh-CN" sz="2800" dirty="0"/>
              <a:t>组：指兄弟控件之间的相对位置。该组属性的值是另一个控件的</a:t>
            </a:r>
            <a:r>
              <a:rPr lang="en-US" altLang="zh-CN" sz="2800" dirty="0"/>
              <a:t>id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pPr lvl="1"/>
            <a:r>
              <a:rPr lang="en-US" altLang="zh-CN" sz="2500" dirty="0" err="1" smtClean="0"/>
              <a:t>layout_toRightOf</a:t>
            </a:r>
            <a:r>
              <a:rPr lang="zh-CN" altLang="en-US" sz="2500" dirty="0" smtClean="0"/>
              <a:t>：</a:t>
            </a:r>
            <a:r>
              <a:rPr lang="zh-CN" altLang="zh-CN" sz="2500" dirty="0" smtClean="0"/>
              <a:t>该控件在哪个控件的右侧</a:t>
            </a:r>
            <a:endParaRPr lang="en-US" altLang="zh-CN" sz="2500" dirty="0" smtClean="0"/>
          </a:p>
          <a:p>
            <a:pPr lvl="1"/>
            <a:r>
              <a:rPr lang="en-US" altLang="zh-CN" sz="2500" dirty="0" err="1" smtClean="0"/>
              <a:t>layout_toLeftOf</a:t>
            </a:r>
            <a:r>
              <a:rPr lang="zh-CN" altLang="en-US" sz="2500" dirty="0" smtClean="0"/>
              <a:t>：</a:t>
            </a:r>
            <a:r>
              <a:rPr lang="zh-CN" altLang="zh-CN" sz="2500" dirty="0" smtClean="0"/>
              <a:t>该控件在哪个控件的左侧</a:t>
            </a:r>
            <a:endParaRPr lang="en-US" altLang="zh-CN" sz="2500" dirty="0"/>
          </a:p>
          <a:p>
            <a:pPr lvl="1"/>
            <a:r>
              <a:rPr lang="en-US" altLang="zh-CN" sz="2500" dirty="0" err="1" smtClean="0"/>
              <a:t>layout_above</a:t>
            </a:r>
            <a:r>
              <a:rPr lang="zh-CN" altLang="en-US" sz="2500" dirty="0" smtClean="0"/>
              <a:t>：</a:t>
            </a:r>
            <a:r>
              <a:rPr lang="zh-CN" altLang="zh-CN" sz="2500" dirty="0" smtClean="0"/>
              <a:t>该控件在哪个控件的上侧</a:t>
            </a:r>
            <a:endParaRPr lang="en-US" altLang="zh-CN" sz="2500" dirty="0"/>
          </a:p>
          <a:p>
            <a:pPr lvl="1"/>
            <a:r>
              <a:rPr lang="en-US" altLang="zh-CN" sz="2500" dirty="0" err="1" smtClean="0"/>
              <a:t>layout_below</a:t>
            </a:r>
            <a:r>
              <a:rPr lang="zh-CN" altLang="en-US" sz="2500" dirty="0" smtClean="0"/>
              <a:t>：</a:t>
            </a:r>
            <a:r>
              <a:rPr lang="zh-CN" altLang="zh-CN" sz="2500" dirty="0" smtClean="0"/>
              <a:t>该控件在哪个控件的下侧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5492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zh-CN" altLang="zh-CN" dirty="0"/>
              <a:t>子元素的属性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zh-CN" sz="2800" dirty="0" smtClean="0"/>
              <a:t>第二</a:t>
            </a:r>
            <a:r>
              <a:rPr lang="zh-CN" altLang="zh-CN" sz="2800" dirty="0"/>
              <a:t>组：指兄弟控件之间的对齐关系。该组属性的值是另一个控件的</a:t>
            </a:r>
            <a:r>
              <a:rPr lang="en-US" altLang="zh-CN" sz="2800" dirty="0"/>
              <a:t>id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lvl="1">
              <a:spcBef>
                <a:spcPts val="0"/>
              </a:spcBef>
            </a:pPr>
            <a:r>
              <a:rPr lang="en-US" altLang="zh-CN" sz="2500" dirty="0" err="1" smtClean="0"/>
              <a:t>layout_alignRight</a:t>
            </a:r>
            <a:r>
              <a:rPr lang="zh-CN" altLang="en-US" sz="2500" dirty="0"/>
              <a:t>：</a:t>
            </a:r>
            <a:r>
              <a:rPr lang="zh-CN" altLang="zh-CN" sz="2500" dirty="0"/>
              <a:t>该控件与哪个</a:t>
            </a:r>
            <a:r>
              <a:rPr lang="zh-CN" altLang="zh-CN" sz="2500" dirty="0" smtClean="0"/>
              <a:t>控件的右对齐</a:t>
            </a:r>
            <a:endParaRPr lang="en-US" altLang="zh-CN" sz="2500" dirty="0" smtClean="0"/>
          </a:p>
          <a:p>
            <a:pPr lvl="1">
              <a:spcBef>
                <a:spcPts val="0"/>
              </a:spcBef>
            </a:pPr>
            <a:r>
              <a:rPr lang="en-US" altLang="zh-CN" sz="2500" dirty="0" err="1" smtClean="0"/>
              <a:t>layout_alignLeft</a:t>
            </a:r>
            <a:r>
              <a:rPr lang="zh-CN" altLang="en-US" sz="2500" dirty="0"/>
              <a:t>：</a:t>
            </a:r>
            <a:r>
              <a:rPr lang="zh-CN" altLang="zh-CN" sz="2500" dirty="0"/>
              <a:t>该控件与哪个</a:t>
            </a:r>
            <a:r>
              <a:rPr lang="zh-CN" altLang="zh-CN" sz="2500" dirty="0" smtClean="0"/>
              <a:t>控件的左对齐</a:t>
            </a:r>
            <a:endParaRPr lang="en-US" altLang="zh-CN" sz="2500" dirty="0" smtClean="0"/>
          </a:p>
          <a:p>
            <a:pPr lvl="1">
              <a:spcBef>
                <a:spcPts val="0"/>
              </a:spcBef>
            </a:pPr>
            <a:r>
              <a:rPr lang="en-US" altLang="zh-CN" sz="2500" dirty="0" err="1" smtClean="0"/>
              <a:t>layout_alignTop</a:t>
            </a:r>
            <a:r>
              <a:rPr lang="zh-CN" altLang="en-US" sz="2500" dirty="0"/>
              <a:t>：</a:t>
            </a:r>
            <a:r>
              <a:rPr lang="zh-CN" altLang="zh-CN" sz="2500" dirty="0"/>
              <a:t>该控件与哪个控件的顶</a:t>
            </a:r>
            <a:r>
              <a:rPr lang="zh-CN" altLang="zh-CN" sz="2500" dirty="0" smtClean="0"/>
              <a:t>对齐</a:t>
            </a:r>
            <a:endParaRPr lang="en-US" altLang="zh-CN" sz="2500" dirty="0" smtClean="0"/>
          </a:p>
          <a:p>
            <a:pPr lvl="1">
              <a:spcBef>
                <a:spcPts val="0"/>
              </a:spcBef>
            </a:pPr>
            <a:r>
              <a:rPr lang="en-US" altLang="zh-CN" sz="2500" dirty="0" err="1" smtClean="0"/>
              <a:t>layout_alignBottom</a:t>
            </a:r>
            <a:r>
              <a:rPr lang="zh-CN" altLang="en-US" sz="2500" dirty="0"/>
              <a:t>：</a:t>
            </a:r>
            <a:r>
              <a:rPr lang="zh-CN" altLang="zh-CN" sz="2500" dirty="0"/>
              <a:t>该控件与哪个控件的底</a:t>
            </a:r>
            <a:r>
              <a:rPr lang="zh-CN" altLang="zh-CN" sz="2500" dirty="0" smtClean="0"/>
              <a:t>对齐</a:t>
            </a:r>
            <a:endParaRPr lang="en-US" altLang="zh-CN" sz="2500" dirty="0" smtClean="0"/>
          </a:p>
          <a:p>
            <a:pPr lvl="1">
              <a:spcBef>
                <a:spcPts val="0"/>
              </a:spcBef>
            </a:pPr>
            <a:r>
              <a:rPr lang="en-US" altLang="zh-CN" sz="2500" dirty="0" err="1" smtClean="0"/>
              <a:t>layout_alignBaseline</a:t>
            </a:r>
            <a:r>
              <a:rPr lang="zh-CN" altLang="en-US" sz="2500" dirty="0" smtClean="0"/>
              <a:t>：该控件的</a:t>
            </a:r>
            <a:r>
              <a:rPr lang="en-US" altLang="zh-CN" sz="2500" dirty="0" smtClean="0"/>
              <a:t>baseline</a:t>
            </a:r>
            <a:r>
              <a:rPr lang="zh-CN" altLang="en-US" sz="2500" dirty="0" smtClean="0"/>
              <a:t>和给定</a:t>
            </a:r>
            <a:r>
              <a:rPr lang="en-US" altLang="zh-CN" sz="2500" dirty="0" smtClean="0"/>
              <a:t>ID</a:t>
            </a:r>
            <a:r>
              <a:rPr lang="zh-CN" altLang="en-US" sz="2500" dirty="0" smtClean="0"/>
              <a:t>的控件的</a:t>
            </a:r>
            <a:r>
              <a:rPr lang="en-US" altLang="zh-CN" sz="2500" dirty="0" smtClean="0"/>
              <a:t>baseline</a:t>
            </a:r>
            <a:r>
              <a:rPr lang="zh-CN" altLang="en-US" sz="2500" dirty="0" smtClean="0"/>
              <a:t>对齐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29645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zh-CN" altLang="zh-CN" dirty="0"/>
              <a:t>子元素的属性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351840" cy="499715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zh-CN" altLang="zh-CN" sz="5100" dirty="0" smtClean="0"/>
              <a:t>第三</a:t>
            </a:r>
            <a:r>
              <a:rPr lang="zh-CN" altLang="zh-CN" sz="5100" dirty="0"/>
              <a:t>组：指控件与父布局之间的对齐关系。该组属性的值是</a:t>
            </a:r>
            <a:r>
              <a:rPr lang="en-US" altLang="zh-CN" sz="5100" dirty="0"/>
              <a:t>true</a:t>
            </a:r>
            <a:r>
              <a:rPr lang="zh-CN" altLang="zh-CN" sz="5100" dirty="0"/>
              <a:t>或者</a:t>
            </a:r>
            <a:r>
              <a:rPr lang="en-US" altLang="zh-CN" sz="5100" dirty="0"/>
              <a:t>false</a:t>
            </a:r>
            <a:r>
              <a:rPr lang="zh-CN" altLang="zh-CN" sz="5100" dirty="0" smtClean="0"/>
              <a:t>。</a:t>
            </a:r>
            <a:endParaRPr lang="en-US" altLang="zh-CN" sz="5100" dirty="0" smtClean="0"/>
          </a:p>
          <a:p>
            <a:pPr lvl="1"/>
            <a:r>
              <a:rPr lang="en-US" altLang="zh-CN" sz="4000" dirty="0" err="1" smtClean="0"/>
              <a:t>layout_alignParentRight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该控件与父布局控件的右对齐吗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layout_alignParentLeft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该控件与父布局控件的左对齐吗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layout_alignParentTop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该控件与父布局控件的顶端对齐吗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layout_alignParentBottom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该控件与父布局控件的底部对齐吗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layout_centerInParent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该控件位于父布局控件的中心位置吗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layout_centerVertical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该控件位于父布局控件的垂直中心位置吗</a:t>
            </a:r>
            <a:r>
              <a:rPr lang="zh-CN" altLang="zh-CN" sz="4000" dirty="0" smtClean="0"/>
              <a:t>？</a:t>
            </a:r>
            <a:endParaRPr lang="en-US" altLang="zh-CN" sz="4000" dirty="0" smtClean="0"/>
          </a:p>
          <a:p>
            <a:pPr lvl="1"/>
            <a:r>
              <a:rPr lang="en-US" altLang="zh-CN" sz="4000" dirty="0" err="1" smtClean="0"/>
              <a:t>layout_centerHorizontal</a:t>
            </a:r>
            <a:r>
              <a:rPr lang="zh-CN" altLang="en-US" sz="4000" dirty="0"/>
              <a:t>：</a:t>
            </a:r>
            <a:r>
              <a:rPr lang="zh-CN" altLang="zh-CN" sz="4000" dirty="0"/>
              <a:t>该控件位于父布局控件的水平中心位置吗</a:t>
            </a:r>
            <a:r>
              <a:rPr lang="zh-CN" altLang="zh-CN" sz="4000" dirty="0" smtClean="0"/>
              <a:t>？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03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课堂实践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4680520" cy="39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实践：使用相对布局实现登录界面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7" t="37385" r="24042" b="10515"/>
          <a:stretch/>
        </p:blipFill>
        <p:spPr bwMode="auto">
          <a:xfrm>
            <a:off x="457200" y="1628800"/>
            <a:ext cx="784887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" descr="C:\Users\fuli\AppData\Roaming\Tencent\Users\37407909\QQ\WinTemp\RichOle\W@_{US%BESDI3%HS{`1`Y8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37" y="4038165"/>
            <a:ext cx="3800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4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467600" cy="778098"/>
          </a:xfrm>
        </p:spPr>
        <p:txBody>
          <a:bodyPr>
            <a:normAutofit/>
          </a:bodyPr>
          <a:lstStyle/>
          <a:p>
            <a:r>
              <a:rPr lang="zh-CN" altLang="en-US" dirty="0"/>
              <a:t>帧布局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700808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/>
              <a:t>帧布局，此布局可以放置多个</a:t>
            </a:r>
            <a:r>
              <a:rPr lang="en-US" altLang="zh-CN" sz="2400" dirty="0"/>
              <a:t>view</a:t>
            </a:r>
            <a:r>
              <a:rPr lang="zh-CN" altLang="zh-CN" sz="2400" dirty="0"/>
              <a:t>，但只有一个</a:t>
            </a:r>
            <a:r>
              <a:rPr lang="en-US" altLang="zh-CN" sz="2400" dirty="0"/>
              <a:t>view</a:t>
            </a:r>
            <a:r>
              <a:rPr lang="zh-CN" altLang="zh-CN" sz="2400" dirty="0"/>
              <a:t>可以显示，通常使用此布局处理在同一位置不同情况下显示不同内容的控件。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/>
              <a:t>作为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五</a:t>
            </a:r>
            <a:r>
              <a:rPr lang="zh-CN" altLang="zh-CN" sz="2400" dirty="0" smtClean="0"/>
              <a:t>大</a:t>
            </a:r>
            <a:r>
              <a:rPr lang="zh-CN" altLang="zh-CN" sz="2400" dirty="0"/>
              <a:t>布局中最为简单的布局之一</a:t>
            </a:r>
            <a:r>
              <a:rPr lang="en-US" altLang="zh-CN" sz="2400" dirty="0"/>
              <a:t>,</a:t>
            </a:r>
            <a:r>
              <a:rPr lang="zh-CN" altLang="zh-CN" sz="2400" dirty="0"/>
              <a:t>该布局直接在屏幕上开辟出了一块空白区域</a:t>
            </a:r>
            <a:r>
              <a:rPr lang="en-US" altLang="zh-CN" sz="2400" dirty="0"/>
              <a:t>,</a:t>
            </a:r>
            <a:r>
              <a:rPr lang="zh-CN" altLang="zh-CN" sz="2400" dirty="0"/>
              <a:t>当我们往里面添加组件的时候</a:t>
            </a:r>
            <a:r>
              <a:rPr lang="en-US" altLang="zh-CN" sz="2400" dirty="0"/>
              <a:t>,</a:t>
            </a:r>
            <a:r>
              <a:rPr lang="zh-CN" altLang="zh-CN" sz="2400" dirty="0"/>
              <a:t>所有的组件都会放置于这块区域的</a:t>
            </a:r>
            <a:r>
              <a:rPr lang="zh-CN" altLang="zh-CN" sz="2400" b="1" dirty="0"/>
              <a:t>左上角</a:t>
            </a:r>
            <a:r>
              <a:rPr lang="en-US" altLang="zh-CN" sz="2400" dirty="0"/>
              <a:t>;</a:t>
            </a:r>
            <a:r>
              <a:rPr lang="zh-CN" altLang="zh-CN" sz="2400" b="1" dirty="0"/>
              <a:t>帧布局的大小</a:t>
            </a:r>
            <a:r>
              <a:rPr lang="zh-CN" altLang="zh-CN" sz="2400" dirty="0"/>
              <a:t>由子控件中</a:t>
            </a:r>
            <a:r>
              <a:rPr lang="zh-CN" altLang="zh-CN" sz="2400" b="1" dirty="0"/>
              <a:t>最大的子控件决定</a:t>
            </a:r>
            <a:r>
              <a:rPr lang="en-US" altLang="zh-CN" sz="2400" dirty="0"/>
              <a:t>,</a:t>
            </a:r>
            <a:r>
              <a:rPr lang="zh-CN" altLang="zh-CN" sz="2400" dirty="0" smtClean="0"/>
              <a:t>如果组件</a:t>
            </a:r>
            <a:r>
              <a:rPr lang="zh-CN" altLang="zh-CN" sz="2400" dirty="0"/>
              <a:t>都</a:t>
            </a:r>
            <a:r>
              <a:rPr lang="zh-CN" altLang="zh-CN" sz="2400" b="1" dirty="0"/>
              <a:t>一样大</a:t>
            </a:r>
            <a:r>
              <a:rPr lang="zh-CN" altLang="zh-CN" sz="2400" dirty="0"/>
              <a:t>的话</a:t>
            </a:r>
            <a:r>
              <a:rPr lang="en-US" altLang="zh-CN" sz="2400" dirty="0"/>
              <a:t>,</a:t>
            </a:r>
            <a:r>
              <a:rPr lang="zh-CN" altLang="zh-CN" sz="2400" dirty="0"/>
              <a:t>同一时刻就</a:t>
            </a:r>
            <a:r>
              <a:rPr lang="zh-CN" altLang="zh-CN" sz="2400" b="1" dirty="0"/>
              <a:t>只能能看到最上面的那个组件</a:t>
            </a:r>
            <a:r>
              <a:rPr lang="zh-CN" altLang="zh-CN" sz="2400" dirty="0" smtClean="0"/>
              <a:t>了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36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178904"/>
            <a:ext cx="8153400" cy="990600"/>
          </a:xfrm>
        </p:spPr>
        <p:txBody>
          <a:bodyPr/>
          <a:lstStyle/>
          <a:p>
            <a:r>
              <a:rPr lang="zh-CN" altLang="en-US" dirty="0"/>
              <a:t>帧布局实例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0" t="28689" r="21197" b="54742"/>
          <a:stretch/>
        </p:blipFill>
        <p:spPr bwMode="auto">
          <a:xfrm>
            <a:off x="1840672" y="2564904"/>
            <a:ext cx="5184576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1844824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点击按钮，用于切换</a:t>
            </a:r>
            <a:r>
              <a:rPr lang="en-US" altLang="zh-CN" sz="2400" dirty="0" err="1" smtClean="0"/>
              <a:t>FrameLayout</a:t>
            </a:r>
            <a:r>
              <a:rPr lang="zh-CN" altLang="en-US" sz="2400" dirty="0"/>
              <a:t>所显示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View Visible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8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</TotalTime>
  <Words>985</Words>
  <Application>Microsoft Office PowerPoint</Application>
  <PresentationFormat>全屏显示(4:3)</PresentationFormat>
  <Paragraphs>91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Tw Cen MT</vt:lpstr>
      <vt:lpstr>华文仿宋</vt:lpstr>
      <vt:lpstr>宋体</vt:lpstr>
      <vt:lpstr>微软雅黑</vt:lpstr>
      <vt:lpstr>Arial</vt:lpstr>
      <vt:lpstr>Calibri</vt:lpstr>
      <vt:lpstr>Times New Roman</vt:lpstr>
      <vt:lpstr>Wingdings</vt:lpstr>
      <vt:lpstr>Wingdings 2</vt:lpstr>
      <vt:lpstr>中性</vt:lpstr>
      <vt:lpstr>PowerPoint 演示文稿</vt:lpstr>
      <vt:lpstr>相对布局</vt:lpstr>
      <vt:lpstr>RelativeLayout子元素的属性</vt:lpstr>
      <vt:lpstr>RelativeLayout子元素的属性</vt:lpstr>
      <vt:lpstr>RelativeLayout子元素的属性</vt:lpstr>
      <vt:lpstr>课堂实践</vt:lpstr>
      <vt:lpstr>实践：使用相对布局实现登录界面</vt:lpstr>
      <vt:lpstr>帧布局</vt:lpstr>
      <vt:lpstr>帧布局实例</vt:lpstr>
      <vt:lpstr>代码参考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布局管理器嵌套练习</vt:lpstr>
      <vt:lpstr>布局管理器嵌套练习</vt:lpstr>
      <vt:lpstr>CoffeeStore首页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fuli</dc:creator>
  <cp:lastModifiedBy>Neutech.com.cn</cp:lastModifiedBy>
  <cp:revision>198</cp:revision>
  <dcterms:created xsi:type="dcterms:W3CDTF">2013-10-31T07:24:43Z</dcterms:created>
  <dcterms:modified xsi:type="dcterms:W3CDTF">2022-03-20T08:33:14Z</dcterms:modified>
</cp:coreProperties>
</file>