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84" r:id="rId2"/>
    <p:sldMasterId id="2147483800" r:id="rId3"/>
  </p:sldMasterIdLst>
  <p:notesMasterIdLst>
    <p:notesMasterId r:id="rId19"/>
  </p:notesMasterIdLst>
  <p:sldIdLst>
    <p:sldId id="355" r:id="rId4"/>
    <p:sldId id="367" r:id="rId5"/>
    <p:sldId id="368" r:id="rId6"/>
    <p:sldId id="374" r:id="rId7"/>
    <p:sldId id="369" r:id="rId8"/>
    <p:sldId id="370" r:id="rId9"/>
    <p:sldId id="372" r:id="rId10"/>
    <p:sldId id="373" r:id="rId11"/>
    <p:sldId id="371" r:id="rId12"/>
    <p:sldId id="386" r:id="rId13"/>
    <p:sldId id="387" r:id="rId14"/>
    <p:sldId id="384" r:id="rId15"/>
    <p:sldId id="390" r:id="rId16"/>
    <p:sldId id="392" r:id="rId17"/>
    <p:sldId id="391"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79640" autoAdjust="0"/>
  </p:normalViewPr>
  <p:slideViewPr>
    <p:cSldViewPr>
      <p:cViewPr varScale="1">
        <p:scale>
          <a:sx n="85" d="100"/>
          <a:sy n="85" d="100"/>
        </p:scale>
        <p:origin x="9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46FED-1FBC-4CF0-8275-F7FA8072E1A6}"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A9539C-AEF0-4D5D-9002-5618252465AD}" type="slidenum">
              <a:rPr lang="zh-CN" altLang="en-US" smtClean="0"/>
              <a:t>‹#›</a:t>
            </a:fld>
            <a:endParaRPr lang="zh-CN" altLang="en-US"/>
          </a:p>
        </p:txBody>
      </p:sp>
    </p:spTree>
    <p:extLst>
      <p:ext uri="{BB962C8B-B14F-4D97-AF65-F5344CB8AC3E}">
        <p14:creationId xmlns:p14="http://schemas.microsoft.com/office/powerpoint/2010/main" val="1776534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在传统的</a:t>
            </a:r>
            <a:r>
              <a:rPr lang="en-US" altLang="zh-CN" dirty="0" smtClean="0"/>
              <a:t>Android</a:t>
            </a:r>
            <a:r>
              <a:rPr lang="zh-CN" altLang="en-US" dirty="0" smtClean="0"/>
              <a:t>开发当中，界面基本都是靠编写</a:t>
            </a:r>
            <a:r>
              <a:rPr lang="en-US" altLang="zh-CN" dirty="0" smtClean="0"/>
              <a:t>XML</a:t>
            </a:r>
            <a:r>
              <a:rPr lang="zh-CN" altLang="en-US" dirty="0" smtClean="0"/>
              <a:t>代码完成的，虽然</a:t>
            </a:r>
            <a:r>
              <a:rPr lang="en-US" altLang="zh-CN" dirty="0" smtClean="0"/>
              <a:t>Android Studio</a:t>
            </a:r>
            <a:r>
              <a:rPr lang="zh-CN" altLang="en-US" dirty="0" smtClean="0"/>
              <a:t>也支持可视化的方式来编写界面，但是操作起来并不方便，我也一直都不推荐使用可视化的方式来编写</a:t>
            </a:r>
            <a:r>
              <a:rPr lang="en-US" altLang="zh-CN" dirty="0" smtClean="0"/>
              <a:t>Android</a:t>
            </a:r>
            <a:r>
              <a:rPr lang="zh-CN" altLang="en-US" dirty="0" smtClean="0"/>
              <a:t>应用程序的界面。而</a:t>
            </a:r>
            <a:r>
              <a:rPr lang="en-US" altLang="zh-CN" dirty="0" err="1" smtClean="0"/>
              <a:t>ConstraintLayout</a:t>
            </a:r>
            <a:r>
              <a:rPr lang="zh-CN" altLang="en-US" dirty="0" smtClean="0"/>
              <a:t>就是为了解决这一现状而出现的。它和传统编写界面的方式恰恰相反，</a:t>
            </a:r>
            <a:r>
              <a:rPr lang="en-US" altLang="zh-CN" dirty="0" err="1" smtClean="0"/>
              <a:t>ConstraintLayout</a:t>
            </a:r>
            <a:r>
              <a:rPr lang="zh-CN" altLang="en-US" dirty="0" smtClean="0"/>
              <a:t>非常适合使用可视化的方式来编写界面，但并不太适合使用</a:t>
            </a:r>
            <a:r>
              <a:rPr lang="en-US" altLang="zh-CN" dirty="0" smtClean="0"/>
              <a:t>XML</a:t>
            </a:r>
            <a:r>
              <a:rPr lang="zh-CN" altLang="en-US" dirty="0" smtClean="0"/>
              <a:t>的方式来进行编写。当然，可视化操作的背后仍然还是使用的</a:t>
            </a:r>
            <a:r>
              <a:rPr lang="en-US" altLang="zh-CN" dirty="0" smtClean="0"/>
              <a:t>XML</a:t>
            </a:r>
            <a:r>
              <a:rPr lang="zh-CN" altLang="en-US" dirty="0" smtClean="0"/>
              <a:t>代码来实现的，只不过这些代码是由</a:t>
            </a:r>
            <a:r>
              <a:rPr lang="en-US" altLang="zh-CN" dirty="0" smtClean="0"/>
              <a:t>Android Studio</a:t>
            </a:r>
            <a:r>
              <a:rPr lang="zh-CN" altLang="en-US" dirty="0" smtClean="0"/>
              <a:t>根据我们的操作自动生成的。</a:t>
            </a:r>
            <a:endParaRPr lang="en-US" altLang="zh-CN" dirty="0" smtClean="0"/>
          </a:p>
          <a:p>
            <a:r>
              <a:rPr lang="en-US" altLang="zh-CN" dirty="0" err="1" smtClean="0"/>
              <a:t>ConstraintLayout</a:t>
            </a:r>
            <a:r>
              <a:rPr lang="zh-CN" altLang="en-US" dirty="0" smtClean="0"/>
              <a:t>还有一个优点，它可以有效地解决布局嵌套过多的问题。我们平时编写界面，复杂的布局总会伴随着多层的嵌套，而嵌套越多，程序的性能也就越差。</a:t>
            </a:r>
            <a:r>
              <a:rPr lang="en-US" altLang="zh-CN" dirty="0" err="1" smtClean="0"/>
              <a:t>ConstraintLayout</a:t>
            </a:r>
            <a:r>
              <a:rPr lang="zh-CN" altLang="en-US" dirty="0" smtClean="0"/>
              <a:t>则是使用约束的方式来指定各个控件的位置和关系的，它有点类似于</a:t>
            </a:r>
            <a:r>
              <a:rPr lang="en-US" altLang="zh-CN" dirty="0" err="1" smtClean="0"/>
              <a:t>RelativeLayout</a:t>
            </a:r>
            <a:r>
              <a:rPr lang="zh-CN" altLang="en-US" dirty="0" smtClean="0"/>
              <a:t>，但远比</a:t>
            </a:r>
            <a:r>
              <a:rPr lang="en-US" altLang="zh-CN" dirty="0" err="1" smtClean="0"/>
              <a:t>RelativeLayout</a:t>
            </a:r>
            <a:r>
              <a:rPr lang="zh-CN" altLang="en-US" dirty="0" smtClean="0"/>
              <a:t>要更强大。</a:t>
            </a:r>
          </a:p>
          <a:p>
            <a:r>
              <a:rPr lang="en-US" altLang="zh-CN" dirty="0" smtClean="0"/>
              <a:t>--------------------- </a:t>
            </a:r>
          </a:p>
          <a:p>
            <a:r>
              <a:rPr lang="en-US" altLang="zh-CN" dirty="0" smtClean="0"/>
              <a:t>--------------------- </a:t>
            </a:r>
          </a:p>
        </p:txBody>
      </p:sp>
      <p:sp>
        <p:nvSpPr>
          <p:cNvPr id="4" name="灯片编号占位符 3"/>
          <p:cNvSpPr>
            <a:spLocks noGrp="1"/>
          </p:cNvSpPr>
          <p:nvPr>
            <p:ph type="sldNum" sz="quarter" idx="10"/>
          </p:nvPr>
        </p:nvSpPr>
        <p:spPr/>
        <p:txBody>
          <a:bodyPr/>
          <a:lstStyle/>
          <a:p>
            <a:fld id="{6FA9539C-AEF0-4D5D-9002-5618252465AD}" type="slidenum">
              <a:rPr lang="zh-CN" altLang="en-US" smtClean="0"/>
              <a:t>2</a:t>
            </a:fld>
            <a:endParaRPr lang="zh-CN" altLang="en-US"/>
          </a:p>
        </p:txBody>
      </p:sp>
    </p:spTree>
    <p:extLst>
      <p:ext uri="{BB962C8B-B14F-4D97-AF65-F5344CB8AC3E}">
        <p14:creationId xmlns:p14="http://schemas.microsoft.com/office/powerpoint/2010/main" val="145337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主操作区域内有两个类似于手机屏幕的界面，左边的是预览界面，右边的是蓝图界面。这两部分都可以用于进行布局编辑工作，区别是左边部分主要用于预览最终的界面效果，右边部分主要用于观察界面内各个控件的约束情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我们还没有给</a:t>
            </a:r>
            <a:r>
              <a:rPr lang="en-US" altLang="zh-CN" sz="1200" b="0" i="0" kern="1200" dirty="0" smtClean="0">
                <a:solidFill>
                  <a:schemeClr val="tx1"/>
                </a:solidFill>
                <a:effectLst/>
                <a:latin typeface="+mn-lt"/>
                <a:ea typeface="+mn-ea"/>
                <a:cs typeface="+mn-cs"/>
              </a:rPr>
              <a:t>Button</a:t>
            </a:r>
            <a:r>
              <a:rPr lang="zh-CN" altLang="en-US" sz="1200" b="0" i="0" kern="1200" dirty="0" smtClean="0">
                <a:solidFill>
                  <a:schemeClr val="tx1"/>
                </a:solidFill>
                <a:effectLst/>
                <a:latin typeface="+mn-lt"/>
                <a:ea typeface="+mn-ea"/>
                <a:cs typeface="+mn-cs"/>
              </a:rPr>
              <a:t>添加任何的约束，因此</a:t>
            </a:r>
            <a:r>
              <a:rPr lang="en-US" altLang="zh-CN" sz="1200" b="0" i="0" kern="1200" dirty="0" smtClean="0">
                <a:solidFill>
                  <a:schemeClr val="tx1"/>
                </a:solidFill>
                <a:effectLst/>
                <a:latin typeface="+mn-lt"/>
                <a:ea typeface="+mn-ea"/>
                <a:cs typeface="+mn-cs"/>
              </a:rPr>
              <a:t>Button</a:t>
            </a:r>
            <a:r>
              <a:rPr lang="zh-CN" altLang="en-US" sz="1200" b="0" i="0" kern="1200" dirty="0" smtClean="0">
                <a:solidFill>
                  <a:schemeClr val="tx1"/>
                </a:solidFill>
                <a:effectLst/>
                <a:latin typeface="+mn-lt"/>
                <a:ea typeface="+mn-ea"/>
                <a:cs typeface="+mn-cs"/>
              </a:rPr>
              <a:t>并不知道自己应该出现在什么位置。现在我们在预览界面上看到的</a:t>
            </a:r>
            <a:r>
              <a:rPr lang="en-US" altLang="zh-CN" sz="1200" b="0" i="0" kern="1200" dirty="0" smtClean="0">
                <a:solidFill>
                  <a:schemeClr val="tx1"/>
                </a:solidFill>
                <a:effectLst/>
                <a:latin typeface="+mn-lt"/>
                <a:ea typeface="+mn-ea"/>
                <a:cs typeface="+mn-cs"/>
              </a:rPr>
              <a:t>Button</a:t>
            </a:r>
            <a:r>
              <a:rPr lang="zh-CN" altLang="en-US" sz="1200" b="0" i="0" kern="1200" dirty="0" smtClean="0">
                <a:solidFill>
                  <a:schemeClr val="tx1"/>
                </a:solidFill>
                <a:effectLst/>
                <a:latin typeface="+mn-lt"/>
                <a:ea typeface="+mn-ea"/>
                <a:cs typeface="+mn-cs"/>
              </a:rPr>
              <a:t>位置并不是它最终运行后的实际位置，如果一个控件没有添加任何约束的话，它在运行之后会自动位于界面的左上角。</a:t>
            </a:r>
            <a:endParaRPr lang="zh-CN" altLang="en-US" dirty="0"/>
          </a:p>
        </p:txBody>
      </p:sp>
      <p:sp>
        <p:nvSpPr>
          <p:cNvPr id="4" name="灯片编号占位符 3"/>
          <p:cNvSpPr>
            <a:spLocks noGrp="1"/>
          </p:cNvSpPr>
          <p:nvPr>
            <p:ph type="sldNum" sz="quarter" idx="10"/>
          </p:nvPr>
        </p:nvSpPr>
        <p:spPr/>
        <p:txBody>
          <a:bodyPr/>
          <a:lstStyle/>
          <a:p>
            <a:fld id="{6FA9539C-AEF0-4D5D-9002-5618252465AD}" type="slidenum">
              <a:rPr lang="zh-CN" altLang="en-US" smtClean="0"/>
              <a:t>3</a:t>
            </a:fld>
            <a:endParaRPr lang="zh-CN" altLang="en-US"/>
          </a:p>
        </p:txBody>
      </p:sp>
    </p:spTree>
    <p:extLst>
      <p:ext uri="{BB962C8B-B14F-4D97-AF65-F5344CB8AC3E}">
        <p14:creationId xmlns:p14="http://schemas.microsoft.com/office/powerpoint/2010/main" val="132886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将横轴的值拖动到了</a:t>
            </a:r>
            <a:r>
              <a:rPr lang="en-US" altLang="zh-CN" dirty="0" smtClean="0"/>
              <a:t>100</a:t>
            </a:r>
            <a:r>
              <a:rPr lang="zh-CN" altLang="en-US" dirty="0" smtClean="0"/>
              <a:t>，但是</a:t>
            </a:r>
            <a:r>
              <a:rPr lang="en-US" altLang="zh-CN" dirty="0" smtClean="0"/>
              <a:t>Button</a:t>
            </a:r>
            <a:r>
              <a:rPr lang="zh-CN" altLang="en-US" dirty="0" smtClean="0"/>
              <a:t>并没有紧贴到布局的最右侧，这是为什么呢？实际上，</a:t>
            </a:r>
            <a:r>
              <a:rPr lang="en-US" altLang="zh-CN" dirty="0" smtClean="0"/>
              <a:t>Android Studio</a:t>
            </a:r>
            <a:r>
              <a:rPr lang="zh-CN" altLang="en-US" dirty="0" smtClean="0"/>
              <a:t>给控件的每个方向上的约束都默认添加了一个</a:t>
            </a:r>
            <a:r>
              <a:rPr lang="en-US" altLang="zh-CN" dirty="0" smtClean="0"/>
              <a:t>16dp</a:t>
            </a:r>
            <a:r>
              <a:rPr lang="zh-CN" altLang="en-US" dirty="0" smtClean="0"/>
              <a:t>的间距，从</a:t>
            </a:r>
            <a:r>
              <a:rPr lang="en-US" altLang="zh-CN" dirty="0" smtClean="0"/>
              <a:t>Inspector</a:t>
            </a:r>
            <a:r>
              <a:rPr lang="zh-CN" altLang="en-US" dirty="0" smtClean="0"/>
              <a:t>上面也可以明显地看出来这些间距的值。如果这些默认值并不是你想要的，可以直接在</a:t>
            </a:r>
            <a:r>
              <a:rPr lang="en-US" altLang="zh-CN" dirty="0" smtClean="0"/>
              <a:t>Inspector</a:t>
            </a:r>
            <a:r>
              <a:rPr lang="zh-CN" altLang="en-US" dirty="0" smtClean="0"/>
              <a:t>上进行修改</a:t>
            </a:r>
          </a:p>
          <a:p>
            <a:r>
              <a:rPr lang="en-US" altLang="zh-CN" dirty="0" smtClean="0"/>
              <a:t>--------------------- </a:t>
            </a:r>
          </a:p>
        </p:txBody>
      </p:sp>
      <p:sp>
        <p:nvSpPr>
          <p:cNvPr id="4" name="灯片编号占位符 3"/>
          <p:cNvSpPr>
            <a:spLocks noGrp="1"/>
          </p:cNvSpPr>
          <p:nvPr>
            <p:ph type="sldNum" sz="quarter" idx="10"/>
          </p:nvPr>
        </p:nvSpPr>
        <p:spPr/>
        <p:txBody>
          <a:bodyPr/>
          <a:lstStyle/>
          <a:p>
            <a:fld id="{6FA9539C-AEF0-4D5D-9002-5618252465AD}" type="slidenum">
              <a:rPr lang="zh-CN" altLang="en-US" smtClean="0"/>
              <a:t>7</a:t>
            </a:fld>
            <a:endParaRPr lang="zh-CN" altLang="en-US"/>
          </a:p>
        </p:txBody>
      </p:sp>
    </p:spTree>
    <p:extLst>
      <p:ext uri="{BB962C8B-B14F-4D97-AF65-F5344CB8AC3E}">
        <p14:creationId xmlns:p14="http://schemas.microsoft.com/office/powerpoint/2010/main" val="19275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ConstraintLayout</a:t>
            </a:r>
            <a:r>
              <a:rPr lang="zh-CN" altLang="en-US" dirty="0" smtClean="0"/>
              <a:t>中是有</a:t>
            </a:r>
            <a:r>
              <a:rPr lang="en-US" altLang="zh-CN" dirty="0" smtClean="0"/>
              <a:t>match parent</a:t>
            </a:r>
            <a:r>
              <a:rPr lang="zh-CN" altLang="en-US" dirty="0" smtClean="0"/>
              <a:t>的，只不过用的比较少，因为</a:t>
            </a:r>
            <a:r>
              <a:rPr lang="en-US" altLang="zh-CN" dirty="0" err="1" smtClean="0"/>
              <a:t>ConstraintLayout</a:t>
            </a:r>
            <a:r>
              <a:rPr lang="zh-CN" altLang="en-US" dirty="0" smtClean="0"/>
              <a:t>的一大特点就是为了解决布局嵌套，既然没有了布局嵌套，那么</a:t>
            </a:r>
            <a:r>
              <a:rPr lang="en-US" altLang="zh-CN" dirty="0" smtClean="0"/>
              <a:t>match parent</a:t>
            </a:r>
            <a:r>
              <a:rPr lang="zh-CN" altLang="en-US" dirty="0" smtClean="0"/>
              <a:t>也就没有多大意义了。而</a:t>
            </a:r>
            <a:r>
              <a:rPr lang="en-US" altLang="zh-CN" dirty="0" smtClean="0"/>
              <a:t>any size</a:t>
            </a:r>
            <a:r>
              <a:rPr lang="zh-CN" altLang="en-US" dirty="0" smtClean="0"/>
              <a:t>就是用于在</a:t>
            </a:r>
            <a:r>
              <a:rPr lang="en-US" altLang="zh-CN" dirty="0" err="1" smtClean="0"/>
              <a:t>ConstraintLayout</a:t>
            </a:r>
            <a:r>
              <a:rPr lang="zh-CN" altLang="en-US" dirty="0" smtClean="0"/>
              <a:t>中顶替</a:t>
            </a:r>
            <a:r>
              <a:rPr lang="en-US" altLang="zh-CN" dirty="0" smtClean="0"/>
              <a:t>match parent</a:t>
            </a:r>
            <a:r>
              <a:rPr lang="zh-CN" altLang="en-US" dirty="0" smtClean="0"/>
              <a:t>的，先看一下我们怎样使用</a:t>
            </a:r>
            <a:r>
              <a:rPr lang="en-US" altLang="zh-CN" dirty="0" smtClean="0"/>
              <a:t>any size</a:t>
            </a:r>
            <a:r>
              <a:rPr lang="zh-CN" altLang="en-US" dirty="0" smtClean="0"/>
              <a:t>实现和</a:t>
            </a:r>
            <a:r>
              <a:rPr lang="en-US" altLang="zh-CN" dirty="0" smtClean="0"/>
              <a:t>match parent</a:t>
            </a:r>
            <a:r>
              <a:rPr lang="zh-CN" altLang="en-US" dirty="0" smtClean="0"/>
              <a:t>同样的效果吧。比如说我想让</a:t>
            </a:r>
            <a:r>
              <a:rPr lang="en-US" altLang="zh-CN" dirty="0" smtClean="0"/>
              <a:t>Button</a:t>
            </a:r>
            <a:r>
              <a:rPr lang="zh-CN" altLang="en-US" dirty="0" smtClean="0"/>
              <a:t>的宽度充满整个布局</a:t>
            </a:r>
          </a:p>
        </p:txBody>
      </p:sp>
      <p:sp>
        <p:nvSpPr>
          <p:cNvPr id="4" name="灯片编号占位符 3"/>
          <p:cNvSpPr>
            <a:spLocks noGrp="1"/>
          </p:cNvSpPr>
          <p:nvPr>
            <p:ph type="sldNum" sz="quarter" idx="10"/>
          </p:nvPr>
        </p:nvSpPr>
        <p:spPr/>
        <p:txBody>
          <a:bodyPr/>
          <a:lstStyle/>
          <a:p>
            <a:fld id="{6FA9539C-AEF0-4D5D-9002-5618252465AD}" type="slidenum">
              <a:rPr lang="zh-CN" altLang="en-US" smtClean="0"/>
              <a:t>8</a:t>
            </a:fld>
            <a:endParaRPr lang="zh-CN" altLang="en-US"/>
          </a:p>
        </p:txBody>
      </p:sp>
    </p:spTree>
    <p:extLst>
      <p:ext uri="{BB962C8B-B14F-4D97-AF65-F5344CB8AC3E}">
        <p14:creationId xmlns:p14="http://schemas.microsoft.com/office/powerpoint/2010/main" val="120807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2022/3/2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solidFill>
                <a:srgbClr val="EBDDC3"/>
              </a:solidFill>
            </a:endParaRPr>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solidFill>
                  <a:srgbClr val="EBDDC3"/>
                </a:solidFill>
              </a:rPr>
              <a:pPr/>
              <a:t>‹#›</a:t>
            </a:fld>
            <a:endParaRPr lang="zh-CN" altLang="en-US">
              <a:solidFill>
                <a:srgbClr val="EBDDC3"/>
              </a:solidFill>
            </a:endParaRPr>
          </a:p>
        </p:txBody>
      </p:sp>
    </p:spTree>
    <p:extLst>
      <p:ext uri="{BB962C8B-B14F-4D97-AF65-F5344CB8AC3E}">
        <p14:creationId xmlns:p14="http://schemas.microsoft.com/office/powerpoint/2010/main" val="958967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5" name="页脚占位符 4"/>
          <p:cNvSpPr>
            <a:spLocks noGrp="1"/>
          </p:cNvSpPr>
          <p:nvPr>
            <p:ph type="ftr" sz="quarter" idx="11"/>
          </p:nvPr>
        </p:nvSpPr>
        <p:spPr/>
        <p:txBody>
          <a:bodyPr/>
          <a:lstStyle/>
          <a:p>
            <a:endParaRPr lang="zh-CN" altLang="en-US">
              <a:solidFill>
                <a:srgbClr val="775F55"/>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922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5" name="页脚占位符 4"/>
          <p:cNvSpPr>
            <a:spLocks noGrp="1"/>
          </p:cNvSpPr>
          <p:nvPr>
            <p:ph type="ftr" sz="quarter" idx="11"/>
          </p:nvPr>
        </p:nvSpPr>
        <p:spPr>
          <a:xfrm>
            <a:off x="457201" y="6248207"/>
            <a:ext cx="5573483" cy="365125"/>
          </a:xfrm>
        </p:spPr>
        <p:txBody>
          <a:bodyPr/>
          <a:lstStyle/>
          <a:p>
            <a:endParaRPr lang="zh-CN" altLang="en-US">
              <a:solidFill>
                <a:srgbClr val="775F55"/>
              </a:solidFill>
            </a:endParaRPr>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866326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88975" y="1677988"/>
            <a:ext cx="3808413"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88" y="1677988"/>
            <a:ext cx="38084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775F55"/>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solidFill>
                <a:srgbClr val="775F55"/>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CF39A158-00AE-41A8-AC76-CB71C6A54ABE}" type="slidenum">
              <a:rPr lang="en-US" altLang="zh-CN"/>
              <a:pPr>
                <a:defRPr/>
              </a:pPr>
              <a:t>‹#›</a:t>
            </a:fld>
            <a:endParaRPr lang="en-US" altLang="zh-CN"/>
          </a:p>
        </p:txBody>
      </p:sp>
    </p:spTree>
    <p:extLst>
      <p:ext uri="{BB962C8B-B14F-4D97-AF65-F5344CB8AC3E}">
        <p14:creationId xmlns:p14="http://schemas.microsoft.com/office/powerpoint/2010/main" val="1746925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88034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32009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117892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996994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FFFFFF">
                  <a:tint val="75000"/>
                </a:srgbClr>
              </a:solidFill>
            </a:endParaRPr>
          </a:p>
        </p:txBody>
      </p:sp>
      <p:sp>
        <p:nvSpPr>
          <p:cNvPr id="9" name="灯片编号占位符 8"/>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643962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FFFFFF">
                  <a:tint val="75000"/>
                </a:srgbClr>
              </a:solidFill>
            </a:endParaRPr>
          </a:p>
        </p:txBody>
      </p:sp>
      <p:sp>
        <p:nvSpPr>
          <p:cNvPr id="5" name="灯片编号占位符 4"/>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44939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FFFFFF">
                  <a:tint val="75000"/>
                </a:srgbClr>
              </a:solidFill>
            </a:endParaRPr>
          </a:p>
        </p:txBody>
      </p:sp>
      <p:sp>
        <p:nvSpPr>
          <p:cNvPr id="4" name="灯片编号占位符 3"/>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24461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5" name="页脚占位符 4"/>
          <p:cNvSpPr>
            <a:spLocks noGrp="1"/>
          </p:cNvSpPr>
          <p:nvPr>
            <p:ph type="ftr" sz="quarter" idx="11"/>
          </p:nvPr>
        </p:nvSpPr>
        <p:spPr/>
        <p:txBody>
          <a:bodyPr/>
          <a:lstStyle/>
          <a:p>
            <a:endParaRPr lang="zh-CN" altLang="en-US">
              <a:solidFill>
                <a:srgbClr val="775F55"/>
              </a:solidFill>
            </a:endParaRPr>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2501630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58770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126922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022150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903025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19152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1179594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ain_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876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69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307473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19961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solidFill>
                <a:srgbClr val="775F55"/>
              </a:solidFill>
            </a:endParaRPr>
          </a:p>
        </p:txBody>
      </p:sp>
    </p:spTree>
    <p:extLst>
      <p:ext uri="{BB962C8B-B14F-4D97-AF65-F5344CB8AC3E}">
        <p14:creationId xmlns:p14="http://schemas.microsoft.com/office/powerpoint/2010/main" val="1095679303"/>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715805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759866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FFFFFF">
                  <a:tint val="75000"/>
                </a:srgbClr>
              </a:solidFill>
            </a:endParaRPr>
          </a:p>
        </p:txBody>
      </p:sp>
      <p:sp>
        <p:nvSpPr>
          <p:cNvPr id="9" name="灯片编号占位符 8"/>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5405533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FFFFFF">
                  <a:tint val="75000"/>
                </a:srgbClr>
              </a:solidFill>
            </a:endParaRPr>
          </a:p>
        </p:txBody>
      </p:sp>
      <p:sp>
        <p:nvSpPr>
          <p:cNvPr id="5" name="灯片编号占位符 4"/>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969470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FFFFFF">
                  <a:tint val="75000"/>
                </a:srgbClr>
              </a:solidFill>
            </a:endParaRPr>
          </a:p>
        </p:txBody>
      </p:sp>
      <p:sp>
        <p:nvSpPr>
          <p:cNvPr id="4" name="灯片编号占位符 3"/>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287582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3175613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FFFFFF">
                  <a:tint val="75000"/>
                </a:srgbClr>
              </a:solidFill>
            </a:endParaRPr>
          </a:p>
        </p:txBody>
      </p:sp>
      <p:sp>
        <p:nvSpPr>
          <p:cNvPr id="7" name="灯片编号占位符 6"/>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7517258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025028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FFFFFF">
                  <a:tint val="75000"/>
                </a:srgbClr>
              </a:solidFill>
            </a:endParaRPr>
          </a:p>
        </p:txBody>
      </p:sp>
      <p:sp>
        <p:nvSpPr>
          <p:cNvPr id="6" name="灯片编号占位符 5"/>
          <p:cNvSpPr>
            <a:spLocks noGrp="1"/>
          </p:cNvSpPr>
          <p:nvPr>
            <p:ph type="sldNum" sz="quarter" idx="12"/>
          </p:nvPr>
        </p:nvSpPr>
        <p:spPr/>
        <p:txBody>
          <a:body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21129013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42533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solidFill>
                <a:srgbClr val="775F55"/>
              </a:solidFill>
            </a:endParaRPr>
          </a:p>
        </p:txBody>
      </p:sp>
    </p:spTree>
    <p:extLst>
      <p:ext uri="{BB962C8B-B14F-4D97-AF65-F5344CB8AC3E}">
        <p14:creationId xmlns:p14="http://schemas.microsoft.com/office/powerpoint/2010/main" val="38600320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700719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Main_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457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50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solidFill>
                <a:srgbClr val="775F55"/>
              </a:solidFill>
            </a:endParaRPr>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02969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4" name="页脚占位符 3"/>
          <p:cNvSpPr>
            <a:spLocks noGrp="1"/>
          </p:cNvSpPr>
          <p:nvPr>
            <p:ph type="ftr" sz="quarter" idx="11"/>
          </p:nvPr>
        </p:nvSpPr>
        <p:spPr/>
        <p:txBody>
          <a:bodyPr/>
          <a:lstStyle/>
          <a:p>
            <a:endParaRPr lang="zh-CN" altLang="en-US">
              <a:solidFill>
                <a:srgbClr val="775F55"/>
              </a:solidFill>
            </a:endParaRPr>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2577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3" name="页脚占位符 2"/>
          <p:cNvSpPr>
            <a:spLocks noGrp="1"/>
          </p:cNvSpPr>
          <p:nvPr>
            <p:ph type="ftr" sz="quarter" idx="11"/>
          </p:nvPr>
        </p:nvSpPr>
        <p:spPr/>
        <p:txBody>
          <a:bodyPr/>
          <a:lstStyle/>
          <a:p>
            <a:endParaRPr lang="zh-CN" altLang="en-US">
              <a:solidFill>
                <a:srgbClr val="775F55"/>
              </a:solidFill>
            </a:endParaRPr>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solidFill>
                  <a:srgbClr val="775F55"/>
                </a:solidFill>
              </a:rPr>
              <a:pPr/>
              <a:t>‹#›</a:t>
            </a:fld>
            <a:endParaRPr lang="zh-CN" altLang="en-US">
              <a:solidFill>
                <a:srgbClr val="775F55"/>
              </a:solidFill>
            </a:endParaRPr>
          </a:p>
        </p:txBody>
      </p:sp>
    </p:spTree>
    <p:extLst>
      <p:ext uri="{BB962C8B-B14F-4D97-AF65-F5344CB8AC3E}">
        <p14:creationId xmlns:p14="http://schemas.microsoft.com/office/powerpoint/2010/main" val="196115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6" name="页脚占位符 5"/>
          <p:cNvSpPr>
            <a:spLocks noGrp="1"/>
          </p:cNvSpPr>
          <p:nvPr>
            <p:ph type="ftr" sz="quarter" idx="11"/>
          </p:nvPr>
        </p:nvSpPr>
        <p:spPr/>
        <p:txBody>
          <a:bodyPr/>
          <a:lstStyle/>
          <a:p>
            <a:endParaRPr lang="zh-CN" altLang="en-US">
              <a:solidFill>
                <a:srgbClr val="775F55"/>
              </a:solidFill>
            </a:endParaRPr>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extLst>
      <p:ext uri="{BB962C8B-B14F-4D97-AF65-F5344CB8AC3E}">
        <p14:creationId xmlns:p14="http://schemas.microsoft.com/office/powerpoint/2010/main" val="44771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solidFill>
                <a:srgbClr val="775F55"/>
              </a:solidFill>
            </a:endParaRPr>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extLst>
      <p:ext uri="{BB962C8B-B14F-4D97-AF65-F5344CB8AC3E}">
        <p14:creationId xmlns:p14="http://schemas.microsoft.com/office/powerpoint/2010/main" val="38867735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solidFill>
                  <a:srgbClr val="775F55"/>
                </a:solidFill>
              </a:rPr>
              <a:pPr/>
              <a:t>2022/3/2</a:t>
            </a:fld>
            <a:endParaRPr lang="zh-CN" altLang="en-US">
              <a:solidFill>
                <a:srgbClr val="775F55"/>
              </a:solidFill>
            </a:endParaRPr>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solidFill>
                <a:srgbClr val="775F55"/>
              </a:solidFill>
            </a:endParaRPr>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8504017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FFFFFF">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12725199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736DBF0-7C4E-49B4-BAFE-06FF96C28873}" type="datetimeFigureOut">
              <a:rPr lang="zh-CN" altLang="en-US" smtClean="0">
                <a:solidFill>
                  <a:srgbClr val="FFFFFF">
                    <a:tint val="75000"/>
                  </a:srgbClr>
                </a:solidFill>
              </a:rPr>
              <a:pPr/>
              <a:t>2022/3/2</a:t>
            </a:fld>
            <a:endParaRPr lang="zh-CN" altLang="en-US">
              <a:solidFill>
                <a:srgbClr val="FFFFFF">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FFFFFF">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286B9C-ECAA-4B2B-A2B0-3D6AA70B2538}" type="slidenum">
              <a:rPr lang="zh-CN" altLang="en-US" smtClean="0">
                <a:solidFill>
                  <a:srgbClr val="FFFFFF">
                    <a:tint val="75000"/>
                  </a:srgbClr>
                </a:solidFill>
              </a:rPr>
              <a:pPr/>
              <a:t>‹#›</a:t>
            </a:fld>
            <a:endParaRPr lang="zh-CN" altLang="en-US">
              <a:solidFill>
                <a:srgbClr val="FFFFFF">
                  <a:tint val="75000"/>
                </a:srgbClr>
              </a:solidFill>
            </a:endParaRPr>
          </a:p>
        </p:txBody>
      </p:sp>
    </p:spTree>
    <p:extLst>
      <p:ext uri="{BB962C8B-B14F-4D97-AF65-F5344CB8AC3E}">
        <p14:creationId xmlns:p14="http://schemas.microsoft.com/office/powerpoint/2010/main" val="375552746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39752" y="1916832"/>
            <a:ext cx="5400600" cy="144016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dirty="0" err="1" smtClean="0">
                <a:latin typeface="Times New Roman" panose="02020603050405020304" pitchFamily="18" charset="0"/>
                <a:cs typeface="Times New Roman" panose="02020603050405020304" pitchFamily="18" charset="0"/>
              </a:rPr>
              <a:t>ConstraintLayout</a:t>
            </a:r>
            <a:endParaRPr lang="en-US" altLang="zh-CN" dirty="0" smtClean="0">
              <a:latin typeface="Times New Roman" panose="02020603050405020304" pitchFamily="18" charset="0"/>
              <a:cs typeface="Times New Roman" panose="02020603050405020304" pitchFamily="18" charset="0"/>
            </a:endParaRPr>
          </a:p>
        </p:txBody>
      </p:sp>
      <p:sp>
        <p:nvSpPr>
          <p:cNvPr id="2" name="文本框 1"/>
          <p:cNvSpPr txBox="1"/>
          <p:nvPr/>
        </p:nvSpPr>
        <p:spPr>
          <a:xfrm>
            <a:off x="1115616" y="4725144"/>
            <a:ext cx="7081234" cy="646331"/>
          </a:xfrm>
          <a:prstGeom prst="rect">
            <a:avLst/>
          </a:prstGeom>
          <a:noFill/>
        </p:spPr>
        <p:txBody>
          <a:bodyPr wrap="none" rtlCol="0">
            <a:spAutoFit/>
          </a:bodyPr>
          <a:lstStyle/>
          <a:p>
            <a:r>
              <a:rPr lang="en-US" altLang="zh-CN" dirty="0">
                <a:solidFill>
                  <a:srgbClr val="775F55"/>
                </a:solidFill>
                <a:latin typeface="Times New Roman" pitchFamily="18" charset="0"/>
                <a:cs typeface="Times New Roman" pitchFamily="18" charset="0"/>
              </a:rPr>
              <a:t>https://www.bilibili.com/video/BV1F4411Y7it?spm_id_from=333.999.0.0</a:t>
            </a:r>
            <a:endParaRPr lang="zh-CN" altLang="en-US" dirty="0">
              <a:solidFill>
                <a:srgbClr val="775F55"/>
              </a:solidFill>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val="54750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自动添加约束</a:t>
            </a:r>
            <a:endParaRPr lang="zh-CN" altLang="en-US" dirty="0"/>
          </a:p>
        </p:txBody>
      </p:sp>
      <p:sp>
        <p:nvSpPr>
          <p:cNvPr id="3" name="内容占位符 2"/>
          <p:cNvSpPr>
            <a:spLocks noGrp="1"/>
          </p:cNvSpPr>
          <p:nvPr>
            <p:ph sz="quarter" idx="1"/>
          </p:nvPr>
        </p:nvSpPr>
        <p:spPr>
          <a:xfrm>
            <a:off x="323528" y="1700808"/>
            <a:ext cx="8153400" cy="4495800"/>
          </a:xfrm>
        </p:spPr>
        <p:txBody>
          <a:bodyPr/>
          <a:lstStyle/>
          <a:p>
            <a:r>
              <a:rPr lang="zh-CN" altLang="en-US" dirty="0"/>
              <a:t>自动添加约束的方式主要有两种，一种叫</a:t>
            </a:r>
            <a:r>
              <a:rPr lang="en-US" altLang="zh-CN" dirty="0" err="1"/>
              <a:t>Autoconnect</a:t>
            </a:r>
            <a:r>
              <a:rPr lang="zh-CN" altLang="en-US" dirty="0"/>
              <a:t>，一种叫</a:t>
            </a:r>
            <a:r>
              <a:rPr lang="en-US" altLang="zh-CN" dirty="0" smtClean="0"/>
              <a:t>Inference</a:t>
            </a:r>
          </a:p>
          <a:p>
            <a:endParaRPr lang="en-US" altLang="zh-CN" dirty="0"/>
          </a:p>
          <a:p>
            <a:endParaRPr lang="en-US" altLang="zh-CN" dirty="0" smtClean="0"/>
          </a:p>
          <a:p>
            <a:r>
              <a:rPr lang="en-US" altLang="zh-CN" dirty="0" err="1"/>
              <a:t>AutoConnect</a:t>
            </a:r>
            <a:r>
              <a:rPr lang="zh-CN" altLang="en-US" dirty="0"/>
              <a:t>只能给当前操作的控件自动添加约束，而</a:t>
            </a:r>
            <a:r>
              <a:rPr lang="en-US" altLang="zh-CN" dirty="0"/>
              <a:t>Inference</a:t>
            </a:r>
            <a:r>
              <a:rPr lang="zh-CN" altLang="en-US" dirty="0"/>
              <a:t>会给当前界面中的所有元素自动添加约束。因而</a:t>
            </a:r>
            <a:r>
              <a:rPr lang="en-US" altLang="zh-CN" dirty="0"/>
              <a:t>Inference</a:t>
            </a:r>
            <a:r>
              <a:rPr lang="zh-CN" altLang="en-US" dirty="0"/>
              <a:t>比较适合用来实现复杂度比较高的界面，它可以一键自动生成所有的约束。</a:t>
            </a:r>
          </a:p>
        </p:txBody>
      </p:sp>
      <p:pic>
        <p:nvPicPr>
          <p:cNvPr id="5122" name="Picture 2" descr="https://img-blog.csdn.net/201701312032490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502" y="2852936"/>
            <a:ext cx="24955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501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88" y="116632"/>
            <a:ext cx="10224048" cy="990600"/>
          </a:xfrm>
        </p:spPr>
        <p:txBody>
          <a:bodyPr>
            <a:normAutofit fontScale="90000"/>
          </a:bodyPr>
          <a:lstStyle/>
          <a:p>
            <a:r>
              <a:rPr lang="zh-CN" altLang="en-US" b="1" dirty="0" smtClean="0">
                <a:solidFill>
                  <a:schemeClr val="tx1"/>
                </a:solidFill>
                <a:sym typeface="+mn-ea"/>
              </a:rPr>
              <a:t>推理</a:t>
            </a:r>
            <a:r>
              <a:rPr lang="en-US" altLang="zh-CN" b="1" dirty="0">
                <a:solidFill>
                  <a:schemeClr val="tx1"/>
                </a:solidFill>
                <a:sym typeface="+mn-ea"/>
              </a:rPr>
              <a:t>(Inference)</a:t>
            </a:r>
            <a:r>
              <a:rPr lang="zh-CN" altLang="en-US" b="1" dirty="0">
                <a:solidFill>
                  <a:schemeClr val="tx1"/>
                </a:solidFill>
                <a:sym typeface="+mn-ea"/>
              </a:rPr>
              <a:t>和自动连接</a:t>
            </a:r>
            <a:r>
              <a:rPr lang="en-US" altLang="zh-CN" b="1" dirty="0">
                <a:solidFill>
                  <a:schemeClr val="tx1"/>
                </a:solidFill>
                <a:sym typeface="+mn-ea"/>
              </a:rPr>
              <a:t>(</a:t>
            </a:r>
            <a:r>
              <a:rPr lang="en-US" altLang="zh-CN" b="1" dirty="0" err="1">
                <a:solidFill>
                  <a:schemeClr val="tx1"/>
                </a:solidFill>
                <a:sym typeface="+mn-ea"/>
              </a:rPr>
              <a:t>Autoconnect</a:t>
            </a:r>
            <a:r>
              <a:rPr lang="en-US" altLang="zh-CN" b="1" dirty="0" smtClean="0">
                <a:solidFill>
                  <a:schemeClr val="tx1"/>
                </a:solidFill>
                <a:sym typeface="+mn-ea"/>
              </a:rPr>
              <a:t>)</a:t>
            </a:r>
            <a:endParaRPr lang="zh-CN" altLang="en-US" dirty="0"/>
          </a:p>
        </p:txBody>
      </p:sp>
      <p:sp>
        <p:nvSpPr>
          <p:cNvPr id="3" name="内容占位符 2"/>
          <p:cNvSpPr>
            <a:spLocks noGrp="1"/>
          </p:cNvSpPr>
          <p:nvPr>
            <p:ph sz="quarter" idx="1"/>
          </p:nvPr>
        </p:nvSpPr>
        <p:spPr/>
        <p:txBody>
          <a:bodyPr/>
          <a:lstStyle/>
          <a:p>
            <a:r>
              <a:rPr lang="zh-CN" altLang="en-US" dirty="0"/>
              <a:t>推理引擎创建布局上的所有元素之间的约束</a:t>
            </a:r>
            <a:r>
              <a:rPr lang="en-US" altLang="zh-CN" dirty="0"/>
              <a:t>, </a:t>
            </a:r>
            <a:r>
              <a:rPr lang="zh-CN" altLang="en-US" dirty="0"/>
              <a:t>而自动连接创建邻居元素之间的</a:t>
            </a:r>
            <a:r>
              <a:rPr lang="zh-CN" altLang="en-US" dirty="0" smtClean="0"/>
              <a:t>约束</a:t>
            </a:r>
            <a:endParaRPr lang="zh-CN" altLang="en-US" dirty="0"/>
          </a:p>
          <a:p>
            <a:r>
              <a:rPr lang="zh-CN" altLang="en-US" dirty="0"/>
              <a:t>自动连接的目标是创建用来布局正在被操纵的控件的约束</a:t>
            </a:r>
            <a:r>
              <a:rPr lang="en-US" altLang="zh-CN" dirty="0"/>
              <a:t>. </a:t>
            </a:r>
            <a:r>
              <a:rPr lang="zh-CN" altLang="en-US" dirty="0" smtClean="0"/>
              <a:t>其它控件不会</a:t>
            </a:r>
            <a:r>
              <a:rPr lang="zh-CN" altLang="en-US" dirty="0"/>
              <a:t>约束于你正在移动的控件</a:t>
            </a:r>
            <a:r>
              <a:rPr lang="en-US" altLang="zh-CN" dirty="0"/>
              <a:t>, </a:t>
            </a:r>
            <a:r>
              <a:rPr lang="zh-CN" altLang="en-US" dirty="0"/>
              <a:t>但是你正在移动的控件会</a:t>
            </a:r>
            <a:r>
              <a:rPr lang="zh-CN" altLang="en-US" dirty="0" smtClean="0"/>
              <a:t>约束于其它</a:t>
            </a:r>
            <a:r>
              <a:rPr lang="zh-CN" altLang="en-US" dirty="0"/>
              <a:t>控件</a:t>
            </a:r>
            <a:r>
              <a:rPr lang="en-US" altLang="zh-CN" dirty="0"/>
              <a:t>. </a:t>
            </a:r>
            <a:r>
              <a:rPr lang="zh-CN" altLang="en-US" dirty="0"/>
              <a:t>这是一个重要的区别</a:t>
            </a:r>
            <a:r>
              <a:rPr lang="en-US" altLang="zh-CN" dirty="0"/>
              <a:t>, </a:t>
            </a:r>
            <a:r>
              <a:rPr lang="zh-CN" altLang="en-US" dirty="0"/>
              <a:t>因为它意味着自动连接不会修改你当前的约束</a:t>
            </a:r>
            <a:r>
              <a:rPr lang="en-US" altLang="zh-CN" dirty="0"/>
              <a:t>.</a:t>
            </a:r>
          </a:p>
          <a:p>
            <a:endParaRPr lang="zh-CN" altLang="en-US" dirty="0"/>
          </a:p>
        </p:txBody>
      </p:sp>
    </p:spTree>
    <p:extLst>
      <p:ext uri="{BB962C8B-B14F-4D97-AF65-F5344CB8AC3E}">
        <p14:creationId xmlns:p14="http://schemas.microsoft.com/office/powerpoint/2010/main" val="147508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a:extLst>
              <a:ext uri="{28A0092B-C50C-407E-A947-70E740481C1C}">
                <a14:useLocalDpi xmlns:a14="http://schemas.microsoft.com/office/drawing/2010/main" val="0"/>
              </a:ext>
            </a:extLst>
          </a:blip>
          <a:srcRect l="2672" t="2672" r="2672" b="2672"/>
          <a:stretch>
            <a:fillRect/>
          </a:stretch>
        </p:blipFill>
        <p:spPr>
          <a:xfrm>
            <a:off x="0" y="857251"/>
            <a:ext cx="9144001" cy="5143499"/>
          </a:xfrm>
          <a:custGeom>
            <a:avLst/>
            <a:gdLst>
              <a:gd name="connsiteX0" fmla="*/ 0 w 12192001"/>
              <a:gd name="connsiteY0" fmla="*/ 0 h 6857999"/>
              <a:gd name="connsiteX1" fmla="*/ 12192001 w 12192001"/>
              <a:gd name="connsiteY1" fmla="*/ 0 h 6857999"/>
              <a:gd name="connsiteX2" fmla="*/ 12192001 w 12192001"/>
              <a:gd name="connsiteY2" fmla="*/ 6857999 h 6857999"/>
              <a:gd name="connsiteX3" fmla="*/ 0 w 1219200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1" h="6857999">
                <a:moveTo>
                  <a:pt x="0" y="0"/>
                </a:moveTo>
                <a:lnTo>
                  <a:pt x="12192001" y="0"/>
                </a:lnTo>
                <a:lnTo>
                  <a:pt x="12192001" y="6857999"/>
                </a:lnTo>
                <a:lnTo>
                  <a:pt x="0" y="6857999"/>
                </a:lnTo>
                <a:close/>
              </a:path>
            </a:pathLst>
          </a:custGeom>
        </p:spPr>
      </p:pic>
      <p:sp>
        <p:nvSpPr>
          <p:cNvPr id="29" name="文本框 28"/>
          <p:cNvSpPr txBox="1"/>
          <p:nvPr/>
        </p:nvSpPr>
        <p:spPr>
          <a:xfrm>
            <a:off x="157163" y="1057275"/>
            <a:ext cx="3802380" cy="461665"/>
          </a:xfrm>
          <a:prstGeom prst="rect">
            <a:avLst/>
          </a:prstGeom>
          <a:noFill/>
        </p:spPr>
        <p:txBody>
          <a:bodyPr wrap="square" rtlCol="0">
            <a:spAutoFit/>
          </a:bodyPr>
          <a:lstStyle/>
          <a:p>
            <a:r>
              <a:rPr lang="zh-CN" altLang="en-US" sz="2400" dirty="0">
                <a:solidFill>
                  <a:prstClr val="white"/>
                </a:solidFill>
              </a:rPr>
              <a:t>使用推理创建约束</a:t>
            </a:r>
          </a:p>
        </p:txBody>
      </p:sp>
      <p:sp>
        <p:nvSpPr>
          <p:cNvPr id="10" name="文本框 9"/>
          <p:cNvSpPr txBox="1"/>
          <p:nvPr/>
        </p:nvSpPr>
        <p:spPr>
          <a:xfrm>
            <a:off x="434817" y="2237899"/>
            <a:ext cx="246221" cy="300082"/>
          </a:xfrm>
          <a:prstGeom prst="rect">
            <a:avLst/>
          </a:prstGeom>
          <a:noFill/>
        </p:spPr>
        <p:txBody>
          <a:bodyPr wrap="square" rtlCol="0">
            <a:spAutoFit/>
          </a:bodyPr>
          <a:lstStyle/>
          <a:p>
            <a:endParaRPr lang="zh-CN" altLang="en-US" sz="1350">
              <a:solidFill>
                <a:srgbClr val="FFFFFF"/>
              </a:solidFill>
            </a:endParaRPr>
          </a:p>
        </p:txBody>
      </p:sp>
      <p:sp>
        <p:nvSpPr>
          <p:cNvPr id="14" name="文本框 13"/>
          <p:cNvSpPr txBox="1"/>
          <p:nvPr/>
        </p:nvSpPr>
        <p:spPr>
          <a:xfrm>
            <a:off x="1354931" y="1790224"/>
            <a:ext cx="7058978" cy="3693319"/>
          </a:xfrm>
          <a:prstGeom prst="rect">
            <a:avLst/>
          </a:prstGeom>
          <a:noFill/>
        </p:spPr>
        <p:txBody>
          <a:bodyPr wrap="square" rtlCol="0">
            <a:spAutoFit/>
          </a:bodyPr>
          <a:lstStyle/>
          <a:p>
            <a:r>
              <a:rPr lang="zh-CN" altLang="en-US" dirty="0">
                <a:solidFill>
                  <a:srgbClr val="FFFFFF"/>
                </a:solidFill>
                <a:sym typeface="+mn-ea"/>
              </a:rPr>
              <a:t>删除所有约束, 撤销布局中所有约束时会很有用. </a:t>
            </a:r>
          </a:p>
          <a:p>
            <a:endParaRPr lang="zh-CN" altLang="en-US" dirty="0">
              <a:solidFill>
                <a:srgbClr val="FFFFFF"/>
              </a:solidFill>
              <a:sym typeface="+mn-ea"/>
            </a:endParaRPr>
          </a:p>
          <a:p>
            <a:endParaRPr lang="zh-CN" altLang="en-US" dirty="0">
              <a:solidFill>
                <a:srgbClr val="FFFFFF"/>
              </a:solidFill>
              <a:sym typeface="+mn-ea"/>
            </a:endParaRPr>
          </a:p>
          <a:p>
            <a:endParaRPr lang="en-US" altLang="zh-CN" dirty="0" smtClean="0">
              <a:solidFill>
                <a:srgbClr val="FFFFFF"/>
              </a:solidFill>
              <a:sym typeface="+mn-ea"/>
            </a:endParaRPr>
          </a:p>
          <a:p>
            <a:r>
              <a:rPr lang="zh-CN" altLang="en-US" dirty="0" smtClean="0">
                <a:solidFill>
                  <a:srgbClr val="FFFFFF"/>
                </a:solidFill>
                <a:sym typeface="+mn-ea"/>
              </a:rPr>
              <a:t>使用</a:t>
            </a:r>
            <a:r>
              <a:rPr lang="zh-CN" altLang="en-US" dirty="0">
                <a:solidFill>
                  <a:srgbClr val="FFFFFF"/>
                </a:solidFill>
                <a:sym typeface="+mn-ea"/>
              </a:rPr>
              <a:t>推理创建约束. 推理引擎会基于诸如空间位置和大小之类的各种因素尝试查找并创建最佳连接. </a:t>
            </a:r>
          </a:p>
          <a:p>
            <a:endParaRPr lang="zh-CN" altLang="en-US" dirty="0">
              <a:solidFill>
                <a:srgbClr val="FFFFFF"/>
              </a:solidFill>
              <a:sym typeface="+mn-ea"/>
            </a:endParaRPr>
          </a:p>
          <a:p>
            <a:endParaRPr lang="zh-CN" altLang="en-US" dirty="0">
              <a:solidFill>
                <a:srgbClr val="FFFFFF"/>
              </a:solidFill>
              <a:sym typeface="+mn-ea"/>
            </a:endParaRPr>
          </a:p>
          <a:p>
            <a:endParaRPr lang="en-US" altLang="zh-CN" dirty="0" smtClean="0">
              <a:solidFill>
                <a:srgbClr val="FFFFFF"/>
              </a:solidFill>
              <a:sym typeface="+mn-ea"/>
            </a:endParaRPr>
          </a:p>
          <a:p>
            <a:r>
              <a:rPr lang="zh-CN" altLang="en-US" dirty="0" smtClean="0">
                <a:solidFill>
                  <a:srgbClr val="FFFFFF"/>
                </a:solidFill>
                <a:sym typeface="+mn-ea"/>
              </a:rPr>
              <a:t>横向</a:t>
            </a:r>
            <a:r>
              <a:rPr lang="zh-CN" altLang="en-US" dirty="0">
                <a:solidFill>
                  <a:srgbClr val="FFFFFF"/>
                </a:solidFill>
                <a:sym typeface="+mn-ea"/>
              </a:rPr>
              <a:t>扩展空间以适应约束 </a:t>
            </a:r>
          </a:p>
          <a:p>
            <a:endParaRPr lang="zh-CN" altLang="en-US" dirty="0">
              <a:solidFill>
                <a:srgbClr val="FFFFFF"/>
              </a:solidFill>
              <a:sym typeface="+mn-ea"/>
            </a:endParaRPr>
          </a:p>
          <a:p>
            <a:endParaRPr lang="zh-CN" altLang="en-US" dirty="0">
              <a:solidFill>
                <a:srgbClr val="FFFFFF"/>
              </a:solidFill>
              <a:sym typeface="+mn-ea"/>
            </a:endParaRPr>
          </a:p>
          <a:p>
            <a:r>
              <a:rPr lang="zh-CN" altLang="en-US" dirty="0">
                <a:solidFill>
                  <a:srgbClr val="FFFFFF"/>
                </a:solidFill>
                <a:sym typeface="+mn-ea"/>
              </a:rPr>
              <a:t>纵向扩展空间以适应约束</a:t>
            </a:r>
          </a:p>
        </p:txBody>
      </p:sp>
      <p:pic>
        <p:nvPicPr>
          <p:cNvPr id="3" name="图片 2"/>
          <p:cNvPicPr>
            <a:picLocks noChangeAspect="1"/>
          </p:cNvPicPr>
          <p:nvPr/>
        </p:nvPicPr>
        <p:blipFill>
          <a:blip r:embed="rId3"/>
          <a:stretch>
            <a:fillRect/>
          </a:stretch>
        </p:blipFill>
        <p:spPr>
          <a:xfrm>
            <a:off x="781051" y="1938814"/>
            <a:ext cx="278606" cy="250031"/>
          </a:xfrm>
          <a:prstGeom prst="rect">
            <a:avLst/>
          </a:prstGeom>
        </p:spPr>
      </p:pic>
      <p:pic>
        <p:nvPicPr>
          <p:cNvPr id="4" name="图片 3"/>
          <p:cNvPicPr>
            <a:picLocks noChangeAspect="1"/>
          </p:cNvPicPr>
          <p:nvPr/>
        </p:nvPicPr>
        <p:blipFill>
          <a:blip r:embed="rId4"/>
          <a:stretch>
            <a:fillRect/>
          </a:stretch>
        </p:blipFill>
        <p:spPr>
          <a:xfrm>
            <a:off x="845820" y="3053716"/>
            <a:ext cx="228600" cy="250031"/>
          </a:xfrm>
          <a:prstGeom prst="rect">
            <a:avLst/>
          </a:prstGeom>
        </p:spPr>
      </p:pic>
      <p:pic>
        <p:nvPicPr>
          <p:cNvPr id="5" name="图片 4"/>
          <p:cNvPicPr>
            <a:picLocks noChangeAspect="1"/>
          </p:cNvPicPr>
          <p:nvPr/>
        </p:nvPicPr>
        <p:blipFill>
          <a:blip r:embed="rId5"/>
          <a:stretch>
            <a:fillRect/>
          </a:stretch>
        </p:blipFill>
        <p:spPr>
          <a:xfrm>
            <a:off x="827723" y="4145756"/>
            <a:ext cx="264319" cy="185738"/>
          </a:xfrm>
          <a:prstGeom prst="rect">
            <a:avLst/>
          </a:prstGeom>
        </p:spPr>
      </p:pic>
      <p:pic>
        <p:nvPicPr>
          <p:cNvPr id="6" name="图片 5"/>
          <p:cNvPicPr>
            <a:picLocks noChangeAspect="1"/>
          </p:cNvPicPr>
          <p:nvPr/>
        </p:nvPicPr>
        <p:blipFill>
          <a:blip r:embed="rId6"/>
          <a:stretch>
            <a:fillRect/>
          </a:stretch>
        </p:blipFill>
        <p:spPr>
          <a:xfrm>
            <a:off x="859631" y="5070634"/>
            <a:ext cx="200025" cy="250031"/>
          </a:xfrm>
          <a:prstGeom prst="rect">
            <a:avLst/>
          </a:prstGeom>
        </p:spPr>
      </p:pic>
    </p:spTree>
    <p:extLst>
      <p:ext uri="{BB962C8B-B14F-4D97-AF65-F5344CB8AC3E}">
        <p14:creationId xmlns:p14="http://schemas.microsoft.com/office/powerpoint/2010/main" val="389856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XML</a:t>
            </a:r>
            <a:r>
              <a:rPr lang="zh-CN" altLang="en-US" dirty="0" smtClean="0"/>
              <a:t>文件</a:t>
            </a:r>
            <a:endParaRPr lang="zh-CN" altLang="en-US" dirty="0"/>
          </a:p>
        </p:txBody>
      </p:sp>
      <p:sp>
        <p:nvSpPr>
          <p:cNvPr id="3" name="内容占位符 2"/>
          <p:cNvSpPr>
            <a:spLocks noGrp="1"/>
          </p:cNvSpPr>
          <p:nvPr>
            <p:ph sz="quarter" idx="1"/>
          </p:nvPr>
        </p:nvSpPr>
        <p:spPr>
          <a:xfrm>
            <a:off x="101856" y="1628800"/>
            <a:ext cx="8664192" cy="4495800"/>
          </a:xfrm>
        </p:spPr>
        <p:txBody>
          <a:bodyPr>
            <a:normAutofit lnSpcReduction="10000"/>
          </a:bodyPr>
          <a:lstStyle/>
          <a:p>
            <a:r>
              <a:rPr lang="en-US" altLang="zh-CN" sz="2800" dirty="0" err="1" smtClean="0">
                <a:latin typeface="Times New Roman" panose="02020603050405020304" pitchFamily="18" charset="0"/>
                <a:cs typeface="Times New Roman" panose="02020603050405020304" pitchFamily="18" charset="0"/>
              </a:rPr>
              <a:t>ConstraintLayout</a:t>
            </a:r>
            <a:r>
              <a:rPr lang="en-US" altLang="zh-CN" sz="2800" dirty="0" smtClean="0"/>
              <a:t> </a:t>
            </a:r>
            <a:r>
              <a:rPr lang="zh-CN" altLang="en-US" sz="2800" dirty="0"/>
              <a:t>最基本的属性控制有以下几个，即 </a:t>
            </a:r>
            <a:r>
              <a:rPr lang="en-US" altLang="zh-CN" sz="2800" dirty="0" err="1"/>
              <a:t>l</a:t>
            </a:r>
            <a:r>
              <a:rPr lang="en-US" altLang="zh-CN" sz="2800" dirty="0" err="1">
                <a:latin typeface="Times New Roman" panose="02020603050405020304" pitchFamily="18" charset="0"/>
                <a:cs typeface="Times New Roman" panose="02020603050405020304" pitchFamily="18" charset="0"/>
              </a:rPr>
              <a:t>ayout_constraintXXX_toYYYOf</a:t>
            </a:r>
            <a:r>
              <a:rPr lang="en-US" altLang="zh-CN" sz="2800" dirty="0"/>
              <a:t> </a:t>
            </a:r>
            <a:r>
              <a:rPr lang="zh-CN" altLang="en-US" sz="2800" dirty="0"/>
              <a:t>格式的属性，即将“</a:t>
            </a:r>
            <a:r>
              <a:rPr lang="en-US" altLang="zh-CN" sz="2800" dirty="0">
                <a:latin typeface="Times New Roman" panose="02020603050405020304" pitchFamily="18" charset="0"/>
                <a:cs typeface="Times New Roman" panose="02020603050405020304" pitchFamily="18" charset="0"/>
              </a:rPr>
              <a:t>View A</a:t>
            </a:r>
            <a:r>
              <a:rPr lang="en-US" altLang="zh-CN" sz="2800" dirty="0"/>
              <a:t>”</a:t>
            </a:r>
            <a:r>
              <a:rPr lang="zh-CN" altLang="en-US" sz="2800" dirty="0"/>
              <a:t>的方向 </a:t>
            </a:r>
            <a:r>
              <a:rPr lang="en-US" altLang="zh-CN" sz="2800" dirty="0">
                <a:latin typeface="Times New Roman" panose="02020603050405020304" pitchFamily="18" charset="0"/>
                <a:cs typeface="Times New Roman" panose="02020603050405020304" pitchFamily="18" charset="0"/>
              </a:rPr>
              <a:t>XXX</a:t>
            </a:r>
            <a:r>
              <a:rPr lang="en-US" altLang="zh-CN" sz="2800" dirty="0"/>
              <a:t> </a:t>
            </a:r>
            <a:r>
              <a:rPr lang="zh-CN" altLang="en-US" sz="2800" dirty="0"/>
              <a:t>置于 “</a:t>
            </a:r>
            <a:r>
              <a:rPr lang="en-US" altLang="zh-CN" sz="2800" dirty="0">
                <a:latin typeface="Times New Roman" panose="02020603050405020304" pitchFamily="18" charset="0"/>
                <a:cs typeface="Times New Roman" panose="02020603050405020304" pitchFamily="18" charset="0"/>
              </a:rPr>
              <a:t>View B</a:t>
            </a:r>
            <a:r>
              <a:rPr lang="en-US" altLang="zh-CN" sz="2800" dirty="0"/>
              <a:t>”</a:t>
            </a:r>
            <a:r>
              <a:rPr lang="zh-CN" altLang="en-US" sz="2800" dirty="0"/>
              <a:t>的方向 </a:t>
            </a:r>
            <a:r>
              <a:rPr lang="en-US" altLang="zh-CN" sz="2800" dirty="0">
                <a:latin typeface="Times New Roman" panose="02020603050405020304" pitchFamily="18" charset="0"/>
                <a:cs typeface="Times New Roman" panose="02020603050405020304" pitchFamily="18" charset="0"/>
              </a:rPr>
              <a:t>YYY</a:t>
            </a:r>
            <a:r>
              <a:rPr lang="en-US" altLang="zh-CN" sz="2800" dirty="0"/>
              <a:t> </a:t>
            </a:r>
            <a:r>
              <a:rPr lang="zh-CN" altLang="en-US" sz="2800" dirty="0"/>
              <a:t>。当中，</a:t>
            </a:r>
            <a:r>
              <a:rPr lang="en-US" altLang="zh-CN" sz="2800" dirty="0">
                <a:latin typeface="Times New Roman" panose="02020603050405020304" pitchFamily="18" charset="0"/>
                <a:cs typeface="Times New Roman" panose="02020603050405020304" pitchFamily="18" charset="0"/>
              </a:rPr>
              <a:t>View B </a:t>
            </a:r>
            <a:r>
              <a:rPr lang="zh-CN" altLang="en-US" sz="2800" dirty="0"/>
              <a:t>可以是父容器即 </a:t>
            </a:r>
            <a:r>
              <a:rPr lang="en-US" altLang="zh-CN" sz="2800" dirty="0" err="1">
                <a:latin typeface="Times New Roman" panose="02020603050405020304" pitchFamily="18" charset="0"/>
                <a:cs typeface="Times New Roman" panose="02020603050405020304" pitchFamily="18" charset="0"/>
              </a:rPr>
              <a:t>ConstraintLayout</a:t>
            </a:r>
            <a:r>
              <a:rPr lang="en-US" altLang="zh-CN" sz="2800" dirty="0"/>
              <a:t> </a:t>
            </a:r>
            <a:r>
              <a:rPr lang="zh-CN" altLang="en-US" sz="2800" dirty="0"/>
              <a:t>，用“</a:t>
            </a:r>
            <a:r>
              <a:rPr lang="en-US" altLang="zh-CN" sz="2800" dirty="0">
                <a:latin typeface="Times New Roman" panose="02020603050405020304" pitchFamily="18" charset="0"/>
                <a:cs typeface="Times New Roman" panose="02020603050405020304" pitchFamily="18" charset="0"/>
              </a:rPr>
              <a:t>parent</a:t>
            </a:r>
            <a:r>
              <a:rPr lang="en-US" altLang="zh-CN" sz="2800" dirty="0"/>
              <a:t>”</a:t>
            </a:r>
            <a:r>
              <a:rPr lang="zh-CN" altLang="en-US" sz="2800" dirty="0"/>
              <a:t>来</a:t>
            </a:r>
            <a:r>
              <a:rPr lang="zh-CN" altLang="en-US" sz="2800" dirty="0" smtClean="0"/>
              <a:t>表示</a:t>
            </a:r>
            <a:endParaRPr lang="en-US" altLang="zh-CN" sz="2800" dirty="0" smtClean="0"/>
          </a:p>
          <a:p>
            <a:r>
              <a:rPr lang="en-US" altLang="zh-CN" sz="2800" dirty="0" err="1">
                <a:latin typeface="Times New Roman" panose="02020603050405020304" pitchFamily="18" charset="0"/>
                <a:cs typeface="Times New Roman" panose="02020603050405020304" pitchFamily="18" charset="0"/>
              </a:rPr>
              <a:t>ConstraintLayout</a:t>
            </a:r>
            <a:r>
              <a:rPr lang="en-US" altLang="zh-CN" sz="2800" dirty="0">
                <a:latin typeface="Times New Roman" panose="02020603050405020304" pitchFamily="18" charset="0"/>
                <a:cs typeface="Times New Roman" panose="02020603050405020304" pitchFamily="18" charset="0"/>
              </a:rPr>
              <a:t> </a:t>
            </a:r>
            <a:r>
              <a:rPr lang="zh-CN" altLang="en-US" sz="2800" dirty="0"/>
              <a:t>的这些属性是为控件添加了某个方向的约束力，根据某个方向约束力的“有无”或“强弱”，控件会位于不同的位置</a:t>
            </a:r>
          </a:p>
          <a:p>
            <a:r>
              <a:rPr lang="zh-CN" altLang="en-US" dirty="0"/>
              <a:t/>
            </a:r>
            <a:br>
              <a:rPr lang="zh-CN" altLang="en-US" dirty="0"/>
            </a:br>
            <a:endParaRPr lang="zh-CN" altLang="en-US" dirty="0"/>
          </a:p>
          <a:p>
            <a:endParaRPr lang="en-US" altLang="zh-CN" dirty="0"/>
          </a:p>
        </p:txBody>
      </p:sp>
    </p:spTree>
    <p:extLst>
      <p:ext uri="{BB962C8B-B14F-4D97-AF65-F5344CB8AC3E}">
        <p14:creationId xmlns:p14="http://schemas.microsoft.com/office/powerpoint/2010/main" val="3997904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常用属性</a:t>
            </a:r>
            <a:endParaRPr lang="zh-CN" altLang="en-US" dirty="0"/>
          </a:p>
        </p:txBody>
      </p:sp>
      <p:sp>
        <p:nvSpPr>
          <p:cNvPr id="4" name="Rectangle 1"/>
          <p:cNvSpPr>
            <a:spLocks noGrp="1" noChangeArrowheads="1"/>
          </p:cNvSpPr>
          <p:nvPr>
            <p:ph sz="quarter" idx="1"/>
          </p:nvPr>
        </p:nvSpPr>
        <p:spPr bwMode="auto">
          <a:xfrm>
            <a:off x="395536" y="1772816"/>
            <a:ext cx="650505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layout_constraintBaseline_toBaselineOf </a:t>
            </a: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a:t>
            </a:r>
            <a:r>
              <a:rPr kumimoji="0" lang="zh-CN" altLang="zh-CN" sz="2400" b="0" i="0" u="none" strike="noStrike" cap="none" normalizeH="0" baseline="0" dirty="0" smtClean="0">
                <a:ln>
                  <a:noFill/>
                </a:ln>
                <a:solidFill>
                  <a:schemeClr val="tx1"/>
                </a:solidFill>
                <a:effectLst/>
                <a:latin typeface="Arial" panose="020B0604020202020204" pitchFamily="34" charset="0"/>
              </a:rPr>
              <a:t>View A 内部文字</a:t>
            </a:r>
            <a:r>
              <a:rPr kumimoji="0" lang="zh-CN" altLang="zh-CN" sz="2400" b="0" i="0" u="none" strike="noStrike" cap="none" normalizeH="0" baseline="0" dirty="0" smtClean="0">
                <a:ln>
                  <a:noFill/>
                </a:ln>
                <a:solidFill>
                  <a:schemeClr val="tx1"/>
                </a:solidFill>
                <a:effectLst/>
                <a:latin typeface="Arial" panose="020B0604020202020204" pitchFamily="34" charset="0"/>
              </a:rPr>
              <a:t>与 </a:t>
            </a:r>
            <a:r>
              <a:rPr kumimoji="0" lang="zh-CN" altLang="zh-CN" sz="2400" b="0" i="0" u="none" strike="noStrike" cap="none" normalizeH="0" baseline="0" dirty="0" smtClean="0">
                <a:ln>
                  <a:noFill/>
                </a:ln>
                <a:solidFill>
                  <a:schemeClr val="tx1"/>
                </a:solidFill>
                <a:effectLst/>
                <a:latin typeface="Arial" panose="020B0604020202020204" pitchFamily="34" charset="0"/>
              </a:rPr>
              <a:t>View B 内部文字对齐）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layout_constraintLeft_toLeftOf </a:t>
            </a: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a:t>
            </a:r>
            <a:r>
              <a:rPr kumimoji="0" lang="zh-CN" altLang="zh-CN" sz="2400" b="0" i="0" u="none" strike="noStrike" cap="none" normalizeH="0" baseline="0" dirty="0" smtClean="0">
                <a:ln>
                  <a:noFill/>
                </a:ln>
                <a:solidFill>
                  <a:schemeClr val="tx1"/>
                </a:solidFill>
                <a:effectLst/>
                <a:latin typeface="Arial" panose="020B0604020202020204" pitchFamily="34" charset="0"/>
              </a:rPr>
              <a:t>View A 与 View B 左对齐）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layout_constraintLeft_toRightOf </a:t>
            </a: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a:t>
            </a:r>
            <a:r>
              <a:rPr kumimoji="0" lang="zh-CN" altLang="zh-CN" sz="2400" b="0" i="0" u="none" strike="noStrike" cap="none" normalizeH="0" baseline="0" dirty="0" smtClean="0">
                <a:ln>
                  <a:noFill/>
                </a:ln>
                <a:solidFill>
                  <a:schemeClr val="tx1"/>
                </a:solidFill>
                <a:effectLst/>
                <a:latin typeface="Arial" panose="020B0604020202020204" pitchFamily="34" charset="0"/>
              </a:rPr>
              <a:t>View A 的左边置于 View B 的右边）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layout_constraintRight_toLeftOf </a:t>
            </a: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a:t>
            </a:r>
            <a:r>
              <a:rPr kumimoji="0" lang="zh-CN" altLang="zh-CN" sz="2400" b="0" i="0" u="none" strike="noStrike" cap="none" normalizeH="0" baseline="0" dirty="0" smtClean="0">
                <a:ln>
                  <a:noFill/>
                </a:ln>
                <a:solidFill>
                  <a:schemeClr val="tx1"/>
                </a:solidFill>
                <a:effectLst/>
                <a:latin typeface="Arial" panose="020B0604020202020204" pitchFamily="34" charset="0"/>
              </a:rPr>
              <a:t>View A 的右边置于 View B 的左边） </a:t>
            </a:r>
          </a:p>
        </p:txBody>
      </p:sp>
    </p:spTree>
    <p:extLst>
      <p:ext uri="{BB962C8B-B14F-4D97-AF65-F5344CB8AC3E}">
        <p14:creationId xmlns:p14="http://schemas.microsoft.com/office/powerpoint/2010/main" val="248058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常用属性</a:t>
            </a:r>
            <a:endParaRPr lang="zh-CN" altLang="en-US" dirty="0"/>
          </a:p>
        </p:txBody>
      </p:sp>
      <p:sp>
        <p:nvSpPr>
          <p:cNvPr id="4" name="Rectangle 1"/>
          <p:cNvSpPr>
            <a:spLocks noGrp="1" noChangeArrowheads="1"/>
          </p:cNvSpPr>
          <p:nvPr>
            <p:ph sz="quarter" idx="1"/>
          </p:nvPr>
        </p:nvSpPr>
        <p:spPr bwMode="auto">
          <a:xfrm>
            <a:off x="179512" y="1916832"/>
            <a:ext cx="54072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a:t>
            </a:r>
            <a:r>
              <a:rPr kumimoji="0" lang="zh-CN" altLang="zh-CN" sz="2400" b="0" i="0" u="none" strike="noStrike" cap="none" normalizeH="0" baseline="0" dirty="0" smtClean="0">
                <a:ln>
                  <a:noFill/>
                </a:ln>
                <a:solidFill>
                  <a:schemeClr val="tx1"/>
                </a:solidFill>
                <a:effectLst/>
                <a:latin typeface="Arial" panose="020B0604020202020204" pitchFamily="34" charset="0"/>
              </a:rPr>
              <a:t>_constraintRight_toRightOf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layout_constraintTop_toTopOf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layout_constraintTop_toBottomOf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layout_constraintBottom_toTopOf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layout_constraintBottom_toBottomOf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layout_constraintStart_toEndOf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layout_constraintStart_toStartOf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layout_constraintEnd_toStartOf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smtClean="0">
                <a:ln>
                  <a:noFill/>
                </a:ln>
                <a:solidFill>
                  <a:schemeClr val="tx1"/>
                </a:solidFill>
                <a:effectLst/>
                <a:latin typeface="Arial" panose="020B0604020202020204" pitchFamily="34" charset="0"/>
              </a:rPr>
              <a:t>layout_constraintEnd_toEndOf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485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ConstraintLayout</a:t>
            </a:r>
            <a:r>
              <a:rPr lang="en-US" altLang="zh-CN" dirty="0" smtClean="0"/>
              <a:t>---</a:t>
            </a:r>
            <a:r>
              <a:rPr lang="zh-CN" altLang="en-US" dirty="0"/>
              <a:t>约束布局</a:t>
            </a:r>
          </a:p>
        </p:txBody>
      </p:sp>
      <p:sp>
        <p:nvSpPr>
          <p:cNvPr id="3" name="内容占位符 2"/>
          <p:cNvSpPr>
            <a:spLocks noGrp="1"/>
          </p:cNvSpPr>
          <p:nvPr>
            <p:ph sz="quarter" idx="1"/>
          </p:nvPr>
        </p:nvSpPr>
        <p:spPr>
          <a:xfrm>
            <a:off x="-31224" y="1628800"/>
            <a:ext cx="9234936" cy="4709120"/>
          </a:xfrm>
        </p:spPr>
        <p:txBody>
          <a:bodyPr>
            <a:normAutofit/>
          </a:bodyPr>
          <a:lstStyle/>
          <a:p>
            <a:pPr marL="0" lvl="1" indent="457200">
              <a:spcBef>
                <a:spcPts val="0"/>
              </a:spcBef>
              <a:buNone/>
            </a:pPr>
            <a:r>
              <a:rPr lang="zh-CN" altLang="en-US" sz="2400" dirty="0" smtClean="0"/>
              <a:t>增强型</a:t>
            </a:r>
            <a:r>
              <a:rPr lang="zh-CN" altLang="en-US" sz="2400" dirty="0"/>
              <a:t>的相对布局，由 </a:t>
            </a:r>
            <a:r>
              <a:rPr lang="en-US" altLang="zh-CN" sz="2400" dirty="0"/>
              <a:t>2016 </a:t>
            </a:r>
            <a:r>
              <a:rPr lang="zh-CN" altLang="en-US" sz="2400" dirty="0"/>
              <a:t>年 </a:t>
            </a:r>
            <a:r>
              <a:rPr lang="en-US" altLang="zh-CN" sz="2400" dirty="0"/>
              <a:t>Google I/O </a:t>
            </a:r>
            <a:r>
              <a:rPr lang="zh-CN" altLang="en-US" sz="2400" dirty="0"/>
              <a:t>推出</a:t>
            </a:r>
            <a:r>
              <a:rPr lang="zh-CN" altLang="en-US" sz="2400" dirty="0" smtClean="0"/>
              <a:t>。</a:t>
            </a:r>
            <a:r>
              <a:rPr lang="zh-CN" altLang="en-US" sz="2400" dirty="0"/>
              <a:t>是</a:t>
            </a:r>
            <a:r>
              <a:rPr lang="en-US" altLang="zh-CN" sz="2400" dirty="0"/>
              <a:t>Android Studio 2.2</a:t>
            </a:r>
            <a:r>
              <a:rPr lang="zh-CN" altLang="en-US" sz="2400" dirty="0"/>
              <a:t>中主要的新增功能</a:t>
            </a:r>
            <a:r>
              <a:rPr lang="zh-CN" altLang="en-US" sz="2400" dirty="0" smtClean="0"/>
              <a:t>之一，扁平</a:t>
            </a:r>
            <a:r>
              <a:rPr lang="zh-CN" altLang="en-US" sz="2400" dirty="0"/>
              <a:t>式的布局方式，无任何嵌套，减少布局的层级，优化渲染性能。从支持力度而言，将成为主流布局样式，完全代替其他布局</a:t>
            </a:r>
            <a:r>
              <a:rPr lang="zh-CN" altLang="en-US" sz="2400" dirty="0" smtClean="0"/>
              <a:t>。</a:t>
            </a:r>
            <a:endParaRPr lang="en-US" altLang="zh-CN" sz="2400" dirty="0" smtClean="0"/>
          </a:p>
          <a:p>
            <a:pPr marL="0" lvl="1" indent="457200">
              <a:spcBef>
                <a:spcPts val="0"/>
              </a:spcBef>
              <a:buNone/>
            </a:pPr>
            <a:r>
              <a:rPr lang="zh-CN" altLang="en-US" sz="2400" dirty="0" smtClean="0"/>
              <a:t>约束集 </a:t>
            </a:r>
            <a:r>
              <a:rPr lang="en-US" altLang="zh-CN" sz="2400" dirty="0" err="1"/>
              <a:t>LinearLayout</a:t>
            </a:r>
            <a:r>
              <a:rPr lang="zh-CN" altLang="en-US" sz="2400" dirty="0"/>
              <a:t>（线性布局），</a:t>
            </a:r>
            <a:r>
              <a:rPr lang="en-US" altLang="zh-CN" sz="2400" dirty="0" err="1"/>
              <a:t>RelativeLayout</a:t>
            </a:r>
            <a:r>
              <a:rPr lang="zh-CN" altLang="en-US" sz="2400" dirty="0"/>
              <a:t>（相对布局），百分比布局等的功能于一身，功能强大，使用</a:t>
            </a:r>
            <a:r>
              <a:rPr lang="zh-CN" altLang="en-US" sz="2400" dirty="0" smtClean="0"/>
              <a:t>灵活。 </a:t>
            </a:r>
            <a:r>
              <a:rPr lang="en-US" altLang="zh-CN" sz="2400" dirty="0" err="1" smtClean="0"/>
              <a:t>ConstraintLayout</a:t>
            </a:r>
            <a:r>
              <a:rPr lang="zh-CN" altLang="en-US" sz="2400" dirty="0"/>
              <a:t>非常适合使用可视化的方式来编写界面，但并不太适合使用</a:t>
            </a:r>
            <a:r>
              <a:rPr lang="en-US" altLang="zh-CN" sz="2400" dirty="0"/>
              <a:t>XML</a:t>
            </a:r>
            <a:r>
              <a:rPr lang="zh-CN" altLang="en-US" sz="2400" dirty="0"/>
              <a:t>的方式来进行</a:t>
            </a:r>
            <a:r>
              <a:rPr lang="zh-CN" altLang="en-US" sz="2400" dirty="0" smtClean="0"/>
              <a:t>编写</a:t>
            </a:r>
            <a:endParaRPr lang="en-US" altLang="zh-CN" sz="2400" dirty="0" smtClean="0"/>
          </a:p>
          <a:p>
            <a:pPr marL="0" lvl="1" indent="457200">
              <a:spcBef>
                <a:spcPts val="0"/>
              </a:spcBef>
              <a:buNone/>
            </a:pPr>
            <a:r>
              <a:rPr lang="zh-CN" altLang="en-US" sz="2400" dirty="0">
                <a:sym typeface="+mn-ea"/>
              </a:rPr>
              <a:t>Android Studio 2.2 preview 或者更新的版本</a:t>
            </a:r>
          </a:p>
          <a:p>
            <a:pPr marL="0" lvl="1" indent="457200">
              <a:spcBef>
                <a:spcPts val="0"/>
              </a:spcBef>
              <a:buNone/>
            </a:pPr>
            <a:endParaRPr lang="zh-CN" altLang="en-US" sz="2800" dirty="0"/>
          </a:p>
        </p:txBody>
      </p:sp>
    </p:spTree>
    <p:extLst>
      <p:ext uri="{BB962C8B-B14F-4D97-AF65-F5344CB8AC3E}">
        <p14:creationId xmlns:p14="http://schemas.microsoft.com/office/powerpoint/2010/main" val="3889198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预览</a:t>
            </a:r>
            <a:r>
              <a:rPr lang="zh-CN" altLang="en-US" dirty="0" smtClean="0">
                <a:solidFill>
                  <a:schemeClr val="tx1"/>
                </a:solidFill>
              </a:rPr>
              <a:t>界面与蓝图</a:t>
            </a:r>
            <a:r>
              <a:rPr lang="zh-CN" altLang="en-US" dirty="0">
                <a:solidFill>
                  <a:schemeClr val="tx1"/>
                </a:solidFill>
              </a:rPr>
              <a:t>界面</a:t>
            </a:r>
            <a:endParaRPr lang="zh-CN" altLang="en-US" dirty="0"/>
          </a:p>
        </p:txBody>
      </p:sp>
      <p:pic>
        <p:nvPicPr>
          <p:cNvPr id="4" name="图片 3"/>
          <p:cNvPicPr>
            <a:picLocks noChangeAspect="1"/>
          </p:cNvPicPr>
          <p:nvPr/>
        </p:nvPicPr>
        <p:blipFill>
          <a:blip r:embed="rId3"/>
          <a:stretch>
            <a:fillRect/>
          </a:stretch>
        </p:blipFill>
        <p:spPr>
          <a:xfrm>
            <a:off x="612648" y="1700808"/>
            <a:ext cx="7991800" cy="5010150"/>
          </a:xfrm>
          <a:prstGeom prst="rect">
            <a:avLst/>
          </a:prstGeom>
        </p:spPr>
      </p:pic>
    </p:spTree>
    <p:extLst>
      <p:ext uri="{BB962C8B-B14F-4D97-AF65-F5344CB8AC3E}">
        <p14:creationId xmlns:p14="http://schemas.microsoft.com/office/powerpoint/2010/main" val="2081679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2">
            <a:extLst>
              <a:ext uri="{28A0092B-C50C-407E-A947-70E740481C1C}">
                <a14:useLocalDpi xmlns:a14="http://schemas.microsoft.com/office/drawing/2010/main" val="0"/>
              </a:ext>
            </a:extLst>
          </a:blip>
          <a:srcRect l="2672" t="2672" r="2672" b="2672"/>
          <a:stretch>
            <a:fillRect/>
          </a:stretch>
        </p:blipFill>
        <p:spPr>
          <a:xfrm>
            <a:off x="0" y="940118"/>
            <a:ext cx="9144001" cy="5143499"/>
          </a:xfrm>
          <a:custGeom>
            <a:avLst/>
            <a:gdLst>
              <a:gd name="connsiteX0" fmla="*/ 0 w 12192001"/>
              <a:gd name="connsiteY0" fmla="*/ 0 h 6857999"/>
              <a:gd name="connsiteX1" fmla="*/ 12192001 w 12192001"/>
              <a:gd name="connsiteY1" fmla="*/ 0 h 6857999"/>
              <a:gd name="connsiteX2" fmla="*/ 12192001 w 12192001"/>
              <a:gd name="connsiteY2" fmla="*/ 6857999 h 6857999"/>
              <a:gd name="connsiteX3" fmla="*/ 0 w 12192001"/>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1" h="6857999">
                <a:moveTo>
                  <a:pt x="0" y="0"/>
                </a:moveTo>
                <a:lnTo>
                  <a:pt x="12192001" y="0"/>
                </a:lnTo>
                <a:lnTo>
                  <a:pt x="12192001" y="6857999"/>
                </a:lnTo>
                <a:lnTo>
                  <a:pt x="0" y="6857999"/>
                </a:lnTo>
                <a:close/>
              </a:path>
            </a:pathLst>
          </a:custGeom>
        </p:spPr>
      </p:pic>
      <p:sp>
        <p:nvSpPr>
          <p:cNvPr id="29" name="文本框 28"/>
          <p:cNvSpPr txBox="1"/>
          <p:nvPr/>
        </p:nvSpPr>
        <p:spPr>
          <a:xfrm>
            <a:off x="157162" y="1057275"/>
            <a:ext cx="3128963" cy="461665"/>
          </a:xfrm>
          <a:prstGeom prst="rect">
            <a:avLst/>
          </a:prstGeom>
          <a:noFill/>
        </p:spPr>
        <p:txBody>
          <a:bodyPr wrap="square" rtlCol="0">
            <a:spAutoFit/>
          </a:bodyPr>
          <a:lstStyle/>
          <a:p>
            <a:r>
              <a:rPr lang="zh-CN" altLang="en-US" sz="2400" dirty="0">
                <a:solidFill>
                  <a:prstClr val="white"/>
                </a:solidFill>
              </a:rPr>
              <a:t>手柄类型</a:t>
            </a:r>
          </a:p>
        </p:txBody>
      </p:sp>
      <p:pic>
        <p:nvPicPr>
          <p:cNvPr id="2" name="图片 1"/>
          <p:cNvPicPr>
            <a:picLocks noChangeAspect="1"/>
          </p:cNvPicPr>
          <p:nvPr/>
        </p:nvPicPr>
        <p:blipFill>
          <a:blip r:embed="rId3"/>
          <a:stretch>
            <a:fillRect/>
          </a:stretch>
        </p:blipFill>
        <p:spPr>
          <a:xfrm>
            <a:off x="218123" y="1494949"/>
            <a:ext cx="3885724" cy="1500188"/>
          </a:xfrm>
          <a:prstGeom prst="rect">
            <a:avLst/>
          </a:prstGeom>
        </p:spPr>
      </p:pic>
      <p:pic>
        <p:nvPicPr>
          <p:cNvPr id="3" name="图片 2"/>
          <p:cNvPicPr>
            <a:picLocks noChangeAspect="1"/>
          </p:cNvPicPr>
          <p:nvPr/>
        </p:nvPicPr>
        <p:blipFill>
          <a:blip r:embed="rId4"/>
          <a:stretch>
            <a:fillRect/>
          </a:stretch>
        </p:blipFill>
        <p:spPr>
          <a:xfrm>
            <a:off x="218122" y="3061811"/>
            <a:ext cx="414338" cy="342900"/>
          </a:xfrm>
          <a:prstGeom prst="rect">
            <a:avLst/>
          </a:prstGeom>
        </p:spPr>
      </p:pic>
      <p:pic>
        <p:nvPicPr>
          <p:cNvPr id="4" name="图片 3"/>
          <p:cNvPicPr>
            <a:picLocks noChangeAspect="1"/>
          </p:cNvPicPr>
          <p:nvPr/>
        </p:nvPicPr>
        <p:blipFill>
          <a:blip r:embed="rId5"/>
          <a:stretch>
            <a:fillRect/>
          </a:stretch>
        </p:blipFill>
        <p:spPr>
          <a:xfrm>
            <a:off x="4487704" y="3083243"/>
            <a:ext cx="442913" cy="428625"/>
          </a:xfrm>
          <a:prstGeom prst="rect">
            <a:avLst/>
          </a:prstGeom>
        </p:spPr>
      </p:pic>
      <p:pic>
        <p:nvPicPr>
          <p:cNvPr id="9" name="图片 8"/>
          <p:cNvPicPr>
            <a:picLocks noChangeAspect="1"/>
          </p:cNvPicPr>
          <p:nvPr/>
        </p:nvPicPr>
        <p:blipFill>
          <a:blip r:embed="rId6"/>
          <a:stretch>
            <a:fillRect/>
          </a:stretch>
        </p:blipFill>
        <p:spPr>
          <a:xfrm>
            <a:off x="218123" y="4771549"/>
            <a:ext cx="2485549" cy="428625"/>
          </a:xfrm>
          <a:prstGeom prst="rect">
            <a:avLst/>
          </a:prstGeom>
        </p:spPr>
      </p:pic>
      <p:sp>
        <p:nvSpPr>
          <p:cNvPr id="30" name="文本框 29"/>
          <p:cNvSpPr txBox="1"/>
          <p:nvPr/>
        </p:nvSpPr>
        <p:spPr>
          <a:xfrm>
            <a:off x="4285297" y="1494949"/>
            <a:ext cx="2563178" cy="715581"/>
          </a:xfrm>
          <a:prstGeom prst="rect">
            <a:avLst/>
          </a:prstGeom>
          <a:noFill/>
        </p:spPr>
        <p:txBody>
          <a:bodyPr wrap="square" rtlCol="0">
            <a:spAutoFit/>
          </a:bodyPr>
          <a:lstStyle/>
          <a:p>
            <a:r>
              <a:rPr lang="zh-CN" altLang="en-US" sz="1350">
                <a:solidFill>
                  <a:srgbClr val="FFFFFF"/>
                </a:solidFill>
              </a:rPr>
              <a:t>手柄类型有三种：改变尺寸的手柄，侧边约束手柄和基准线约束手柄</a:t>
            </a:r>
          </a:p>
        </p:txBody>
      </p:sp>
      <p:sp>
        <p:nvSpPr>
          <p:cNvPr id="31" name="文本框 30"/>
          <p:cNvSpPr txBox="1"/>
          <p:nvPr/>
        </p:nvSpPr>
        <p:spPr>
          <a:xfrm>
            <a:off x="632461" y="3061812"/>
            <a:ext cx="2859881" cy="507831"/>
          </a:xfrm>
          <a:prstGeom prst="rect">
            <a:avLst/>
          </a:prstGeom>
          <a:noFill/>
        </p:spPr>
        <p:txBody>
          <a:bodyPr wrap="square" rtlCol="0">
            <a:spAutoFit/>
          </a:bodyPr>
          <a:lstStyle/>
          <a:p>
            <a:r>
              <a:rPr lang="zh-CN" altLang="en-US" sz="1350" dirty="0">
                <a:solidFill>
                  <a:srgbClr val="FFFFFF"/>
                </a:solidFill>
              </a:rPr>
              <a:t>改变尺寸的手柄</a:t>
            </a:r>
            <a:r>
              <a:rPr lang="zh-CN" altLang="en-US" sz="1350" dirty="0" smtClean="0">
                <a:solidFill>
                  <a:srgbClr val="FFFFFF"/>
                </a:solidFill>
              </a:rPr>
              <a:t>：调整</a:t>
            </a:r>
            <a:r>
              <a:rPr lang="zh-CN" altLang="en-US" sz="1350" dirty="0">
                <a:solidFill>
                  <a:srgbClr val="FFFFFF"/>
                </a:solidFill>
              </a:rPr>
              <a:t>尺寸的手柄允许你改变控件的尺寸.</a:t>
            </a:r>
          </a:p>
        </p:txBody>
      </p:sp>
      <p:sp>
        <p:nvSpPr>
          <p:cNvPr id="32" name="文本框 31"/>
          <p:cNvSpPr txBox="1"/>
          <p:nvPr/>
        </p:nvSpPr>
        <p:spPr>
          <a:xfrm>
            <a:off x="4930617" y="3083242"/>
            <a:ext cx="4032409" cy="1131079"/>
          </a:xfrm>
          <a:prstGeom prst="rect">
            <a:avLst/>
          </a:prstGeom>
          <a:noFill/>
        </p:spPr>
        <p:txBody>
          <a:bodyPr wrap="square" rtlCol="0">
            <a:spAutoFit/>
          </a:bodyPr>
          <a:lstStyle/>
          <a:p>
            <a:r>
              <a:rPr lang="zh-CN" altLang="en-US" sz="1350" dirty="0">
                <a:solidFill>
                  <a:srgbClr val="FFFFFF"/>
                </a:solidFill>
              </a:rPr>
              <a:t>侧边约束手柄：侧边约束 handle 呈现为每一个控件侧边的圆圈, 可以让你指定控件的位置. 例如, 你可以使用某个控件的左侧边约束 handle 设置控件总是位于另一个控件右边 24dp 处. 这种手柄也被称作</a:t>
            </a:r>
            <a:r>
              <a:rPr lang="zh-CN" altLang="en-US" sz="1350" b="1" dirty="0">
                <a:solidFill>
                  <a:srgbClr val="FF0000"/>
                </a:solidFill>
              </a:rPr>
              <a:t>锚点.</a:t>
            </a:r>
          </a:p>
        </p:txBody>
      </p:sp>
      <p:sp>
        <p:nvSpPr>
          <p:cNvPr id="33" name="文本框 32"/>
          <p:cNvSpPr txBox="1"/>
          <p:nvPr/>
        </p:nvSpPr>
        <p:spPr>
          <a:xfrm>
            <a:off x="2807971" y="4771549"/>
            <a:ext cx="5517356" cy="715581"/>
          </a:xfrm>
          <a:prstGeom prst="rect">
            <a:avLst/>
          </a:prstGeom>
          <a:noFill/>
        </p:spPr>
        <p:txBody>
          <a:bodyPr wrap="square" rtlCol="0">
            <a:spAutoFit/>
          </a:bodyPr>
          <a:lstStyle/>
          <a:p>
            <a:r>
              <a:rPr lang="zh-CN" altLang="en-US" sz="1350">
                <a:solidFill>
                  <a:srgbClr val="FFFFFF"/>
                </a:solidFill>
              </a:rPr>
              <a:t>基准线约束手柄：基准线约束 handle 帮助你对齐两个控件的文本区域, 与控件尺寸无关. 在你想使用两个不同大小的控件同时又想保持其中文字对齐的时候很有帮助.</a:t>
            </a:r>
          </a:p>
        </p:txBody>
      </p:sp>
      <p:sp>
        <p:nvSpPr>
          <p:cNvPr id="5" name="矩形 4"/>
          <p:cNvSpPr/>
          <p:nvPr/>
        </p:nvSpPr>
        <p:spPr>
          <a:xfrm>
            <a:off x="425291" y="138284"/>
            <a:ext cx="5730885" cy="523220"/>
          </a:xfrm>
          <a:prstGeom prst="rect">
            <a:avLst/>
          </a:prstGeom>
        </p:spPr>
        <p:txBody>
          <a:bodyPr wrap="square">
            <a:spAutoFit/>
          </a:bodyPr>
          <a:lstStyle/>
          <a:p>
            <a:r>
              <a:rPr lang="en-US" altLang="zh-CN" sz="2800" dirty="0" err="1">
                <a:solidFill>
                  <a:schemeClr val="accent2">
                    <a:lumMod val="75000"/>
                  </a:schemeClr>
                </a:solidFill>
              </a:rPr>
              <a:t>ConstraintLayout</a:t>
            </a:r>
            <a:r>
              <a:rPr lang="en-US" altLang="zh-CN" sz="2800" dirty="0">
                <a:solidFill>
                  <a:schemeClr val="accent2">
                    <a:lumMod val="75000"/>
                  </a:schemeClr>
                </a:solidFill>
              </a:rPr>
              <a:t>---</a:t>
            </a:r>
            <a:r>
              <a:rPr lang="zh-CN" altLang="en-US" sz="2800" dirty="0">
                <a:solidFill>
                  <a:schemeClr val="accent2">
                    <a:lumMod val="75000"/>
                  </a:schemeClr>
                </a:solidFill>
              </a:rPr>
              <a:t>约束布局</a:t>
            </a:r>
          </a:p>
        </p:txBody>
      </p:sp>
    </p:spTree>
    <p:extLst>
      <p:ext uri="{BB962C8B-B14F-4D97-AF65-F5344CB8AC3E}">
        <p14:creationId xmlns:p14="http://schemas.microsoft.com/office/powerpoint/2010/main" val="1890164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给控件添加约束</a:t>
            </a:r>
            <a:endParaRPr lang="zh-CN" altLang="en-US" dirty="0"/>
          </a:p>
        </p:txBody>
      </p:sp>
      <p:sp>
        <p:nvSpPr>
          <p:cNvPr id="3" name="内容占位符 2"/>
          <p:cNvSpPr>
            <a:spLocks noGrp="1"/>
          </p:cNvSpPr>
          <p:nvPr>
            <p:ph sz="quarter" idx="1"/>
          </p:nvPr>
        </p:nvSpPr>
        <p:spPr>
          <a:xfrm>
            <a:off x="323528" y="1628800"/>
            <a:ext cx="8153400" cy="4495800"/>
          </a:xfrm>
        </p:spPr>
        <p:txBody>
          <a:bodyPr/>
          <a:lstStyle/>
          <a:p>
            <a:r>
              <a:rPr lang="zh-CN" altLang="en-US" dirty="0"/>
              <a:t>每个控件的约束都分为垂直和水平两类，一共可以在四个方向上给控件添加约束，如下图所示</a:t>
            </a:r>
            <a:r>
              <a:rPr lang="zh-CN" altLang="en-US" dirty="0" smtClean="0"/>
              <a:t>。</a:t>
            </a:r>
            <a:r>
              <a:rPr lang="en-US" altLang="zh-CN" dirty="0" smtClean="0"/>
              <a:t>Button</a:t>
            </a:r>
            <a:r>
              <a:rPr lang="zh-CN" altLang="en-US" dirty="0"/>
              <a:t>的上下左右各有一个圆圈，这圆圈就是用来添加约束的</a:t>
            </a:r>
            <a:r>
              <a:rPr lang="zh-CN" altLang="en-US" dirty="0" smtClean="0"/>
              <a:t>，可以</a:t>
            </a:r>
            <a:r>
              <a:rPr lang="zh-CN" altLang="en-US" dirty="0"/>
              <a:t>将约束添加到</a:t>
            </a:r>
            <a:r>
              <a:rPr lang="en-US" altLang="zh-CN" dirty="0" err="1"/>
              <a:t>ConstraintLayout</a:t>
            </a:r>
            <a:r>
              <a:rPr lang="zh-CN" altLang="en-US" dirty="0"/>
              <a:t>，也可以将约束添加到另一个控件。比如说，想让</a:t>
            </a:r>
            <a:r>
              <a:rPr lang="en-US" altLang="zh-CN" dirty="0"/>
              <a:t>Button</a:t>
            </a:r>
            <a:r>
              <a:rPr lang="zh-CN" altLang="en-US" dirty="0"/>
              <a:t>位于布局的右</a:t>
            </a:r>
            <a:r>
              <a:rPr lang="zh-CN" altLang="en-US" dirty="0" smtClean="0"/>
              <a:t>下角或者布局的中间。</a:t>
            </a:r>
            <a:endParaRPr lang="zh-CN" altLang="en-US" dirty="0"/>
          </a:p>
        </p:txBody>
      </p:sp>
      <p:pic>
        <p:nvPicPr>
          <p:cNvPr id="2050" name="Picture 2" descr="https://img-blog.csdn.net/20170131144908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5356934"/>
            <a:ext cx="2200275"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71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删除约束</a:t>
            </a:r>
            <a:endParaRPr lang="zh-CN" altLang="en-US" dirty="0"/>
          </a:p>
        </p:txBody>
      </p:sp>
      <p:sp>
        <p:nvSpPr>
          <p:cNvPr id="3" name="内容占位符 2"/>
          <p:cNvSpPr>
            <a:spLocks noGrp="1"/>
          </p:cNvSpPr>
          <p:nvPr>
            <p:ph sz="quarter" idx="1"/>
          </p:nvPr>
        </p:nvSpPr>
        <p:spPr>
          <a:xfrm>
            <a:off x="147360" y="1675447"/>
            <a:ext cx="8817128" cy="4495800"/>
          </a:xfrm>
        </p:spPr>
        <p:txBody>
          <a:bodyPr>
            <a:noAutofit/>
          </a:bodyPr>
          <a:lstStyle/>
          <a:p>
            <a:r>
              <a:rPr lang="zh-CN" altLang="en-US" sz="2800" dirty="0"/>
              <a:t>删除约束的方式一共有三种，第一种用于删除一个单独的</a:t>
            </a:r>
            <a:r>
              <a:rPr lang="zh-CN" altLang="en-US" sz="2800" dirty="0" smtClean="0"/>
              <a:t>约束。</a:t>
            </a:r>
            <a:endParaRPr lang="en-US" altLang="zh-CN" sz="2800" dirty="0" smtClean="0"/>
          </a:p>
          <a:p>
            <a:r>
              <a:rPr lang="zh-CN" altLang="en-US" sz="2800" dirty="0" smtClean="0"/>
              <a:t>第二</a:t>
            </a:r>
            <a:r>
              <a:rPr lang="zh-CN" altLang="en-US" sz="2800" dirty="0"/>
              <a:t>种用于删除某一个控件的所有</a:t>
            </a:r>
            <a:r>
              <a:rPr lang="zh-CN" altLang="en-US" sz="2800" dirty="0" smtClean="0"/>
              <a:t>约束。</a:t>
            </a:r>
            <a:endParaRPr lang="en-US" altLang="zh-CN" sz="2800" dirty="0" smtClean="0"/>
          </a:p>
          <a:p>
            <a:r>
              <a:rPr lang="zh-CN" altLang="en-US" sz="2800" dirty="0" smtClean="0"/>
              <a:t>第三</a:t>
            </a:r>
            <a:r>
              <a:rPr lang="zh-CN" altLang="en-US" sz="2800" dirty="0"/>
              <a:t>种用于删除当前界面中的所有约束，点击工具栏中的删除约束图标即可</a:t>
            </a:r>
          </a:p>
        </p:txBody>
      </p:sp>
      <p:pic>
        <p:nvPicPr>
          <p:cNvPr id="3074" name="Picture 2" descr="https://img-blog.csdn.net/20170131152641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298" y="5804534"/>
            <a:ext cx="2324100"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3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28" y="188640"/>
            <a:ext cx="9485272" cy="990600"/>
          </a:xfrm>
        </p:spPr>
        <p:txBody>
          <a:bodyPr>
            <a:normAutofit fontScale="90000"/>
          </a:bodyPr>
          <a:lstStyle/>
          <a:p>
            <a:r>
              <a:rPr lang="en-US" altLang="zh-CN" dirty="0" smtClean="0"/>
              <a:t>Inspector –</a:t>
            </a:r>
            <a:r>
              <a:rPr lang="zh-CN" altLang="en-US" dirty="0" smtClean="0"/>
              <a:t>控件在横纵轴的比例及间距</a:t>
            </a:r>
            <a:endParaRPr lang="zh-CN" altLang="en-US" dirty="0"/>
          </a:p>
        </p:txBody>
      </p:sp>
      <p:pic>
        <p:nvPicPr>
          <p:cNvPr id="4098" name="Picture 2" descr="https://img-blog.csdn.net/2017013115443316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619672" y="1713793"/>
            <a:ext cx="4116782" cy="511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82268" y="1813954"/>
            <a:ext cx="8561732" cy="4495800"/>
          </a:xfrm>
        </p:spPr>
        <p:txBody>
          <a:bodyPr>
            <a:normAutofit lnSpcReduction="10000"/>
          </a:bodyPr>
          <a:lstStyle/>
          <a:p>
            <a:r>
              <a:rPr lang="zh-CN" altLang="en-US" dirty="0"/>
              <a:t>一共有三种模式可选，每种模式都使用了一种不同的符号表示，点击符号即可进行切换</a:t>
            </a:r>
            <a:r>
              <a:rPr lang="zh-CN" altLang="en-US" dirty="0" smtClean="0"/>
              <a:t>。</a:t>
            </a:r>
            <a:endParaRPr lang="en-US" altLang="zh-CN" dirty="0" smtClean="0"/>
          </a:p>
          <a:p>
            <a:r>
              <a:rPr lang="zh-CN" altLang="en-US" dirty="0" smtClean="0"/>
              <a:t>   表示</a:t>
            </a:r>
            <a:r>
              <a:rPr lang="en-US" altLang="zh-CN" dirty="0"/>
              <a:t>wrap content</a:t>
            </a:r>
            <a:r>
              <a:rPr lang="zh-CN" altLang="en-US" dirty="0" smtClean="0"/>
              <a:t>，</a:t>
            </a:r>
            <a:endParaRPr lang="en-US" altLang="zh-CN" dirty="0" smtClean="0"/>
          </a:p>
          <a:p>
            <a:r>
              <a:rPr lang="zh-CN" altLang="en-US" dirty="0" smtClean="0"/>
              <a:t>    表示</a:t>
            </a:r>
            <a:r>
              <a:rPr lang="zh-CN" altLang="en-US" dirty="0"/>
              <a:t>固定值，也就是给控件指定了一个固定的长度或者宽度值</a:t>
            </a:r>
            <a:r>
              <a:rPr lang="zh-CN" altLang="en-US" dirty="0" smtClean="0"/>
              <a:t>。</a:t>
            </a:r>
            <a:endParaRPr lang="en-US" altLang="zh-CN" dirty="0" smtClean="0"/>
          </a:p>
          <a:p>
            <a:r>
              <a:rPr lang="zh-CN" altLang="en-US" dirty="0" smtClean="0"/>
              <a:t>    表示</a:t>
            </a:r>
            <a:r>
              <a:rPr lang="en-US" altLang="zh-CN" dirty="0"/>
              <a:t>any size</a:t>
            </a:r>
            <a:r>
              <a:rPr lang="zh-CN" altLang="en-US" dirty="0"/>
              <a:t>，它有点类似于</a:t>
            </a:r>
            <a:r>
              <a:rPr lang="en-US" altLang="zh-CN" dirty="0"/>
              <a:t>match parent</a:t>
            </a:r>
            <a:r>
              <a:rPr lang="zh-CN" altLang="en-US" dirty="0"/>
              <a:t>，但和</a:t>
            </a:r>
            <a:r>
              <a:rPr lang="en-US" altLang="zh-CN" dirty="0"/>
              <a:t>match parent</a:t>
            </a:r>
            <a:r>
              <a:rPr lang="zh-CN" altLang="en-US" dirty="0"/>
              <a:t>并不一样，是属于</a:t>
            </a:r>
            <a:r>
              <a:rPr lang="en-US" altLang="zh-CN" dirty="0" err="1"/>
              <a:t>ConstraintLayout</a:t>
            </a:r>
            <a:r>
              <a:rPr lang="zh-CN" altLang="en-US" dirty="0"/>
              <a:t>中特有的一种大小控制方式</a:t>
            </a:r>
            <a:r>
              <a:rPr lang="zh-CN" altLang="en-US" dirty="0" smtClean="0"/>
              <a:t>，</a:t>
            </a:r>
            <a:endParaRPr lang="en-US" altLang="zh-CN" dirty="0" smtClean="0"/>
          </a:p>
          <a:p>
            <a:pPr marL="0" indent="0">
              <a:buNone/>
            </a:pPr>
            <a:r>
              <a:rPr lang="en-US" altLang="zh-CN" dirty="0"/>
              <a:t>match parent</a:t>
            </a:r>
            <a:r>
              <a:rPr lang="zh-CN" altLang="en-US" dirty="0"/>
              <a:t>是用于填充满当前控件的父布局，而</a:t>
            </a:r>
            <a:r>
              <a:rPr lang="en-US" altLang="zh-CN" dirty="0"/>
              <a:t>any size</a:t>
            </a:r>
            <a:r>
              <a:rPr lang="zh-CN" altLang="en-US" dirty="0"/>
              <a:t>是用于填充满当前控件的约束规则。</a:t>
            </a:r>
          </a:p>
        </p:txBody>
      </p:sp>
      <p:sp>
        <p:nvSpPr>
          <p:cNvPr id="4" name="标题 1"/>
          <p:cNvSpPr>
            <a:spLocks noGrp="1"/>
          </p:cNvSpPr>
          <p:nvPr>
            <p:ph type="title"/>
          </p:nvPr>
        </p:nvSpPr>
        <p:spPr/>
        <p:txBody>
          <a:bodyPr>
            <a:normAutofit/>
          </a:bodyPr>
          <a:lstStyle/>
          <a:p>
            <a:r>
              <a:rPr lang="en-US" altLang="zh-CN" dirty="0" smtClean="0"/>
              <a:t>Inspector –</a:t>
            </a:r>
            <a:r>
              <a:rPr lang="zh-CN" altLang="en-US" dirty="0" smtClean="0"/>
              <a:t>控件大小</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780928"/>
            <a:ext cx="447675" cy="2667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790" y="3304803"/>
            <a:ext cx="695325" cy="2476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040" y="4061854"/>
            <a:ext cx="600075" cy="257547"/>
          </a:xfrm>
          <a:prstGeom prst="rect">
            <a:avLst/>
          </a:prstGeom>
        </p:spPr>
      </p:pic>
    </p:spTree>
    <p:extLst>
      <p:ext uri="{BB962C8B-B14F-4D97-AF65-F5344CB8AC3E}">
        <p14:creationId xmlns:p14="http://schemas.microsoft.com/office/powerpoint/2010/main" val="3401034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Guidelines</a:t>
            </a:r>
            <a:br>
              <a:rPr lang="en-US" altLang="zh-CN" b="1" dirty="0"/>
            </a:br>
            <a:endParaRPr lang="zh-CN" altLang="en-US" dirty="0"/>
          </a:p>
        </p:txBody>
      </p:sp>
      <p:sp>
        <p:nvSpPr>
          <p:cNvPr id="5" name="文本框 4"/>
          <p:cNvSpPr txBox="1"/>
          <p:nvPr/>
        </p:nvSpPr>
        <p:spPr>
          <a:xfrm>
            <a:off x="476946" y="1772816"/>
            <a:ext cx="8280920" cy="4546694"/>
          </a:xfrm>
          <a:prstGeom prst="rect">
            <a:avLst/>
          </a:prstGeom>
          <a:noFill/>
        </p:spPr>
        <p:txBody>
          <a:bodyPr wrap="square" rtlCol="0">
            <a:spAutoFit/>
          </a:bodyPr>
          <a:lstStyle/>
          <a:p>
            <a:pPr indent="457200">
              <a:lnSpc>
                <a:spcPct val="150000"/>
              </a:lnSpc>
            </a:pPr>
            <a:r>
              <a:rPr lang="zh-CN" altLang="en-US" sz="2800" dirty="0" smtClean="0"/>
              <a:t>让两</a:t>
            </a:r>
            <a:r>
              <a:rPr lang="zh-CN" altLang="en-US" sz="2800" dirty="0"/>
              <a:t>个按钮在水平方向上居中显示，在垂直方向上都</a:t>
            </a:r>
            <a:r>
              <a:rPr lang="zh-CN" altLang="en-US" sz="2800" dirty="0" smtClean="0"/>
              <a:t>距离</a:t>
            </a:r>
            <a:r>
              <a:rPr lang="zh-CN" altLang="en-US" sz="2800" dirty="0"/>
              <a:t>底部</a:t>
            </a:r>
            <a:r>
              <a:rPr lang="en-US" altLang="zh-CN" sz="2800" dirty="0" smtClean="0"/>
              <a:t>64dp</a:t>
            </a:r>
            <a:r>
              <a:rPr lang="zh-CN" altLang="en-US" sz="2800" dirty="0" smtClean="0"/>
              <a:t>，首先</a:t>
            </a:r>
            <a:r>
              <a:rPr lang="zh-CN" altLang="en-US" sz="2800" dirty="0"/>
              <a:t>点击通知栏中的</a:t>
            </a:r>
            <a:r>
              <a:rPr lang="en-US" altLang="zh-CN" sz="2800" dirty="0"/>
              <a:t>Guidelines</a:t>
            </a:r>
            <a:r>
              <a:rPr lang="zh-CN" altLang="en-US" sz="2800" dirty="0"/>
              <a:t>图标可以</a:t>
            </a:r>
            <a:r>
              <a:rPr lang="zh-CN" altLang="en-US" sz="2800" dirty="0" smtClean="0"/>
              <a:t>添加一</a:t>
            </a:r>
            <a:r>
              <a:rPr lang="zh-CN" altLang="en-US" sz="2800" dirty="0"/>
              <a:t>个垂直或水平方向上的</a:t>
            </a:r>
            <a:r>
              <a:rPr lang="en-US" altLang="zh-CN" sz="2800" dirty="0"/>
              <a:t>Guideline</a:t>
            </a:r>
            <a:r>
              <a:rPr lang="zh-CN" altLang="en-US" sz="2800" dirty="0" smtClean="0"/>
              <a:t>，</a:t>
            </a:r>
            <a:r>
              <a:rPr lang="en-US" altLang="zh-CN" sz="2800" dirty="0" smtClean="0"/>
              <a:t>Guideline</a:t>
            </a:r>
            <a:r>
              <a:rPr lang="zh-CN" altLang="en-US" sz="2800" dirty="0"/>
              <a:t>默认是使用的</a:t>
            </a:r>
            <a:r>
              <a:rPr lang="en-US" altLang="zh-CN" sz="2800" dirty="0" err="1"/>
              <a:t>dp</a:t>
            </a:r>
            <a:r>
              <a:rPr lang="zh-CN" altLang="en-US" sz="2800" dirty="0"/>
              <a:t>尺</a:t>
            </a:r>
            <a:r>
              <a:rPr lang="zh-CN" altLang="en-US" sz="2800" dirty="0" smtClean="0"/>
              <a:t>，需要选中</a:t>
            </a:r>
            <a:r>
              <a:rPr lang="en-US" altLang="zh-CN" sz="2800" dirty="0" smtClean="0"/>
              <a:t>Guideline</a:t>
            </a:r>
            <a:r>
              <a:rPr lang="zh-CN" altLang="en-US" sz="2800" dirty="0"/>
              <a:t>，并点击一下最上面的箭头图标将它</a:t>
            </a:r>
            <a:r>
              <a:rPr lang="zh-CN" altLang="en-US" sz="2800" dirty="0" smtClean="0"/>
              <a:t>改成</a:t>
            </a:r>
            <a:r>
              <a:rPr lang="zh-CN" altLang="en-US" sz="2800" dirty="0"/>
              <a:t>百分比尺，然后将垂直方向</a:t>
            </a:r>
            <a:r>
              <a:rPr lang="zh-CN" altLang="en-US" sz="2800" dirty="0" smtClean="0"/>
              <a:t>上的</a:t>
            </a:r>
            <a:r>
              <a:rPr lang="en-US" altLang="zh-CN" sz="2800" dirty="0" smtClean="0"/>
              <a:t>Guideline</a:t>
            </a:r>
            <a:r>
              <a:rPr lang="zh-CN" altLang="en-US" sz="2800" dirty="0"/>
              <a:t>调整到</a:t>
            </a:r>
            <a:r>
              <a:rPr lang="en-US" altLang="zh-CN" sz="2800" dirty="0"/>
              <a:t>50%</a:t>
            </a:r>
            <a:r>
              <a:rPr lang="zh-CN" altLang="en-US" sz="2800" dirty="0"/>
              <a:t>的</a:t>
            </a:r>
            <a:r>
              <a:rPr lang="zh-CN" altLang="en-US" sz="2800" dirty="0" smtClean="0"/>
              <a:t>位置</a:t>
            </a:r>
            <a:endParaRPr lang="zh-CN" altLang="en-US" sz="2800" dirty="0"/>
          </a:p>
        </p:txBody>
      </p:sp>
    </p:spTree>
    <p:extLst>
      <p:ext uri="{BB962C8B-B14F-4D97-AF65-F5344CB8AC3E}">
        <p14:creationId xmlns:p14="http://schemas.microsoft.com/office/powerpoint/2010/main" val="28391975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水墨">
      <a:dk1>
        <a:srgbClr val="FFFFFF"/>
      </a:dk1>
      <a:lt1>
        <a:sysClr val="window" lastClr="FFFFFF"/>
      </a:lt1>
      <a:dk2>
        <a:srgbClr val="FFFFFF"/>
      </a:dk2>
      <a:lt2>
        <a:srgbClr val="FFFFFF"/>
      </a:lt2>
      <a:accent1>
        <a:srgbClr val="C4C4C3"/>
      </a:accent1>
      <a:accent2>
        <a:srgbClr val="6D6C6B"/>
      </a:accent2>
      <a:accent3>
        <a:srgbClr val="C4C4C3"/>
      </a:accent3>
      <a:accent4>
        <a:srgbClr val="6D6C6B"/>
      </a:accent4>
      <a:accent5>
        <a:srgbClr val="FFFFFF"/>
      </a:accent5>
      <a:accent6>
        <a:srgbClr val="6D6C6B"/>
      </a:accent6>
      <a:hlink>
        <a:srgbClr val="C4C4C3"/>
      </a:hlink>
      <a:folHlink>
        <a:srgbClr val="6D6C6B"/>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水墨">
      <a:dk1>
        <a:srgbClr val="FFFFFF"/>
      </a:dk1>
      <a:lt1>
        <a:sysClr val="window" lastClr="FFFFFF"/>
      </a:lt1>
      <a:dk2>
        <a:srgbClr val="FFFFFF"/>
      </a:dk2>
      <a:lt2>
        <a:srgbClr val="FFFFFF"/>
      </a:lt2>
      <a:accent1>
        <a:srgbClr val="C4C4C3"/>
      </a:accent1>
      <a:accent2>
        <a:srgbClr val="6D6C6B"/>
      </a:accent2>
      <a:accent3>
        <a:srgbClr val="C4C4C3"/>
      </a:accent3>
      <a:accent4>
        <a:srgbClr val="6D6C6B"/>
      </a:accent4>
      <a:accent5>
        <a:srgbClr val="FFFFFF"/>
      </a:accent5>
      <a:accent6>
        <a:srgbClr val="6D6C6B"/>
      </a:accent6>
      <a:hlink>
        <a:srgbClr val="C4C4C3"/>
      </a:hlink>
      <a:folHlink>
        <a:srgbClr val="6D6C6B"/>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3381</TotalTime>
  <Words>1509</Words>
  <Application>Microsoft Office PowerPoint</Application>
  <PresentationFormat>全屏显示(4:3)</PresentationFormat>
  <Paragraphs>86</Paragraphs>
  <Slides>15</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15</vt:i4>
      </vt:variant>
    </vt:vector>
  </HeadingPairs>
  <TitlesOfParts>
    <vt:vector size="27" baseType="lpstr">
      <vt:lpstr>Tw Cen MT</vt:lpstr>
      <vt:lpstr>华文仿宋</vt:lpstr>
      <vt:lpstr>宋体</vt:lpstr>
      <vt:lpstr>微软雅黑</vt:lpstr>
      <vt:lpstr>Arial</vt:lpstr>
      <vt:lpstr>Calibri</vt:lpstr>
      <vt:lpstr>Times New Roman</vt:lpstr>
      <vt:lpstr>Wingdings</vt:lpstr>
      <vt:lpstr>Wingdings 2</vt:lpstr>
      <vt:lpstr>中性</vt:lpstr>
      <vt:lpstr>Office 主题​​</vt:lpstr>
      <vt:lpstr>1_Office 主题​​</vt:lpstr>
      <vt:lpstr>PowerPoint 演示文稿</vt:lpstr>
      <vt:lpstr>ConstraintLayout---约束布局</vt:lpstr>
      <vt:lpstr>预览界面与蓝图界面</vt:lpstr>
      <vt:lpstr>PowerPoint 演示文稿</vt:lpstr>
      <vt:lpstr>给控件添加约束</vt:lpstr>
      <vt:lpstr>删除约束</vt:lpstr>
      <vt:lpstr>Inspector –控件在横纵轴的比例及间距</vt:lpstr>
      <vt:lpstr>Inspector –控件大小</vt:lpstr>
      <vt:lpstr>Guidelines </vt:lpstr>
      <vt:lpstr>自动添加约束</vt:lpstr>
      <vt:lpstr>推理(Inference)和自动连接(Autoconnect)</vt:lpstr>
      <vt:lpstr>PowerPoint 演示文稿</vt:lpstr>
      <vt:lpstr>XML文件</vt:lpstr>
      <vt:lpstr>常用属性</vt:lpstr>
      <vt:lpstr>常用属性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fuli</dc:creator>
  <cp:lastModifiedBy>Neutech.com.cn</cp:lastModifiedBy>
  <cp:revision>204</cp:revision>
  <dcterms:created xsi:type="dcterms:W3CDTF">2013-10-31T07:24:43Z</dcterms:created>
  <dcterms:modified xsi:type="dcterms:W3CDTF">2022-03-02T01:02:03Z</dcterms:modified>
</cp:coreProperties>
</file>