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4B2FF6D-1E6B-43E7-AF29-1D77F9505C17}">
          <p14:sldIdLst>
            <p14:sldId id="256"/>
          </p14:sldIdLst>
        </p14:section>
        <p14:section name="正文" id="{8EE6EDB8-8814-41D1-9141-81D7BDD0BB8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36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0BC3C-25D8-4836-B7BB-347FE31307C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84DEA-1E62-4D95-84EE-3C557B176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6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大家好，今天我给大家带来的题目是基于全局</a:t>
            </a:r>
            <a:r>
              <a:rPr lang="en-US" altLang="zh-CN"/>
              <a:t>attention</a:t>
            </a:r>
            <a:r>
              <a:rPr lang="zh-CN" altLang="en-US"/>
              <a:t>机制和症状关系图的对话症状诊断，这是复旦大学发布在在</a:t>
            </a:r>
            <a:r>
              <a:rPr lang="en-US" altLang="zh-CN"/>
              <a:t>EMNLP-2019</a:t>
            </a:r>
            <a:r>
              <a:rPr lang="zh-CN" altLang="en-US"/>
              <a:t>的论文，今天给大家分享这个工作是因为它与我上学期打的评测比赛有关，今后可以结合我个人工作给大家详细介绍医患对话这个方向内容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经过</a:t>
            </a:r>
            <a:r>
              <a:rPr lang="en-US" altLang="zh-CN"/>
              <a:t>document-level</a:t>
            </a:r>
            <a:r>
              <a:rPr lang="zh-CN" altLang="en-US"/>
              <a:t>和</a:t>
            </a:r>
            <a:r>
              <a:rPr lang="en-US" altLang="zh-CN"/>
              <a:t>corpus-level attention</a:t>
            </a:r>
            <a:r>
              <a:rPr lang="zh-CN" altLang="en-US"/>
              <a:t>之后，把向量拼接作为上层编码器的输入。 注意这里是对每个</a:t>
            </a:r>
            <a:r>
              <a:rPr lang="en-US" altLang="zh-CN"/>
              <a:t>token</a:t>
            </a:r>
            <a:r>
              <a:rPr lang="zh-CN" altLang="en-US"/>
              <a:t>都做</a:t>
            </a:r>
            <a:r>
              <a:rPr lang="en-US" altLang="zh-CN"/>
              <a:t>global attention</a:t>
            </a:r>
            <a:r>
              <a:rPr lang="zh-CN" altLang="en-US"/>
              <a:t>，所以每个</a:t>
            </a:r>
            <a:r>
              <a:rPr lang="en-US" altLang="zh-CN"/>
              <a:t>token</a:t>
            </a:r>
            <a:r>
              <a:rPr lang="zh-CN" altLang="en-US"/>
              <a:t>都有三个</a:t>
            </a:r>
            <a:r>
              <a:rPr lang="en-US" altLang="zh-CN"/>
              <a:t>hidden</a:t>
            </a:r>
            <a:r>
              <a:rPr lang="zh-CN" altLang="en-US"/>
              <a:t>拼接起来，输入到上层。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8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解码器部分可分为三块，症状识别和症状推理，还有一个症状关系图，它们共享同样的</a:t>
            </a:r>
            <a:r>
              <a:rPr lang="en-US" altLang="zh-CN"/>
              <a:t>hidden</a:t>
            </a:r>
            <a:r>
              <a:rPr lang="zh-CN" altLang="en-US"/>
              <a:t>输入，从上面示意图能看出来症状关系图是辅助症状推理的一个小组件。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98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症状识别是一个序列标注问题，用</a:t>
            </a:r>
            <a:r>
              <a:rPr lang="en-US" altLang="zh-CN"/>
              <a:t>CRF</a:t>
            </a:r>
            <a:r>
              <a:rPr lang="zh-CN" altLang="en-US"/>
              <a:t>做解码器。  </a:t>
            </a:r>
            <a:r>
              <a:rPr lang="en-US" altLang="zh-CN"/>
              <a:t>Normalization</a:t>
            </a:r>
            <a:r>
              <a:rPr lang="zh-CN" altLang="en-US"/>
              <a:t>是指对识别出的实体做归一化，比如句子中的症状实体是：</a:t>
            </a:r>
            <a:r>
              <a:rPr lang="en-US" altLang="zh-CN"/>
              <a:t>38.5</a:t>
            </a:r>
            <a:r>
              <a:rPr lang="zh-CN" altLang="en-US"/>
              <a:t>℃，需要把它归一化到中等度热这个标注实体，归一化部分用分类模型能取得很好的结果，我在评测中用</a:t>
            </a:r>
            <a:r>
              <a:rPr lang="en-US" altLang="zh-CN"/>
              <a:t>fastText</a:t>
            </a:r>
            <a:r>
              <a:rPr lang="zh-CN" altLang="en-US"/>
              <a:t>工具做症状归一化，准确率能达到</a:t>
            </a:r>
            <a:r>
              <a:rPr lang="en-US" altLang="zh-CN"/>
              <a:t>99.5%</a:t>
            </a:r>
            <a:r>
              <a:rPr lang="zh-CN" altLang="en-US"/>
              <a:t>，然后继续输入到后面的症状关系图和症状推理模块。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95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症状关系图 是把语料中同一个对话里取值为</a:t>
            </a:r>
            <a:r>
              <a:rPr lang="en-US" altLang="zh-CN"/>
              <a:t>1</a:t>
            </a:r>
            <a:r>
              <a:rPr lang="zh-CN" altLang="en-US"/>
              <a:t>的症状实体作为节点，症状实体之间的共现频率作为边的一个无向图。 并且定义了衡量两个实体之间的相近关系的一种计算方法</a:t>
            </a:r>
            <a:r>
              <a:rPr lang="en-US" altLang="zh-CN"/>
              <a:t>S</a:t>
            </a:r>
          </a:p>
          <a:p>
            <a:r>
              <a:rPr lang="zh-CN" altLang="en-US"/>
              <a:t>而症状推理是分类问题，</a:t>
            </a:r>
            <a:r>
              <a:rPr lang="en-US" altLang="zh-CN"/>
              <a:t>pc_i,j</a:t>
            </a:r>
            <a:r>
              <a:rPr lang="zh-CN" altLang="en-US"/>
              <a:t>表示在第</a:t>
            </a:r>
            <a:r>
              <a:rPr lang="en-US" altLang="zh-CN"/>
              <a:t>i</a:t>
            </a:r>
            <a:r>
              <a:rPr lang="zh-CN" altLang="en-US"/>
              <a:t>句话里第</a:t>
            </a:r>
            <a:r>
              <a:rPr lang="en-US" altLang="zh-CN"/>
              <a:t>j</a:t>
            </a:r>
            <a:r>
              <a:rPr lang="zh-CN" altLang="en-US"/>
              <a:t>个症状分类为</a:t>
            </a:r>
            <a:r>
              <a:rPr lang="en-US" altLang="zh-CN"/>
              <a:t>c</a:t>
            </a:r>
            <a:r>
              <a:rPr lang="zh-CN" altLang="en-US"/>
              <a:t>的概率</a:t>
            </a:r>
            <a:r>
              <a:rPr lang="en-US" altLang="zh-CN"/>
              <a:t>  </a:t>
            </a:r>
            <a:r>
              <a:rPr lang="zh-CN" altLang="en-US"/>
              <a:t>在训练时最大化正确分类的概率，并且引入症状关系图</a:t>
            </a:r>
            <a:r>
              <a:rPr lang="en-US" altLang="zh-CN"/>
              <a:t>S</a:t>
            </a:r>
            <a:r>
              <a:rPr lang="zh-CN" altLang="en-US"/>
              <a:t>。  如果之前的症状识别模块能够正确识别所有实体，那么</a:t>
            </a:r>
            <a:r>
              <a:rPr lang="en-US" altLang="zh-CN"/>
              <a:t>S</a:t>
            </a:r>
            <a:r>
              <a:rPr lang="zh-CN" altLang="en-US"/>
              <a:t>取值为</a:t>
            </a:r>
            <a:r>
              <a:rPr lang="en-US" altLang="zh-CN"/>
              <a:t>0</a:t>
            </a:r>
            <a:r>
              <a:rPr lang="zh-CN" altLang="en-US"/>
              <a:t>，如果没有正确预测，则</a:t>
            </a:r>
            <a:r>
              <a:rPr lang="en-US" altLang="zh-CN"/>
              <a:t>S</a:t>
            </a:r>
            <a:r>
              <a:rPr lang="zh-CN" altLang="en-US"/>
              <a:t>的取值与实体共现概率成正比，引入</a:t>
            </a:r>
            <a:r>
              <a:rPr lang="en-US" altLang="zh-CN"/>
              <a:t>S</a:t>
            </a:r>
            <a:r>
              <a:rPr lang="zh-CN" altLang="en-US"/>
              <a:t>的目的是减少因为</a:t>
            </a:r>
            <a:r>
              <a:rPr lang="en-US" altLang="zh-CN"/>
              <a:t>pipeline</a:t>
            </a:r>
            <a:r>
              <a:rPr lang="zh-CN" altLang="en-US"/>
              <a:t>结构带来的误差影响。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2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总结一下，本文模型可分为编码器和解码器两个部分，在编码器部分作者用了一种层叠的</a:t>
            </a:r>
            <a:r>
              <a:rPr lang="en-US" altLang="zh-CN"/>
              <a:t>BiLSTM</a:t>
            </a:r>
            <a:r>
              <a:rPr lang="zh-CN" altLang="en-US"/>
              <a:t>编码器，中间用全局</a:t>
            </a:r>
            <a:r>
              <a:rPr lang="en-US" altLang="zh-CN"/>
              <a:t>attention</a:t>
            </a:r>
            <a:r>
              <a:rPr lang="zh-CN" altLang="en-US"/>
              <a:t>融入更多症状信息。 在解码器部分进行标准的序列标注做症状识别，引入了一个症状关系图缓解症状识别给后面症状推理带来的误差。</a:t>
            </a:r>
            <a:r>
              <a:rPr lang="en-US" altLang="zh-CN"/>
              <a:t> </a:t>
            </a:r>
            <a:r>
              <a:rPr lang="zh-CN" altLang="en-US"/>
              <a:t>作者的模型对于两个任务是联合训练，分步预测的</a:t>
            </a:r>
            <a:r>
              <a:rPr lang="en-US" altLang="zh-CN"/>
              <a:t>joint model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34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左图是症状识别的结果，</a:t>
            </a:r>
            <a:r>
              <a:rPr lang="en-US" altLang="zh-CN"/>
              <a:t>Model</a:t>
            </a:r>
            <a:r>
              <a:rPr lang="zh-CN" altLang="en-US"/>
              <a:t>里面是底层编码器</a:t>
            </a:r>
            <a:r>
              <a:rPr lang="en-US" altLang="zh-CN"/>
              <a:t>-</a:t>
            </a:r>
            <a:r>
              <a:rPr lang="zh-CN" altLang="en-US"/>
              <a:t>上层编码器</a:t>
            </a:r>
            <a:r>
              <a:rPr lang="en-US" altLang="zh-CN"/>
              <a:t>-</a:t>
            </a:r>
            <a:r>
              <a:rPr lang="zh-CN" altLang="en-US"/>
              <a:t>解码器的缩写组合，</a:t>
            </a:r>
            <a:r>
              <a:rPr lang="en-US" altLang="zh-CN"/>
              <a:t>attention</a:t>
            </a:r>
            <a:r>
              <a:rPr lang="zh-CN" altLang="en-US"/>
              <a:t>部分实验是基于</a:t>
            </a:r>
            <a:r>
              <a:rPr lang="en-US" altLang="zh-CN"/>
              <a:t>BiLSTM-CRF</a:t>
            </a:r>
            <a:r>
              <a:rPr lang="zh-CN" altLang="en-US"/>
              <a:t>模型，</a:t>
            </a:r>
            <a:r>
              <a:rPr lang="en-US" altLang="zh-CN"/>
              <a:t>global attention</a:t>
            </a:r>
            <a:r>
              <a:rPr lang="zh-CN" altLang="en-US"/>
              <a:t>有效</a:t>
            </a:r>
            <a:r>
              <a:rPr lang="en-US" altLang="zh-CN"/>
              <a:t>.</a:t>
            </a:r>
            <a:r>
              <a:rPr lang="zh-CN" altLang="en-US"/>
              <a:t>右图是症状推理的结果，结论是症状关系图能带来提高，并且</a:t>
            </a:r>
            <a:r>
              <a:rPr lang="en-US" altLang="zh-CN"/>
              <a:t>joint</a:t>
            </a:r>
            <a:r>
              <a:rPr lang="zh-CN" altLang="en-US"/>
              <a:t>训练方法优于单模型。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1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1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作者一共标注了</a:t>
            </a:r>
            <a:r>
              <a:rPr lang="en-US" altLang="zh-CN"/>
              <a:t>2067</a:t>
            </a:r>
            <a:r>
              <a:rPr lang="zh-CN" altLang="en-US"/>
              <a:t>个对话样本，平均每个样本有</a:t>
            </a:r>
            <a:r>
              <a:rPr lang="en-US" altLang="zh-CN"/>
              <a:t>42</a:t>
            </a:r>
            <a:r>
              <a:rPr lang="zh-CN" altLang="en-US"/>
              <a:t>轮对话，标注成本比较大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1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症状识别是一个命名实体识别任务，比如这个对话中的下划线部分是症状，症状推理是需要结合上下文判断症状的状态，可选值是有，没有，不确定三种。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9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整个模型可分为三部分，第一部分是句子级编码器，第二部分是全局的</a:t>
            </a:r>
            <a:r>
              <a:rPr lang="en-US" altLang="zh-CN"/>
              <a:t>attention</a:t>
            </a:r>
            <a:r>
              <a:rPr lang="zh-CN" altLang="en-US"/>
              <a:t>机制，第三部分是上层的一个编码器，第四部分是解码器部分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0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作者用的是</a:t>
            </a:r>
            <a:r>
              <a:rPr lang="en-US" altLang="zh-CN"/>
              <a:t>BiLSTM</a:t>
            </a:r>
            <a:r>
              <a:rPr lang="zh-CN" altLang="en-US"/>
              <a:t>编码器编码对话，作者在论文中没有说明编码粒度是多少，个人推测是以句子为粒度做的编码。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27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global attention</a:t>
            </a:r>
            <a:r>
              <a:rPr lang="zh-CN" altLang="en-US"/>
              <a:t>分两个层面进行，分别是</a:t>
            </a:r>
            <a:r>
              <a:rPr lang="en-US" altLang="zh-CN"/>
              <a:t>document-level attention </a:t>
            </a:r>
            <a:r>
              <a:rPr lang="zh-CN" altLang="en-US"/>
              <a:t>和 </a:t>
            </a:r>
            <a:r>
              <a:rPr lang="en-US" altLang="zh-CN"/>
              <a:t>corpus-level attention</a:t>
            </a:r>
            <a:r>
              <a:rPr lang="zh-CN" altLang="en-US"/>
              <a:t>，</a:t>
            </a:r>
            <a:r>
              <a:rPr lang="en-US" altLang="zh-CN"/>
              <a:t>document</a:t>
            </a:r>
            <a:r>
              <a:rPr lang="zh-CN" altLang="en-US"/>
              <a:t>就是指一个对话，</a:t>
            </a:r>
            <a:r>
              <a:rPr lang="en-US" altLang="zh-CN"/>
              <a:t>corpus</a:t>
            </a:r>
            <a:r>
              <a:rPr lang="zh-CN" altLang="en-US"/>
              <a:t>是指整个语料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9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document-level attention </a:t>
            </a:r>
            <a:r>
              <a:rPr lang="zh-CN" altLang="en-US"/>
              <a:t>针对句子中出现的症状，在对话范围内找到相同症状做</a:t>
            </a:r>
            <a:r>
              <a:rPr lang="en-US" altLang="zh-CN"/>
              <a:t>attention</a:t>
            </a:r>
            <a:r>
              <a:rPr lang="zh-CN" altLang="en-US"/>
              <a:t>操作，例如这个例子中在第三句和第四句都有咳嗽（第一句也有但是作者没画），就以当前第二句中的咳嗽</a:t>
            </a:r>
            <a:r>
              <a:rPr lang="en-US" altLang="zh-CN"/>
              <a:t>hidden</a:t>
            </a:r>
            <a:r>
              <a:rPr lang="zh-CN" altLang="en-US"/>
              <a:t>作为</a:t>
            </a:r>
            <a:r>
              <a:rPr lang="en-US" altLang="zh-CN"/>
              <a:t>query</a:t>
            </a:r>
            <a:r>
              <a:rPr lang="zh-CN" altLang="en-US"/>
              <a:t>，第三句第四句中的咳嗽作为</a:t>
            </a:r>
            <a:r>
              <a:rPr lang="en-US" altLang="zh-CN"/>
              <a:t>key</a:t>
            </a:r>
            <a:r>
              <a:rPr lang="zh-CN" altLang="en-US"/>
              <a:t>，</a:t>
            </a:r>
            <a:r>
              <a:rPr lang="en-US" altLang="zh-CN"/>
              <a:t>value</a:t>
            </a:r>
            <a:r>
              <a:rPr lang="zh-CN" altLang="en-US"/>
              <a:t>做</a:t>
            </a:r>
            <a:r>
              <a:rPr lang="en-US" altLang="zh-CN"/>
              <a:t>attention</a:t>
            </a:r>
            <a:r>
              <a:rPr lang="zh-CN" altLang="en-US"/>
              <a:t>，得到</a:t>
            </a:r>
            <a:r>
              <a:rPr lang="en-US" altLang="zh-CN"/>
              <a:t>attention</a:t>
            </a:r>
            <a:r>
              <a:rPr lang="zh-CN" altLang="en-US"/>
              <a:t>向量</a:t>
            </a:r>
            <a:r>
              <a:rPr lang="en-US" altLang="zh-CN"/>
              <a:t>H_D_pi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8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corpus-level attention</a:t>
            </a:r>
            <a:r>
              <a:rPr lang="zh-CN" altLang="en-US"/>
              <a:t>是语料集对其它文档中出现的相同症状做</a:t>
            </a:r>
            <a:r>
              <a:rPr lang="en-US" altLang="zh-CN"/>
              <a:t>attention</a:t>
            </a:r>
            <a:r>
              <a:rPr lang="zh-CN" altLang="en-US"/>
              <a:t>，还是以这句话为例，假设咳嗽在</a:t>
            </a:r>
            <a:r>
              <a:rPr lang="en-US" altLang="zh-CN"/>
              <a:t>B</a:t>
            </a:r>
            <a:r>
              <a:rPr lang="zh-CN" altLang="en-US"/>
              <a:t>文档中也有出现，则把</a:t>
            </a:r>
            <a:r>
              <a:rPr lang="en-US" altLang="zh-CN"/>
              <a:t>B</a:t>
            </a:r>
            <a:r>
              <a:rPr lang="zh-CN" altLang="en-US"/>
              <a:t>文档中的咳嗽</a:t>
            </a:r>
            <a:r>
              <a:rPr lang="en-US" altLang="zh-CN"/>
              <a:t>hidden</a:t>
            </a:r>
            <a:r>
              <a:rPr lang="zh-CN" altLang="en-US"/>
              <a:t>作为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，得到当前咳嗽的</a:t>
            </a:r>
            <a:r>
              <a:rPr lang="en-US" altLang="zh-CN"/>
              <a:t>attention</a:t>
            </a:r>
            <a:r>
              <a:rPr lang="zh-CN" altLang="en-US"/>
              <a:t>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4DEA-1E62-4D95-84EE-3C557B1760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36597-4994-447E-9D13-94F4C3C56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rabic Typesetting" panose="03020402040406030203" pitchFamily="66" charset="-78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058226-1682-4FD0-961E-0E667844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739FE-FF5A-44A5-ACC0-9C2D8534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CC4C-C7C3-4510-984A-1CDA7BC22D3F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FCF4B-0FAA-4E9D-8019-E15DCF40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45F10-4F8C-4FF7-BAB6-62B981D2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6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664E-C882-4ACD-BEA8-A21D0AB8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EECE5F-77E0-4113-9746-4F238BDEA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6CE04-9BFD-465E-9D73-E2304BB2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737-7388-48D8-B57A-F6B632CF3696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8A982-B4D9-40C7-92EC-E19A425F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6EAD6-C732-4FA5-B625-F8E823B3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4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CF7E86-B0C4-43C5-A3EF-C82D2285A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C75D21-F363-4BFF-A763-5ABB318A0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B1CC1-7BC8-4A29-8D68-F1E1BC54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6DD6-D7B8-435B-A613-87174F9D1C75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134D5-78F3-47A9-A02D-D3641CBC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6E55D-768A-4176-AB4E-81057F07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0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6C8BF-0E4D-4E7B-902C-4606651C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D4CFC-29CD-41B1-9660-394F1A0B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800" kern="1200" baseline="0">
                <a:solidFill>
                  <a:schemeClr val="tx1"/>
                </a:solidFill>
                <a:latin typeface="Arabic Typesetting" panose="03020402040406030203" pitchFamily="66" charset="-78"/>
                <a:ea typeface="宋体" panose="02010600030101010101" pitchFamily="2" charset="-122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第三级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第四级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27970-A708-458E-91A8-54E10E8C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BFBD-C996-487C-B409-40A789B4EC1A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2BA18-E0C5-4600-8261-D870B136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78D63-D194-4DFB-905C-86E5F583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1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66781-8F10-413C-B3A2-2ADBEF46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4D446-7950-4961-A857-DB35895E1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9E6F0-C93A-4571-A1B0-005BD11B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2B7A-3300-41D5-9C23-59ADD2F6BE1B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162D2-C4BF-4A0F-953D-711F6284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0C93B-2E60-45B8-93B1-4D11DF06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7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BB37A-B32E-4821-9A39-496B829F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19549-1BBC-4E6F-AC07-08085E89C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61835-CA30-4D96-BF01-43421F92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94CC5-7114-4BF2-9CC3-6ED778EB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406-E00B-4DC6-B4DA-3A0E6280E890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F15B2-3810-48EB-880F-3A73D1D5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E77C1-B048-405A-97E0-7AD3858F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3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4832E-50F5-46D7-A190-10EA6ADA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11AF5-958C-4457-BBFD-B2355BA49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8B8670-5DC2-4330-8B9C-3A13CECE5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F0D5D7-8FF7-41A3-9FA7-177200EB3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0A59AB-4C0F-4C5B-9403-E1D0D269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83DE9D-A33C-428D-8135-C460154A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DCE3-EE3D-43A0-A184-8FBE696863F3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507C0F-E93E-47FE-8357-5F0E155A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17BE94-2DBC-490D-97BF-B8009F59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C40B7-27D6-44DA-8AAD-E33C9AE1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92847B-9522-4C6D-9AB0-AEE07BBF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4118-C30B-4C55-BF3A-ACCFF37BF8F1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BACEFF-8D0D-4849-B48D-EF5FADBB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E4A1DF-5D83-4B60-8969-961A6078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1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758DBA-3A9D-4480-98DE-26FE15C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5494-2544-47DF-B250-A10663A2E3AE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C64871-6F17-4778-9E00-3C1B883D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063ED1-C4B9-4983-836D-6E8054EE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8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99E5E-6A15-4CD0-B04B-92C5F317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18EDA-B6E7-495B-A169-87BEE464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F9DCF-947C-4EAC-858C-E41019568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774F1-FEC2-4823-8D76-6341512A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0F67-A856-495B-A4FA-DFAD91377129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56746-83E5-474B-A2B3-80254DCA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C43EC-AD46-4848-BE62-E4B90113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F3062-D055-45EC-A8AB-77CF57D5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EEC1C3-B3F0-4C08-BFDE-F0287CD83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A2DE6E-4966-4A07-B500-11C77A231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8EF44-E60D-4785-92E0-F2C66A76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DEF2-3313-4B19-9F0B-B7A0D8239216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7346-70D2-4A90-8C6B-87799D50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C6BA9-DCB3-4B7D-9751-9E8D891B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8439EB-81CF-4611-8FA8-8A97F049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C6F2C-3746-4764-BCE5-8D2D6750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CA824-1947-4601-ABBA-117885D89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24A2A-4F33-4539-AAD6-344C3421AFE4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382B9-C5F8-455D-805C-F284A7D7D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C5B3C-F1BB-46B5-B30D-E0C6E211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0E19-EBA1-4E93-B3B9-95B02746A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4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A1A502-BF7D-4DA3-91FC-3A73D6161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《Enhancing Dialogue Symptom Diagnosis with Global Attention and Symptom Graph》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8B4ADBA-5241-496D-AD61-31E15088E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汇报人：张智林</a:t>
            </a:r>
          </a:p>
        </p:txBody>
      </p:sp>
    </p:spTree>
    <p:extLst>
      <p:ext uri="{BB962C8B-B14F-4D97-AF65-F5344CB8AC3E}">
        <p14:creationId xmlns:p14="http://schemas.microsoft.com/office/powerpoint/2010/main" val="301470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83AE7-F554-4D9F-BB23-3C056E39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编码器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4C789E2-2E8A-43FA-9425-9E56E9AA3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9815" y="2105327"/>
            <a:ext cx="4553585" cy="3038899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61A69-50BC-4FB8-82E2-4D302CDB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CE20-0CCD-4E31-99AE-44F3E68E097F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9BF91-4EA1-473F-8128-6596D574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9B845-6FBC-434D-BC14-B7E4C101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4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E3E4-B7E4-41AE-B31A-09BB3C74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解码器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2E7F7-BC99-464B-9B8D-E4F36B7B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797F-7621-41D6-B52B-96AB4660433B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ADD6E-388E-4612-A1A9-670B85B9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760BE-AA9E-401D-8AD2-5FB2B2C5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8DC8002-876F-41D0-8462-836A525C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4732" y="2299147"/>
            <a:ext cx="598253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3F55F-B15D-4DF7-A396-2B05696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Symptom Recognition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A6057BB-38A9-45EA-B16D-BA8353174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6791" y="2265380"/>
            <a:ext cx="3941367" cy="27435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6EBBB-17CC-41F3-A110-6052E9B5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C2A7-F97C-437C-B021-255F3B6D08F1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7DDF3-2C35-48FB-AC06-13AA0A9F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2C702-AC13-4522-9D91-A5B2A66F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5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D7C24-B13F-4602-8766-0AF32B24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Symptom Inference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364F0F0-6080-4102-8383-2218EF034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561" y="1988600"/>
            <a:ext cx="1724266" cy="167663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52747-4DF0-4DFD-A55B-4947DD1C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1189-6DF7-4052-8613-FEB74F509E57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2AC16-A147-407C-8E51-D95D3E23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434E7-0BCD-4097-90C5-3205338B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58B22A-31FA-4868-9A1B-A3A463268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733" y="2431574"/>
            <a:ext cx="2629267" cy="7906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652177-2165-4600-8CE3-6994542D3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24" y="4189654"/>
            <a:ext cx="2876951" cy="153373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3B1EF32-7BC6-47C0-ABD9-6C2A95199BBB}"/>
              </a:ext>
            </a:extLst>
          </p:cNvPr>
          <p:cNvCxnSpPr>
            <a:stCxn id="7" idx="2"/>
          </p:cNvCxnSpPr>
          <p:nvPr/>
        </p:nvCxnSpPr>
        <p:spPr>
          <a:xfrm>
            <a:off x="1855694" y="3665234"/>
            <a:ext cx="0" cy="57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782CE3DE-18FB-4D81-886D-87C3D7902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0550" y="4467541"/>
            <a:ext cx="376290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1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3DF7C-E908-4ED2-B3EE-32D3AB4D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D7A0E-4FE0-4670-89BE-F28F4EEB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5278-9938-4740-9A64-062BA2FF06FA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ACE14-59D3-48E2-8063-B4901101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A19F8-2E26-431C-8471-15062150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4BD091-BA7A-47AD-B878-06DD23222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404012"/>
            <a:ext cx="5130613" cy="46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5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D4943-40FE-4CA4-AAFD-47E95077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729D6-0C8F-46D8-A173-DD177284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27D8-799F-4274-88CD-F3E9F5C8ECDE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2D575-30DB-4FD4-8BBF-0155844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2DE21-FA01-4AD8-9639-21A0D589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B4BDB1-D1D6-4424-A36B-38190B296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86" y="1971201"/>
            <a:ext cx="5039428" cy="27721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8EEC9D-58FA-4186-9DD3-F85FD6559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307" y="1971201"/>
            <a:ext cx="4887007" cy="325800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B73E08-839B-4B3A-9EE3-2FEBAAD26A8F}"/>
              </a:ext>
            </a:extLst>
          </p:cNvPr>
          <p:cNvCxnSpPr/>
          <p:nvPr/>
        </p:nvCxnSpPr>
        <p:spPr>
          <a:xfrm>
            <a:off x="1061686" y="2964873"/>
            <a:ext cx="484958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9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4AA6D89-F2AA-4157-BFFE-67D63CC25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zh-CN" altLang="en-US"/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9E349B41-CD90-4FD7-ACE3-B3A2D3BFE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Q&amp;A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702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59186-1319-4733-93E2-A99A6B30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本文贡献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80CEF-D068-42C8-8045-DF96E0F5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构建了一个小儿疾病方向的医疗数据集</a:t>
            </a:r>
            <a:endParaRPr lang="en-US" altLang="zh-CN"/>
          </a:p>
          <a:p>
            <a:r>
              <a:rPr lang="zh-CN" altLang="en-US"/>
              <a:t>发布一个任务：医患对话理解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86D2D-94D6-4F07-9C41-60D0D4B8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9DDC-18FB-4FE7-9796-A80C2AEAFBA6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4B149-9C88-44C4-9F0E-86E04216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A39A1-8C89-4017-A400-4D93EE22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1745-C022-49E4-AF10-E1CE73EF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4C93F-7EA8-46C8-A8F1-61C253E2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/>
              <a:t>从拇指医生平台爬取公开的对话数据</a:t>
            </a:r>
            <a:endParaRPr lang="en-US" altLang="zh-CN"/>
          </a:p>
          <a:p>
            <a:r>
              <a:rPr lang="zh-CN" altLang="en-US"/>
              <a:t>由相关专家标注，一共三位专家标注员，两位标注不一致的地方交给第三位专家给出判断</a:t>
            </a:r>
            <a:endParaRPr lang="en-US" altLang="zh-CN"/>
          </a:p>
          <a:p>
            <a:r>
              <a:rPr lang="zh-CN" altLang="en-US"/>
              <a:t>字粒度的症状实体，对话粒度的症状状态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1695B-AFD8-4C9F-A54B-80617C86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E4ADD1-854D-4946-A2A7-54D06E938053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828C5-CFA5-46DC-BE2C-777E744A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7D677-211F-4A95-A1D3-731BC7F3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F10E19-EBA1-4E93-B3B9-95B02746A11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76C3AD-B45D-4A8C-9DCA-3E54C3881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2" t="4482" r="1291" b="2115"/>
          <a:stretch/>
        </p:blipFill>
        <p:spPr>
          <a:xfrm>
            <a:off x="2481118" y="3608951"/>
            <a:ext cx="7229764" cy="32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901F-FE3C-40A4-9DA5-A9463A75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医患对话理解任务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8F65A-7619-417B-B45C-77537B6A0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包括两个子任务：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症状识别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症状推理判断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BA549-1A14-4EE2-A3E7-8E26B675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40AE-949D-4249-ADEE-5B3879F21979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414CF-A20A-47B8-B45C-953D4475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D6E7F-3870-4968-B54B-B9094D8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0A8D1E5-5E5B-4DFB-AB97-363029B20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47104"/>
              </p:ext>
            </p:extLst>
          </p:nvPr>
        </p:nvGraphicFramePr>
        <p:xfrm>
          <a:off x="4277603" y="2611344"/>
          <a:ext cx="6058704" cy="3297140"/>
        </p:xfrm>
        <a:graphic>
          <a:graphicData uri="http://schemas.openxmlformats.org/drawingml/2006/table">
            <a:tbl>
              <a:tblPr firstRow="1" firstCol="1" bandRow="1"/>
              <a:tblGrid>
                <a:gridCol w="1028683">
                  <a:extLst>
                    <a:ext uri="{9D8B030D-6E8A-4147-A177-3AD203B41FA5}">
                      <a16:colId xmlns:a16="http://schemas.microsoft.com/office/drawing/2014/main" val="1506998662"/>
                    </a:ext>
                  </a:extLst>
                </a:gridCol>
                <a:gridCol w="74248">
                  <a:extLst>
                    <a:ext uri="{9D8B030D-6E8A-4147-A177-3AD203B41FA5}">
                      <a16:colId xmlns:a16="http://schemas.microsoft.com/office/drawing/2014/main" val="1285728891"/>
                    </a:ext>
                  </a:extLst>
                </a:gridCol>
                <a:gridCol w="4955773">
                  <a:extLst>
                    <a:ext uri="{9D8B030D-6E8A-4147-A177-3AD203B41FA5}">
                      <a16:colId xmlns:a16="http://schemas.microsoft.com/office/drawing/2014/main" val="3102095296"/>
                    </a:ext>
                  </a:extLst>
                </a:gridCol>
              </a:tblGrid>
              <a:tr h="281243">
                <a:tc gridSpan="3"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spc="2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72037"/>
                  </a:ext>
                </a:extLst>
              </a:tr>
              <a:tr h="562902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患者：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孩子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天，嗓子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有痰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，而且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，是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感冒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吗？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11350"/>
                  </a:ext>
                </a:extLst>
              </a:tr>
              <a:tr h="524610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医生：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有痰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流黄鼻涕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，说明有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炎症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了。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94656"/>
                  </a:ext>
                </a:extLst>
              </a:tr>
              <a:tr h="281243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医生：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频繁吗？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发烧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吗？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56105"/>
                  </a:ext>
                </a:extLst>
              </a:tr>
              <a:tr h="281243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患者：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一阵一阵的，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起来厉害，不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发烧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。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71869"/>
                  </a:ext>
                </a:extLst>
              </a:tr>
              <a:tr h="281243">
                <a:tc gridSpan="3"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spc="2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患者状态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95410"/>
                  </a:ext>
                </a:extLst>
              </a:tr>
              <a:tr h="281243">
                <a:tc gridSpan="2"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有：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痰、咳嗽、鼻流涕、炎症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634591"/>
                  </a:ext>
                </a:extLst>
              </a:tr>
              <a:tr h="281243">
                <a:tc gridSpan="2"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没有：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发热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278421"/>
                  </a:ext>
                </a:extLst>
              </a:tr>
              <a:tr h="522170">
                <a:tc gridSpan="2"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不确定：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感冒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51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39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77999-3125-4F4B-8B2D-D7BFA857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A361B-12B0-46A9-80B0-5786411A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6200-B20F-41FE-8149-E6751C5A671C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1E20A-BB64-45FF-8B9E-71678689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A696D-375B-4F45-8388-38054C5F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61D054-A19E-4395-BC20-AF13E83D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832" y="365125"/>
            <a:ext cx="6525536" cy="60015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C8DA1C-109D-4F18-9D24-D0B2BB31302E}"/>
              </a:ext>
            </a:extLst>
          </p:cNvPr>
          <p:cNvSpPr txBox="1"/>
          <p:nvPr/>
        </p:nvSpPr>
        <p:spPr>
          <a:xfrm>
            <a:off x="4491318" y="53340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B20DFE-CC17-4C91-ABAC-BB90AE920A50}"/>
              </a:ext>
            </a:extLst>
          </p:cNvPr>
          <p:cNvSpPr txBox="1"/>
          <p:nvPr/>
        </p:nvSpPr>
        <p:spPr>
          <a:xfrm>
            <a:off x="6580094" y="3971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D036BA-47DA-4AC6-B6B0-D7A725B3D325}"/>
              </a:ext>
            </a:extLst>
          </p:cNvPr>
          <p:cNvSpPr txBox="1"/>
          <p:nvPr/>
        </p:nvSpPr>
        <p:spPr>
          <a:xfrm>
            <a:off x="4582392" y="31812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DE73C1-E674-4998-B1D2-E91E6F7B936F}"/>
              </a:ext>
            </a:extLst>
          </p:cNvPr>
          <p:cNvSpPr txBox="1"/>
          <p:nvPr/>
        </p:nvSpPr>
        <p:spPr>
          <a:xfrm>
            <a:off x="6016746" y="20756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31207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9CFFD-53E2-4CD3-9CC9-5827EB1C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编码器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F515B-7941-4F8E-B943-59BD8C1E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B9E7-1ABB-4F97-93D6-70AA0C1765E2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ECAF7-E0A5-446A-8B23-5A11649E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AFBD0-02F1-4A69-8F83-187AFF80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81AD16D-93BD-4A49-838B-D44F30166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06142"/>
              </p:ext>
            </p:extLst>
          </p:nvPr>
        </p:nvGraphicFramePr>
        <p:xfrm>
          <a:off x="324166" y="3181787"/>
          <a:ext cx="5969057" cy="1578472"/>
        </p:xfrm>
        <a:graphic>
          <a:graphicData uri="http://schemas.openxmlformats.org/drawingml/2006/table">
            <a:tbl>
              <a:tblPr firstRow="1" firstCol="1" bandRow="1"/>
              <a:tblGrid>
                <a:gridCol w="1013462">
                  <a:extLst>
                    <a:ext uri="{9D8B030D-6E8A-4147-A177-3AD203B41FA5}">
                      <a16:colId xmlns:a16="http://schemas.microsoft.com/office/drawing/2014/main" val="1506998662"/>
                    </a:ext>
                  </a:extLst>
                </a:gridCol>
                <a:gridCol w="4955595">
                  <a:extLst>
                    <a:ext uri="{9D8B030D-6E8A-4147-A177-3AD203B41FA5}">
                      <a16:colId xmlns:a16="http://schemas.microsoft.com/office/drawing/2014/main" val="1285728891"/>
                    </a:ext>
                  </a:extLst>
                </a:gridCol>
              </a:tblGrid>
              <a:tr h="263014">
                <a:tc gridSpan="2"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spc="2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72037"/>
                  </a:ext>
                </a:extLst>
              </a:tr>
              <a:tr h="526416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患者：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孩子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天，嗓子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有痰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，而且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，是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感冒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吗？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11350"/>
                  </a:ext>
                </a:extLst>
              </a:tr>
              <a:tr h="263014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医生：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u="sng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咳嗽有痰</a:t>
                      </a:r>
                      <a:r>
                        <a:rPr lang="zh-CN" sz="1600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zh-CN" sz="1600" u="sng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流黄鼻涕</a:t>
                      </a:r>
                      <a:r>
                        <a:rPr lang="zh-CN" sz="1600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，说明有</a:t>
                      </a:r>
                      <a:r>
                        <a:rPr lang="zh-CN" sz="1600" u="sng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炎症</a:t>
                      </a:r>
                      <a:r>
                        <a:rPr lang="zh-CN" sz="1600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了。</a:t>
                      </a:r>
                      <a:endParaRPr lang="zh-CN" sz="2000" kern="100" spc="2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94656"/>
                  </a:ext>
                </a:extLst>
              </a:tr>
              <a:tr h="263014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医生：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频繁吗？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发烧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吗？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956105"/>
                  </a:ext>
                </a:extLst>
              </a:tr>
              <a:tr h="263014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患者：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一阵一阵的，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起来厉害，不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发烧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。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71869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7EBC3725-C27D-41ED-B224-1948BF045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066" y="3309204"/>
            <a:ext cx="4327711" cy="13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C7D15-ACED-4CF1-9F84-5B32F44B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Global Attention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42439-10EF-4463-9734-5FCEE6B3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/>
              <a:t>Document-level Attention</a:t>
            </a:r>
          </a:p>
          <a:p>
            <a:r>
              <a:rPr lang="en-US" altLang="zh-CN"/>
              <a:t>Corpus -level Attention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45935-3251-4FA9-A842-59C61C88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C740-50BB-47E7-AAB1-E171DE7F8F04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DA915-D25A-4CD4-827F-8D5244E3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C22BC-741C-4E38-8F24-DF1B9AB1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5B7668-18A2-42EA-9387-BAC25AB6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213" y="1870075"/>
            <a:ext cx="6050373" cy="3457356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2E9B823-7AB2-4B32-AF3B-D07766D0C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46302"/>
              </p:ext>
            </p:extLst>
          </p:nvPr>
        </p:nvGraphicFramePr>
        <p:xfrm>
          <a:off x="1249974" y="4246306"/>
          <a:ext cx="5763904" cy="1808770"/>
        </p:xfrm>
        <a:graphic>
          <a:graphicData uri="http://schemas.openxmlformats.org/drawingml/2006/table">
            <a:tbl>
              <a:tblPr firstRow="1" firstCol="1" bandRow="1"/>
              <a:tblGrid>
                <a:gridCol w="978630">
                  <a:extLst>
                    <a:ext uri="{9D8B030D-6E8A-4147-A177-3AD203B41FA5}">
                      <a16:colId xmlns:a16="http://schemas.microsoft.com/office/drawing/2014/main" val="1506998662"/>
                    </a:ext>
                  </a:extLst>
                </a:gridCol>
                <a:gridCol w="4785274">
                  <a:extLst>
                    <a:ext uri="{9D8B030D-6E8A-4147-A177-3AD203B41FA5}">
                      <a16:colId xmlns:a16="http://schemas.microsoft.com/office/drawing/2014/main" val="1285728891"/>
                    </a:ext>
                  </a:extLst>
                </a:gridCol>
              </a:tblGrid>
              <a:tr h="263408">
                <a:tc gridSpan="2"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pc="2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Document N</a:t>
                      </a:r>
                      <a:endParaRPr lang="zh-CN" alt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72037"/>
                  </a:ext>
                </a:extLst>
              </a:tr>
              <a:tr h="527205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患者：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孩子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天，嗓子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有痰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，而且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，是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感冒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吗？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11350"/>
                  </a:ext>
                </a:extLst>
              </a:tr>
              <a:tr h="491341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医生：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有痰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流黄鼻涕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，说明有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炎症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了。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94656"/>
                  </a:ext>
                </a:extLst>
              </a:tr>
              <a:tr h="263408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医生：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频繁吗？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发烧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吗？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956105"/>
                  </a:ext>
                </a:extLst>
              </a:tr>
              <a:tr h="263408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患者：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一阵一阵的，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起来厉害，不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发烧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。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7186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F3DFF49E-4959-425E-BD15-1FFD935F928C}"/>
              </a:ext>
            </a:extLst>
          </p:cNvPr>
          <p:cNvSpPr/>
          <p:nvPr/>
        </p:nvSpPr>
        <p:spPr>
          <a:xfrm>
            <a:off x="589859" y="3598753"/>
            <a:ext cx="1688989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1460" algn="just">
              <a:lnSpc>
                <a:spcPct val="106000"/>
              </a:lnSpc>
              <a:spcAft>
                <a:spcPts val="0"/>
              </a:spcAft>
            </a:pPr>
            <a:r>
              <a:rPr lang="en-US" altLang="zh-CN" b="1" kern="100" spc="20">
                <a:latin typeface="Times New Roman" panose="02020603050405020304" pitchFamily="18" charset="0"/>
                <a:ea typeface="宋体" panose="02010600030101010101" pitchFamily="2" charset="-122"/>
              </a:rPr>
              <a:t>Document A</a:t>
            </a:r>
            <a:endParaRPr lang="zh-CN" altLang="zh-CN" sz="2400" kern="100" spc="2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6C1A96-4400-4E68-BB64-5813C99A64A0}"/>
              </a:ext>
            </a:extLst>
          </p:cNvPr>
          <p:cNvSpPr/>
          <p:nvPr/>
        </p:nvSpPr>
        <p:spPr>
          <a:xfrm>
            <a:off x="903624" y="3871798"/>
            <a:ext cx="1688989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1460" algn="just">
              <a:lnSpc>
                <a:spcPct val="106000"/>
              </a:lnSpc>
              <a:spcAft>
                <a:spcPts val="0"/>
              </a:spcAft>
            </a:pPr>
            <a:r>
              <a:rPr lang="en-US" altLang="zh-CN" b="1" kern="100" spc="20">
                <a:latin typeface="Times New Roman" panose="02020603050405020304" pitchFamily="18" charset="0"/>
                <a:ea typeface="宋体" panose="02010600030101010101" pitchFamily="2" charset="-122"/>
              </a:rPr>
              <a:t>Document B</a:t>
            </a:r>
            <a:endParaRPr lang="zh-CN" altLang="zh-CN" sz="2400" kern="100" spc="2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02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4BC42-F36B-4C27-B3C9-D01EFD5C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Document-level Attention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FC244-D846-4D06-8150-0FCC1A27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EB6-343D-4305-B67A-7F333010E4C6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979BF-86FD-47CF-BCF7-CF5239AB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E2AF7-F6C5-42A6-8589-0300D4E8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63DF4D-277B-4BE0-BD75-FFE7B3A5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155" y="26684"/>
            <a:ext cx="5210902" cy="3743847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AB98965-0978-4FBE-8646-9EE1DF35A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19316"/>
              </p:ext>
            </p:extLst>
          </p:nvPr>
        </p:nvGraphicFramePr>
        <p:xfrm>
          <a:off x="351061" y="4309227"/>
          <a:ext cx="5969057" cy="1578472"/>
        </p:xfrm>
        <a:graphic>
          <a:graphicData uri="http://schemas.openxmlformats.org/drawingml/2006/table">
            <a:tbl>
              <a:tblPr firstRow="1" firstCol="1" bandRow="1"/>
              <a:tblGrid>
                <a:gridCol w="1013462">
                  <a:extLst>
                    <a:ext uri="{9D8B030D-6E8A-4147-A177-3AD203B41FA5}">
                      <a16:colId xmlns:a16="http://schemas.microsoft.com/office/drawing/2014/main" val="1506998662"/>
                    </a:ext>
                  </a:extLst>
                </a:gridCol>
                <a:gridCol w="4955595">
                  <a:extLst>
                    <a:ext uri="{9D8B030D-6E8A-4147-A177-3AD203B41FA5}">
                      <a16:colId xmlns:a16="http://schemas.microsoft.com/office/drawing/2014/main" val="1285728891"/>
                    </a:ext>
                  </a:extLst>
                </a:gridCol>
              </a:tblGrid>
              <a:tr h="263014">
                <a:tc gridSpan="2"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spc="2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72037"/>
                  </a:ext>
                </a:extLst>
              </a:tr>
              <a:tr h="526416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患者：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孩子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天，嗓子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有痰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，而且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，是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感冒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吗</a:t>
                      </a:r>
                      <a:r>
                        <a:rPr lang="zh-CN" alt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？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11350"/>
                  </a:ext>
                </a:extLst>
              </a:tr>
              <a:tr h="263014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医生：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u="sng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咳嗽有痰</a:t>
                      </a:r>
                      <a:r>
                        <a:rPr lang="zh-CN" sz="1600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zh-CN" sz="1600" u="sng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流黄鼻涕</a:t>
                      </a:r>
                      <a:r>
                        <a:rPr lang="zh-CN" sz="1600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，说明有</a:t>
                      </a:r>
                      <a:r>
                        <a:rPr lang="zh-CN" sz="1600" u="sng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炎症</a:t>
                      </a:r>
                      <a:r>
                        <a:rPr lang="zh-CN" sz="1600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了。</a:t>
                      </a:r>
                      <a:endParaRPr lang="zh-CN" sz="2000" kern="100" spc="2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94656"/>
                  </a:ext>
                </a:extLst>
              </a:tr>
              <a:tr h="263014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医生：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b="1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频繁吗？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发烧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吗？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956105"/>
                  </a:ext>
                </a:extLst>
              </a:tr>
              <a:tr h="263014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患者：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一阵一阵的，</a:t>
                      </a:r>
                      <a:r>
                        <a:rPr lang="zh-CN" sz="1600" b="1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起来厉害，不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发烧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。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71869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87999AB7-2130-4C98-BFC9-91DB88E80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371" y="4177986"/>
            <a:ext cx="3912464" cy="19253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01A27C-1B5D-4232-8BC0-194688400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758" y="1653164"/>
            <a:ext cx="666843" cy="5048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2DE04C-4A08-469A-B92B-102B0955D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588" y="2158059"/>
            <a:ext cx="724001" cy="514422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C12D6C-72A8-41E0-BB1D-A8A144D6C1E4}"/>
              </a:ext>
            </a:extLst>
          </p:cNvPr>
          <p:cNvCxnSpPr/>
          <p:nvPr/>
        </p:nvCxnSpPr>
        <p:spPr>
          <a:xfrm flipV="1">
            <a:off x="1837765" y="2158059"/>
            <a:ext cx="0" cy="3274553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F7CFF0-EA52-4986-89EA-3A36FB3FF1FD}"/>
              </a:ext>
            </a:extLst>
          </p:cNvPr>
          <p:cNvCxnSpPr>
            <a:cxnSpLocks/>
          </p:cNvCxnSpPr>
          <p:nvPr/>
        </p:nvCxnSpPr>
        <p:spPr>
          <a:xfrm flipV="1">
            <a:off x="3021106" y="2672481"/>
            <a:ext cx="0" cy="3017343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E201434-9E25-4775-BAE1-9816C9618655}"/>
              </a:ext>
            </a:extLst>
          </p:cNvPr>
          <p:cNvSpPr txBox="1"/>
          <p:nvPr/>
        </p:nvSpPr>
        <p:spPr>
          <a:xfrm>
            <a:off x="1241493" y="215805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K,V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DFEDBF-970C-4A35-A49F-7F5887C73D67}"/>
              </a:ext>
            </a:extLst>
          </p:cNvPr>
          <p:cNvSpPr txBox="1"/>
          <p:nvPr/>
        </p:nvSpPr>
        <p:spPr>
          <a:xfrm>
            <a:off x="3162197" y="25847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K,V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6F4619A-556B-4171-AC7C-5605718DD863}"/>
              </a:ext>
            </a:extLst>
          </p:cNvPr>
          <p:cNvCxnSpPr>
            <a:cxnSpLocks/>
          </p:cNvCxnSpPr>
          <p:nvPr/>
        </p:nvCxnSpPr>
        <p:spPr>
          <a:xfrm flipV="1">
            <a:off x="1954306" y="4518212"/>
            <a:ext cx="5097065" cy="62246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C31B0D7-A3F1-44E1-BF1A-3C48448FB9B8}"/>
              </a:ext>
            </a:extLst>
          </p:cNvPr>
          <p:cNvSpPr txBox="1"/>
          <p:nvPr/>
        </p:nvSpPr>
        <p:spPr>
          <a:xfrm>
            <a:off x="7767898" y="41631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Q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4BD829E-6F1B-4C6C-B5FB-03E36CB43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877" y="1276292"/>
            <a:ext cx="390580" cy="828791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0CA6231-F923-42B2-914F-C1D9F55593A7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>
            <a:off x="2062601" y="1905612"/>
            <a:ext cx="3537566" cy="19947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1F6627E-884F-45D2-A366-36AA65676965}"/>
              </a:ext>
            </a:extLst>
          </p:cNvPr>
          <p:cNvCxnSpPr>
            <a:cxnSpLocks/>
            <a:stCxn id="12" idx="3"/>
            <a:endCxn id="23" idx="2"/>
          </p:cNvCxnSpPr>
          <p:nvPr/>
        </p:nvCxnSpPr>
        <p:spPr>
          <a:xfrm flipV="1">
            <a:off x="3316589" y="2105083"/>
            <a:ext cx="2283578" cy="310187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AD8E218-EFE5-45B0-BBD1-0F4647F94F4D}"/>
              </a:ext>
            </a:extLst>
          </p:cNvPr>
          <p:cNvCxnSpPr>
            <a:endCxn id="23" idx="2"/>
          </p:cNvCxnSpPr>
          <p:nvPr/>
        </p:nvCxnSpPr>
        <p:spPr>
          <a:xfrm flipH="1" flipV="1">
            <a:off x="5600167" y="2105083"/>
            <a:ext cx="1876398" cy="2080437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88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D1033-CB89-4C9B-B513-66DA80FB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Corpus-level Attention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BDF09-9424-449F-AF39-CED9B9CA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1D20-B759-41D3-85EB-4BEB33EE719B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05A65-6045-4AF0-AE01-E079CA3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医患对话理解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6E4B5-CB05-453E-9E4E-0B1759DE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0E19-EBA1-4E93-B3B9-95B02746A112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47B5FB4-7051-4AA2-B03A-E52E7ED99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6281"/>
              </p:ext>
            </p:extLst>
          </p:nvPr>
        </p:nvGraphicFramePr>
        <p:xfrm>
          <a:off x="1249974" y="4246306"/>
          <a:ext cx="5763904" cy="1808770"/>
        </p:xfrm>
        <a:graphic>
          <a:graphicData uri="http://schemas.openxmlformats.org/drawingml/2006/table">
            <a:tbl>
              <a:tblPr firstRow="1" firstCol="1" bandRow="1"/>
              <a:tblGrid>
                <a:gridCol w="978630">
                  <a:extLst>
                    <a:ext uri="{9D8B030D-6E8A-4147-A177-3AD203B41FA5}">
                      <a16:colId xmlns:a16="http://schemas.microsoft.com/office/drawing/2014/main" val="1506998662"/>
                    </a:ext>
                  </a:extLst>
                </a:gridCol>
                <a:gridCol w="4785274">
                  <a:extLst>
                    <a:ext uri="{9D8B030D-6E8A-4147-A177-3AD203B41FA5}">
                      <a16:colId xmlns:a16="http://schemas.microsoft.com/office/drawing/2014/main" val="1285728891"/>
                    </a:ext>
                  </a:extLst>
                </a:gridCol>
              </a:tblGrid>
              <a:tr h="263408">
                <a:tc gridSpan="2"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pc="2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Document D</a:t>
                      </a:r>
                      <a:endParaRPr lang="zh-CN" alt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72037"/>
                  </a:ext>
                </a:extLst>
              </a:tr>
              <a:tr h="527205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患者：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孩子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天，嗓子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有痰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，而且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，是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感冒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吗？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11350"/>
                  </a:ext>
                </a:extLst>
              </a:tr>
              <a:tr h="491341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医生：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u="sng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zh-CN" sz="1600" u="sng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有痰</a:t>
                      </a:r>
                      <a:r>
                        <a:rPr lang="zh-CN" sz="1600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zh-CN" sz="1600" u="sng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流黄鼻涕</a:t>
                      </a:r>
                      <a:r>
                        <a:rPr lang="zh-CN" sz="1600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，说明有</a:t>
                      </a:r>
                      <a:r>
                        <a:rPr lang="zh-CN" sz="1600" u="sng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炎症</a:t>
                      </a:r>
                      <a:r>
                        <a:rPr lang="zh-CN" sz="1600" kern="100" spc="2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了。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94656"/>
                  </a:ext>
                </a:extLst>
              </a:tr>
              <a:tr h="263408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医生：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咳嗽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频繁吗？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发烧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吗？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956105"/>
                  </a:ext>
                </a:extLst>
              </a:tr>
              <a:tr h="263408">
                <a:tc>
                  <a:txBody>
                    <a:bodyPr/>
                    <a:lstStyle/>
                    <a:p>
                      <a:pPr indent="251460"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患者：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2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一阵一阵的，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咳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起来厉害，不</a:t>
                      </a:r>
                      <a:r>
                        <a:rPr lang="zh-CN" sz="1600" u="sng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发烧</a:t>
                      </a:r>
                      <a:r>
                        <a:rPr lang="zh-CN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。</a:t>
                      </a:r>
                      <a:r>
                        <a:rPr lang="en-US" sz="1600" kern="100" spc="2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”</a:t>
                      </a:r>
                      <a:endParaRPr lang="zh-CN" sz="2000" kern="100" spc="2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7186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791C9AC-62F5-466A-B9D9-222DF93ED0EF}"/>
              </a:ext>
            </a:extLst>
          </p:cNvPr>
          <p:cNvSpPr/>
          <p:nvPr/>
        </p:nvSpPr>
        <p:spPr>
          <a:xfrm>
            <a:off x="302988" y="2986202"/>
            <a:ext cx="1688989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1460" algn="just">
              <a:lnSpc>
                <a:spcPct val="106000"/>
              </a:lnSpc>
              <a:spcAft>
                <a:spcPts val="0"/>
              </a:spcAft>
            </a:pPr>
            <a:r>
              <a:rPr lang="en-US" altLang="zh-CN" b="1" kern="100" spc="20">
                <a:latin typeface="Times New Roman" panose="02020603050405020304" pitchFamily="18" charset="0"/>
                <a:ea typeface="宋体" panose="02010600030101010101" pitchFamily="2" charset="-122"/>
              </a:rPr>
              <a:t>Document A</a:t>
            </a:r>
            <a:endParaRPr lang="zh-CN" altLang="zh-CN" sz="2400" kern="100" spc="2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126845-0A32-4EF2-B655-1BB30E984174}"/>
              </a:ext>
            </a:extLst>
          </p:cNvPr>
          <p:cNvSpPr/>
          <p:nvPr/>
        </p:nvSpPr>
        <p:spPr>
          <a:xfrm>
            <a:off x="607789" y="3326608"/>
            <a:ext cx="1688989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1460" algn="just">
              <a:lnSpc>
                <a:spcPct val="106000"/>
              </a:lnSpc>
              <a:spcAft>
                <a:spcPts val="0"/>
              </a:spcAft>
            </a:pPr>
            <a:r>
              <a:rPr lang="en-US" altLang="zh-CN" b="1" kern="100" spc="20">
                <a:latin typeface="Times New Roman" panose="02020603050405020304" pitchFamily="18" charset="0"/>
                <a:ea typeface="宋体" panose="02010600030101010101" pitchFamily="2" charset="-122"/>
              </a:rPr>
              <a:t>Document B</a:t>
            </a:r>
            <a:endParaRPr lang="zh-CN" altLang="zh-CN" sz="2400" kern="100" spc="2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D5CE63-CEA5-4A4F-AED6-3F446461AB37}"/>
              </a:ext>
            </a:extLst>
          </p:cNvPr>
          <p:cNvSpPr/>
          <p:nvPr/>
        </p:nvSpPr>
        <p:spPr>
          <a:xfrm>
            <a:off x="838200" y="3646272"/>
            <a:ext cx="1688989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1460" algn="just">
              <a:lnSpc>
                <a:spcPct val="106000"/>
              </a:lnSpc>
              <a:spcAft>
                <a:spcPts val="0"/>
              </a:spcAft>
            </a:pPr>
            <a:r>
              <a:rPr lang="en-US" altLang="zh-CN" b="1" kern="100" spc="20">
                <a:latin typeface="Times New Roman" panose="02020603050405020304" pitchFamily="18" charset="0"/>
                <a:ea typeface="宋体" panose="02010600030101010101" pitchFamily="2" charset="-122"/>
              </a:rPr>
              <a:t>Document C</a:t>
            </a:r>
            <a:endParaRPr lang="zh-CN" altLang="zh-CN" sz="2400" kern="100" spc="2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27A043-57FB-4FA7-95BF-3C7C0AAA5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289" y="785550"/>
            <a:ext cx="4855711" cy="40464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0B67D9-52AE-4BAE-BD46-BC1B84B3E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743" y="1765594"/>
            <a:ext cx="714475" cy="4953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D40E57-4319-49F3-8B28-0915C5F2D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068" y="2910945"/>
            <a:ext cx="600159" cy="504895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9146DA-ABBD-40EA-A861-D3D8E0961A97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 flipV="1">
            <a:off x="2527189" y="2260963"/>
            <a:ext cx="579792" cy="156866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206FDC-2BAC-4BE8-A442-D7DAE61269A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2527189" y="3163393"/>
            <a:ext cx="389879" cy="66623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BA138289-87E3-4664-96E4-FCC31CE41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997" y="2869344"/>
            <a:ext cx="485843" cy="457264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D4D29D-BACD-413C-987D-8AFBAACACB18}"/>
              </a:ext>
            </a:extLst>
          </p:cNvPr>
          <p:cNvCxnSpPr/>
          <p:nvPr/>
        </p:nvCxnSpPr>
        <p:spPr>
          <a:xfrm flipV="1">
            <a:off x="3055690" y="3314029"/>
            <a:ext cx="2528047" cy="1864554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FEAD5D3-6F22-4933-B5FE-0EE8C19A5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024" y="1604110"/>
            <a:ext cx="371527" cy="79068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D868B26-752B-4287-9707-1E134B25BD57}"/>
              </a:ext>
            </a:extLst>
          </p:cNvPr>
          <p:cNvCxnSpPr>
            <a:stCxn id="12" idx="3"/>
            <a:endCxn id="25" idx="2"/>
          </p:cNvCxnSpPr>
          <p:nvPr/>
        </p:nvCxnSpPr>
        <p:spPr>
          <a:xfrm>
            <a:off x="3464218" y="2013279"/>
            <a:ext cx="1589570" cy="381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7EE1F00-AC7C-4898-924E-C2D44FC77C6D}"/>
              </a:ext>
            </a:extLst>
          </p:cNvPr>
          <p:cNvCxnSpPr>
            <a:stCxn id="13" idx="3"/>
            <a:endCxn id="25" idx="2"/>
          </p:cNvCxnSpPr>
          <p:nvPr/>
        </p:nvCxnSpPr>
        <p:spPr>
          <a:xfrm flipV="1">
            <a:off x="3517227" y="2394795"/>
            <a:ext cx="1536561" cy="7685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24D0AF1-931D-45B9-BDD2-C345BBC69082}"/>
              </a:ext>
            </a:extLst>
          </p:cNvPr>
          <p:cNvCxnSpPr>
            <a:stCxn id="21" idx="1"/>
            <a:endCxn id="25" idx="2"/>
          </p:cNvCxnSpPr>
          <p:nvPr/>
        </p:nvCxnSpPr>
        <p:spPr>
          <a:xfrm flipH="1" flipV="1">
            <a:off x="5053788" y="2394795"/>
            <a:ext cx="576209" cy="70318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2012048-9D8F-46D6-B1DB-CF6DF2203F94}"/>
              </a:ext>
            </a:extLst>
          </p:cNvPr>
          <p:cNvSpPr txBox="1"/>
          <p:nvPr/>
        </p:nvSpPr>
        <p:spPr>
          <a:xfrm>
            <a:off x="3153127" y="227314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K,V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C135663-CBA9-4E13-B66C-39D9EAD2D655}"/>
              </a:ext>
            </a:extLst>
          </p:cNvPr>
          <p:cNvSpPr txBox="1"/>
          <p:nvPr/>
        </p:nvSpPr>
        <p:spPr>
          <a:xfrm>
            <a:off x="3558718" y="309533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K,V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688895-4B5F-40BA-9052-55AE051ADF63}"/>
              </a:ext>
            </a:extLst>
          </p:cNvPr>
          <p:cNvSpPr txBox="1"/>
          <p:nvPr/>
        </p:nvSpPr>
        <p:spPr>
          <a:xfrm>
            <a:off x="5325442" y="30004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abic Typesetting" panose="03020402040406030203" pitchFamily="66" charset="-78"/>
                <a:cs typeface="Arabic Typesetting" panose="03020402040406030203" pitchFamily="66" charset="-78"/>
              </a:rPr>
              <a:t>Q</a:t>
            </a:r>
            <a:endParaRPr lang="zh-CN" altLang="en-US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064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1404</Words>
  <Application>Microsoft Office PowerPoint</Application>
  <PresentationFormat>宽屏</PresentationFormat>
  <Paragraphs>167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楷体</vt:lpstr>
      <vt:lpstr>宋体</vt:lpstr>
      <vt:lpstr>Arabic Typesetting</vt:lpstr>
      <vt:lpstr>Arial</vt:lpstr>
      <vt:lpstr>Times New Roman</vt:lpstr>
      <vt:lpstr>Office 主题​​</vt:lpstr>
      <vt:lpstr>《Enhancing Dialogue Symptom Diagnosis with Global Attention and Symptom Graph》</vt:lpstr>
      <vt:lpstr>本文贡献</vt:lpstr>
      <vt:lpstr>数据</vt:lpstr>
      <vt:lpstr>医患对话理解任务</vt:lpstr>
      <vt:lpstr>Model</vt:lpstr>
      <vt:lpstr>编码器</vt:lpstr>
      <vt:lpstr>Global Attention</vt:lpstr>
      <vt:lpstr>Document-level Attention</vt:lpstr>
      <vt:lpstr>Corpus-level Attention</vt:lpstr>
      <vt:lpstr>编码器</vt:lpstr>
      <vt:lpstr>解码器</vt:lpstr>
      <vt:lpstr>Symptom Recognition</vt:lpstr>
      <vt:lpstr>Symptom Inference</vt:lpstr>
      <vt:lpstr>Model</vt:lpstr>
      <vt:lpstr>performance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《Enhancing Dialogue Symptom Diagnosis with Global Attention and Symptom Graph》</dc:title>
  <dc:creator>张智林</dc:creator>
  <cp:lastModifiedBy>张智林</cp:lastModifiedBy>
  <cp:revision>26</cp:revision>
  <dcterms:created xsi:type="dcterms:W3CDTF">2021-10-26T12:15:48Z</dcterms:created>
  <dcterms:modified xsi:type="dcterms:W3CDTF">2021-10-27T06:39:21Z</dcterms:modified>
</cp:coreProperties>
</file>