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0" r:id="rId3"/>
    <p:sldId id="368" r:id="rId4"/>
    <p:sldId id="367" r:id="rId5"/>
    <p:sldId id="371" r:id="rId6"/>
    <p:sldId id="372" r:id="rId7"/>
    <p:sldId id="257" r:id="rId8"/>
    <p:sldId id="311" r:id="rId9"/>
    <p:sldId id="373" r:id="rId10"/>
    <p:sldId id="374" r:id="rId11"/>
    <p:sldId id="375" r:id="rId12"/>
    <p:sldId id="376" r:id="rId13"/>
    <p:sldId id="377" r:id="rId14"/>
    <p:sldId id="378" r:id="rId15"/>
    <p:sldId id="384" r:id="rId16"/>
    <p:sldId id="380" r:id="rId17"/>
    <p:sldId id="385" r:id="rId18"/>
    <p:sldId id="265" r:id="rId19"/>
    <p:sldId id="379" r:id="rId20"/>
    <p:sldId id="381" r:id="rId21"/>
    <p:sldId id="383" r:id="rId22"/>
    <p:sldId id="382" r:id="rId23"/>
    <p:sldId id="386" r:id="rId24"/>
    <p:sldId id="314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468" autoAdjust="0"/>
  </p:normalViewPr>
  <p:slideViewPr>
    <p:cSldViewPr snapToGrid="0">
      <p:cViewPr varScale="1">
        <p:scale>
          <a:sx n="74" d="100"/>
          <a:sy n="74" d="100"/>
        </p:scale>
        <p:origin x="3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927A1-C205-4F39-922C-723C9F8A4E54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2F89-4884-4DE4-9625-9937BE014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0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2F89-4884-4DE4-9625-9937BE014F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4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AAC45-EC24-4E18-BB65-12DD09C7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0D361A-E81F-4F6C-BE88-38F43331B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4D526-6887-4147-A093-CE91DBB4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4CC7C-5E8D-499A-A356-363BCCA0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A80C2-489F-454D-89B2-680C4A72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6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0A028-A054-4BED-B927-0897ADD6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C01E7-1900-4FB7-9D26-63DD0EC2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E1CEB-2F20-4790-8311-16E27A3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CD5AA-AF40-4079-BBDC-8443A4CD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9FCD7-79CC-4F85-812F-F075B642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5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AE4427-ABC9-466B-A607-E297E4D7E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EBCA8-4D3A-4278-A293-EFDC7CF6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D8324-85A6-4AEE-BF01-0FA19270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F5586-4685-4776-94A1-B7915237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1C999-7E99-4020-B577-3F860E19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EA548-D7EA-4953-A076-EA7F6F10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6CE88-87AE-401E-A3A9-D6C77473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E5A70-915D-430F-ABF4-6640D31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6E1C0-3C5D-4B7E-9A6C-E794C428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C72B2-BC7D-45CD-A4CE-69D249B7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1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A7385-6132-4A8D-93AB-6015F50D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589B2-507C-4CE9-BED9-49956C96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F0B52-514B-4D3E-9248-64A425E1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76FA-4AFB-4294-8395-6EA4753C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22218-69E4-4C40-8F14-D5017EA6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0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36975-D366-4DA7-851A-783B8EA8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3DDD6-13BC-4AAB-A87E-9D2EFA4A7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E56B7-7C61-44C0-8024-63A4F15C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3F17D-DEB6-4E8B-A664-FC774C72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D88CA-8582-4C3A-8054-5CC736C5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14E7F-60B6-4903-8CA8-A11EE103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A7DBD-7A58-4AFF-881C-576A27F2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D0D5C-868A-4AAC-8676-0A2576C7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50EC9-7AF4-4393-A759-0ECD2566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EBA4D6-908C-4CA3-A504-9B61E1343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376D53-811D-446D-90A2-634CB027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3C8FA5-0122-492A-80EC-D85287A5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FDEBE-DEFE-4A7D-B0D1-6FD4121B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F3635-5992-4D08-ADD3-C95B624D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73A-088A-4F59-B252-31FAF871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58471-CCD6-426E-AEAF-6EC5EFDF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9BDE0-DC1A-43BB-95C0-C56EAEC9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8732F-8E17-4874-857A-75670A71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7E14F8-F3AC-4FF9-B177-9CDBDEED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9B40F-54E4-4B37-8C32-AEF8E271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8A943-41CC-4942-97D6-4E2C9D3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E334C-B7B4-4076-A046-B7BF954E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228F-00A5-4043-B3E8-E9E71658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D2A82-AF9C-43CE-A6AB-2443502E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09458-8F7D-4C9C-96B9-3320220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4E8FD-FB57-4C7B-BCEB-9E13F397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7F52E-9CC2-409B-A742-236011AE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2475-3C4E-44FF-92AB-90FC4C4C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38008-78C4-4A32-8604-715E69308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6E81A-155E-4420-8AF1-E088AC9A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B15E9-15FC-4A5D-8CE0-1A98F8A3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831D6-233A-497E-881C-BFBCE702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D2703-0D55-42F3-AD90-169297F5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DFE9E1-383D-47F7-9CF6-4DFE6668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8D47F-64B6-4549-8BAB-9E70F710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D228E-6472-4757-BCB4-61394D494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8D16-A496-415D-B163-9EFC2F49D6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47158-4202-425B-9260-51EFAF633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49DEB-882F-4EA1-A59A-FA64A3EE5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37FC-EB0A-4522-96B5-7696D5EC5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810" y="1042137"/>
            <a:ext cx="9899015" cy="2817158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Span-Based Model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Overlapped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 Named Entity Recognition</a:t>
            </a:r>
            <a:b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ACL 2021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13748"/>
            <a:ext cx="9144000" cy="937895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报告人：周沛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1035050" y="1194435"/>
            <a:ext cx="5848350" cy="1967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论文中采用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attention-guided GCN(AGGCN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8DE79-3D2E-4D85-9ADE-BFB3AF9D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04" y="136525"/>
            <a:ext cx="5284358" cy="6130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657BA2-DB90-42F5-B10F-3A9C02B2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888615"/>
            <a:ext cx="4543425" cy="990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A613F8-860D-4430-831B-0C2E8FEF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4205584"/>
            <a:ext cx="1381125" cy="352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492ABA-2929-4218-AC58-122A3E77CBD6}"/>
              </a:ext>
            </a:extLst>
          </p:cNvPr>
          <p:cNvSpPr txBox="1"/>
          <p:nvPr/>
        </p:nvSpPr>
        <p:spPr>
          <a:xfrm>
            <a:off x="3011487" y="4153197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updated adjacency for t-th head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8B632-F924-4D0E-802B-A161AC60B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412" y="5060950"/>
            <a:ext cx="3267075" cy="38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D41C72-A9E6-4540-87A5-9468BCEBAB75}"/>
              </a:ext>
            </a:extLst>
          </p:cNvPr>
          <p:cNvSpPr txBox="1"/>
          <p:nvPr/>
        </p:nvSpPr>
        <p:spPr>
          <a:xfrm>
            <a:off x="1447800" y="5892800"/>
            <a:ext cx="927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D07D19-6F72-49D7-B4A6-C4700F7B8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099" y="5892800"/>
            <a:ext cx="2019300" cy="3524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72029B-6768-484C-9C7B-ECE1CF1AA9BA}"/>
              </a:ext>
            </a:extLst>
          </p:cNvPr>
          <p:cNvSpPr txBox="1"/>
          <p:nvPr/>
        </p:nvSpPr>
        <p:spPr>
          <a:xfrm>
            <a:off x="4024312" y="5830888"/>
            <a:ext cx="372268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将拼接后的向量重新映射回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aseline="-4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333208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0" y="1600835"/>
            <a:ext cx="10515600" cy="496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span representation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idea: span enumeration -&gt; text spans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e.g.: The mitral valve leaflets are mildly thickened</a:t>
            </a: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spans: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“The”, “The mitral”, “The mitral valve”, …,“mildly”, “mildly thickened”, “thickened”.</a:t>
            </a:r>
          </a:p>
          <a:p>
            <a:pPr algn="just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span(i, j) representation: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altLang="zh-CN"/>
            </a:br>
            <a:endParaRPr lang="en-US" altLang="zh-CN"/>
          </a:p>
          <a:p>
            <a:pPr algn="ctr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20-dimensional embedding represente span width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7759D8-0FBA-417C-8071-CE41AC14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5023802"/>
            <a:ext cx="36480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0" y="1600835"/>
            <a:ext cx="10515600" cy="496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entity fragment recognition: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(1)span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fragment?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(2)what is entity type?</a:t>
            </a: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表示实体类型的概率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fragment relation prediction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表示三种关系的概率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E731F-0621-4F0F-8BA0-A7E8A192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18" y="3761971"/>
            <a:ext cx="3494813" cy="533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E6496C-6ACF-4D7F-A17D-E1F6A9AC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18" y="5342057"/>
            <a:ext cx="5124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0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1" y="1600835"/>
            <a:ext cx="6070540" cy="4689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line2-4: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fragments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spans</a:t>
            </a:r>
          </a:p>
          <a:p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line5-7: determine their relations</a:t>
            </a:r>
          </a:p>
          <a:p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line8: an entity fragment relation graph</a:t>
            </a:r>
          </a:p>
          <a:p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line9: find all subgraphs in which each node connect           </a:t>
            </a:r>
          </a:p>
          <a:p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any other node</a:t>
            </a:r>
          </a:p>
          <a:p>
            <a:endParaRPr lang="en-US" altLang="zh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line10: each subgraph compose an entity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81BD0A-87B9-434C-B1BC-CE79AC25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16" y="1491270"/>
            <a:ext cx="4667716" cy="43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1" y="1600836"/>
            <a:ext cx="9828776" cy="482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loss calculation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α and β are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BertAdam algorithm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5×10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-5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finetune BERT    1×10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-3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finetune other parts of model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early stop = 15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649471-1A3E-4396-9C19-CF082A28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895600"/>
            <a:ext cx="4705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1" y="1600836"/>
            <a:ext cx="9828776" cy="482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steps of model:</a:t>
            </a: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一方面通过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pre-train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模型获取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word rep</a:t>
            </a:r>
            <a:r>
              <a:rPr lang="zh-CN" altLang="en-US" sz="2400"/>
              <a:t>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一方面通过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获取句法信息；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的输出和句法输入，得到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syntax-enhanced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的新的表达；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获取所有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表示；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通过两个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是否为实体，以及实体之间是否有关系；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最后每个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加上权重，为最终优化目标。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2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DA773-4B7E-4D2C-9042-574B946A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3759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5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7199D-BA4F-4A65-9F57-EBDC460EBA66}"/>
              </a:ext>
            </a:extLst>
          </p:cNvPr>
          <p:cNvSpPr txBox="1"/>
          <p:nvPr/>
        </p:nvSpPr>
        <p:spPr>
          <a:xfrm>
            <a:off x="838200" y="2002563"/>
            <a:ext cx="104143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"sentences": [["The", "mitral", "valve", "leaflets", "are", "mildly", "thickened", "."]]</a:t>
            </a:r>
          </a:p>
          <a:p>
            <a:endParaRPr lang="it-IT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"ner": [[[1, 1, "Disease_Disorder"], [3, 3, "Disease_Disorder"], [6, 6, "Disease_Disorder"]]]</a:t>
            </a:r>
          </a:p>
          <a:p>
            <a:endParaRPr lang="it-IT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"relations": [[[1, 1, 3, 3, "Succession"], [1, 1, 6, 6, "Succession"], [3, 3, 1, 1, "Succession"], [3, 3, 6, 6, "Succession"], [6, 6, 1, 1, "Succession"], [6, 6, 3, 3, "Succession"]]]</a:t>
            </a: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"dep": [{"nodes": [[3], [3], [3], [0, 1, 2, 6], [6], [6], [3, 4, 5, 7], [6]]}]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5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9755" y="1690688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effect of AGGCN and the overlapping relation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AABC66-61BF-4370-8AB3-3631A423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05051"/>
            <a:ext cx="3654019" cy="2264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24800-D11F-495A-9B87-8BF24D94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17" y="2248957"/>
            <a:ext cx="3516282" cy="21696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E617E4-8F2E-47CE-BE7A-CC098DE7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484" y="4164000"/>
            <a:ext cx="3562133" cy="24105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influence performance of regular NER?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A1D934-E3F0-43B2-BFD0-575BB12B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363"/>
            <a:ext cx="3864165" cy="3741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8A53FD-15AB-4B8C-9D36-8BA9CAD9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10" y="2401363"/>
            <a:ext cx="4620232" cy="39155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3CA5E2-E08D-4780-BEC0-56026A3B4EE7}"/>
              </a:ext>
            </a:extLst>
          </p:cNvPr>
          <p:cNvSpPr txBox="1"/>
          <p:nvPr/>
        </p:nvSpPr>
        <p:spPr>
          <a:xfrm>
            <a:off x="10264454" y="3245470"/>
            <a:ext cx="158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BiLSTM-CRF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可以利用标签依赖提高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值，论文模型的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值更高</a:t>
            </a:r>
          </a:p>
        </p:txBody>
      </p:sp>
    </p:spTree>
    <p:extLst>
      <p:ext uri="{BB962C8B-B14F-4D97-AF65-F5344CB8AC3E}">
        <p14:creationId xmlns:p14="http://schemas.microsoft.com/office/powerpoint/2010/main" val="20052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2275523"/>
            <a:ext cx="10624794" cy="203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提出新的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span-based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模型识别重叠和非连续实体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syntax information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，调研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对模型的影响程度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word representation layers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B219A-B836-4965-A6FA-482E5E5A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369"/>
            <a:ext cx="5781675" cy="3543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052E7E-6BA1-401E-BB4F-EC0767B0772A}"/>
              </a:ext>
            </a:extLst>
          </p:cNvPr>
          <p:cNvSpPr txBox="1"/>
          <p:nvPr/>
        </p:nvSpPr>
        <p:spPr>
          <a:xfrm>
            <a:off x="6811971" y="3174592"/>
            <a:ext cx="4786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CLEF and CLEF-Dis datasets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BiLSTM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的作用更加明显。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小型数据集更需要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BiLSTM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的帮助。</a:t>
            </a:r>
          </a:p>
        </p:txBody>
      </p:sp>
    </p:spTree>
    <p:extLst>
      <p:ext uri="{BB962C8B-B14F-4D97-AF65-F5344CB8AC3E}">
        <p14:creationId xmlns:p14="http://schemas.microsoft.com/office/powerpoint/2010/main" val="309724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syntax information helps our model?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59B0C-DEF4-4A98-8988-B4FEDF97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83" y="2286845"/>
            <a:ext cx="9689834" cy="29558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0D864A-6831-445F-A564-5092DC236C9C}"/>
              </a:ext>
            </a:extLst>
          </p:cNvPr>
          <p:cNvSpPr txBox="1"/>
          <p:nvPr/>
        </p:nvSpPr>
        <p:spPr>
          <a:xfrm>
            <a:off x="3159487" y="5488467"/>
            <a:ext cx="587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discontinuous entity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可能在句子中相距较远，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但在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 graphs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中相距较近。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C5047-31EE-4543-9DAF-048A199FCD3B}"/>
              </a:ext>
            </a:extLst>
          </p:cNvPr>
          <p:cNvSpPr txBox="1"/>
          <p:nvPr/>
        </p:nvSpPr>
        <p:spPr>
          <a:xfrm>
            <a:off x="8812607" y="1782720"/>
            <a:ext cx="342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note: utilize Standford CoreNLP toolkit to perform dependency parsing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effect of joint training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DAF249-D43A-4E75-B52B-F79F13B7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94" y="2470944"/>
            <a:ext cx="5587217" cy="28865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6F4BC2-C743-4B0B-8621-3E16BCDAD330}"/>
              </a:ext>
            </a:extLst>
          </p:cNvPr>
          <p:cNvSpPr txBox="1"/>
          <p:nvPr/>
        </p:nvSpPr>
        <p:spPr>
          <a:xfrm>
            <a:off x="2438214" y="5761842"/>
            <a:ext cx="731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between EFR and FRP can benefit model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60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690688"/>
            <a:ext cx="10273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hyperparameter settings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48043-05DE-40B2-AE87-D7DD7879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77" y="2229984"/>
            <a:ext cx="6157646" cy="39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3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904873" y="1932349"/>
            <a:ext cx="7705727" cy="22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enumertate span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的复杂度偏高，推理速度较慢。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好消息是：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discontinuous entity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不太可能出现在两个不同的句子中，因此在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enumertate span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的时候，只需要关注一个句子就可以了，句子越短效率越高。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04875" y="4368365"/>
            <a:ext cx="8386411" cy="78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论文为了验证某个方法的效果，设置了很多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ablation experimrnt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，论文的严谨值得我们学习。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13" y="1168924"/>
            <a:ext cx="10464538" cy="460028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>
                <a:latin typeface="Algerian" panose="04020705040A02060702" pitchFamily="82" charset="0"/>
                <a:ea typeface="华文新魏" panose="02010800040101010101" pitchFamily="2" charset="-122"/>
              </a:rPr>
              <a:t>E n d</a:t>
            </a:r>
            <a:endParaRPr lang="zh-CN" altLang="en-US" sz="9600" dirty="0">
              <a:latin typeface="Algerian" panose="04020705040A02060702" pitchFamily="82" charset="0"/>
              <a:ea typeface="华文新魏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0688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47" y="2469000"/>
            <a:ext cx="10280323" cy="119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常指句中的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Span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从第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Token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到第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j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Token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组成的序列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(i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≤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j)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196975" y="4330065"/>
            <a:ext cx="10280015" cy="183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are from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0, PERSON),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 2, PERSON),     (5, 6, LOCATION)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932332" y="1657068"/>
            <a:ext cx="7216586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55" y="2502792"/>
            <a:ext cx="10280015" cy="144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2200"/>
              <a:t>：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are from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en-US" sz="2200">
                <a:sym typeface="Wingdings" panose="05000000000000000000" pitchFamily="2" charset="2"/>
              </a:rPr>
              <a:t>：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 0, PERSON), 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(2, 2, PERSON),     (5, 6, LOCATION)</a:t>
            </a:r>
          </a:p>
        </p:txBody>
      </p:sp>
      <p:pic>
        <p:nvPicPr>
          <p:cNvPr id="9" name="图片 8" descr="QQ图片20211012205911">
            <a:extLst>
              <a:ext uri="{FF2B5EF4-FFF2-40B4-BE49-F238E27FC236}">
                <a16:creationId xmlns:a16="http://schemas.microsoft.com/office/drawing/2014/main" id="{820AA781-0393-4A04-8644-551F7B41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5" y="4591950"/>
            <a:ext cx="6055287" cy="17644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7E933AA-A1CD-40A8-9C55-C6083713BB86}"/>
              </a:ext>
            </a:extLst>
          </p:cNvPr>
          <p:cNvSpPr txBox="1">
            <a:spLocks/>
          </p:cNvSpPr>
          <p:nvPr/>
        </p:nvSpPr>
        <p:spPr>
          <a:xfrm>
            <a:off x="963706" y="4044164"/>
            <a:ext cx="3050241" cy="646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Span-Based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334337"/>
            <a:ext cx="10436258" cy="64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456047" y="1971446"/>
            <a:ext cx="10280323" cy="223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overlapped entity</a:t>
            </a:r>
            <a:r>
              <a:rPr lang="zh-CN" altLang="en-US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重叠实体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e.g.: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At issue is the liability of a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[[Pennsylvania]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radio station]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 algn="ctr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under the federal wiretap statute.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[The [Lincoln]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Memorial]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  <a:p>
            <a:pPr marL="0" indent="0" algn="ctr"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720D35A-354A-4AEC-B9F1-C9C094183084}"/>
              </a:ext>
            </a:extLst>
          </p:cNvPr>
          <p:cNvSpPr txBox="1"/>
          <p:nvPr/>
        </p:nvSpPr>
        <p:spPr>
          <a:xfrm>
            <a:off x="1456047" y="4423587"/>
            <a:ext cx="9657947" cy="21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 entity</a:t>
            </a:r>
            <a:r>
              <a:rPr lang="zh-CN" altLang="en-US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非连续实体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e.g.: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[mitral]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valve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[leaflets]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are mildly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[thickened]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   have much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[[muscle]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pain]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[fatigue]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817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Key Idea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0" y="1428750"/>
            <a:ext cx="10515600" cy="468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枚举句子中所有可能的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text spans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采用多分类策略确定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entity fragment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entity fragments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两两进行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relation classification: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succession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discontinuous entity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②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overlapping  overlapped entity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 other realtions or no relations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EA4CDDE0-4A03-4E46-8E41-2640BC161F85}"/>
              </a:ext>
            </a:extLst>
          </p:cNvPr>
          <p:cNvSpPr/>
          <p:nvPr/>
        </p:nvSpPr>
        <p:spPr>
          <a:xfrm>
            <a:off x="8409904" y="3837916"/>
            <a:ext cx="328411" cy="1474620"/>
          </a:xfrm>
          <a:prstGeom prst="rightBrace">
            <a:avLst>
              <a:gd name="adj1" fmla="val 8333"/>
              <a:gd name="adj2" fmla="val 5563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6082D-5FBA-4788-BFED-1315D00FA188}"/>
              </a:ext>
            </a:extLst>
          </p:cNvPr>
          <p:cNvSpPr txBox="1"/>
          <p:nvPr/>
        </p:nvSpPr>
        <p:spPr>
          <a:xfrm>
            <a:off x="8921302" y="4404572"/>
            <a:ext cx="258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三种预定义关系</a:t>
            </a:r>
          </a:p>
        </p:txBody>
      </p:sp>
    </p:spTree>
    <p:extLst>
      <p:ext uri="{BB962C8B-B14F-4D97-AF65-F5344CB8AC3E}">
        <p14:creationId xmlns:p14="http://schemas.microsoft.com/office/powerpoint/2010/main" val="91036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629DD2A-7A7B-4D1A-8972-7BB8CC8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92" y="1553134"/>
            <a:ext cx="8726470" cy="482469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0" y="1600835"/>
            <a:ext cx="10515600" cy="495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word representation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input sentence: x = {x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…, x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matrix H = {h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…, h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altLang="zh-CN" sz="2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zh-CN" altLang="en-US" sz="32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r>
              <a:rPr lang="zh-CN" altLang="en-US" sz="32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时会将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32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分成</a:t>
            </a:r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word pieces</a:t>
            </a:r>
            <a:r>
              <a:rPr lang="zh-CN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降低英文单词中时态的多样性</a:t>
            </a:r>
            <a:endParaRPr lang="en-US" altLang="zh-CN" sz="3200" baseline="-25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e.g.:fevers -&gt; fever + ##s</a:t>
            </a:r>
            <a:r>
              <a:rPr lang="zh-CN" alt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aseline="-25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论文选取开头的单词作为最终的单词表示</a:t>
            </a:r>
            <a:endParaRPr lang="en-US" altLang="zh-CN" sz="3200" baseline="-25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66526A62-C22A-4615-B650-8442A41B66B0}"/>
              </a:ext>
            </a:extLst>
          </p:cNvPr>
          <p:cNvSpPr/>
          <p:nvPr/>
        </p:nvSpPr>
        <p:spPr>
          <a:xfrm>
            <a:off x="4470400" y="3630145"/>
            <a:ext cx="285750" cy="8855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5D404A-EAA2-4AB0-8ADB-F9EB45FEC92F}"/>
              </a:ext>
            </a:extLst>
          </p:cNvPr>
          <p:cNvSpPr txBox="1"/>
          <p:nvPr/>
        </p:nvSpPr>
        <p:spPr>
          <a:xfrm>
            <a:off x="5092700" y="3747760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600C24-77FD-48CC-ACD6-55D8A027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4643100"/>
            <a:ext cx="1330035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71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89-4D75-4302-A19E-2A36D58D5AE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B9E6C2F-D2C1-43AF-8911-EE30AF0D6A54}"/>
              </a:ext>
            </a:extLst>
          </p:cNvPr>
          <p:cNvSpPr txBox="1">
            <a:spLocks/>
          </p:cNvSpPr>
          <p:nvPr/>
        </p:nvSpPr>
        <p:spPr>
          <a:xfrm>
            <a:off x="990600" y="1600835"/>
            <a:ext cx="5467350" cy="132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80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</a:t>
            </a:r>
          </a:p>
          <a:p>
            <a:endParaRPr lang="en-US" altLang="zh-CN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GCN: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4471836-C1EF-4326-B99C-0EA3CC66D409}"/>
              </a:ext>
            </a:extLst>
          </p:cNvPr>
          <p:cNvSpPr txBox="1">
            <a:spLocks/>
          </p:cNvSpPr>
          <p:nvPr/>
        </p:nvSpPr>
        <p:spPr>
          <a:xfrm>
            <a:off x="2360614" y="4301876"/>
            <a:ext cx="6405565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b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: the weights and bias of the l-th layer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B49CB0-8077-4ACE-B510-00CCDAD7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4" y="5231516"/>
            <a:ext cx="1333500" cy="390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CEDA4-99C3-4D93-AD5F-CC7C650A1925}"/>
              </a:ext>
            </a:extLst>
          </p:cNvPr>
          <p:cNvSpPr txBox="1"/>
          <p:nvPr/>
        </p:nvSpPr>
        <p:spPr>
          <a:xfrm>
            <a:off x="3827461" y="5140711"/>
            <a:ext cx="68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obtained from dependency graph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AC5104-EFF1-49AC-AE9E-3B21702F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6" y="2658110"/>
            <a:ext cx="4286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1075</Words>
  <Application>Microsoft Office PowerPoint</Application>
  <PresentationFormat>宽屏</PresentationFormat>
  <Paragraphs>183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华文新魏</vt:lpstr>
      <vt:lpstr>宋体</vt:lpstr>
      <vt:lpstr>Algerian</vt:lpstr>
      <vt:lpstr>Arial</vt:lpstr>
      <vt:lpstr>Times New Roman</vt:lpstr>
      <vt:lpstr>Wingdings</vt:lpstr>
      <vt:lpstr>Office 主题​​</vt:lpstr>
      <vt:lpstr>A Span-Based Model for Joint Overlapped and Discontinuous Named Entity Recognition  ACL 2021</vt:lpstr>
      <vt:lpstr>主要内容</vt:lpstr>
      <vt:lpstr>Preliminary</vt:lpstr>
      <vt:lpstr>Preliminary</vt:lpstr>
      <vt:lpstr>Preliminary</vt:lpstr>
      <vt:lpstr>Key Idea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Training</vt:lpstr>
      <vt:lpstr>Summary</vt:lpstr>
      <vt:lpstr>Dataset</vt:lpstr>
      <vt:lpstr>Data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E n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Span-Based Model for Joint Overlapped and Discontinuous Named Entity Recognition  ACL-2021</dc:title>
  <dc:creator>SuperZhou</dc:creator>
  <cp:lastModifiedBy>SuperZhou</cp:lastModifiedBy>
  <cp:revision>70</cp:revision>
  <dcterms:created xsi:type="dcterms:W3CDTF">2021-10-26T07:54:22Z</dcterms:created>
  <dcterms:modified xsi:type="dcterms:W3CDTF">2021-11-10T10:53:13Z</dcterms:modified>
</cp:coreProperties>
</file>