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72" r:id="rId4"/>
    <p:sldId id="268" r:id="rId5"/>
    <p:sldId id="269" r:id="rId6"/>
    <p:sldId id="282" r:id="rId7"/>
    <p:sldId id="276" r:id="rId8"/>
    <p:sldId id="275" r:id="rId9"/>
    <p:sldId id="273" r:id="rId10"/>
    <p:sldId id="270" r:id="rId11"/>
    <p:sldId id="277" r:id="rId12"/>
    <p:sldId id="287" r:id="rId13"/>
    <p:sldId id="281" r:id="rId14"/>
    <p:sldId id="283" r:id="rId15"/>
    <p:sldId id="284" r:id="rId16"/>
    <p:sldId id="286" r:id="rId17"/>
    <p:sldId id="293" r:id="rId18"/>
    <p:sldId id="288" r:id="rId19"/>
    <p:sldId id="289" r:id="rId20"/>
    <p:sldId id="290" r:id="rId21"/>
    <p:sldId id="292" r:id="rId22"/>
    <p:sldId id="274" r:id="rId23"/>
    <p:sldId id="271" r:id="rId24"/>
    <p:sldId id="291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CBC399-3D40-4B50-8D0C-10E0FF43BD06}" type="datetime1">
              <a:rPr lang="zh-CN" altLang="en-US" smtClean="0"/>
              <a:t>2021/11/17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86642A-FF26-4DA0-A9F1-66CF9B0EA3A6}" type="datetime1">
              <a:rPr lang="zh-CN" altLang="en-US" smtClean="0"/>
              <a:t>2021/11/17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fld id="{D44EA052-725E-4CD8-A7CC-4AB636D5845C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02569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4407" y="6446838"/>
            <a:ext cx="780010" cy="365125"/>
          </a:xfrm>
        </p:spPr>
        <p:txBody>
          <a:bodyPr rtlCol="0"/>
          <a:lstStyle>
            <a:lvl1pPr algn="ctr">
              <a:defRPr sz="10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8F30E7-C444-4886-9277-8AB04535DC12}"/>
              </a:ext>
            </a:extLst>
          </p:cNvPr>
          <p:cNvSpPr/>
          <p:nvPr userDrawn="1"/>
        </p:nvSpPr>
        <p:spPr>
          <a:xfrm>
            <a:off x="0" y="0"/>
            <a:ext cx="121888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45D0208-9771-4E7F-9EEF-A8DEB74E555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236364" cy="438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-5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sz="2000" dirty="0"/>
              <a:t>单击此处编辑母版标题样式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1C095-608C-47BB-A1A8-2BB8AC56F238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CDA5B-E008-45F2-B44A-6F3F6EA64621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82138"/>
            <a:ext cx="10058400" cy="1255222"/>
          </a:xfrm>
        </p:spPr>
        <p:txBody>
          <a:bodyPr rtlCol="0"/>
          <a:lstStyle/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1664E-A38A-4C26-96E9-BF4DFD25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BD63-C4F5-4597-86A8-3DE00E75FAEC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F81ED-DB92-42BC-BB2E-91290A272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9515" y="6446837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45EA-1BC9-475D-9A6B-B22207D21050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CBD170-1002-4F8D-B3EF-D5A2C4D2F693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21801-94F7-4F86-B700-CB6F6ED8F80C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6F980-F57C-46B6-BDF8-B8A4DB1ABBB4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17CFB-AA1A-4C4E-9CFE-5ABA8EC8B9B1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9A79214-8604-4135-BDDC-8642931A82AC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6CA174C-BB53-41CF-8445-AF966286C1DD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BE5E49D-47E3-4E15-A994-7482EAF1C39C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705995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dirty="0"/>
              <a:t>RL-based Graph2Seq for NQG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11187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分享人：丁家杰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导师：周夏冰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2021.11.10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Graph2Seq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8A558591-BC68-4A30-8CAC-4433E5F06B1D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A4FB646-C7D5-4EA6-9CEC-17B0644A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532" y="2108200"/>
            <a:ext cx="5659262" cy="376078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B14E8CC-B6C6-46F0-B8C5-2480DB8C1D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9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Alignment Network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779E887B-D9A4-48B6-8104-2B9F20E7D286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62F361-A8FD-4B17-BD50-E425EA8E859D}"/>
              </a:ext>
            </a:extLst>
          </p:cNvPr>
          <p:cNvSpPr txBox="1"/>
          <p:nvPr/>
        </p:nvSpPr>
        <p:spPr>
          <a:xfrm>
            <a:off x="6385630" y="2109003"/>
            <a:ext cx="234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Word-Level Alignment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D0DDD7-9088-4CBB-9331-E4F3AFC0D8D8}"/>
              </a:ext>
            </a:extLst>
          </p:cNvPr>
          <p:cNvSpPr txBox="1"/>
          <p:nvPr/>
        </p:nvSpPr>
        <p:spPr>
          <a:xfrm>
            <a:off x="6385629" y="3702693"/>
            <a:ext cx="46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Contextual-Level Alignment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ED781D-0C58-430A-9AA5-E23DC1BD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82" y="4786356"/>
            <a:ext cx="4380952" cy="619048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B7E02F5-7C4B-4D4C-A3F9-1F49E46A7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179" y="2273915"/>
            <a:ext cx="5410358" cy="22854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D423B4-FD2F-4310-A10E-587FF13A7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31" y="5405404"/>
            <a:ext cx="7028571" cy="50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56FA0C-FB36-4304-B0F6-985521E1572E}"/>
                  </a:ext>
                </a:extLst>
              </p:cNvPr>
              <p:cNvSpPr txBox="1"/>
              <p:nvPr/>
            </p:nvSpPr>
            <p:spPr>
              <a:xfrm>
                <a:off x="6385629" y="3096280"/>
                <a:ext cx="3093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𝐵𝑖𝐿𝑆𝑇𝑀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56FA0C-FB36-4304-B0F6-985521E15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29" y="3096280"/>
                <a:ext cx="309380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94D6D7-4136-4E7D-8F63-DD1731496EF0}"/>
                  </a:ext>
                </a:extLst>
              </p:cNvPr>
              <p:cNvSpPr txBox="1"/>
              <p:nvPr/>
            </p:nvSpPr>
            <p:spPr>
              <a:xfrm>
                <a:off x="6385629" y="2612898"/>
                <a:ext cx="4780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𝐵𝑖𝐿𝑆𝑇𝑀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𝐴𝑙𝑖𝑔𝑛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94D6D7-4136-4E7D-8F63-DD173149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29" y="2612898"/>
                <a:ext cx="4780047" cy="369332"/>
              </a:xfrm>
              <a:prstGeom prst="rect">
                <a:avLst/>
              </a:prstGeom>
              <a:blipFill>
                <a:blip r:embed="rId6"/>
                <a:stretch>
                  <a:fillRect r="-12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580872-E6F0-40CF-9DE2-0E8EFFBFB028}"/>
                  </a:ext>
                </a:extLst>
              </p:cNvPr>
              <p:cNvSpPr txBox="1"/>
              <p:nvPr/>
            </p:nvSpPr>
            <p:spPr>
              <a:xfrm>
                <a:off x="6385629" y="4233461"/>
                <a:ext cx="564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𝐵𝑖𝐿𝑆𝑇𝑀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𝐴𝑙𝑖𝑔𝑛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580872-E6F0-40CF-9DE2-0E8EFFBF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29" y="4233461"/>
                <a:ext cx="5640198" cy="369332"/>
              </a:xfrm>
              <a:prstGeom prst="rect">
                <a:avLst/>
              </a:prstGeom>
              <a:blipFill>
                <a:blip r:embed="rId7"/>
                <a:stretch>
                  <a:fillRect r="-21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7593B2-2145-4270-BDFB-89A3C5E69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Graph2Seq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B74F3A2F-2D0B-4EE7-B539-1FCED635F66E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A4FB646-C7D5-4EA6-9CEC-17B0644A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532" y="2108200"/>
            <a:ext cx="5659262" cy="376078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BF3F340-7BF4-4811-BB07-928876DBA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7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Static Dependency Graph Construction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CF7547C7-3174-4ECB-B5D2-1BA76D4BF69D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03058D-DC81-4B8B-8BB4-060E43B5C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5658" y="1825215"/>
            <a:ext cx="588068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extract_sent_dep_tree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parser, text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'g_features'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'g_adj'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'num_edges'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doc = parser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g_features =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[]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节点对应的文本特征，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id2text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dep_tree = defaultdict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所有节点都挂在头结点之下，同时把所有边界节点连接起来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boundary_nodes =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[]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中每一句的最后一个下标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num_edges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sent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doc.sents: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中的每一句单独操作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boundary_nodes.append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sent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.i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each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sent: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g_features.append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each.text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each.i != each.head.i: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Not a root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dep_tree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each.head.i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.append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'node'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each.i,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'edge'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each.dep_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num_edges 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boundary_nodes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Add connection between neighboring dependency trees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dep_tree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boundary_nodes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.append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'node'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boundary_nodes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'edge'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'neigh'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dep_tree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boundary_nodes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.append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'node'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boundary_nodes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'edge'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'neigh'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num_edges 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info =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'g_features'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g_features,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'g_adj'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dep_tree,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'num_edges'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num_edges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info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E17BEDC-BE4B-438D-A50E-8AF74589C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Static Dependency Graph Construction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C2A71305-90F8-4704-9FA3-B600A5AE45B5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95296C5-03D9-4A38-9E76-0454B1CEE672}"/>
              </a:ext>
            </a:extLst>
          </p:cNvPr>
          <p:cNvGrpSpPr/>
          <p:nvPr/>
        </p:nvGrpSpPr>
        <p:grpSpPr>
          <a:xfrm>
            <a:off x="2796482" y="1853039"/>
            <a:ext cx="5981350" cy="3453063"/>
            <a:chOff x="3105325" y="2248250"/>
            <a:chExt cx="5981350" cy="345306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5D1DF9-84D1-4916-A6B8-3C872EBA35CA}"/>
                </a:ext>
              </a:extLst>
            </p:cNvPr>
            <p:cNvSpPr/>
            <p:nvPr/>
          </p:nvSpPr>
          <p:spPr>
            <a:xfrm>
              <a:off x="3105325" y="2248250"/>
              <a:ext cx="5981350" cy="3453063"/>
            </a:xfrm>
            <a:prstGeom prst="rect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1BE1C0A-1EB2-4CA7-A194-84F102704456}"/>
                </a:ext>
              </a:extLst>
            </p:cNvPr>
            <p:cNvSpPr/>
            <p:nvPr/>
          </p:nvSpPr>
          <p:spPr>
            <a:xfrm>
              <a:off x="4035492" y="3284406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D78FA5-8B62-400C-A118-E2392BF37BD5}"/>
                </a:ext>
              </a:extLst>
            </p:cNvPr>
            <p:cNvSpPr/>
            <p:nvPr/>
          </p:nvSpPr>
          <p:spPr>
            <a:xfrm>
              <a:off x="5107649" y="2424640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7A66C6-B2D3-4D4E-974E-4F963CBF8C46}"/>
                </a:ext>
              </a:extLst>
            </p:cNvPr>
            <p:cNvSpPr/>
            <p:nvPr/>
          </p:nvSpPr>
          <p:spPr>
            <a:xfrm>
              <a:off x="3179953" y="2311908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B6AD866-0245-48E5-87E7-75D23469A45A}"/>
                </a:ext>
              </a:extLst>
            </p:cNvPr>
            <p:cNvSpPr/>
            <p:nvPr/>
          </p:nvSpPr>
          <p:spPr>
            <a:xfrm>
              <a:off x="6069381" y="4646353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724A66E-21FF-4CEB-8633-4D79283E9DC8}"/>
                </a:ext>
              </a:extLst>
            </p:cNvPr>
            <p:cNvSpPr/>
            <p:nvPr/>
          </p:nvSpPr>
          <p:spPr>
            <a:xfrm>
              <a:off x="4491264" y="4814376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B8D404C-DD1B-4966-ABBE-E79269EB1A60}"/>
                </a:ext>
              </a:extLst>
            </p:cNvPr>
            <p:cNvSpPr/>
            <p:nvPr/>
          </p:nvSpPr>
          <p:spPr>
            <a:xfrm>
              <a:off x="6403543" y="3229255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AAAE6E3-86AD-406E-BAC4-FC7374A64265}"/>
                </a:ext>
              </a:extLst>
            </p:cNvPr>
            <p:cNvSpPr/>
            <p:nvPr/>
          </p:nvSpPr>
          <p:spPr>
            <a:xfrm>
              <a:off x="7911019" y="4320925"/>
              <a:ext cx="679508" cy="593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5C152C-0FBE-4A08-ACCE-2555AC513B5A}"/>
                </a:ext>
              </a:extLst>
            </p:cNvPr>
            <p:cNvCxnSpPr>
              <a:cxnSpLocks/>
              <a:stCxn id="10" idx="1"/>
              <a:endCxn id="12" idx="5"/>
            </p:cNvCxnSpPr>
            <p:nvPr/>
          </p:nvCxnSpPr>
          <p:spPr>
            <a:xfrm flipH="1" flipV="1">
              <a:off x="3759949" y="2818348"/>
              <a:ext cx="375055" cy="55294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6C929C3-869B-4CF4-B94A-B70C503E2CEE}"/>
                </a:ext>
              </a:extLst>
            </p:cNvPr>
            <p:cNvCxnSpPr>
              <a:cxnSpLocks/>
              <a:stCxn id="10" idx="6"/>
              <a:endCxn id="11" idx="3"/>
            </p:cNvCxnSpPr>
            <p:nvPr/>
          </p:nvCxnSpPr>
          <p:spPr>
            <a:xfrm flipV="1">
              <a:off x="4715000" y="2931080"/>
              <a:ext cx="492161" cy="64999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D9D24E-B4ED-45D6-A182-7B932B9C64AE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4375246" y="3877737"/>
              <a:ext cx="455772" cy="93663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A8C9829-D280-44A9-B89A-9280793BB251}"/>
                </a:ext>
              </a:extLst>
            </p:cNvPr>
            <p:cNvSpPr txBox="1"/>
            <p:nvPr/>
          </p:nvSpPr>
          <p:spPr>
            <a:xfrm>
              <a:off x="3699337" y="2921222"/>
              <a:ext cx="54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7177A51-ABF7-49A2-A9A7-8583547D419C}"/>
                </a:ext>
              </a:extLst>
            </p:cNvPr>
            <p:cNvSpPr txBox="1"/>
            <p:nvPr/>
          </p:nvSpPr>
          <p:spPr>
            <a:xfrm>
              <a:off x="4670335" y="3009596"/>
              <a:ext cx="752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amod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97493E8-5125-4A93-9EC8-CCB34A564EAB}"/>
                </a:ext>
              </a:extLst>
            </p:cNvPr>
            <p:cNvSpPr txBox="1"/>
            <p:nvPr/>
          </p:nvSpPr>
          <p:spPr>
            <a:xfrm>
              <a:off x="4210671" y="4199511"/>
              <a:ext cx="75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neigh</a:t>
              </a:r>
              <a:endParaRPr lang="zh-CN" altLang="en-US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DE7F3F4-EA63-4F06-BC05-5E9372961A51}"/>
                </a:ext>
              </a:extLst>
            </p:cNvPr>
            <p:cNvCxnSpPr>
              <a:stCxn id="15" idx="3"/>
              <a:endCxn id="14" idx="7"/>
            </p:cNvCxnSpPr>
            <p:nvPr/>
          </p:nvCxnSpPr>
          <p:spPr>
            <a:xfrm flipH="1">
              <a:off x="5071260" y="3735695"/>
              <a:ext cx="1431795" cy="11655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E01A94F-954A-40B3-9348-750272B0A6A4}"/>
                </a:ext>
              </a:extLst>
            </p:cNvPr>
            <p:cNvCxnSpPr>
              <a:stCxn id="15" idx="4"/>
              <a:endCxn id="13" idx="0"/>
            </p:cNvCxnSpPr>
            <p:nvPr/>
          </p:nvCxnSpPr>
          <p:spPr>
            <a:xfrm flipH="1">
              <a:off x="6409135" y="3822586"/>
              <a:ext cx="334162" cy="82376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427B08-62D0-4A76-A50F-CED4786579C1}"/>
                </a:ext>
              </a:extLst>
            </p:cNvPr>
            <p:cNvCxnSpPr>
              <a:stCxn id="15" idx="5"/>
              <a:endCxn id="16" idx="1"/>
            </p:cNvCxnSpPr>
            <p:nvPr/>
          </p:nvCxnSpPr>
          <p:spPr>
            <a:xfrm>
              <a:off x="6983539" y="3735695"/>
              <a:ext cx="1026992" cy="67212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8945F5-6118-4FE9-B025-053B96E6971F}"/>
                </a:ext>
              </a:extLst>
            </p:cNvPr>
            <p:cNvSpPr txBox="1"/>
            <p:nvPr/>
          </p:nvSpPr>
          <p:spPr>
            <a:xfrm>
              <a:off x="5359710" y="3887089"/>
              <a:ext cx="679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dep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698A5E-2F55-4B5E-808D-78B468998608}"/>
                </a:ext>
              </a:extLst>
            </p:cNvPr>
            <p:cNvSpPr txBox="1"/>
            <p:nvPr/>
          </p:nvSpPr>
          <p:spPr>
            <a:xfrm>
              <a:off x="6176658" y="4090261"/>
              <a:ext cx="7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punct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BEA1F3-F7F1-4186-BAC8-6E9E40B5AF39}"/>
                </a:ext>
              </a:extLst>
            </p:cNvPr>
            <p:cNvSpPr txBox="1"/>
            <p:nvPr/>
          </p:nvSpPr>
          <p:spPr>
            <a:xfrm>
              <a:off x="7094511" y="3868079"/>
              <a:ext cx="125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compound</a:t>
              </a:r>
              <a:endParaRPr lang="zh-CN" altLang="en-US" dirty="0"/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03237453-03A7-4AD2-A455-5422AEDD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989" y="5421782"/>
            <a:ext cx="4426336" cy="831957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EAEA0472-F177-4FD6-B11E-EB7C98E9A249}"/>
              </a:ext>
            </a:extLst>
          </p:cNvPr>
          <p:cNvSpPr txBox="1"/>
          <p:nvPr/>
        </p:nvSpPr>
        <p:spPr>
          <a:xfrm>
            <a:off x="335560" y="3427375"/>
            <a:ext cx="20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初始化节点向量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93709-03A7-40FD-97D2-635279CDF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6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3491-DEDE-4F62-9A34-35BC6C93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Graph Construction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D8D410-7BB2-44F9-9DC9-0C7AA3E75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196" y="4925133"/>
            <a:ext cx="3571429" cy="45714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3A76E-757E-49B5-BE59-261BF4D5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AF858E2A-6422-4BD8-AC91-81ACE41BABA4}" type="datetime1">
              <a:rPr lang="zh-CN" altLang="en-US" smtClean="0"/>
              <a:t>2021/11/17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07EF1-E0DA-4F69-A690-E1A113F8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775" y="5480972"/>
            <a:ext cx="1504762" cy="3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BE14D5-3963-41A5-A86C-247CF14E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59" y="5944513"/>
            <a:ext cx="3200000" cy="3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08D465-846A-4218-8C47-E5B8E2798612}"/>
                  </a:ext>
                </a:extLst>
              </p:cNvPr>
              <p:cNvSpPr txBox="1"/>
              <p:nvPr/>
            </p:nvSpPr>
            <p:spPr>
              <a:xfrm>
                <a:off x="7051636" y="5454392"/>
                <a:ext cx="1504762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08D465-846A-4218-8C47-E5B8E2798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636" y="5454392"/>
                <a:ext cx="1504762" cy="369909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4E948B2-95C6-47C7-B9DC-B33BF53FD5A5}"/>
              </a:ext>
            </a:extLst>
          </p:cNvPr>
          <p:cNvCxnSpPr>
            <a:cxnSpLocks/>
          </p:cNvCxnSpPr>
          <p:nvPr/>
        </p:nvCxnSpPr>
        <p:spPr>
          <a:xfrm flipH="1">
            <a:off x="6366485" y="5658499"/>
            <a:ext cx="58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04FCAF2-4E0C-4086-B24A-25E5D7099D38}"/>
              </a:ext>
            </a:extLst>
          </p:cNvPr>
          <p:cNvSpPr txBox="1"/>
          <p:nvPr/>
        </p:nvSpPr>
        <p:spPr>
          <a:xfrm>
            <a:off x="335560" y="3427375"/>
            <a:ext cx="20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初始化节点向量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799EA7-DB78-4D8D-A526-153ADD943D06}"/>
              </a:ext>
            </a:extLst>
          </p:cNvPr>
          <p:cNvGrpSpPr/>
          <p:nvPr/>
        </p:nvGrpSpPr>
        <p:grpSpPr>
          <a:xfrm>
            <a:off x="2721987" y="1737360"/>
            <a:ext cx="5716483" cy="3140283"/>
            <a:chOff x="2311528" y="1731231"/>
            <a:chExt cx="5716483" cy="314028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DB76B9-AB3C-42DD-8701-0E64EEDC9D3D}"/>
                </a:ext>
              </a:extLst>
            </p:cNvPr>
            <p:cNvSpPr/>
            <p:nvPr/>
          </p:nvSpPr>
          <p:spPr>
            <a:xfrm>
              <a:off x="2311528" y="1731231"/>
              <a:ext cx="5716483" cy="3140283"/>
            </a:xfrm>
            <a:prstGeom prst="rect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225004E-012E-44D9-A5FF-0E3725F32796}"/>
                </a:ext>
              </a:extLst>
            </p:cNvPr>
            <p:cNvSpPr/>
            <p:nvPr/>
          </p:nvSpPr>
          <p:spPr>
            <a:xfrm>
              <a:off x="3478459" y="2775762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85BC791-2619-4532-B25A-5D3C3F2A9C15}"/>
                </a:ext>
              </a:extLst>
            </p:cNvPr>
            <p:cNvSpPr/>
            <p:nvPr/>
          </p:nvSpPr>
          <p:spPr>
            <a:xfrm>
              <a:off x="4503139" y="1993874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C31000C-36F8-446C-9F5F-96DCD0F61977}"/>
                </a:ext>
              </a:extLst>
            </p:cNvPr>
            <p:cNvSpPr/>
            <p:nvPr/>
          </p:nvSpPr>
          <p:spPr>
            <a:xfrm>
              <a:off x="2660805" y="1891353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168FE23-95EA-4850-87FB-F06FA244ADCB}"/>
                </a:ext>
              </a:extLst>
            </p:cNvPr>
            <p:cNvSpPr/>
            <p:nvPr/>
          </p:nvSpPr>
          <p:spPr>
            <a:xfrm>
              <a:off x="5422283" y="4014343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C2D9316-6DC5-4656-9BF6-DA84FBB87B14}"/>
                </a:ext>
              </a:extLst>
            </p:cNvPr>
            <p:cNvSpPr/>
            <p:nvPr/>
          </p:nvSpPr>
          <p:spPr>
            <a:xfrm>
              <a:off x="3914049" y="4167146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EF6D688-CA3B-4DD8-A13D-40580FB9F916}"/>
                </a:ext>
              </a:extLst>
            </p:cNvPr>
            <p:cNvSpPr/>
            <p:nvPr/>
          </p:nvSpPr>
          <p:spPr>
            <a:xfrm>
              <a:off x="5741648" y="2725606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4A52583-4279-40D6-B78D-35D03BB1D4F0}"/>
                </a:ext>
              </a:extLst>
            </p:cNvPr>
            <p:cNvSpPr/>
            <p:nvPr/>
          </p:nvSpPr>
          <p:spPr>
            <a:xfrm>
              <a:off x="7182370" y="3718392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C915D8D-26A6-4E66-8774-38B9B6E00318}"/>
                </a:ext>
              </a:extLst>
            </p:cNvPr>
            <p:cNvCxnSpPr>
              <a:cxnSpLocks/>
              <a:stCxn id="15" idx="1"/>
              <a:endCxn id="17" idx="5"/>
            </p:cNvCxnSpPr>
            <p:nvPr/>
          </p:nvCxnSpPr>
          <p:spPr>
            <a:xfrm flipH="1" flipV="1">
              <a:off x="3215118" y="2351919"/>
              <a:ext cx="358447" cy="502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C641DE1-03E9-44EB-AD00-0A86597C5138}"/>
                </a:ext>
              </a:extLst>
            </p:cNvPr>
            <p:cNvCxnSpPr>
              <a:cxnSpLocks/>
              <a:stCxn id="15" idx="6"/>
              <a:endCxn id="16" idx="3"/>
            </p:cNvCxnSpPr>
            <p:nvPr/>
          </p:nvCxnSpPr>
          <p:spPr>
            <a:xfrm flipV="1">
              <a:off x="4127877" y="2454440"/>
              <a:ext cx="470367" cy="59111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E7BC703-ECB0-45FB-866F-8B9CBD0D1A29}"/>
                </a:ext>
              </a:extLst>
            </p:cNvPr>
            <p:cNvCxnSpPr>
              <a:cxnSpLocks/>
              <a:stCxn id="16" idx="5"/>
              <a:endCxn id="20" idx="2"/>
            </p:cNvCxnSpPr>
            <p:nvPr/>
          </p:nvCxnSpPr>
          <p:spPr>
            <a:xfrm>
              <a:off x="5057452" y="2454440"/>
              <a:ext cx="684196" cy="5409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B641390-F6D3-44E4-B9F2-EB7C1D550125}"/>
                </a:ext>
              </a:extLst>
            </p:cNvPr>
            <p:cNvSpPr txBox="1"/>
            <p:nvPr/>
          </p:nvSpPr>
          <p:spPr>
            <a:xfrm>
              <a:off x="3008092" y="2499539"/>
              <a:ext cx="516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DD1D79-106F-4656-814B-B6F7B8C94B55}"/>
                </a:ext>
              </a:extLst>
            </p:cNvPr>
            <p:cNvSpPr txBox="1"/>
            <p:nvPr/>
          </p:nvSpPr>
          <p:spPr>
            <a:xfrm>
              <a:off x="3920001" y="2355916"/>
              <a:ext cx="71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0.35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1D4FC06-18F2-452D-9F6A-74488D3D02FB}"/>
                </a:ext>
              </a:extLst>
            </p:cNvPr>
            <p:cNvSpPr txBox="1"/>
            <p:nvPr/>
          </p:nvSpPr>
          <p:spPr>
            <a:xfrm>
              <a:off x="5210870" y="2395083"/>
              <a:ext cx="53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8B139FC-01BB-4449-B926-D3E43B4BF1FB}"/>
                </a:ext>
              </a:extLst>
            </p:cNvPr>
            <p:cNvCxnSpPr>
              <a:stCxn id="20" idx="3"/>
              <a:endCxn id="19" idx="7"/>
            </p:cNvCxnSpPr>
            <p:nvPr/>
          </p:nvCxnSpPr>
          <p:spPr>
            <a:xfrm flipH="1">
              <a:off x="4468361" y="3186173"/>
              <a:ext cx="1368392" cy="10599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0078BB8-EC0A-439A-B214-E3CD1165F71A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4563467" y="4284137"/>
              <a:ext cx="858816" cy="1528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55902A3-7F15-4BD5-BA49-BF0C7FD0C26F}"/>
                </a:ext>
              </a:extLst>
            </p:cNvPr>
            <p:cNvCxnSpPr>
              <a:stCxn id="20" idx="5"/>
              <a:endCxn id="21" idx="1"/>
            </p:cNvCxnSpPr>
            <p:nvPr/>
          </p:nvCxnSpPr>
          <p:spPr>
            <a:xfrm>
              <a:off x="6295960" y="3186173"/>
              <a:ext cx="981515" cy="6112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F23BBD-FCDC-4AF2-9FB7-41D97A4651C3}"/>
                </a:ext>
              </a:extLst>
            </p:cNvPr>
            <p:cNvSpPr txBox="1"/>
            <p:nvPr/>
          </p:nvSpPr>
          <p:spPr>
            <a:xfrm>
              <a:off x="4744038" y="3323853"/>
              <a:ext cx="64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1B897B-249C-4D3C-B86D-6DDC413F8897}"/>
                </a:ext>
              </a:extLst>
            </p:cNvPr>
            <p:cNvSpPr txBox="1"/>
            <p:nvPr/>
          </p:nvSpPr>
          <p:spPr>
            <a:xfrm>
              <a:off x="4786038" y="3956465"/>
              <a:ext cx="49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481EED-294A-44FC-A99C-400F36099AEE}"/>
                </a:ext>
              </a:extLst>
            </p:cNvPr>
            <p:cNvSpPr txBox="1"/>
            <p:nvPr/>
          </p:nvSpPr>
          <p:spPr>
            <a:xfrm>
              <a:off x="6590253" y="3161319"/>
              <a:ext cx="64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0.15</a:t>
              </a:r>
              <a:endParaRPr lang="zh-CN" altLang="en-US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AB2DEDC1-0DA8-4175-8337-84D2CD09176B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09E8935-A186-404B-BBEE-411409C8E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E3491-DEDE-4F62-9A34-35BC6C93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Graph Construction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3A76E-757E-49B5-BE59-261BF4D5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7B59D3CC-80A4-4AC9-A9FC-282E14A83211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4FCAF2-4E0C-4086-B24A-25E5D7099D38}"/>
              </a:ext>
            </a:extLst>
          </p:cNvPr>
          <p:cNvSpPr txBox="1"/>
          <p:nvPr/>
        </p:nvSpPr>
        <p:spPr>
          <a:xfrm>
            <a:off x="335560" y="3427375"/>
            <a:ext cx="20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初始化节点向量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799EA7-DB78-4D8D-A526-153ADD943D06}"/>
              </a:ext>
            </a:extLst>
          </p:cNvPr>
          <p:cNvGrpSpPr/>
          <p:nvPr/>
        </p:nvGrpSpPr>
        <p:grpSpPr>
          <a:xfrm>
            <a:off x="2721987" y="1737360"/>
            <a:ext cx="5716483" cy="3140283"/>
            <a:chOff x="2311528" y="1731231"/>
            <a:chExt cx="5716483" cy="314028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DB76B9-AB3C-42DD-8701-0E64EEDC9D3D}"/>
                </a:ext>
              </a:extLst>
            </p:cNvPr>
            <p:cNvSpPr/>
            <p:nvPr/>
          </p:nvSpPr>
          <p:spPr>
            <a:xfrm>
              <a:off x="2311528" y="1731231"/>
              <a:ext cx="5716483" cy="3140283"/>
            </a:xfrm>
            <a:prstGeom prst="rect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225004E-012E-44D9-A5FF-0E3725F32796}"/>
                </a:ext>
              </a:extLst>
            </p:cNvPr>
            <p:cNvSpPr/>
            <p:nvPr/>
          </p:nvSpPr>
          <p:spPr>
            <a:xfrm>
              <a:off x="3478459" y="2775762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85BC791-2619-4532-B25A-5D3C3F2A9C15}"/>
                </a:ext>
              </a:extLst>
            </p:cNvPr>
            <p:cNvSpPr/>
            <p:nvPr/>
          </p:nvSpPr>
          <p:spPr>
            <a:xfrm>
              <a:off x="4503139" y="1993874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C31000C-36F8-446C-9F5F-96DCD0F61977}"/>
                </a:ext>
              </a:extLst>
            </p:cNvPr>
            <p:cNvSpPr/>
            <p:nvPr/>
          </p:nvSpPr>
          <p:spPr>
            <a:xfrm>
              <a:off x="2660805" y="1891353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168FE23-95EA-4850-87FB-F06FA244ADCB}"/>
                </a:ext>
              </a:extLst>
            </p:cNvPr>
            <p:cNvSpPr/>
            <p:nvPr/>
          </p:nvSpPr>
          <p:spPr>
            <a:xfrm>
              <a:off x="5422283" y="4014343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C2D9316-6DC5-4656-9BF6-DA84FBB87B14}"/>
                </a:ext>
              </a:extLst>
            </p:cNvPr>
            <p:cNvSpPr/>
            <p:nvPr/>
          </p:nvSpPr>
          <p:spPr>
            <a:xfrm>
              <a:off x="3914049" y="4167146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EF6D688-CA3B-4DD8-A13D-40580FB9F916}"/>
                </a:ext>
              </a:extLst>
            </p:cNvPr>
            <p:cNvSpPr/>
            <p:nvPr/>
          </p:nvSpPr>
          <p:spPr>
            <a:xfrm>
              <a:off x="5741648" y="2725606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4A52583-4279-40D6-B78D-35D03BB1D4F0}"/>
                </a:ext>
              </a:extLst>
            </p:cNvPr>
            <p:cNvSpPr/>
            <p:nvPr/>
          </p:nvSpPr>
          <p:spPr>
            <a:xfrm>
              <a:off x="7182370" y="3718392"/>
              <a:ext cx="649418" cy="5395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C915D8D-26A6-4E66-8774-38B9B6E00318}"/>
                </a:ext>
              </a:extLst>
            </p:cNvPr>
            <p:cNvCxnSpPr>
              <a:cxnSpLocks/>
              <a:stCxn id="15" idx="1"/>
              <a:endCxn id="17" idx="5"/>
            </p:cNvCxnSpPr>
            <p:nvPr/>
          </p:nvCxnSpPr>
          <p:spPr>
            <a:xfrm flipH="1" flipV="1">
              <a:off x="3215118" y="2351919"/>
              <a:ext cx="358447" cy="502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C641DE1-03E9-44EB-AD00-0A86597C5138}"/>
                </a:ext>
              </a:extLst>
            </p:cNvPr>
            <p:cNvCxnSpPr>
              <a:cxnSpLocks/>
              <a:stCxn id="15" idx="6"/>
              <a:endCxn id="16" idx="3"/>
            </p:cNvCxnSpPr>
            <p:nvPr/>
          </p:nvCxnSpPr>
          <p:spPr>
            <a:xfrm flipV="1">
              <a:off x="4127877" y="2454440"/>
              <a:ext cx="470367" cy="59111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E7BC703-ECB0-45FB-866F-8B9CBD0D1A29}"/>
                </a:ext>
              </a:extLst>
            </p:cNvPr>
            <p:cNvCxnSpPr>
              <a:cxnSpLocks/>
              <a:stCxn id="16" idx="5"/>
              <a:endCxn id="20" idx="2"/>
            </p:cNvCxnSpPr>
            <p:nvPr/>
          </p:nvCxnSpPr>
          <p:spPr>
            <a:xfrm>
              <a:off x="5057452" y="2454440"/>
              <a:ext cx="684196" cy="5409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B641390-F6D3-44E4-B9F2-EB7C1D550125}"/>
                </a:ext>
              </a:extLst>
            </p:cNvPr>
            <p:cNvSpPr txBox="1"/>
            <p:nvPr/>
          </p:nvSpPr>
          <p:spPr>
            <a:xfrm>
              <a:off x="3008092" y="2499539"/>
              <a:ext cx="516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DD1D79-106F-4656-814B-B6F7B8C94B55}"/>
                </a:ext>
              </a:extLst>
            </p:cNvPr>
            <p:cNvSpPr txBox="1"/>
            <p:nvPr/>
          </p:nvSpPr>
          <p:spPr>
            <a:xfrm>
              <a:off x="3920001" y="2355916"/>
              <a:ext cx="71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0.35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1D4FC06-18F2-452D-9F6A-74488D3D02FB}"/>
                </a:ext>
              </a:extLst>
            </p:cNvPr>
            <p:cNvSpPr txBox="1"/>
            <p:nvPr/>
          </p:nvSpPr>
          <p:spPr>
            <a:xfrm>
              <a:off x="5210870" y="2395083"/>
              <a:ext cx="53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8B139FC-01BB-4449-B926-D3E43B4BF1FB}"/>
                </a:ext>
              </a:extLst>
            </p:cNvPr>
            <p:cNvCxnSpPr>
              <a:stCxn id="20" idx="3"/>
              <a:endCxn id="19" idx="7"/>
            </p:cNvCxnSpPr>
            <p:nvPr/>
          </p:nvCxnSpPr>
          <p:spPr>
            <a:xfrm flipH="1">
              <a:off x="4468361" y="3186173"/>
              <a:ext cx="1368392" cy="10599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0078BB8-EC0A-439A-B214-E3CD1165F71A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4563467" y="4284137"/>
              <a:ext cx="858816" cy="1528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55902A3-7F15-4BD5-BA49-BF0C7FD0C26F}"/>
                </a:ext>
              </a:extLst>
            </p:cNvPr>
            <p:cNvCxnSpPr>
              <a:stCxn id="20" idx="5"/>
              <a:endCxn id="21" idx="1"/>
            </p:cNvCxnSpPr>
            <p:nvPr/>
          </p:nvCxnSpPr>
          <p:spPr>
            <a:xfrm>
              <a:off x="6295960" y="3186173"/>
              <a:ext cx="981515" cy="6112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F23BBD-FCDC-4AF2-9FB7-41D97A4651C3}"/>
                </a:ext>
              </a:extLst>
            </p:cNvPr>
            <p:cNvSpPr txBox="1"/>
            <p:nvPr/>
          </p:nvSpPr>
          <p:spPr>
            <a:xfrm>
              <a:off x="4744038" y="3323853"/>
              <a:ext cx="64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1B897B-249C-4D3C-B86D-6DDC413F8897}"/>
                </a:ext>
              </a:extLst>
            </p:cNvPr>
            <p:cNvSpPr txBox="1"/>
            <p:nvPr/>
          </p:nvSpPr>
          <p:spPr>
            <a:xfrm>
              <a:off x="4786038" y="3956465"/>
              <a:ext cx="49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481EED-294A-44FC-A99C-400F36099AEE}"/>
                </a:ext>
              </a:extLst>
            </p:cNvPr>
            <p:cNvSpPr txBox="1"/>
            <p:nvPr/>
          </p:nvSpPr>
          <p:spPr>
            <a:xfrm>
              <a:off x="6590253" y="3161319"/>
              <a:ext cx="64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0.15</a:t>
              </a:r>
              <a:endParaRPr lang="zh-CN" altLang="en-US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AB2DEDC1-0DA8-4175-8337-84D2CD09176B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741114-A991-4F25-A530-B027732F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589" y="1793166"/>
            <a:ext cx="2971429" cy="7333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AF5860-919A-47BE-90A9-0805C8FF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764" y="2859320"/>
            <a:ext cx="3076190" cy="71428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036B345-FDF6-42A0-BA6C-95711B591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94" y="5092278"/>
            <a:ext cx="7742857" cy="48571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DA38761-885A-4A45-B983-D601FFE20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039" y="3881907"/>
            <a:ext cx="3295238" cy="50476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2083D-14A6-4799-B859-5386C1740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Graph2Seq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EAE2A320-2C3E-4A38-A16E-BF00E3AAB76E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A4FB646-C7D5-4EA6-9CEC-17B0644A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532" y="2108200"/>
            <a:ext cx="5659262" cy="376078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CF79865-330B-44B2-8E0A-EF086B9E2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 Decoder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ABD90BD3-66F2-4DE6-91EE-05E67A94EC7B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CF06B-F4D9-48D6-BE3C-93469BB8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copy mechanism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coverage mechanism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6E47ADA-BC55-49FD-B2FB-8170428E5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 Decoder: Copy Mechanism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00C0540C-3C91-453F-9EC0-D41D1328C77E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B4CF1A86-8CF8-4DAC-AE18-4819AF036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25" y="2880133"/>
            <a:ext cx="45243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EEF63-2929-4F04-A319-F2510BA4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4" y="1954634"/>
            <a:ext cx="6471988" cy="3832197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FA69D63-63E1-4080-B288-6C0278FB5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r>
              <a:rPr lang="en-US"/>
              <a:t> / 24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46D06A-49D7-4564-BF31-F0ACE60AF5B1}"/>
              </a:ext>
            </a:extLst>
          </p:cNvPr>
          <p:cNvSpPr txBox="1"/>
          <p:nvPr/>
        </p:nvSpPr>
        <p:spPr>
          <a:xfrm>
            <a:off x="2796051" y="6029901"/>
            <a:ext cx="666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“Get To The Point: Summarization with Pointer-Generator Networks”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51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chemeClr val="tx1"/>
                </a:solidFill>
                <a:latin typeface="roman"/>
              </a:rPr>
              <a:t>Catalog</a:t>
            </a:r>
            <a:endParaRPr lang="zh-cn" sz="6000" i="1" dirty="0">
              <a:solidFill>
                <a:schemeClr val="tx1"/>
              </a:solidFill>
              <a:latin typeface="roman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8549"/>
            <a:ext cx="12192000" cy="596382"/>
          </a:xfrm>
        </p:spPr>
        <p:txBody>
          <a:bodyPr lIns="91440" tIns="45720" rIns="91440" bIns="45720" rtlCol="0" anchor="ctr">
            <a:spAutoFit/>
          </a:bodyPr>
          <a:lstStyle/>
          <a:p>
            <a:pPr algn="ctr" rtl="0"/>
            <a:r>
              <a:rPr lang="en-US" altLang="zh-CN" sz="3200" dirty="0">
                <a:solidFill>
                  <a:srgbClr val="FFFFFF"/>
                </a:solidFill>
              </a:rPr>
              <a:t>1.background	2.architecture</a:t>
            </a:r>
            <a:r>
              <a:rPr lang="zh-CN" altLang="en-US" sz="3200" dirty="0">
                <a:solidFill>
                  <a:srgbClr val="FFFFFF"/>
                </a:solidFill>
              </a:rPr>
              <a:t>    </a:t>
            </a:r>
            <a:r>
              <a:rPr lang="en-US" altLang="zh-CN" sz="3200" dirty="0">
                <a:solidFill>
                  <a:srgbClr val="FFFFFF"/>
                </a:solidFill>
              </a:rPr>
              <a:t>3.Results</a:t>
            </a:r>
            <a:endParaRPr lang="zh-c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 Decoder: Coverage Mechanism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518872D9-96FD-4708-AE1F-CE7257018753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FB62CF-CE92-45B9-B1B8-D6A7EE19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54" y="1954634"/>
            <a:ext cx="6471988" cy="38321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5BC698-A35C-4F83-BDC9-7EBCA7ED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994" y="2876619"/>
            <a:ext cx="1485714" cy="5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39D09C-4C4F-4734-979C-6DF4B2CE4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565" y="3492099"/>
            <a:ext cx="3428571" cy="6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F9EDB0-2232-4CFC-B11F-9D5B63DDD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231" y="4292319"/>
            <a:ext cx="2495238" cy="542857"/>
          </a:xfrm>
          <a:prstGeom prst="rect">
            <a:avLst/>
          </a:prstGeom>
        </p:spPr>
      </p:pic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50A77FF6-C1F6-44D5-A7C2-768DDA095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r>
              <a:rPr lang="en-US"/>
              <a:t> / 24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863744-D632-4838-BA2A-644DB567E394}"/>
              </a:ext>
            </a:extLst>
          </p:cNvPr>
          <p:cNvSpPr txBox="1"/>
          <p:nvPr/>
        </p:nvSpPr>
        <p:spPr>
          <a:xfrm>
            <a:off x="2796051" y="6029901"/>
            <a:ext cx="666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“Get To The Point: Summarization with Pointer-Generator Networks”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28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 Evaluator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914B013E-DA2F-4951-9C01-D00C654522BD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Architecture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A4FB646-C7D5-4EA6-9CEC-17B0644A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77" y="2041088"/>
            <a:ext cx="5659262" cy="37607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6ACA3D-68B2-4BA2-A5FD-CC1C014B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52" y="3297378"/>
            <a:ext cx="3809524" cy="4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E9CBC7-356E-4571-BFFD-40A819A31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604" y="4183769"/>
            <a:ext cx="4647619" cy="66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02AF4C-EBD3-4FCF-8020-6C9FBEEB071F}"/>
                  </a:ext>
                </a:extLst>
              </p:cNvPr>
              <p:cNvSpPr txBox="1"/>
              <p:nvPr/>
            </p:nvSpPr>
            <p:spPr>
              <a:xfrm>
                <a:off x="6993752" y="2517845"/>
                <a:ext cx="4647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𝑒𝑣𝑎𝑙</m:t>
                        </m:r>
                      </m:sub>
                    </m:sSub>
                  </m:oMath>
                </a14:m>
                <a:r>
                  <a:rPr lang="en-US" altLang="zh-CN" dirty="0"/>
                  <a:t>:BLEU-4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𝑠𝑒𝑚</m:t>
                        </m:r>
                      </m:sub>
                    </m:sSub>
                  </m:oMath>
                </a14:m>
                <a:r>
                  <a:rPr lang="en-US" altLang="zh-CN" dirty="0"/>
                  <a:t>:word movers distance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02AF4C-EBD3-4FCF-8020-6C9FBEEB0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52" y="2517845"/>
                <a:ext cx="4647619" cy="369332"/>
              </a:xfrm>
              <a:prstGeom prst="rect">
                <a:avLst/>
              </a:prstGeom>
              <a:blipFill>
                <a:blip r:embed="rId5"/>
                <a:stretch>
                  <a:fillRect l="-393" t="-8197" r="-26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9BA4B9A-22CD-4E1F-A7DA-45BEC7EACC03}"/>
              </a:ext>
            </a:extLst>
          </p:cNvPr>
          <p:cNvSpPr txBox="1"/>
          <p:nvPr/>
        </p:nvSpPr>
        <p:spPr>
          <a:xfrm>
            <a:off x="6873604" y="1737360"/>
            <a:ext cx="476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self-critical sequence training (SCST) algorithm</a:t>
            </a:r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B0C977F-C076-40B4-B29A-21B4DF3B2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chemeClr val="tx1"/>
                </a:solidFill>
                <a:latin typeface="roman"/>
              </a:rPr>
              <a:t>Results</a:t>
            </a:r>
            <a:endParaRPr lang="zh-cn" sz="6000" i="1" dirty="0">
              <a:solidFill>
                <a:schemeClr val="tx1"/>
              </a:solidFill>
              <a:latin typeface="roman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45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88B542-825A-4DE7-8F34-DB0EB8A99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82" y="2517165"/>
            <a:ext cx="9904762" cy="294285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2665088C-E8AC-46E9-8D4B-C1F52DF9E867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Results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B66995E-38E2-4302-B9A9-8995EDF16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chemeClr val="tx1"/>
                </a:solidFill>
                <a:latin typeface="roman"/>
              </a:rPr>
              <a:t>End</a:t>
            </a:r>
            <a:endParaRPr lang="zh-cn" sz="6000" i="1" dirty="0">
              <a:solidFill>
                <a:schemeClr val="tx1"/>
              </a:solidFill>
              <a:latin typeface="roman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1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chemeClr val="tx1"/>
                </a:solidFill>
                <a:latin typeface="roman"/>
              </a:rPr>
              <a:t>Background</a:t>
            </a:r>
            <a:endParaRPr lang="zh-cn" sz="6000" i="1" dirty="0">
              <a:solidFill>
                <a:schemeClr val="tx1"/>
              </a:solidFill>
              <a:latin typeface="roman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8549"/>
            <a:ext cx="12192000" cy="596382"/>
          </a:xfrm>
        </p:spPr>
        <p:txBody>
          <a:bodyPr lIns="91440" tIns="45720" rIns="91440" bIns="45720" rtlCol="0" anchor="ctr">
            <a:spAutoFit/>
          </a:bodyPr>
          <a:lstStyle/>
          <a:p>
            <a:pPr algn="ctr" rtl="0"/>
            <a:r>
              <a:rPr lang="en-US" altLang="zh-CN" sz="3200" dirty="0">
                <a:solidFill>
                  <a:srgbClr val="FFFFFF"/>
                </a:solidFill>
              </a:rPr>
              <a:t>1.QG	2.graph2seq</a:t>
            </a:r>
            <a:r>
              <a:rPr lang="zh-CN" altLang="en-US" sz="3200" dirty="0">
                <a:solidFill>
                  <a:srgbClr val="FFFFFF"/>
                </a:solidFill>
              </a:rPr>
              <a:t>    </a:t>
            </a:r>
            <a:r>
              <a:rPr lang="en-US" altLang="zh-CN" sz="3200" dirty="0">
                <a:solidFill>
                  <a:srgbClr val="FFFFFF"/>
                </a:solidFill>
              </a:rPr>
              <a:t>3.RL</a:t>
            </a:r>
            <a:endParaRPr lang="zh-c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1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E1684-AB3A-4E73-A154-B25C0A7A8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2519" y="2950999"/>
                <a:ext cx="3021714" cy="20527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E1684-AB3A-4E73-A154-B25C0A7A8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2519" y="2950999"/>
                <a:ext cx="3021714" cy="20527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4B1912A1-ED09-4F7F-AABE-6C5DACB84C7D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1230F0-6DC6-4F3A-9882-B71E9A4A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24" y="1825215"/>
            <a:ext cx="3760759" cy="4304306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04DCEED-E466-4EAF-B839-784EB05EF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6F1CA0BF-8ADE-4F2F-88F6-B77B14966115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C41A7C5-6F4D-4DEC-B3FE-E407ED9C1AA8}"/>
              </a:ext>
            </a:extLst>
          </p:cNvPr>
          <p:cNvGrpSpPr/>
          <p:nvPr/>
        </p:nvGrpSpPr>
        <p:grpSpPr>
          <a:xfrm>
            <a:off x="1097280" y="2347288"/>
            <a:ext cx="4345498" cy="2782581"/>
            <a:chOff x="3953731" y="1737360"/>
            <a:chExt cx="4345498" cy="27825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DE40201-A322-434B-B80E-94906D2BD86D}"/>
                </a:ext>
              </a:extLst>
            </p:cNvPr>
            <p:cNvSpPr/>
            <p:nvPr/>
          </p:nvSpPr>
          <p:spPr>
            <a:xfrm>
              <a:off x="3953731" y="1737360"/>
              <a:ext cx="4345498" cy="2782581"/>
            </a:xfrm>
            <a:prstGeom prst="rect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843BB0-C84D-4926-A44D-F35594D3792F}"/>
                </a:ext>
              </a:extLst>
            </p:cNvPr>
            <p:cNvSpPr/>
            <p:nvPr/>
          </p:nvSpPr>
          <p:spPr>
            <a:xfrm>
              <a:off x="4458330" y="2862327"/>
              <a:ext cx="679508" cy="5933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844082-2582-417B-9AC3-39E4068DC851}"/>
                </a:ext>
              </a:extLst>
            </p:cNvPr>
            <p:cNvSpPr/>
            <p:nvPr/>
          </p:nvSpPr>
          <p:spPr>
            <a:xfrm>
              <a:off x="5685638" y="1928290"/>
              <a:ext cx="679508" cy="593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99471F2-77CF-429F-9889-A6E78F1DD55E}"/>
                </a:ext>
              </a:extLst>
            </p:cNvPr>
            <p:cNvSpPr/>
            <p:nvPr/>
          </p:nvSpPr>
          <p:spPr>
            <a:xfrm>
              <a:off x="5786726" y="2862328"/>
              <a:ext cx="679508" cy="5933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7A16615-9FDC-48B6-B41C-7C1354F8483E}"/>
                </a:ext>
              </a:extLst>
            </p:cNvPr>
            <p:cNvSpPr/>
            <p:nvPr/>
          </p:nvSpPr>
          <p:spPr>
            <a:xfrm>
              <a:off x="7165456" y="2485465"/>
              <a:ext cx="679508" cy="593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5789432-464E-4CE8-8986-C5F212D8314A}"/>
                </a:ext>
              </a:extLst>
            </p:cNvPr>
            <p:cNvSpPr/>
            <p:nvPr/>
          </p:nvSpPr>
          <p:spPr>
            <a:xfrm>
              <a:off x="7054164" y="3426903"/>
              <a:ext cx="679508" cy="59333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740280B-43AD-4458-AA53-F743C218EEE1}"/>
                </a:ext>
              </a:extLst>
            </p:cNvPr>
            <p:cNvSpPr/>
            <p:nvPr/>
          </p:nvSpPr>
          <p:spPr>
            <a:xfrm>
              <a:off x="5446972" y="3825776"/>
              <a:ext cx="679508" cy="59333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19864B2-36A9-4B8A-A53B-6FB7E4DE892B}"/>
                </a:ext>
              </a:extLst>
            </p:cNvPr>
            <p:cNvCxnSpPr>
              <a:stCxn id="7" idx="7"/>
              <a:endCxn id="8" idx="3"/>
            </p:cNvCxnSpPr>
            <p:nvPr/>
          </p:nvCxnSpPr>
          <p:spPr>
            <a:xfrm flipV="1">
              <a:off x="5038326" y="2434730"/>
              <a:ext cx="746824" cy="51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8A70D63-2DF1-4871-939D-F627C2B327F3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5137838" y="3158993"/>
              <a:ext cx="64888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2D8A605-26C7-41EA-A111-BCA9F9AFEE59}"/>
                </a:ext>
              </a:extLst>
            </p:cNvPr>
            <p:cNvCxnSpPr>
              <a:stCxn id="7" idx="5"/>
              <a:endCxn id="14" idx="1"/>
            </p:cNvCxnSpPr>
            <p:nvPr/>
          </p:nvCxnSpPr>
          <p:spPr>
            <a:xfrm>
              <a:off x="5038326" y="3368767"/>
              <a:ext cx="508158" cy="54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F6ED2E8-3C16-44AA-86DA-EF4229BB554B}"/>
                </a:ext>
              </a:extLst>
            </p:cNvPr>
            <p:cNvCxnSpPr>
              <a:cxnSpLocks/>
              <a:stCxn id="11" idx="6"/>
              <a:endCxn id="12" idx="3"/>
            </p:cNvCxnSpPr>
            <p:nvPr/>
          </p:nvCxnSpPr>
          <p:spPr>
            <a:xfrm flipV="1">
              <a:off x="6466234" y="2991905"/>
              <a:ext cx="798734" cy="167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F29C196-4D05-4DE9-AE1F-933606E31019}"/>
                </a:ext>
              </a:extLst>
            </p:cNvPr>
            <p:cNvCxnSpPr>
              <a:cxnSpLocks/>
              <a:stCxn id="13" idx="3"/>
              <a:endCxn id="14" idx="6"/>
            </p:cNvCxnSpPr>
            <p:nvPr/>
          </p:nvCxnSpPr>
          <p:spPr>
            <a:xfrm flipH="1">
              <a:off x="6126480" y="3933343"/>
              <a:ext cx="1027196" cy="18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427EDAC-12EB-4D0E-81C0-22EBA501F626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>
              <a:off x="6025392" y="2521621"/>
              <a:ext cx="101088" cy="340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1EB5A4C-8B1A-46E6-A1D0-3E8E50E0BBBA}"/>
                </a:ext>
              </a:extLst>
            </p:cNvPr>
            <p:cNvCxnSpPr>
              <a:stCxn id="14" idx="7"/>
              <a:endCxn id="11" idx="4"/>
            </p:cNvCxnSpPr>
            <p:nvPr/>
          </p:nvCxnSpPr>
          <p:spPr>
            <a:xfrm flipV="1">
              <a:off x="6026968" y="3455659"/>
              <a:ext cx="99512" cy="457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26A861C-1151-4834-8EBF-69C47314819F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 flipH="1">
              <a:off x="7393918" y="3078796"/>
              <a:ext cx="111292" cy="348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D0D140E-9D50-4DD3-9B8C-6583D024FE47}"/>
                </a:ext>
              </a:extLst>
            </p:cNvPr>
            <p:cNvSpPr txBox="1"/>
            <p:nvPr/>
          </p:nvSpPr>
          <p:spPr>
            <a:xfrm>
              <a:off x="4214627" y="2455516"/>
              <a:ext cx="94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(1,1,1,1)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23F7B30-BA61-404A-AB43-86CBE3C7E351}"/>
                </a:ext>
              </a:extLst>
            </p:cNvPr>
            <p:cNvSpPr txBox="1"/>
            <p:nvPr/>
          </p:nvSpPr>
          <p:spPr>
            <a:xfrm>
              <a:off x="4737681" y="1870339"/>
              <a:ext cx="104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(2,2,2,2)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A200B99-E5C2-42F0-BB86-4C82FE8787F5}"/>
                </a:ext>
              </a:extLst>
            </p:cNvPr>
            <p:cNvSpPr txBox="1"/>
            <p:nvPr/>
          </p:nvSpPr>
          <p:spPr>
            <a:xfrm>
              <a:off x="5066776" y="3348211"/>
              <a:ext cx="1029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(3,3,3,3)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DF9B93-4F4A-4E5B-BF78-57D07BC9B745}"/>
                </a:ext>
              </a:extLst>
            </p:cNvPr>
            <p:cNvSpPr txBox="1"/>
            <p:nvPr/>
          </p:nvSpPr>
          <p:spPr>
            <a:xfrm>
              <a:off x="4463782" y="4012675"/>
              <a:ext cx="122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(4,4,4,4)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7878D26-8465-4F18-B30F-243266DFD2E7}"/>
                </a:ext>
              </a:extLst>
            </p:cNvPr>
            <p:cNvSpPr txBox="1"/>
            <p:nvPr/>
          </p:nvSpPr>
          <p:spPr>
            <a:xfrm>
              <a:off x="7138822" y="2125419"/>
              <a:ext cx="107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(5,5,5,5)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FAF0CBF-4418-4256-8C8E-FAAB5AF83906}"/>
                </a:ext>
              </a:extLst>
            </p:cNvPr>
            <p:cNvSpPr txBox="1"/>
            <p:nvPr/>
          </p:nvSpPr>
          <p:spPr>
            <a:xfrm>
              <a:off x="7078441" y="4045343"/>
              <a:ext cx="1139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(6,6,6,6)</a:t>
              </a:r>
              <a:endParaRPr lang="zh-CN" altLang="en-US" dirty="0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D1AA342-7AB0-4768-AE71-4A56845AF771}"/>
              </a:ext>
            </a:extLst>
          </p:cNvPr>
          <p:cNvSpPr txBox="1"/>
          <p:nvPr/>
        </p:nvSpPr>
        <p:spPr>
          <a:xfrm>
            <a:off x="6243088" y="2303990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聚合与更新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441CA10-F7CE-44F7-ACFF-18591CECB982}"/>
              </a:ext>
            </a:extLst>
          </p:cNvPr>
          <p:cNvSpPr txBox="1"/>
          <p:nvPr/>
        </p:nvSpPr>
        <p:spPr>
          <a:xfrm>
            <a:off x="6243088" y="2962875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邻居信息</a:t>
            </a:r>
            <a:r>
              <a:rPr lang="en-US" altLang="zh-CN" dirty="0"/>
              <a:t>N=a*(2,2,2,2)+b*(3,3,3,3)+c*(4,4,4,4)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4F76DF-61E6-467B-8E33-2E26033577F1}"/>
              </a:ext>
            </a:extLst>
          </p:cNvPr>
          <p:cNvSpPr txBox="1"/>
          <p:nvPr/>
        </p:nvSpPr>
        <p:spPr>
          <a:xfrm>
            <a:off x="6237384" y="3541982"/>
            <a:ext cx="51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的信息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(W(1,1,1,1)+*N)</a:t>
            </a:r>
            <a:r>
              <a:rPr lang="zh-CN" altLang="en-US" dirty="0">
                <a:sym typeface="Symbol" panose="05050102010706020507" pitchFamily="18" charset="2"/>
              </a:rPr>
              <a:t>，其中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zh-CN" altLang="en-US" dirty="0">
                <a:sym typeface="Symbol" panose="05050102010706020507" pitchFamily="18" charset="2"/>
              </a:rPr>
              <a:t>是激活函数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9E4C9D-D2F3-4319-8B3E-69D19B23D2E8}"/>
              </a:ext>
            </a:extLst>
          </p:cNvPr>
          <p:cNvSpPr txBox="1"/>
          <p:nvPr/>
        </p:nvSpPr>
        <p:spPr>
          <a:xfrm>
            <a:off x="3326404" y="6031684"/>
            <a:ext cx="5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https://www.zhihu.com/zvideo/1319699425372344320</a:t>
            </a: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979B79D-3816-4A66-A42B-98B749340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2138"/>
            <a:ext cx="10058400" cy="1255222"/>
          </a:xfrm>
        </p:spPr>
        <p:txBody>
          <a:bodyPr/>
          <a:lstStyle/>
          <a:p>
            <a:r>
              <a:rPr lang="en-US" altLang="zh-CN" dirty="0"/>
              <a:t>GNN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6747348A-BCB3-4484-A36B-04CA481153E3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C41A7C5-6F4D-4DEC-B3FE-E407ED9C1AA8}"/>
              </a:ext>
            </a:extLst>
          </p:cNvPr>
          <p:cNvGrpSpPr/>
          <p:nvPr/>
        </p:nvGrpSpPr>
        <p:grpSpPr>
          <a:xfrm>
            <a:off x="1097280" y="2347288"/>
            <a:ext cx="4345498" cy="2782581"/>
            <a:chOff x="3953731" y="1737360"/>
            <a:chExt cx="4345498" cy="27825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DE40201-A322-434B-B80E-94906D2BD86D}"/>
                </a:ext>
              </a:extLst>
            </p:cNvPr>
            <p:cNvSpPr/>
            <p:nvPr/>
          </p:nvSpPr>
          <p:spPr>
            <a:xfrm>
              <a:off x="3953731" y="1737360"/>
              <a:ext cx="4345498" cy="2782581"/>
            </a:xfrm>
            <a:prstGeom prst="rect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6843BB0-C84D-4926-A44D-F35594D3792F}"/>
                </a:ext>
              </a:extLst>
            </p:cNvPr>
            <p:cNvSpPr/>
            <p:nvPr/>
          </p:nvSpPr>
          <p:spPr>
            <a:xfrm>
              <a:off x="4458330" y="2862327"/>
              <a:ext cx="679508" cy="59333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844082-2582-417B-9AC3-39E4068DC851}"/>
                </a:ext>
              </a:extLst>
            </p:cNvPr>
            <p:cNvSpPr/>
            <p:nvPr/>
          </p:nvSpPr>
          <p:spPr>
            <a:xfrm>
              <a:off x="5685638" y="1928290"/>
              <a:ext cx="679508" cy="5933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99471F2-77CF-429F-9889-A6E78F1DD55E}"/>
                </a:ext>
              </a:extLst>
            </p:cNvPr>
            <p:cNvSpPr/>
            <p:nvPr/>
          </p:nvSpPr>
          <p:spPr>
            <a:xfrm>
              <a:off x="5786726" y="2862328"/>
              <a:ext cx="679508" cy="5933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7A16615-9FDC-48B6-B41C-7C1354F8483E}"/>
                </a:ext>
              </a:extLst>
            </p:cNvPr>
            <p:cNvSpPr/>
            <p:nvPr/>
          </p:nvSpPr>
          <p:spPr>
            <a:xfrm>
              <a:off x="7165456" y="2485465"/>
              <a:ext cx="679508" cy="593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5789432-464E-4CE8-8986-C5F212D8314A}"/>
                </a:ext>
              </a:extLst>
            </p:cNvPr>
            <p:cNvSpPr/>
            <p:nvPr/>
          </p:nvSpPr>
          <p:spPr>
            <a:xfrm>
              <a:off x="7054164" y="3426903"/>
              <a:ext cx="679508" cy="59333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740280B-43AD-4458-AA53-F743C218EEE1}"/>
                </a:ext>
              </a:extLst>
            </p:cNvPr>
            <p:cNvSpPr/>
            <p:nvPr/>
          </p:nvSpPr>
          <p:spPr>
            <a:xfrm>
              <a:off x="5446972" y="3825776"/>
              <a:ext cx="679508" cy="59333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19864B2-36A9-4B8A-A53B-6FB7E4DE892B}"/>
                </a:ext>
              </a:extLst>
            </p:cNvPr>
            <p:cNvCxnSpPr>
              <a:stCxn id="7" idx="7"/>
              <a:endCxn id="8" idx="3"/>
            </p:cNvCxnSpPr>
            <p:nvPr/>
          </p:nvCxnSpPr>
          <p:spPr>
            <a:xfrm flipV="1">
              <a:off x="5038326" y="2434730"/>
              <a:ext cx="746824" cy="51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8A70D63-2DF1-4871-939D-F627C2B327F3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5137838" y="3158993"/>
              <a:ext cx="64888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2D8A605-26C7-41EA-A111-BCA9F9AFEE59}"/>
                </a:ext>
              </a:extLst>
            </p:cNvPr>
            <p:cNvCxnSpPr>
              <a:stCxn id="7" idx="5"/>
              <a:endCxn id="14" idx="1"/>
            </p:cNvCxnSpPr>
            <p:nvPr/>
          </p:nvCxnSpPr>
          <p:spPr>
            <a:xfrm>
              <a:off x="5038326" y="3368767"/>
              <a:ext cx="508158" cy="54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F6ED2E8-3C16-44AA-86DA-EF4229BB554B}"/>
                </a:ext>
              </a:extLst>
            </p:cNvPr>
            <p:cNvCxnSpPr>
              <a:cxnSpLocks/>
              <a:stCxn id="11" idx="6"/>
              <a:endCxn id="12" idx="3"/>
            </p:cNvCxnSpPr>
            <p:nvPr/>
          </p:nvCxnSpPr>
          <p:spPr>
            <a:xfrm flipV="1">
              <a:off x="6466234" y="2991905"/>
              <a:ext cx="798734" cy="167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F29C196-4D05-4DE9-AE1F-933606E31019}"/>
                </a:ext>
              </a:extLst>
            </p:cNvPr>
            <p:cNvCxnSpPr>
              <a:cxnSpLocks/>
              <a:stCxn id="13" idx="3"/>
              <a:endCxn id="14" idx="6"/>
            </p:cNvCxnSpPr>
            <p:nvPr/>
          </p:nvCxnSpPr>
          <p:spPr>
            <a:xfrm flipH="1">
              <a:off x="6126480" y="3933343"/>
              <a:ext cx="1027196" cy="18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427EDAC-12EB-4D0E-81C0-22EBA501F626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>
              <a:off x="6025392" y="2521621"/>
              <a:ext cx="101088" cy="340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1EB5A4C-8B1A-46E6-A1D0-3E8E50E0BBBA}"/>
                </a:ext>
              </a:extLst>
            </p:cNvPr>
            <p:cNvCxnSpPr>
              <a:stCxn id="14" idx="7"/>
              <a:endCxn id="11" idx="4"/>
            </p:cNvCxnSpPr>
            <p:nvPr/>
          </p:nvCxnSpPr>
          <p:spPr>
            <a:xfrm flipV="1">
              <a:off x="6026968" y="3455659"/>
              <a:ext cx="99512" cy="457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26A861C-1151-4834-8EBF-69C47314819F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 flipH="1">
              <a:off x="7393918" y="3078796"/>
              <a:ext cx="111292" cy="348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D0D140E-9D50-4DD3-9B8C-6583D024FE47}"/>
                </a:ext>
              </a:extLst>
            </p:cNvPr>
            <p:cNvSpPr txBox="1"/>
            <p:nvPr/>
          </p:nvSpPr>
          <p:spPr>
            <a:xfrm>
              <a:off x="4214627" y="2455516"/>
              <a:ext cx="94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(1,1,1,1)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23F7B30-BA61-404A-AB43-86CBE3C7E351}"/>
                </a:ext>
              </a:extLst>
            </p:cNvPr>
            <p:cNvSpPr txBox="1"/>
            <p:nvPr/>
          </p:nvSpPr>
          <p:spPr>
            <a:xfrm>
              <a:off x="4737681" y="1870339"/>
              <a:ext cx="1045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(2,2,2,2)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A200B99-E5C2-42F0-BB86-4C82FE8787F5}"/>
                </a:ext>
              </a:extLst>
            </p:cNvPr>
            <p:cNvSpPr txBox="1"/>
            <p:nvPr/>
          </p:nvSpPr>
          <p:spPr>
            <a:xfrm>
              <a:off x="5066776" y="3348211"/>
              <a:ext cx="1029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(3,3,3,3)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DF9B93-4F4A-4E5B-BF78-57D07BC9B745}"/>
                </a:ext>
              </a:extLst>
            </p:cNvPr>
            <p:cNvSpPr txBox="1"/>
            <p:nvPr/>
          </p:nvSpPr>
          <p:spPr>
            <a:xfrm>
              <a:off x="4463782" y="4012675"/>
              <a:ext cx="122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(4,4,4,4)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7878D26-8465-4F18-B30F-243266DFD2E7}"/>
                </a:ext>
              </a:extLst>
            </p:cNvPr>
            <p:cNvSpPr txBox="1"/>
            <p:nvPr/>
          </p:nvSpPr>
          <p:spPr>
            <a:xfrm>
              <a:off x="7138822" y="2125419"/>
              <a:ext cx="107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(5,5,5,5)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FAF0CBF-4418-4256-8C8E-FAAB5AF83906}"/>
                </a:ext>
              </a:extLst>
            </p:cNvPr>
            <p:cNvSpPr txBox="1"/>
            <p:nvPr/>
          </p:nvSpPr>
          <p:spPr>
            <a:xfrm>
              <a:off x="7078441" y="4045343"/>
              <a:ext cx="1139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(6,6,6,6)</a:t>
              </a:r>
              <a:endParaRPr lang="zh-CN" altLang="en-US" dirty="0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D1AA342-7AB0-4768-AE71-4A56845AF771}"/>
              </a:ext>
            </a:extLst>
          </p:cNvPr>
          <p:cNvSpPr txBox="1"/>
          <p:nvPr/>
        </p:nvSpPr>
        <p:spPr>
          <a:xfrm>
            <a:off x="6243088" y="2303990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聚合与更新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441CA10-F7CE-44F7-ACFF-18591CECB982}"/>
              </a:ext>
            </a:extLst>
          </p:cNvPr>
          <p:cNvSpPr txBox="1"/>
          <p:nvPr/>
        </p:nvSpPr>
        <p:spPr>
          <a:xfrm>
            <a:off x="6243088" y="2962875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邻居信息</a:t>
            </a:r>
            <a:r>
              <a:rPr lang="en-US" altLang="zh-CN" dirty="0"/>
              <a:t>N=a*(2,2,2,2)+b*(3,3,3,3)+c*(4,4,4,4)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4F76DF-61E6-467B-8E33-2E26033577F1}"/>
              </a:ext>
            </a:extLst>
          </p:cNvPr>
          <p:cNvSpPr txBox="1"/>
          <p:nvPr/>
        </p:nvSpPr>
        <p:spPr>
          <a:xfrm>
            <a:off x="6237384" y="3541982"/>
            <a:ext cx="51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的信息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(W(1,1,1,1)+*N)</a:t>
            </a:r>
            <a:r>
              <a:rPr lang="zh-CN" altLang="en-US" dirty="0">
                <a:sym typeface="Symbol" panose="05050102010706020507" pitchFamily="18" charset="2"/>
              </a:rPr>
              <a:t>，其中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zh-CN" altLang="en-US" dirty="0">
                <a:sym typeface="Symbol" panose="05050102010706020507" pitchFamily="18" charset="2"/>
              </a:rPr>
              <a:t>是激活函数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DDC5DE31-293A-4A80-BDC6-1B9B27023A74}"/>
              </a:ext>
            </a:extLst>
          </p:cNvPr>
          <p:cNvSpPr/>
          <p:nvPr/>
        </p:nvSpPr>
        <p:spPr>
          <a:xfrm rot="16200000">
            <a:off x="10133902" y="2672550"/>
            <a:ext cx="226503" cy="482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405734-7B7F-4334-84E0-6D472E6B3039}"/>
              </a:ext>
            </a:extLst>
          </p:cNvPr>
          <p:cNvSpPr txBox="1"/>
          <p:nvPr/>
        </p:nvSpPr>
        <p:spPr>
          <a:xfrm>
            <a:off x="9274030" y="2480267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Message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60DDCD6D-CF1E-4C11-B63A-E5C681362F22}"/>
              </a:ext>
            </a:extLst>
          </p:cNvPr>
          <p:cNvSpPr/>
          <p:nvPr/>
        </p:nvSpPr>
        <p:spPr>
          <a:xfrm rot="16200000">
            <a:off x="8850574" y="773079"/>
            <a:ext cx="547775" cy="2897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313A4-883F-449C-9F41-E78A0D4EA97C}"/>
              </a:ext>
            </a:extLst>
          </p:cNvPr>
          <p:cNvSpPr txBox="1"/>
          <p:nvPr/>
        </p:nvSpPr>
        <p:spPr>
          <a:xfrm>
            <a:off x="8230749" y="1577803"/>
            <a:ext cx="1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4A0EA963-1C64-498B-B0E2-1289D9888D1A}"/>
              </a:ext>
            </a:extLst>
          </p:cNvPr>
          <p:cNvSpPr/>
          <p:nvPr/>
        </p:nvSpPr>
        <p:spPr>
          <a:xfrm rot="5400000">
            <a:off x="7977889" y="3435205"/>
            <a:ext cx="352506" cy="1610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4D6E21-75CD-4C8A-8939-26CACB4467FC}"/>
              </a:ext>
            </a:extLst>
          </p:cNvPr>
          <p:cNvSpPr txBox="1"/>
          <p:nvPr/>
        </p:nvSpPr>
        <p:spPr>
          <a:xfrm>
            <a:off x="7292152" y="4547703"/>
            <a:ext cx="17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515FF9A-31B3-4852-B168-9099CAB63CAE}"/>
              </a:ext>
            </a:extLst>
          </p:cNvPr>
          <p:cNvSpPr txBox="1"/>
          <p:nvPr/>
        </p:nvSpPr>
        <p:spPr>
          <a:xfrm>
            <a:off x="3326404" y="6031684"/>
            <a:ext cx="5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https://www.zhihu.com/zvideo/1319699425372344320</a:t>
            </a:r>
            <a:endParaRPr lang="zh-CN" altLang="en-US" dirty="0"/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E6284422-F60E-4727-9CF6-26DDFC69E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Grpah2Seq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D6DCF6D4-E2DA-4A50-85C9-A99BEDAA8059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2B2161-FB91-4B92-91FB-CA0892F3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623" y="2071148"/>
            <a:ext cx="8285714" cy="36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EEFD37-899F-4FC2-9E44-290CA8A36A6D}"/>
              </a:ext>
            </a:extLst>
          </p:cNvPr>
          <p:cNvSpPr txBox="1"/>
          <p:nvPr/>
        </p:nvSpPr>
        <p:spPr>
          <a:xfrm>
            <a:off x="272268" y="3244334"/>
            <a:ext cx="17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Graph Encoder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2DCF00-CB88-4B24-9AAC-62B402E46EBE}"/>
              </a:ext>
            </a:extLst>
          </p:cNvPr>
          <p:cNvSpPr txBox="1"/>
          <p:nvPr/>
        </p:nvSpPr>
        <p:spPr>
          <a:xfrm>
            <a:off x="10300002" y="3244334"/>
            <a:ext cx="17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Seq Decoder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DBEAEC-B87D-418B-8443-3312B991B065}"/>
              </a:ext>
            </a:extLst>
          </p:cNvPr>
          <p:cNvSpPr txBox="1"/>
          <p:nvPr/>
        </p:nvSpPr>
        <p:spPr>
          <a:xfrm>
            <a:off x="0" y="60400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“</a:t>
            </a:r>
            <a:r>
              <a:rPr lang="en-US" altLang="zh-CN" b="1" dirty="0"/>
              <a:t>Graph2Seq: Graph to Sequence Learning with Attention-based Neural Networks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E7DCF5-3430-4E95-B59F-B31055839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0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FBB8-6645-4C4B-9A8F-EFF57A8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E1684-AB3A-4E73-A154-B25C0A7A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 Gradient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D4FDA-3522-4D67-945D-000BBD6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/>
            <a:fld id="{56E4E709-5CFB-45B6-BDC2-1040AE126912}" type="datetime1">
              <a:rPr lang="zh-CN" altLang="en-US" smtClean="0"/>
              <a:t>2021/11/17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456502-2631-4106-9F1E-0496445A7283}"/>
              </a:ext>
            </a:extLst>
          </p:cNvPr>
          <p:cNvSpPr/>
          <p:nvPr/>
        </p:nvSpPr>
        <p:spPr>
          <a:xfrm>
            <a:off x="0" y="0"/>
            <a:ext cx="12192000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506B60-5D48-44C8-BAB1-34D3EF658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r>
              <a:rPr lang="en-US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6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en-US" altLang="zh-CN" sz="6000" i="1" dirty="0">
                <a:solidFill>
                  <a:schemeClr val="tx1"/>
                </a:solidFill>
                <a:latin typeface="roman"/>
              </a:rPr>
              <a:t>Architecture</a:t>
            </a:r>
            <a:endParaRPr lang="zh-cn" sz="6000" i="1" dirty="0">
              <a:solidFill>
                <a:schemeClr val="tx1"/>
              </a:solidFill>
              <a:latin typeface="roman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39637"/>
            <a:ext cx="12192000" cy="1314206"/>
          </a:xfrm>
        </p:spPr>
        <p:txBody>
          <a:bodyPr lIns="91440" tIns="45720" rIns="91440" bIns="45720" rtlCol="0" anchor="ctr">
            <a:spAutoFit/>
          </a:bodyPr>
          <a:lstStyle/>
          <a:p>
            <a:pPr algn="ctr" rtl="0"/>
            <a:r>
              <a:rPr lang="en-US" altLang="zh-CN" sz="3200" dirty="0">
                <a:solidFill>
                  <a:srgbClr val="FFFFFF"/>
                </a:solidFill>
              </a:rPr>
              <a:t>1.DAN	2.Graph Construction</a:t>
            </a:r>
            <a:r>
              <a:rPr lang="zh-CN" altLang="en-US" sz="3200" dirty="0">
                <a:solidFill>
                  <a:srgbClr val="FFFFFF"/>
                </a:solidFill>
              </a:rPr>
              <a:t>    </a:t>
            </a:r>
            <a:r>
              <a:rPr lang="en-US" altLang="zh-CN" sz="3200" dirty="0">
                <a:solidFill>
                  <a:srgbClr val="FFFFFF"/>
                </a:solidFill>
              </a:rPr>
              <a:t>3.Decoder</a:t>
            </a:r>
          </a:p>
          <a:p>
            <a:pPr algn="ctr" rtl="0"/>
            <a:r>
              <a:rPr lang="en-US" altLang="zh-CN" sz="3200" dirty="0">
                <a:solidFill>
                  <a:srgbClr val="FFFFFF"/>
                </a:solidFill>
              </a:rPr>
              <a:t>4.Hybrid evaluator</a:t>
            </a:r>
            <a:endParaRPr lang="zh-c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422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D1B5049-A8B0-44C0-B84D-3A47D6AEC454}" vid="{3F15B53D-2CE0-49BC-B559-7591ACEB2FC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汇报模板</Template>
  <TotalTime>2296</TotalTime>
  <Words>880</Words>
  <Application>Microsoft Office PowerPoint</Application>
  <PresentationFormat>宽屏</PresentationFormat>
  <Paragraphs>184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Unicode MS</vt:lpstr>
      <vt:lpstr>JetBrains Mono</vt:lpstr>
      <vt:lpstr>Microsoft YaHei UI</vt:lpstr>
      <vt:lpstr>roman</vt:lpstr>
      <vt:lpstr>等线</vt:lpstr>
      <vt:lpstr>宋体</vt:lpstr>
      <vt:lpstr>新宋体</vt:lpstr>
      <vt:lpstr>Arial</vt:lpstr>
      <vt:lpstr>Calibri</vt:lpstr>
      <vt:lpstr>Cambria Math</vt:lpstr>
      <vt:lpstr>Franklin Gothic Book</vt:lpstr>
      <vt:lpstr>Symbol</vt:lpstr>
      <vt:lpstr>Wingdings</vt:lpstr>
      <vt:lpstr>1_RetrospectVTI</vt:lpstr>
      <vt:lpstr>RL-based Graph2Seq for NQG</vt:lpstr>
      <vt:lpstr>Catalog</vt:lpstr>
      <vt:lpstr>Background</vt:lpstr>
      <vt:lpstr>Question Generation</vt:lpstr>
      <vt:lpstr>GNN</vt:lpstr>
      <vt:lpstr>GNN</vt:lpstr>
      <vt:lpstr>Grpah2Seq</vt:lpstr>
      <vt:lpstr>Reinforcement Learning</vt:lpstr>
      <vt:lpstr>Architecture</vt:lpstr>
      <vt:lpstr>Graph2Seq</vt:lpstr>
      <vt:lpstr>Deep Alignment Network</vt:lpstr>
      <vt:lpstr>Graph2Seq</vt:lpstr>
      <vt:lpstr>Static Dependency Graph Construction</vt:lpstr>
      <vt:lpstr>Static Dependency Graph Construction</vt:lpstr>
      <vt:lpstr>Dynamic Graph Construction</vt:lpstr>
      <vt:lpstr>Dynamic Graph Construction</vt:lpstr>
      <vt:lpstr>Graph2Seq</vt:lpstr>
      <vt:lpstr>LSTM Decoder</vt:lpstr>
      <vt:lpstr>LSTM Decoder: Copy Mechanism</vt:lpstr>
      <vt:lpstr>LSTM Decoder: Coverage Mechanism</vt:lpstr>
      <vt:lpstr>Hybrid Evaluator</vt:lpstr>
      <vt:lpstr>Results</vt:lpstr>
      <vt:lpstr>Ablation Study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RL-based Graph2Seq for NQG</dc:title>
  <dc:creator>DingJiajie</dc:creator>
  <cp:lastModifiedBy>DingJiajie</cp:lastModifiedBy>
  <cp:revision>162</cp:revision>
  <dcterms:created xsi:type="dcterms:W3CDTF">2021-11-08T02:49:06Z</dcterms:created>
  <dcterms:modified xsi:type="dcterms:W3CDTF">2021-11-17T08:22:50Z</dcterms:modified>
</cp:coreProperties>
</file>