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35"/>
  </p:notesMasterIdLst>
  <p:handoutMasterIdLst>
    <p:handoutMasterId r:id="rId36"/>
  </p:handoutMasterIdLst>
  <p:sldIdLst>
    <p:sldId id="256" r:id="rId4"/>
    <p:sldId id="309" r:id="rId5"/>
    <p:sldId id="310" r:id="rId6"/>
    <p:sldId id="367" r:id="rId7"/>
    <p:sldId id="368" r:id="rId8"/>
    <p:sldId id="364" r:id="rId9"/>
    <p:sldId id="370" r:id="rId10"/>
    <p:sldId id="257" r:id="rId11"/>
    <p:sldId id="311" r:id="rId12"/>
    <p:sldId id="265" r:id="rId13"/>
    <p:sldId id="313" r:id="rId14"/>
    <p:sldId id="312" r:id="rId15"/>
    <p:sldId id="314" r:id="rId16"/>
    <p:sldId id="315" r:id="rId17"/>
    <p:sldId id="363" r:id="rId18"/>
    <p:sldId id="323" r:id="rId19"/>
    <p:sldId id="316" r:id="rId20"/>
    <p:sldId id="317" r:id="rId21"/>
    <p:sldId id="318" r:id="rId22"/>
    <p:sldId id="324" r:id="rId23"/>
    <p:sldId id="326" r:id="rId24"/>
    <p:sldId id="319" r:id="rId25"/>
    <p:sldId id="327" r:id="rId26"/>
    <p:sldId id="328" r:id="rId27"/>
    <p:sldId id="321" r:id="rId28"/>
    <p:sldId id="393" r:id="rId29"/>
    <p:sldId id="394" r:id="rId30"/>
    <p:sldId id="329" r:id="rId31"/>
    <p:sldId id="395" r:id="rId32"/>
    <p:sldId id="397" r:id="rId33"/>
    <p:sldId id="27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5183D-BB9B-4F0A-AA0D-AA3A4484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4809-1CB6-4ECD-9461-675D10561F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1F156-FAB5-41C4-885C-600B2F613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93C6E-59F9-433E-A85B-1C4A93CB23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3BD-C996-45E7-B6E6-5F00EDC269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ADB0-8B9A-49E5-B8B3-D7D0F19976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B789-EB98-43FE-8803-FFEE76F066B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3BD-C996-45E7-B6E6-5F00EDC269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B008-E4EE-4277-9760-8E467FA670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47C8-7D40-48CC-ADC2-65904C9B46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BA80-DD55-4DF8-99DC-F847A5C686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B5E2-7F7D-4504-8E3D-197D4AFD5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9E5-62BC-4B5A-B721-45D513F63DB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926E-46CC-439D-AAC2-655FE74CBE5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FC40-2C0E-4C5F-B919-CCA82B28CB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B008-E4EE-4277-9760-8E467FA670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1E6B-158E-4BB8-9F6D-0E413E82B4C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ADB0-8B9A-49E5-B8B3-D7D0F19976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B789-EB98-43FE-8803-FFEE76F066B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47C8-7D40-48CC-ADC2-65904C9B46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BA80-DD55-4DF8-99DC-F847A5C686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B5E2-7F7D-4504-8E3D-197D4AFD5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9E5-62BC-4B5A-B721-45D513F63DB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926E-46CC-439D-AAC2-655FE74CBE5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FC40-2C0E-4C5F-B919-CCA82B28CB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1E6B-158E-4BB8-9F6D-0E413E82B4C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ED75-B04C-4B36-A93F-4672B31EFA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ED75-B04C-4B36-A93F-4672B31EFA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810" y="791845"/>
            <a:ext cx="9899015" cy="322834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 Re/Recognition as Span Prediction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ACL-2021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2725"/>
            <a:ext cx="9144000" cy="93789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报告人：贾昊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QQ图片20211010122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2009775"/>
            <a:ext cx="10279380" cy="2838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50" y="5372100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 embedding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heuristic decoding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往往有助于提升模型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性能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对比实验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83296" y="1690688"/>
            <a:ext cx="10515599" cy="105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将测试集中的实体，分别按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实体长度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句子长度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句子中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OOV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实体类别占比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划分成若干个子集，比较在这些子集上两类模型的性能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2834921"/>
            <a:ext cx="8295588" cy="29659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对比实验结果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768"/>
          <a:stretch>
            <a:fillRect/>
          </a:stretch>
        </p:blipFill>
        <p:spPr>
          <a:xfrm>
            <a:off x="2089785" y="1512570"/>
            <a:ext cx="8179435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904875" y="213487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04875" y="431927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770380" y="2946400"/>
            <a:ext cx="8928735" cy="1150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长实体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，以及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小众实体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类别占比较低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的识别效果更好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句子较长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OOV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词较少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时效果更好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770380" y="5057140"/>
            <a:ext cx="8651240" cy="115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当句子中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OOV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词较多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时效果更好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更善于识别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中等长度的实体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Combiner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43" y="852504"/>
            <a:ext cx="5995025" cy="5640371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/>
        </p:nvSpPr>
        <p:spPr>
          <a:xfrm>
            <a:off x="904875" y="2134870"/>
            <a:ext cx="3585845" cy="38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模型可以对实体识别的结果进行评分，可用其构建一个基于集成学习的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904875" y="141605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两类模型性能上呈现互补的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04875" y="365760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模型计算量往往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348740" y="4318000"/>
            <a:ext cx="4512310" cy="1356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800"/>
              </a:spcAft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Inference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中，常常要枚举大量的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span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，进行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8" name="图片 17" descr="QQ图片20211013101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730" y="4098925"/>
            <a:ext cx="2958465" cy="2522220"/>
          </a:xfrm>
          <a:prstGeom prst="rect">
            <a:avLst/>
          </a:prstGeom>
        </p:spPr>
      </p:pic>
      <p:sp>
        <p:nvSpPr>
          <p:cNvPr id="19" name="内容占位符 2"/>
          <p:cNvSpPr>
            <a:spLocks noGrp="1"/>
          </p:cNvSpPr>
          <p:nvPr/>
        </p:nvSpPr>
        <p:spPr>
          <a:xfrm>
            <a:off x="904875" y="236474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SpanNER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适用于一些特殊场景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ested NER)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1620520" y="2954020"/>
            <a:ext cx="8585835" cy="63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800"/>
              </a:spcAft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the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Chinese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Embassy in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Korea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810" y="791845"/>
            <a:ext cx="9899015" cy="3228340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Empirical  Analysis  of  Unlabeled  Entity Problem  in  Named  Entity  Recognition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ICLR-2021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2725"/>
            <a:ext cx="9144000" cy="93789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报告人：贾昊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241425" y="3807460"/>
            <a:ext cx="9419590" cy="773430"/>
          </a:xfrm>
        </p:spPr>
        <p:txBody>
          <a:bodyPr>
            <a:normAutofit fontScale="90000"/>
          </a:bodyPr>
          <a:lstStyle/>
          <a:p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ICLR-2021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1" y="767080"/>
            <a:ext cx="9496359" cy="2661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265998"/>
            <a:ext cx="10624794" cy="203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调研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unlabeled entity problem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对模型训练的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影响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提出一种基于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的方法来解决这个问题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48" y="2623523"/>
            <a:ext cx="10280323" cy="119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PERSON), (5, 6, LOCATION)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3873545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Unlabeled Entity Problem (Incomplete Annotation Problem)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456047" y="4651857"/>
            <a:ext cx="10657396" cy="170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训练集中没有标注出所有实体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例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图片202110101141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7890" y="1624330"/>
            <a:ext cx="10106025" cy="23139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241425" y="4296410"/>
            <a:ext cx="9419590" cy="773430"/>
          </a:xfrm>
        </p:spPr>
        <p:txBody>
          <a:bodyPr>
            <a:normAutofit fontScale="90000"/>
          </a:bodyPr>
          <a:lstStyle/>
          <a:p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ACL-2021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Unlabeled Entity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88330" y="4699863"/>
          <a:ext cx="92759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068"/>
                <a:gridCol w="1050415"/>
                <a:gridCol w="1050415"/>
                <a:gridCol w="1050415"/>
                <a:gridCol w="1050415"/>
                <a:gridCol w="1050415"/>
                <a:gridCol w="1050415"/>
                <a:gridCol w="105041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句子：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Mary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正确标注：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B-LOC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I-LOC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不完全标注：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47" y="2469000"/>
            <a:ext cx="10318031" cy="14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标注的实体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信息变少，模型可学到的信息减少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容易引入错标问题，误导模型的训练过程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Partial-CRF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3367354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Positive-Unlabeled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Learning (PU Learning)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5280" y="5423128"/>
          <a:ext cx="92759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068"/>
                <a:gridCol w="1050415"/>
                <a:gridCol w="1050415"/>
                <a:gridCol w="1050415"/>
                <a:gridCol w="1050415"/>
                <a:gridCol w="1050415"/>
                <a:gridCol w="1050415"/>
                <a:gridCol w="1050415"/>
              </a:tblGrid>
              <a:tr h="370840">
                <a:tc>
                  <a:txBody>
                    <a:bodyPr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句子：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Mary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  <a:endParaRPr lang="en-US" altLang="zh-CN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标注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B-PER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/>
          <p:nvPr/>
        </p:nvSpPr>
        <p:spPr>
          <a:xfrm>
            <a:off x="1484630" y="4014470"/>
            <a:ext cx="10346690" cy="64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仅用正例和标签未知的数据进行学习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484630" y="2337435"/>
            <a:ext cx="10346690" cy="64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将解码端的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CRF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进行扩展，使其可以处理部分标注的序列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3" y="1575897"/>
            <a:ext cx="7787081" cy="30977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69" y="5206193"/>
            <a:ext cx="5587494" cy="4581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69" y="5883554"/>
            <a:ext cx="4211180" cy="4727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62" y="2276475"/>
            <a:ext cx="6305550" cy="95250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134749" y="4902418"/>
            <a:ext cx="10318031" cy="119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正例来自训练集，负例随机采样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4275" y="336232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86600" y="3362325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Negtive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经简单的证明，可粗略估计，采样到实体的概率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较低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8" y="2424391"/>
            <a:ext cx="9367101" cy="35703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QQ图片202110131042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2581910"/>
            <a:ext cx="9561195" cy="337693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在不完全标注的数据集上的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 descr="QQ图片20211013104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5" y="2498725"/>
            <a:ext cx="9824720" cy="311531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在完全标注的数据集上的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QQ图片20211013104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103120"/>
            <a:ext cx="9938385" cy="384175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与其他方法的对比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182467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无需对训练集中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实体以外的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做过多处理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291052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相比于序列标注的方法，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更不易受错标信息的干扰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399637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在完全标注的数据集上，也能取得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理想的性能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182467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55" y="2468880"/>
            <a:ext cx="10174605" cy="95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Chiu J P C, Nichols E. Named entity recognition with bidirectional LSTM-CNNs.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, 2016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Devlin J, Chang M W, Lee K, et al. BERT: Pre-training of Deep Bidirectional Transformers for Language Understanding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. (NAACL,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2019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352329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Unlabeled Entity Problem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456055" y="4074160"/>
            <a:ext cx="10174605" cy="192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Yang Y, Chen W, Li Z, et al. Distantly supervised NER with partial annotation learning and reinforcement learning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</a:rPr>
              <a:t>. (COLING,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 2018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Peng M, Xing X, Zhang Q, et al. Distantly Supervised Named Entity Recognition using Positive-Unlabeled Learning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. (ACL,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2019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Shang J, Liu L, Gu X, et al. Learning Named Entity Tagger using Domain-Specific Dictionary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, (EMNLP 2018)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275523"/>
            <a:ext cx="10624794" cy="203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Span Prediction Model</a:t>
            </a:r>
            <a:r>
              <a:rPr lang="zh-CN" altLang="en-US" dirty="0">
                <a:sym typeface="+mn-ea"/>
              </a:rPr>
              <a:t>的不同</a:t>
            </a:r>
            <a:r>
              <a:rPr lang="zh-CN" altLang="en-US" dirty="0">
                <a:sym typeface="+mn-ea"/>
              </a:rPr>
              <a:t>特征对性能的影响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 Model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Model</a:t>
            </a:r>
            <a:r>
              <a:rPr lang="zh-CN" altLang="en-US" dirty="0"/>
              <a:t>的性能</a:t>
            </a:r>
            <a:r>
              <a:rPr lang="zh-CN" altLang="en-US" dirty="0"/>
              <a:t>差异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1824673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SpanNER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55" y="2468880"/>
            <a:ext cx="10183495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Li X, Feng J, Meng Y, et al. A Unified MRC Framework for Named Entity Recognition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</a:rPr>
              <a:t>. (ACL, 2020).</a:t>
            </a:r>
            <a:endParaRPr 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Yu J, Bohnet B, Poesio M. Named Entity Recognition as Dependency Parsing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 (ACL, 2020).</a:t>
            </a:r>
            <a:endParaRPr 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sz="1400">
                <a:latin typeface="宋体" panose="02010600030101010101" pitchFamily="2" charset="-122"/>
                <a:ea typeface="宋体" panose="02010600030101010101" pitchFamily="2" charset="-122"/>
              </a:rPr>
              <a:t>Zhong Z, Chen D. A Frustratingly Easy Approach for Entity and Relation Extraction</a:t>
            </a:r>
            <a:r>
              <a:rPr lang="en-US" sz="1400">
                <a:latin typeface="宋体" panose="02010600030101010101" pitchFamily="2" charset="-122"/>
                <a:ea typeface="宋体" panose="02010600030101010101" pitchFamily="2" charset="-122"/>
              </a:rPr>
              <a:t>. (NAACL, 2021)</a:t>
            </a:r>
            <a:endParaRPr 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13" y="1168924"/>
            <a:ext cx="10464538" cy="460028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latin typeface="Algerian" panose="04020705040A02060702" pitchFamily="82" charset="0"/>
                <a:ea typeface="华文新魏" panose="02010800040101010101" pitchFamily="2" charset="-122"/>
              </a:rPr>
              <a:t>E n d</a:t>
            </a:r>
            <a:endParaRPr lang="zh-CN" altLang="en-US" sz="9600" dirty="0">
              <a:latin typeface="Algerian" panose="04020705040A02060702" pitchFamily="82" charset="0"/>
              <a:ea typeface="华文新魏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55" y="2623820"/>
            <a:ext cx="10280015" cy="293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PERSON),     (5, 6, LOCATION)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47" y="2469000"/>
            <a:ext cx="10280323" cy="119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常指句中的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Span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从第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到第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组成的序列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(i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≤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j)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196975" y="4330065"/>
            <a:ext cx="10280015" cy="183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PERSON),     (5, 6, LOCATION)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991235" y="1691005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r>
              <a:rPr lang="zh-CN" altLang="en-US" dirty="0"/>
              <a:t>：为每个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dirty="0"/>
              <a:t>预测一个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pic>
        <p:nvPicPr>
          <p:cNvPr id="7" name="图片 6" descr="QQ图片20211012204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2337435"/>
            <a:ext cx="6324600" cy="1781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0030" y="4765675"/>
            <a:ext cx="9656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注：这里使用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标注规范</a:t>
            </a:r>
            <a:r>
              <a:rPr lang="zh-CN" altLang="en-US" sz="2400"/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0030" y="5464175"/>
            <a:ext cx="9656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400"/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2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1127760" y="3963035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QQ图片20211012204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2089785"/>
            <a:ext cx="6324600" cy="17818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1127760" y="1570355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QQ图片202110122059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4481830"/>
            <a:ext cx="69627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Span Prediction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9255"/>
            <a:ext cx="10515600" cy="5892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Representation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QQ图片20211010121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2248535"/>
            <a:ext cx="4581525" cy="9144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3203575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QQ图片20211010121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4747895"/>
            <a:ext cx="1743075" cy="428625"/>
          </a:xfrm>
          <a:prstGeom prst="rect">
            <a:avLst/>
          </a:prstGeom>
        </p:spPr>
      </p:pic>
      <p:pic>
        <p:nvPicPr>
          <p:cNvPr id="12" name="图片 11" descr="QQ图片202110101216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20" y="5438140"/>
            <a:ext cx="1478280" cy="390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81760" y="3783965"/>
            <a:ext cx="739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特征向量：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Boundary Embedding   &amp;   Span Length Embedding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Span Prediction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904875" y="2134870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 descr="QQ图片20211010122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905" y="2724150"/>
            <a:ext cx="3152775" cy="552450"/>
          </a:xfrm>
          <a:prstGeom prst="rect">
            <a:avLst/>
          </a:prstGeom>
        </p:spPr>
      </p:pic>
      <p:pic>
        <p:nvPicPr>
          <p:cNvPr id="21" name="图片 20" descr="QQ图片20211010121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3411220"/>
            <a:ext cx="3209925" cy="11906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904875" y="4821555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Decoding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0645" y="5630545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预测结果中，当多个实体的边界出现重叠时，仅保留预测概率最大的实体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80,&quot;width&quot;:17820}"/>
</p:tagLst>
</file>

<file path=ppt/tags/tag2.xml><?xml version="1.0" encoding="utf-8"?>
<p:tagLst xmlns:p="http://schemas.openxmlformats.org/presentationml/2006/main">
  <p:tag name="KSO_WM_UNIT_TABLE_BEAUTIFY" val="smartTable{25ee7bf6-978d-45ee-90fb-0738dc33e029}"/>
</p:tagLst>
</file>

<file path=ppt/tags/tag3.xml><?xml version="1.0" encoding="utf-8"?>
<p:tagLst xmlns:p="http://schemas.openxmlformats.org/presentationml/2006/main">
  <p:tag name="KSO_WM_UNIT_TABLE_BEAUTIFY" val="smartTable{25ee7bf6-978d-45ee-90fb-0738dc33e02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WPS 演示</Application>
  <PresentationFormat>宽屏</PresentationFormat>
  <Paragraphs>346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华文新魏</vt:lpstr>
      <vt:lpstr>等线 Light</vt:lpstr>
      <vt:lpstr>微软雅黑</vt:lpstr>
      <vt:lpstr>Arial Unicode MS</vt:lpstr>
      <vt:lpstr>等线</vt:lpstr>
      <vt:lpstr>Algerian</vt:lpstr>
      <vt:lpstr>Office 主题​​</vt:lpstr>
      <vt:lpstr>1_Office 主题​​</vt:lpstr>
      <vt:lpstr>SPANNER：Named Entity  Re/Recognition as Span Prediction  ACL-2021</vt:lpstr>
      <vt:lpstr> ACL-2021</vt:lpstr>
      <vt:lpstr>主要贡献</vt:lpstr>
      <vt:lpstr>Preliminary</vt:lpstr>
      <vt:lpstr>Preliminary</vt:lpstr>
      <vt:lpstr>Preliminary</vt:lpstr>
      <vt:lpstr>Preliminary</vt:lpstr>
      <vt:lpstr>Span Prediction Model</vt:lpstr>
      <vt:lpstr>Span Prediction Model</vt:lpstr>
      <vt:lpstr>实验结果</vt:lpstr>
      <vt:lpstr>对比实验</vt:lpstr>
      <vt:lpstr>对比实验结果</vt:lpstr>
      <vt:lpstr>结论</vt:lpstr>
      <vt:lpstr>System Combiner</vt:lpstr>
      <vt:lpstr>总结</vt:lpstr>
      <vt:lpstr>Empirical  Analysis  of  Unlabeled  Entity Problem  in  Named  Entity  Recognition  ICLR-2021</vt:lpstr>
      <vt:lpstr> ICLR-2021</vt:lpstr>
      <vt:lpstr>主要贡献</vt:lpstr>
      <vt:lpstr>Preliminary</vt:lpstr>
      <vt:lpstr>Unlabeled Entity Problem</vt:lpstr>
      <vt:lpstr>Related Work</vt:lpstr>
      <vt:lpstr>模型结构</vt:lpstr>
      <vt:lpstr>训练</vt:lpstr>
      <vt:lpstr>Negtive Sampling</vt:lpstr>
      <vt:lpstr>实验结果</vt:lpstr>
      <vt:lpstr>实验结果</vt:lpstr>
      <vt:lpstr>实验结果</vt:lpstr>
      <vt:lpstr>总结</vt:lpstr>
      <vt:lpstr>参考文献</vt:lpstr>
      <vt:lpstr>参考文献</vt:lpstr>
      <vt:lpstr>E n 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商品属性抽取</dc:title>
  <dc:creator>JH</dc:creator>
  <cp:lastModifiedBy>dell</cp:lastModifiedBy>
  <cp:revision>230</cp:revision>
  <dcterms:created xsi:type="dcterms:W3CDTF">2020-03-30T03:04:00Z</dcterms:created>
  <dcterms:modified xsi:type="dcterms:W3CDTF">2021-10-13T06:28:33Z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4A79A118D22F4BDEAEE76EC3987127C0</vt:lpwstr>
  </property>
  <property fmtid="{D5CDD505-2E9C-101B-9397-08002B2CF9AE}" pid="3" name="KSOProductBuildVer">
    <vt:lpwstr>2052-11.1.0.10938</vt:lpwstr>
  </property>
</Properties>
</file>