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74" r:id="rId3"/>
    <p:sldId id="298" r:id="rId4"/>
    <p:sldId id="313" r:id="rId5"/>
    <p:sldId id="350" r:id="rId6"/>
    <p:sldId id="299" r:id="rId7"/>
    <p:sldId id="332" r:id="rId8"/>
    <p:sldId id="333" r:id="rId9"/>
    <p:sldId id="335" r:id="rId10"/>
    <p:sldId id="344" r:id="rId11"/>
    <p:sldId id="323" r:id="rId12"/>
    <p:sldId id="342" r:id="rId13"/>
    <p:sldId id="343" r:id="rId14"/>
    <p:sldId id="352" r:id="rId15"/>
    <p:sldId id="357" r:id="rId16"/>
    <p:sldId id="337" r:id="rId17"/>
    <p:sldId id="353" r:id="rId18"/>
    <p:sldId id="354" r:id="rId19"/>
    <p:sldId id="355" r:id="rId20"/>
    <p:sldId id="322" r:id="rId21"/>
    <p:sldId id="336" r:id="rId22"/>
    <p:sldId id="356" r:id="rId23"/>
    <p:sldId id="345" r:id="rId24"/>
    <p:sldId id="351" r:id="rId2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391"/>
    <a:srgbClr val="25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4"/>
    <p:restoredTop sz="88702"/>
  </p:normalViewPr>
  <p:slideViewPr>
    <p:cSldViewPr snapToGrid="0" snapToObjects="1">
      <p:cViewPr varScale="1">
        <p:scale>
          <a:sx n="95" d="100"/>
          <a:sy n="95" d="100"/>
        </p:scale>
        <p:origin x="616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06F1-02B2-D641-98B2-2B59896307D6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A63B-E6D8-4143-98FA-CB9091C0B5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216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通过curated和extracted知识图谱来回答复杂问题</a:t>
            </a:r>
            <a:r>
              <a:rPr lang="zh-CN" altLang="en-US"/>
              <a:t>。</a:t>
            </a:r>
            <a:r>
              <a:rPr lang="en-US" altLang="zh-CN"/>
              <a:t>//</a:t>
            </a:r>
            <a:r>
              <a:rPr lang="zh-CN" altLang="en-US"/>
              <a:t>组织的</a:t>
            </a:r>
            <a:r>
              <a:rPr lang="en-US" altLang="zh-CN"/>
              <a:t>KB</a:t>
            </a:r>
            <a:r>
              <a:rPr lang="zh-CN" altLang="en-US"/>
              <a:t>和抽取的</a:t>
            </a:r>
            <a:r>
              <a:rPr lang="en-US" altLang="zh-CN"/>
              <a:t>KB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476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有了构成树，我们就需要把每个</a:t>
            </a:r>
            <a:r>
              <a:rPr lang="en-US" altLang="zh-CN"/>
              <a:t>span</a:t>
            </a:r>
            <a:r>
              <a:rPr lang="zh-CN" altLang="en-US"/>
              <a:t>解析成为对应的</a:t>
            </a:r>
            <a:r>
              <a:rPr lang="en-US" altLang="zh-CN"/>
              <a:t>partial</a:t>
            </a:r>
            <a:r>
              <a:rPr lang="zh-CN" altLang="en-US"/>
              <a:t> </a:t>
            </a:r>
            <a:r>
              <a:rPr lang="en-US" altLang="zh-CN"/>
              <a:t>query</a:t>
            </a:r>
            <a:r>
              <a:rPr lang="zh-CN" altLang="en-US"/>
              <a:t>。首先将问句生成转换成一个</a:t>
            </a:r>
            <a:r>
              <a:rPr lang="en-US" altLang="zh-CN"/>
              <a:t>cmposition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（构成树），然后基于这个结果生成候选的路径，再将候选的路径，进行打分和排序，组合，对组合后的结果再打分，再执行得到答案。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482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Composition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，后续遍历，来转换为</a:t>
            </a:r>
            <a:r>
              <a:rPr lang="en-US" altLang="zh-CN"/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9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500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Attention</a:t>
            </a:r>
            <a:r>
              <a:rPr lang="zh-CN" altLang="en-US"/>
              <a:t>在学习句子中的一部分和关系的对应。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287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其实这一步在上一张图中就已经有所体现。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612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/>
              <a:t>后序遍历</a:t>
            </a:r>
            <a:r>
              <a:rPr lang="zh-CN" altLang="en-US"/>
              <a:t>，其实这也是一个完成的</a:t>
            </a:r>
            <a:r>
              <a:rPr lang="en-US" altLang="zh-CN"/>
              <a:t>query</a:t>
            </a:r>
            <a:r>
              <a:rPr lang="zh-CN" altLang="en-US"/>
              <a:t>构建的过程。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3753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再举一个形式化的例子。来说明之前的整个过程。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6212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Ranker</a:t>
            </a:r>
            <a:r>
              <a:rPr lang="zh-CN" altLang="en-US"/>
              <a:t>，比我们刚才说的那个语义模型进行了扩充。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5097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这是这个方法在全局上的结果 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1305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Prior</a:t>
            </a:r>
            <a:r>
              <a:rPr lang="zh-CN" altLang="en-US"/>
              <a:t>其实是它的一个比较有意思的操作，用于评价这个问句和查询语句的匹配程度的。由于完全的</a:t>
            </a:r>
            <a:r>
              <a:rPr lang="en-US" altLang="zh-CN"/>
              <a:t>query</a:t>
            </a:r>
            <a:r>
              <a:rPr lang="zh-CN" altLang="en-US"/>
              <a:t>是比较难标注的，对于人来说，所以他就通过引入这个</a:t>
            </a:r>
            <a:r>
              <a:rPr lang="en-US" altLang="zh-CN"/>
              <a:t>query</a:t>
            </a:r>
            <a:r>
              <a:rPr lang="zh-CN" altLang="en-US"/>
              <a:t>的答案的</a:t>
            </a:r>
            <a:r>
              <a:rPr lang="en-US" altLang="zh-CN"/>
              <a:t>F1</a:t>
            </a:r>
            <a:r>
              <a:rPr lang="zh-CN" altLang="en-US"/>
              <a:t>值来作为</a:t>
            </a:r>
            <a:r>
              <a:rPr lang="en-US" altLang="zh-CN"/>
              <a:t>query</a:t>
            </a:r>
            <a:r>
              <a:rPr lang="zh-CN" altLang="en-US"/>
              <a:t>的评价标准。在训练的过程中。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443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复杂问句的定义</a:t>
            </a:r>
            <a:r>
              <a:rPr lang="zh-CN" altLang="en-US"/>
              <a:t>，以及对应的方法和实现的结果。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248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200"/>
              <a:t>大家还有什么问题吗？</a:t>
            </a:r>
            <a:endParaRPr lang="en-US" altLang="zh-CN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1814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1663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5091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整个模型最难的部分在于，如何实现关系的映射？两个</a:t>
            </a:r>
            <a:r>
              <a:rPr lang="en-US" altLang="zh-CN"/>
              <a:t>KG</a:t>
            </a:r>
            <a:r>
              <a:rPr lang="zh-CN" altLang="en-US"/>
              <a:t>中的关系是不一致的。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816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整个模型最难的部分在于，如何实现关系的映射？两个</a:t>
            </a:r>
            <a:r>
              <a:rPr lang="en-US" altLang="zh-CN"/>
              <a:t>KG</a:t>
            </a:r>
            <a:r>
              <a:rPr lang="zh-CN" altLang="en-US"/>
              <a:t>中的关系是不一致的。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452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首先我们来看一下文章中的Complex</a:t>
            </a:r>
            <a:r>
              <a:rPr lang="zh-CN" altLang="en-US"/>
              <a:t> </a:t>
            </a:r>
            <a:r>
              <a:rPr lang="en-US" altLang="zh-CN"/>
              <a:t>Question</a:t>
            </a:r>
            <a:r>
              <a:rPr lang="en-CN"/>
              <a:t>复杂问句是什么</a:t>
            </a:r>
            <a:r>
              <a:rPr lang="zh-CN" altLang="en-US"/>
              <a:t>？</a:t>
            </a:r>
            <a:endParaRPr lang="en-US" altLang="zh-CN"/>
          </a:p>
          <a:p>
            <a:r>
              <a:rPr lang="zh-CN" altLang="en-US"/>
              <a:t>首先</a:t>
            </a:r>
            <a:r>
              <a:rPr lang="en-US" altLang="zh-CN"/>
              <a:t>simple</a:t>
            </a:r>
            <a:r>
              <a:rPr lang="zh-CN" altLang="en-US"/>
              <a:t>这个例子大家都能理解，就是我们之前将的一跳的问题；然后我们看到这个</a:t>
            </a:r>
            <a:r>
              <a:rPr lang="en-US" altLang="zh-CN"/>
              <a:t>nesting</a:t>
            </a:r>
            <a:r>
              <a:rPr lang="zh-CN" altLang="en-US"/>
              <a:t>问题，就相当于我们之前说过的多跳问句，然后</a:t>
            </a:r>
            <a:r>
              <a:rPr lang="en-US" altLang="zh-CN"/>
              <a:t>conjunction</a:t>
            </a:r>
            <a:r>
              <a:rPr lang="zh-CN" altLang="en-US"/>
              <a:t>表示比较像约束问句。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108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具体的我们将复杂问句分为一下四类</a:t>
            </a:r>
            <a:r>
              <a:rPr lang="zh-CN" altLang="en-US"/>
              <a:t>，其中标红的是主要解决的问句。首先我们看到第一个问句及它相关的核心路径。然后</a:t>
            </a:r>
            <a:r>
              <a:rPr lang="en-US" altLang="zh-CN"/>
              <a:t>……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526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知道了文章想解决什么样的问句后</a:t>
            </a:r>
            <a:r>
              <a:rPr lang="zh-CN" altLang="en-US"/>
              <a:t>，</a:t>
            </a:r>
            <a:r>
              <a:rPr lang="en-CN"/>
              <a:t>我们再分析一下题目中的CuratedKB和ExtractedKB</a:t>
            </a:r>
            <a:r>
              <a:rPr lang="zh-CN" altLang="en-US"/>
              <a:t>。是什么东西？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535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Ok</a:t>
            </a:r>
            <a:r>
              <a:rPr lang="zh-CN" altLang="en-US"/>
              <a:t>，接下来我们来看下这篇论文到底在说什么，到底想做什么？</a:t>
            </a:r>
            <a:r>
              <a:rPr lang="en-US"/>
              <a:t>这个方法的形式化表示就是如这个例子所示</a:t>
            </a:r>
            <a:r>
              <a:rPr lang="zh-CN" altLang="en-US"/>
              <a:t>。首先针对这个复杂问句，从类型上来说它属于</a:t>
            </a:r>
            <a:r>
              <a:rPr lang="en-US" altLang="zh-CN"/>
              <a:t>composition</a:t>
            </a:r>
            <a:r>
              <a:rPr lang="zh-CN" altLang="en-US"/>
              <a:t>，即</a:t>
            </a:r>
            <a:r>
              <a:rPr lang="zh-CN" altLang="en-CN"/>
              <a:t>长跳</a:t>
            </a:r>
            <a:r>
              <a:rPr lang="zh-CN" altLang="en-US"/>
              <a:t>问句，大</a:t>
            </a:r>
            <a:r>
              <a:rPr lang="en-US" altLang="zh-CN"/>
              <a:t>3</a:t>
            </a:r>
            <a:r>
              <a:rPr lang="zh-CN" altLang="en-US"/>
              <a:t>跳。将这个复杂问句解析为，两个简单的查询语句，</a:t>
            </a:r>
            <a:r>
              <a:rPr lang="en-US" altLang="zh-CN"/>
              <a:t>G1</a:t>
            </a:r>
            <a:r>
              <a:rPr lang="zh-CN" altLang="en-US"/>
              <a:t>表示第一阶段的结果，</a:t>
            </a:r>
            <a:r>
              <a:rPr lang="en-US" altLang="zh-CN"/>
              <a:t>G2</a:t>
            </a:r>
            <a:r>
              <a:rPr lang="zh-CN" altLang="en-US"/>
              <a:t>表示第二阶段。然后再通过组合的规则到底我是要把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做交集还是将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做并集来得到最终答案。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4943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接下来我们看一下具体他是怎么做的</a:t>
            </a:r>
            <a:r>
              <a:rPr lang="zh-CN" altLang="en-US"/>
              <a:t>。论文采用了</a:t>
            </a:r>
            <a:r>
              <a:rPr lang="en-US" altLang="zh-CN"/>
              <a:t>pipeline</a:t>
            </a:r>
            <a:r>
              <a:rPr lang="zh-CN" altLang="en-US"/>
              <a:t>的方法。首先将问句生成转换成一个</a:t>
            </a:r>
            <a:r>
              <a:rPr lang="en-US" altLang="zh-CN"/>
              <a:t>cmposition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（构成树），然后基于这个结果生成候选的路径，再将候选的路径，进行打分和排序，组合，对组合后的结果再打分，再执行得到答案。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90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具体我们看到Composition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是做什么的：将一个问句以</a:t>
            </a:r>
            <a:r>
              <a:rPr lang="en-US" altLang="zh-CN"/>
              <a:t>span</a:t>
            </a:r>
            <a:r>
              <a:rPr lang="zh-CN" altLang="en-US"/>
              <a:t>的粒度进行划分和拼接，构成子问句。华沙（波兰）、利沃夫（乌克兰）、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加的夫</a:t>
            </a:r>
            <a:r>
              <a:rPr lang="zh-CN" altLang="en-US"/>
              <a:t>（英国）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79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7A63B-E6D8-4143-98FA-CB9091C0B50E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694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70E-9155-E549-9477-00C95502C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3D57A-CF1A-5740-A3C9-1E0963BC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63A7-2984-BE48-84A0-3B799D8F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373D-F963-6549-8C49-AD51A4A7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417E-236E-9248-B410-2BFECBB4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53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7783-1CB3-BE4E-A645-C86CBC07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DDC8D-BFA0-B748-80A2-F7C15C8E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C0AB-002B-D543-81CC-7FD2E5EF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ED9B-CE95-DB4B-B49F-29ED6EB6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25E9-5624-F145-A147-AB8B5D82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543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54761-0441-B74E-8F00-3C8596488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A548-8863-1846-81CD-FE5F49CF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1C7C-0064-0444-9D27-EF550256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9BC2E-9140-9B4B-B989-72C4BAF3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57CE-4DE9-8941-9E04-A79FC5D1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470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7961-4256-7543-83D7-6C64F26C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8926-21CC-744A-9A4F-4AE76E76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E772-BC12-DD41-B663-BDB8A351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3585-6738-4E45-886F-4CD3439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ED38-F6DD-5D44-A0E9-8870EBB3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421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762D-F073-1249-A99F-2AC6E3A0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24BAA-8E83-F941-B9C3-2B77C6628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587A-E0D8-5D4F-830F-E06B835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92D9-EBB6-7D41-A7C1-B6A103C2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EC0D-78F3-A94C-8216-D57ED8C0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12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9876-DC1C-654E-9650-7F1771C2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A7E6-897C-F842-AB8E-CDB8EA02B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D9C58-729E-AC4A-82EC-5C03F9A5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88CA-48E6-B641-84DE-847E98C9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9192-FF40-654F-9A75-CA0C5B93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12C45-5A88-1344-9940-5CBDCFFE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18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2873-CAFC-F549-9138-DE4399D2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BE48-2283-F34C-A5E1-FCE7FAC0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C20DC-48EE-6B48-819C-743299383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C4D6C-05C3-1C49-A989-F212B7224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49B46-B682-1C4A-B0AD-755EF232D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1CCCC-8724-BB48-A570-625A8C76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AF08B-B19B-5D4F-99BB-1A49E7AA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1E273-A328-5340-9780-9C56188B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96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FF4F-9F82-3A45-A170-607D6596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90281-29C0-D744-9DA0-711B6BBB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44C08-4A02-1A41-B14B-6FBCED9F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1EAA3-D687-5341-BBA3-86EAC1D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488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F46EE-7C9F-6C42-BFC1-A288695A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FCA33-2449-8240-91B8-F650B76D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8997E-376B-1847-81CD-8476624B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717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5176-2096-C14B-B990-B487F02E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CB44-B619-7649-86C6-65AB2B36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5225D-D26E-9D4A-A7B3-4A109AE4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76206-1847-E449-BFAB-19ED4C4D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46C4C-C150-C741-93E6-3C335A93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1A0D-343B-4440-8C83-855A99AB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621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C8D2-A864-ED47-B61F-4E89C11D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8CFC8-6AE8-3B42-B0F9-255DC2E06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938A-4C9A-7244-8874-D351A484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268C7-60D3-EF48-B219-7D4AF885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ED56-8201-DF41-9F45-C2F8B5C9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5C92-66BB-3142-A6CF-E48760C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517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38E3C-9AE6-144F-8FE9-0C369F71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401E0-9ED1-964C-AF44-BE830B69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4039-4C19-4144-95B1-0B83ADABC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0452-7F8B-C147-B1B2-C29F8AED7C8B}" type="datetimeFigureOut">
              <a:rPr lang="en-CN" smtClean="0"/>
              <a:t>2022/1/5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BC9D-C0E4-524C-88E7-A408408CE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F302-4B20-7C41-9BEC-479F69D72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6988-81DB-7340-86AE-BBE81B9A7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9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slide" Target="slide9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38AEB9-A9CD-CD45-AF25-9CE509BF3F16}"/>
              </a:ext>
            </a:extLst>
          </p:cNvPr>
          <p:cNvSpPr txBox="1"/>
          <p:nvPr/>
        </p:nvSpPr>
        <p:spPr>
          <a:xfrm>
            <a:off x="1016521" y="2141454"/>
            <a:ext cx="9987938" cy="21236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﻿Answering Complex Questions by Combining Information from Curated and Extracted Knowledge Bases</a:t>
            </a:r>
            <a:endParaRPr lang="en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DDE2-8EEB-B64F-B21C-FBB5C4492E00}"/>
              </a:ext>
            </a:extLst>
          </p:cNvPr>
          <p:cNvSpPr txBox="1"/>
          <p:nvPr/>
        </p:nvSpPr>
        <p:spPr>
          <a:xfrm>
            <a:off x="9122630" y="52812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讲解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：陈跃鹤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0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416336E-8C31-D641-8F30-E0F5203F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30" y="1428919"/>
            <a:ext cx="6880345" cy="4759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54773-6234-AF43-855B-BE198B59D0B9}"/>
              </a:ext>
            </a:extLst>
          </p:cNvPr>
          <p:cNvSpPr txBox="1"/>
          <p:nvPr/>
        </p:nvSpPr>
        <p:spPr>
          <a:xfrm>
            <a:off x="3544584" y="353706"/>
            <a:ext cx="3937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Generation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07CF8-5C21-D34C-8408-884B8F531092}"/>
              </a:ext>
            </a:extLst>
          </p:cNvPr>
          <p:cNvSpPr/>
          <p:nvPr/>
        </p:nvSpPr>
        <p:spPr>
          <a:xfrm>
            <a:off x="1122633" y="3100570"/>
            <a:ext cx="3773346" cy="6568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55D06-9CE4-8947-B601-1209F4219A28}"/>
              </a:ext>
            </a:extLst>
          </p:cNvPr>
          <p:cNvSpPr txBox="1"/>
          <p:nvPr/>
        </p:nvSpPr>
        <p:spPr>
          <a:xfrm>
            <a:off x="8002978" y="3388097"/>
            <a:ext cx="3647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根据Composition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生成候选路径</a:t>
            </a:r>
          </a:p>
        </p:txBody>
      </p:sp>
    </p:spTree>
    <p:extLst>
      <p:ext uri="{BB962C8B-B14F-4D97-AF65-F5344CB8AC3E}">
        <p14:creationId xmlns:p14="http://schemas.microsoft.com/office/powerpoint/2010/main" val="380858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BE88E5-C809-844B-B276-487ABC0B3CD5}"/>
              </a:ext>
            </a:extLst>
          </p:cNvPr>
          <p:cNvSpPr txBox="1"/>
          <p:nvPr/>
        </p:nvSpPr>
        <p:spPr>
          <a:xfrm>
            <a:off x="3544584" y="353706"/>
            <a:ext cx="3937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Generation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0AC49CD5-9301-D54B-BBBD-05CC8BA3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1" y="1504708"/>
            <a:ext cx="11586258" cy="22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15E48D-289E-884E-B433-B9ECB08B0025}"/>
              </a:ext>
            </a:extLst>
          </p:cNvPr>
          <p:cNvSpPr/>
          <p:nvPr/>
        </p:nvSpPr>
        <p:spPr>
          <a:xfrm>
            <a:off x="366344" y="3998664"/>
            <a:ext cx="2601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seed entity</a:t>
            </a:r>
            <a:endParaRPr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利用实体链接链接实体或对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查询找到其答案。</a:t>
            </a:r>
            <a:endParaRPr lang="zh-CN" alt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B34CFC-057E-4643-9FA2-9AD5C70F3008}"/>
              </a:ext>
            </a:extLst>
          </p:cNvPr>
          <p:cNvSpPr/>
          <p:nvPr/>
        </p:nvSpPr>
        <p:spPr>
          <a:xfrm>
            <a:off x="3204839" y="4046390"/>
            <a:ext cx="3832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main relation path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针对给定的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seed entity，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在两个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中，进行两跳内的关系召回。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9D35B-A19D-3247-AF47-824441B0BFBC}"/>
              </a:ext>
            </a:extLst>
          </p:cNvPr>
          <p:cNvSpPr/>
          <p:nvPr/>
        </p:nvSpPr>
        <p:spPr>
          <a:xfrm>
            <a:off x="554984" y="5508761"/>
            <a:ext cx="4500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Identify constraints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穷举所有的约束实体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除去主题词的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链接到生成的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main realtion path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上。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B2CB6-E4EE-7746-A0CC-9B98CD438CB3}"/>
              </a:ext>
            </a:extLst>
          </p:cNvPr>
          <p:cNvSpPr/>
          <p:nvPr/>
        </p:nvSpPr>
        <p:spPr>
          <a:xfrm>
            <a:off x="5541016" y="55237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）后序号遍历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树回到根节点。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5B38E-73EF-6846-8DFF-1D7B7D52CD8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088020" y="2303362"/>
            <a:ext cx="579221" cy="16953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D38E73-A97B-FC4A-9EF1-83C50BA0357A}"/>
              </a:ext>
            </a:extLst>
          </p:cNvPr>
          <p:cNvSpPr/>
          <p:nvPr/>
        </p:nvSpPr>
        <p:spPr>
          <a:xfrm>
            <a:off x="7481880" y="4046390"/>
            <a:ext cx="3085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）生成的路径排序并根据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判断是否还有下一步。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65ED7C-E49C-714C-BD34-7AD2E32FA967}"/>
              </a:ext>
            </a:extLst>
          </p:cNvPr>
          <p:cNvCxnSpPr>
            <a:cxnSpLocks/>
          </p:cNvCxnSpPr>
          <p:nvPr/>
        </p:nvCxnSpPr>
        <p:spPr>
          <a:xfrm flipH="1" flipV="1">
            <a:off x="3970116" y="3553428"/>
            <a:ext cx="1151008" cy="4929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EA2666-C8CC-5746-849B-CD0627667099}"/>
              </a:ext>
            </a:extLst>
          </p:cNvPr>
          <p:cNvCxnSpPr>
            <a:cxnSpLocks/>
          </p:cNvCxnSpPr>
          <p:nvPr/>
        </p:nvCxnSpPr>
        <p:spPr>
          <a:xfrm flipH="1" flipV="1">
            <a:off x="5055607" y="2906359"/>
            <a:ext cx="3370763" cy="12258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D56F2C-1824-2745-ACA0-736A3C352F3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05296" y="2303362"/>
            <a:ext cx="5470603" cy="32053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2B5FB5-39DF-204F-BE44-CF04A750BCD8}"/>
              </a:ext>
            </a:extLst>
          </p:cNvPr>
          <p:cNvCxnSpPr>
            <a:cxnSpLocks/>
          </p:cNvCxnSpPr>
          <p:nvPr/>
        </p:nvCxnSpPr>
        <p:spPr>
          <a:xfrm flipV="1">
            <a:off x="7037408" y="2906359"/>
            <a:ext cx="3262313" cy="26307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B4F4EE-74DC-E942-AEFA-23ACE6316AC9}"/>
              </a:ext>
            </a:extLst>
          </p:cNvPr>
          <p:cNvSpPr txBox="1"/>
          <p:nvPr/>
        </p:nvSpPr>
        <p:spPr>
          <a:xfrm>
            <a:off x="2568388" y="1223682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scoring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9F1F6-83AF-1C4D-86CF-7F10B4EA5378}"/>
              </a:ext>
            </a:extLst>
          </p:cNvPr>
          <p:cNvSpPr txBox="1"/>
          <p:nvPr/>
        </p:nvSpPr>
        <p:spPr>
          <a:xfrm>
            <a:off x="9871719" y="1345152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/>
              <a:t>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0A5E6-6D4B-1B40-85A3-19C05101B7F5}"/>
              </a:ext>
            </a:extLst>
          </p:cNvPr>
          <p:cNvSpPr/>
          <p:nvPr/>
        </p:nvSpPr>
        <p:spPr>
          <a:xfrm>
            <a:off x="1815353" y="1242666"/>
            <a:ext cx="2850776" cy="252672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66A5D-6476-3D49-82E4-8CE46D2AB9D8}"/>
              </a:ext>
            </a:extLst>
          </p:cNvPr>
          <p:cNvSpPr/>
          <p:nvPr/>
        </p:nvSpPr>
        <p:spPr>
          <a:xfrm>
            <a:off x="9011550" y="1320907"/>
            <a:ext cx="2850776" cy="198706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405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BE88E5-C809-844B-B276-487ABC0B3CD5}"/>
              </a:ext>
            </a:extLst>
          </p:cNvPr>
          <p:cNvSpPr txBox="1"/>
          <p:nvPr/>
        </p:nvSpPr>
        <p:spPr>
          <a:xfrm>
            <a:off x="3544584" y="353706"/>
            <a:ext cx="4036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and Evaluation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1FCC6-2D79-F04F-8CF2-B7710972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5" y="1356058"/>
            <a:ext cx="6880345" cy="4759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DD48C5-4218-664F-89E6-D01F52206FFE}"/>
              </a:ext>
            </a:extLst>
          </p:cNvPr>
          <p:cNvSpPr/>
          <p:nvPr/>
        </p:nvSpPr>
        <p:spPr>
          <a:xfrm>
            <a:off x="1050600" y="3735659"/>
            <a:ext cx="3773346" cy="6568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D541D-D807-B149-BFA6-A380B285A311}"/>
              </a:ext>
            </a:extLst>
          </p:cNvPr>
          <p:cNvSpPr txBox="1"/>
          <p:nvPr/>
        </p:nvSpPr>
        <p:spPr>
          <a:xfrm>
            <a:off x="8002978" y="3388097"/>
            <a:ext cx="36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对生成的路径打分</a:t>
            </a:r>
          </a:p>
        </p:txBody>
      </p:sp>
    </p:spTree>
    <p:extLst>
      <p:ext uri="{BB962C8B-B14F-4D97-AF65-F5344CB8AC3E}">
        <p14:creationId xmlns:p14="http://schemas.microsoft.com/office/powerpoint/2010/main" val="15024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D380BF-0FD9-5649-9788-A59E6EB07E6F}"/>
              </a:ext>
            </a:extLst>
          </p:cNvPr>
          <p:cNvSpPr txBox="1"/>
          <p:nvPr/>
        </p:nvSpPr>
        <p:spPr>
          <a:xfrm>
            <a:off x="3544584" y="353706"/>
            <a:ext cx="4036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and Evaluation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3B342C-47C8-104C-A79A-80A59FA70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00" y="1169606"/>
            <a:ext cx="8788400" cy="410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8F3D7-7388-C342-BD3E-35164C2D344D}"/>
              </a:ext>
            </a:extLst>
          </p:cNvPr>
          <p:cNvSpPr txBox="1"/>
          <p:nvPr/>
        </p:nvSpPr>
        <p:spPr>
          <a:xfrm>
            <a:off x="1180618" y="5544741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问句和问句的句法树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提取后拼接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690CC-8288-1B47-B29F-C241D8846890}"/>
              </a:ext>
            </a:extLst>
          </p:cNvPr>
          <p:cNvSpPr txBox="1"/>
          <p:nvPr/>
        </p:nvSpPr>
        <p:spPr>
          <a:xfrm>
            <a:off x="1180618" y="6002442"/>
            <a:ext cx="97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Relation Representation: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关系和约束实体分别从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两个层面编码后拼接，再过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AC1FCC6-2D79-F04F-8CF2-B7710972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5" y="1356058"/>
            <a:ext cx="6880345" cy="4759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DD48C5-4218-664F-89E6-D01F52206FFE}"/>
              </a:ext>
            </a:extLst>
          </p:cNvPr>
          <p:cNvSpPr/>
          <p:nvPr/>
        </p:nvSpPr>
        <p:spPr>
          <a:xfrm>
            <a:off x="1062174" y="4325968"/>
            <a:ext cx="3773346" cy="9173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D541D-D807-B149-BFA6-A380B285A311}"/>
              </a:ext>
            </a:extLst>
          </p:cNvPr>
          <p:cNvSpPr txBox="1"/>
          <p:nvPr/>
        </p:nvSpPr>
        <p:spPr>
          <a:xfrm>
            <a:off x="8002978" y="3388097"/>
            <a:ext cx="3647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根据Composition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来生成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EB258-6051-A941-8324-5E8183F1F055}"/>
              </a:ext>
            </a:extLst>
          </p:cNvPr>
          <p:cNvSpPr txBox="1"/>
          <p:nvPr/>
        </p:nvSpPr>
        <p:spPr>
          <a:xfrm>
            <a:off x="3544584" y="353706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Composition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3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3" name="Picture 1">
            <a:extLst>
              <a:ext uri="{FF2B5EF4-FFF2-40B4-BE49-F238E27FC236}">
                <a16:creationId xmlns:a16="http://schemas.microsoft.com/office/drawing/2014/main" id="{0AC49CD5-9301-D54B-BBBD-05CC8BA3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2" y="3158695"/>
            <a:ext cx="11586258" cy="22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038F78-23C9-F542-B71E-F96874E0DF61}"/>
              </a:ext>
            </a:extLst>
          </p:cNvPr>
          <p:cNvSpPr txBox="1"/>
          <p:nvPr/>
        </p:nvSpPr>
        <p:spPr>
          <a:xfrm>
            <a:off x="3544584" y="353706"/>
            <a:ext cx="3536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Composition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899E8C-970D-484E-8D35-9E2CA6AD38A3}"/>
              </a:ext>
            </a:extLst>
          </p:cNvPr>
          <p:cNvCxnSpPr>
            <a:cxnSpLocks/>
          </p:cNvCxnSpPr>
          <p:nvPr/>
        </p:nvCxnSpPr>
        <p:spPr>
          <a:xfrm flipH="1" flipV="1">
            <a:off x="5204012" y="4666128"/>
            <a:ext cx="2017060" cy="8202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DDFC0-A25A-B94B-8426-679EA7F22F88}"/>
              </a:ext>
            </a:extLst>
          </p:cNvPr>
          <p:cNvSpPr/>
          <p:nvPr/>
        </p:nvSpPr>
        <p:spPr>
          <a:xfrm>
            <a:off x="7221072" y="5076264"/>
            <a:ext cx="3085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）生成的路径排序并根据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判断是否还有下一步。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C84E5-889C-F242-8BF7-97F6C9AA5E36}"/>
              </a:ext>
            </a:extLst>
          </p:cNvPr>
          <p:cNvSpPr txBox="1"/>
          <p:nvPr/>
        </p:nvSpPr>
        <p:spPr>
          <a:xfrm>
            <a:off x="9351540" y="1722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>
                <a:solidFill>
                  <a:srgbClr val="C00000"/>
                </a:solidFill>
              </a:rPr>
              <a:t>Comp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3A1A08-16C6-A44A-8BD0-FAB6E4C6460C}"/>
              </a:ext>
            </a:extLst>
          </p:cNvPr>
          <p:cNvCxnSpPr>
            <a:cxnSpLocks/>
          </p:cNvCxnSpPr>
          <p:nvPr/>
        </p:nvCxnSpPr>
        <p:spPr>
          <a:xfrm flipH="1">
            <a:off x="8966819" y="589200"/>
            <a:ext cx="752770" cy="6262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9A3381-D030-0344-A58E-084AF54E3B32}"/>
              </a:ext>
            </a:extLst>
          </p:cNvPr>
          <p:cNvCxnSpPr>
            <a:cxnSpLocks/>
          </p:cNvCxnSpPr>
          <p:nvPr/>
        </p:nvCxnSpPr>
        <p:spPr>
          <a:xfrm>
            <a:off x="9745999" y="589200"/>
            <a:ext cx="962808" cy="615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899143-27AF-C64A-8422-E3A4F317E164}"/>
              </a:ext>
            </a:extLst>
          </p:cNvPr>
          <p:cNvSpPr txBox="1"/>
          <p:nvPr/>
        </p:nvSpPr>
        <p:spPr>
          <a:xfrm>
            <a:off x="7596666" y="2067373"/>
            <a:ext cx="28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T</a:t>
            </a:r>
            <a:r>
              <a:rPr lang="en-CN">
                <a:solidFill>
                  <a:schemeClr val="accent6"/>
                </a:solidFill>
              </a:rPr>
              <a:t>he author of ‘The Hobbit’?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9E49B9-2AE9-1B4C-B437-7AD03032D6DD}"/>
              </a:ext>
            </a:extLst>
          </p:cNvPr>
          <p:cNvSpPr txBox="1"/>
          <p:nvPr/>
        </p:nvSpPr>
        <p:spPr>
          <a:xfrm>
            <a:off x="9602827" y="2512363"/>
            <a:ext cx="258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>
                <a:solidFill>
                  <a:schemeClr val="accent6"/>
                </a:solidFill>
              </a:rPr>
              <a:t>What college did VAR attend?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8FFD30-4A65-8945-8DFD-D881199B3E54}"/>
              </a:ext>
            </a:extLst>
          </p:cNvPr>
          <p:cNvSpPr txBox="1"/>
          <p:nvPr/>
        </p:nvSpPr>
        <p:spPr>
          <a:xfrm>
            <a:off x="8473448" y="119968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>
                <a:solidFill>
                  <a:srgbClr val="C00000"/>
                </a:solidFill>
              </a:rPr>
              <a:t>SimQA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20A80B-F263-654E-9D57-8B6A994A3ACB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8881573" y="1569013"/>
            <a:ext cx="0" cy="508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711F443-99B1-0044-B64A-4D1AD779FE68}"/>
              </a:ext>
            </a:extLst>
          </p:cNvPr>
          <p:cNvSpPr/>
          <p:nvPr/>
        </p:nvSpPr>
        <p:spPr>
          <a:xfrm flipH="1">
            <a:off x="7860436" y="172287"/>
            <a:ext cx="3708977" cy="29864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011950-6DC9-AA41-B70B-75F9CDB4C8CB}"/>
              </a:ext>
            </a:extLst>
          </p:cNvPr>
          <p:cNvSpPr txBox="1"/>
          <p:nvPr/>
        </p:nvSpPr>
        <p:spPr>
          <a:xfrm>
            <a:off x="10269807" y="1219026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>
                <a:solidFill>
                  <a:srgbClr val="C00000"/>
                </a:solidFill>
              </a:rPr>
              <a:t>SimQA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59F8DA-E717-364D-A0EC-333B45F29C6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0677932" y="1588358"/>
            <a:ext cx="0" cy="954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1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BE88E5-C809-844B-B276-487ABC0B3CD5}"/>
              </a:ext>
            </a:extLst>
          </p:cNvPr>
          <p:cNvSpPr txBox="1"/>
          <p:nvPr/>
        </p:nvSpPr>
        <p:spPr>
          <a:xfrm>
            <a:off x="3544584" y="353706"/>
            <a:ext cx="3023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examples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778FA5-9324-F94A-8739-FD8DEC5F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42" y="1689904"/>
            <a:ext cx="67437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06B12E-07F6-7C46-858D-B19A4DDBDF93}"/>
              </a:ext>
            </a:extLst>
          </p:cNvPr>
          <p:cNvSpPr txBox="1"/>
          <p:nvPr/>
        </p:nvSpPr>
        <p:spPr>
          <a:xfrm>
            <a:off x="8576840" y="2447161"/>
            <a:ext cx="31946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Composition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生成。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知道这个问句是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Composition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类型的。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操作。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Generation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a) 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然后从实体链接结果</a:t>
            </a:r>
            <a:r>
              <a:rPr lang="en-US" altLang="zh-CN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Hobbit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出发做召回，排序。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b) 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根据召回的实体和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的结构（还是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SimQA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）。根据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）的结果继续做召回；</a:t>
            </a:r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Query Composition</a:t>
            </a:r>
          </a:p>
          <a:p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组合生成的复杂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Query</a:t>
            </a:r>
          </a:p>
          <a:p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Ranker</a:t>
            </a:r>
          </a:p>
          <a:p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B26FE2-308E-EA47-ACCE-DA02E57D53D5}"/>
              </a:ext>
            </a:extLst>
          </p:cNvPr>
          <p:cNvCxnSpPr>
            <a:cxnSpLocks/>
          </p:cNvCxnSpPr>
          <p:nvPr/>
        </p:nvCxnSpPr>
        <p:spPr>
          <a:xfrm flipH="1" flipV="1">
            <a:off x="6724891" y="2199190"/>
            <a:ext cx="1851949" cy="4861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A8526B-29BD-1947-A394-8FC2B945C1A4}"/>
              </a:ext>
            </a:extLst>
          </p:cNvPr>
          <p:cNvCxnSpPr>
            <a:cxnSpLocks/>
          </p:cNvCxnSpPr>
          <p:nvPr/>
        </p:nvCxnSpPr>
        <p:spPr>
          <a:xfrm flipH="1" flipV="1">
            <a:off x="7153155" y="3429001"/>
            <a:ext cx="1597306" cy="2758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5E5C3-707B-CE47-AE18-65747EBA82C7}"/>
              </a:ext>
            </a:extLst>
          </p:cNvPr>
          <p:cNvCxnSpPr>
            <a:cxnSpLocks/>
          </p:cNvCxnSpPr>
          <p:nvPr/>
        </p:nvCxnSpPr>
        <p:spPr>
          <a:xfrm flipH="1">
            <a:off x="7153155" y="4281727"/>
            <a:ext cx="1597306" cy="2881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2531A-34B8-CC40-97AD-59AA63DDF872}"/>
              </a:ext>
            </a:extLst>
          </p:cNvPr>
          <p:cNvCxnSpPr>
            <a:cxnSpLocks/>
          </p:cNvCxnSpPr>
          <p:nvPr/>
        </p:nvCxnSpPr>
        <p:spPr>
          <a:xfrm flipH="1">
            <a:off x="7780505" y="5301205"/>
            <a:ext cx="796335" cy="828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AB50E-4EE8-0A4C-A3B4-9E7AB59352CB}"/>
              </a:ext>
            </a:extLst>
          </p:cNvPr>
          <p:cNvSpPr/>
          <p:nvPr/>
        </p:nvSpPr>
        <p:spPr>
          <a:xfrm>
            <a:off x="1797459" y="1280119"/>
            <a:ext cx="5055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﻿What college did the author of ’The Hobbit’ attend?</a:t>
            </a:r>
          </a:p>
        </p:txBody>
      </p:sp>
    </p:spTree>
    <p:extLst>
      <p:ext uri="{BB962C8B-B14F-4D97-AF65-F5344CB8AC3E}">
        <p14:creationId xmlns:p14="http://schemas.microsoft.com/office/powerpoint/2010/main" val="20473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AC1FCC6-2D79-F04F-8CF2-B7710972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5" y="1356058"/>
            <a:ext cx="6880345" cy="4759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DD48C5-4218-664F-89E6-D01F52206FFE}"/>
              </a:ext>
            </a:extLst>
          </p:cNvPr>
          <p:cNvSpPr/>
          <p:nvPr/>
        </p:nvSpPr>
        <p:spPr>
          <a:xfrm>
            <a:off x="5113313" y="4406990"/>
            <a:ext cx="2086140" cy="9752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D541D-D807-B149-BFA6-A380B285A311}"/>
              </a:ext>
            </a:extLst>
          </p:cNvPr>
          <p:cNvSpPr txBox="1"/>
          <p:nvPr/>
        </p:nvSpPr>
        <p:spPr>
          <a:xfrm>
            <a:off x="7783059" y="2214980"/>
            <a:ext cx="36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排序所有的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EB258-6051-A941-8324-5E8183F1F055}"/>
              </a:ext>
            </a:extLst>
          </p:cNvPr>
          <p:cNvSpPr txBox="1"/>
          <p:nvPr/>
        </p:nvSpPr>
        <p:spPr>
          <a:xfrm>
            <a:off x="3544584" y="353706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6B13AA-0625-D54C-9297-55FC6DDA9E7C}"/>
              </a:ext>
            </a:extLst>
          </p:cNvPr>
          <p:cNvSpPr/>
          <p:nvPr/>
        </p:nvSpPr>
        <p:spPr>
          <a:xfrm>
            <a:off x="7783059" y="3598151"/>
            <a:ext cx="37423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在一组（问题-答案）对上训练一个对数线性模型，使用的特征包括：语义相似度得分、实体链接得分、查询中的约束条件数量、变量数量、关系数量和答案实体数量。</a:t>
            </a:r>
          </a:p>
        </p:txBody>
      </p:sp>
    </p:spTree>
    <p:extLst>
      <p:ext uri="{BB962C8B-B14F-4D97-AF65-F5344CB8AC3E}">
        <p14:creationId xmlns:p14="http://schemas.microsoft.com/office/powerpoint/2010/main" val="103172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3EB258-6051-A941-8324-5E8183F1F055}"/>
              </a:ext>
            </a:extLst>
          </p:cNvPr>
          <p:cNvSpPr txBox="1"/>
          <p:nvPr/>
        </p:nvSpPr>
        <p:spPr>
          <a:xfrm>
            <a:off x="3544584" y="353706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2C93E13-D427-0F4B-A5C2-1B8E8E7C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14" y="1527565"/>
            <a:ext cx="6797164" cy="49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39C4A1-36EE-0A4D-9D9F-54A8B45289F2}"/>
              </a:ext>
            </a:extLst>
          </p:cNvPr>
          <p:cNvSpPr txBox="1"/>
          <p:nvPr/>
        </p:nvSpPr>
        <p:spPr>
          <a:xfrm>
            <a:off x="9444942" y="2840116"/>
            <a:ext cx="2384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在CWQ和WebQSP数据集上的效果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cKB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oKB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分别表示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curated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Extracted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百分比表示，对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的利用。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1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3EB258-6051-A941-8324-5E8183F1F055}"/>
              </a:ext>
            </a:extLst>
          </p:cNvPr>
          <p:cNvSpPr txBox="1"/>
          <p:nvPr/>
        </p:nvSpPr>
        <p:spPr>
          <a:xfrm>
            <a:off x="3544584" y="353706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205636-B168-6048-A24A-436E2C7CB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2" y="2026160"/>
            <a:ext cx="6469511" cy="308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89329C9-0A1F-A94E-984C-75A9BA0D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38" y="2260432"/>
            <a:ext cx="4870625" cy="261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94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217E55-AE10-A74D-BD31-599D3EF6C2FF}"/>
              </a:ext>
            </a:extLst>
          </p:cNvPr>
          <p:cNvSpPr txBox="1"/>
          <p:nvPr/>
        </p:nvSpPr>
        <p:spPr>
          <a:xfrm>
            <a:off x="4535408" y="2252455"/>
            <a:ext cx="2698175" cy="2891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任务和介绍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E66E2-903F-3740-BC8F-B78D4435492E}"/>
              </a:ext>
            </a:extLst>
          </p:cNvPr>
          <p:cNvSpPr txBox="1"/>
          <p:nvPr/>
        </p:nvSpPr>
        <p:spPr>
          <a:xfrm>
            <a:off x="3420112" y="2612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0278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DA62D3-725B-2C42-B7D1-098E64E826CB}"/>
              </a:ext>
            </a:extLst>
          </p:cNvPr>
          <p:cNvSpPr txBox="1"/>
          <p:nvPr/>
        </p:nvSpPr>
        <p:spPr>
          <a:xfrm>
            <a:off x="5110794" y="2828835"/>
            <a:ext cx="197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7200" dirty="0"/>
              <a:t>Q</a:t>
            </a:r>
            <a:r>
              <a:rPr lang="en-US" altLang="zh-CN" sz="7200" dirty="0"/>
              <a:t>&amp;A</a:t>
            </a:r>
            <a:endParaRPr lang="en-CN" sz="7200" dirty="0"/>
          </a:p>
        </p:txBody>
      </p:sp>
    </p:spTree>
    <p:extLst>
      <p:ext uri="{BB962C8B-B14F-4D97-AF65-F5344CB8AC3E}">
        <p14:creationId xmlns:p14="http://schemas.microsoft.com/office/powerpoint/2010/main" val="8452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D51C6A-74E7-0144-8831-E68228808678}"/>
              </a:ext>
            </a:extLst>
          </p:cNvPr>
          <p:cNvSpPr txBox="1"/>
          <p:nvPr/>
        </p:nvSpPr>
        <p:spPr>
          <a:xfrm>
            <a:off x="3350131" y="382138"/>
            <a:ext cx="429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具体实现</a:t>
            </a:r>
            <a:endParaRPr lang="en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049550-9E42-904C-807A-6F614617E22A}"/>
              </a:ext>
            </a:extLst>
          </p:cNvPr>
          <p:cNvSpPr txBox="1"/>
          <p:nvPr/>
        </p:nvSpPr>
        <p:spPr>
          <a:xfrm>
            <a:off x="2043304" y="2341020"/>
            <a:ext cx="5514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什么模型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Sequence2Sequence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pointer-net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6AFC4D-A83F-7F47-8BA9-CF85791893BA}"/>
              </a:ext>
            </a:extLst>
          </p:cNvPr>
          <p:cNvSpPr txBox="1"/>
          <p:nvPr/>
        </p:nvSpPr>
        <p:spPr>
          <a:xfrm>
            <a:off x="2043303" y="3075376"/>
            <a:ext cx="5367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输入输出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问句，输出为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15" name="Curved Up Arrow 14">
            <a:hlinkClick r:id="rId4" action="ppaction://hlinksldjump"/>
            <a:extLst>
              <a:ext uri="{FF2B5EF4-FFF2-40B4-BE49-F238E27FC236}">
                <a16:creationId xmlns:a16="http://schemas.microsoft.com/office/drawing/2014/main" id="{180833F1-C621-DE4B-B8F2-144A23CE3BCF}"/>
              </a:ext>
            </a:extLst>
          </p:cNvPr>
          <p:cNvSpPr/>
          <p:nvPr/>
        </p:nvSpPr>
        <p:spPr>
          <a:xfrm>
            <a:off x="10880203" y="5927048"/>
            <a:ext cx="914400" cy="5547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F3093-D845-6A49-BB60-7FC38EC01E55}"/>
              </a:ext>
            </a:extLst>
          </p:cNvPr>
          <p:cNvSpPr txBox="1"/>
          <p:nvPr/>
        </p:nvSpPr>
        <p:spPr>
          <a:xfrm>
            <a:off x="2158960" y="1237013"/>
            <a:ext cx="787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﻿</a:t>
            </a:r>
            <a:r>
              <a:rPr lang="en-US" altLang="zh-CN"/>
              <a:t>《</a:t>
            </a:r>
            <a:r>
              <a:rPr lang="en-US"/>
              <a:t>The Web as a Knowledge-base for Answering Complex Questions</a:t>
            </a:r>
            <a:r>
              <a:rPr lang="en-US" altLang="zh-CN"/>
              <a:t>》, 18 NAACL</a:t>
            </a:r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6F707-F595-3549-9DE2-D3AFC8C91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98" y="3809732"/>
            <a:ext cx="10096368" cy="21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8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D51C6A-74E7-0144-8831-E68228808678}"/>
              </a:ext>
            </a:extLst>
          </p:cNvPr>
          <p:cNvSpPr txBox="1"/>
          <p:nvPr/>
        </p:nvSpPr>
        <p:spPr>
          <a:xfrm>
            <a:off x="3350131" y="382138"/>
            <a:ext cx="429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具体实现</a:t>
            </a:r>
            <a:endParaRPr lang="en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5D927-A187-B54A-AABA-64FE06712157}"/>
              </a:ext>
            </a:extLst>
          </p:cNvPr>
          <p:cNvSpPr txBox="1"/>
          <p:nvPr/>
        </p:nvSpPr>
        <p:spPr>
          <a:xfrm>
            <a:off x="1644520" y="3580217"/>
            <a:ext cx="3572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如何编码Compostition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76B67-CDEF-CD4A-9C51-4D521680B24C}"/>
              </a:ext>
            </a:extLst>
          </p:cNvPr>
          <p:cNvSpPr/>
          <p:nvPr/>
        </p:nvSpPr>
        <p:spPr>
          <a:xfrm>
            <a:off x="1644520" y="6109043"/>
            <a:ext cx="612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如何生成</a:t>
            </a:r>
            <a:r>
              <a:rPr lang="zh-CN" altLang="en-CN">
                <a:latin typeface="Times New Roman" panose="02020603050405020304" pitchFamily="18" charset="0"/>
                <a:cs typeface="Times New Roman" panose="02020603050405020304" pitchFamily="18" charset="0"/>
              </a:rPr>
              <a:t>正负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例生成？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SPARQL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语句，模版生成。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4D431-865F-8944-9C5A-87A28722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58" y="3980327"/>
            <a:ext cx="5505425" cy="1943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3D12E5-3712-7A4F-A18A-274A635194B1}"/>
              </a:ext>
            </a:extLst>
          </p:cNvPr>
          <p:cNvSpPr txBox="1"/>
          <p:nvPr/>
        </p:nvSpPr>
        <p:spPr>
          <a:xfrm>
            <a:off x="5217101" y="361099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后续遍历生成序列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049550-9E42-904C-807A-6F614617E22A}"/>
              </a:ext>
            </a:extLst>
          </p:cNvPr>
          <p:cNvSpPr txBox="1"/>
          <p:nvPr/>
        </p:nvSpPr>
        <p:spPr>
          <a:xfrm>
            <a:off x="1563838" y="1590956"/>
            <a:ext cx="5514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什么模型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Sequence2Sequence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pointer-net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6AFC4D-A83F-7F47-8BA9-CF85791893BA}"/>
              </a:ext>
            </a:extLst>
          </p:cNvPr>
          <p:cNvSpPr txBox="1"/>
          <p:nvPr/>
        </p:nvSpPr>
        <p:spPr>
          <a:xfrm>
            <a:off x="1563837" y="2325312"/>
            <a:ext cx="5367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输入输出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问句，输出为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15" name="Curved Up Arrow 14">
            <a:hlinkClick r:id="rId5" action="ppaction://hlinksldjump"/>
            <a:extLst>
              <a:ext uri="{FF2B5EF4-FFF2-40B4-BE49-F238E27FC236}">
                <a16:creationId xmlns:a16="http://schemas.microsoft.com/office/drawing/2014/main" id="{180833F1-C621-DE4B-B8F2-144A23CE3BCF}"/>
              </a:ext>
            </a:extLst>
          </p:cNvPr>
          <p:cNvSpPr/>
          <p:nvPr/>
        </p:nvSpPr>
        <p:spPr>
          <a:xfrm>
            <a:off x="10880203" y="5927048"/>
            <a:ext cx="914400" cy="5547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F3093-D845-6A49-BB60-7FC38EC01E55}"/>
              </a:ext>
            </a:extLst>
          </p:cNvPr>
          <p:cNvSpPr txBox="1"/>
          <p:nvPr/>
        </p:nvSpPr>
        <p:spPr>
          <a:xfrm>
            <a:off x="2158960" y="1237013"/>
            <a:ext cx="787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﻿</a:t>
            </a:r>
            <a:r>
              <a:rPr lang="en-US" altLang="zh-CN"/>
              <a:t>《</a:t>
            </a:r>
            <a:r>
              <a:rPr lang="en-US"/>
              <a:t>The Web as a Knowledge-base for Answering Complex Questions</a:t>
            </a:r>
            <a:r>
              <a:rPr lang="en-US" altLang="zh-CN"/>
              <a:t>》, 18 NAACL</a:t>
            </a:r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6F707-F595-3549-9DE2-D3AFC8C91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043" y="2561922"/>
            <a:ext cx="5367560" cy="11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D380BF-0FD9-5649-9788-A59E6EB07E6F}"/>
              </a:ext>
            </a:extLst>
          </p:cNvPr>
          <p:cNvSpPr txBox="1"/>
          <p:nvPr/>
        </p:nvSpPr>
        <p:spPr>
          <a:xfrm>
            <a:off x="3544584" y="35370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如何解决关系映射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A6902-2198-B64B-B10E-75ADEE23BF69}"/>
              </a:ext>
            </a:extLst>
          </p:cNvPr>
          <p:cNvSpPr/>
          <p:nvPr/>
        </p:nvSpPr>
        <p:spPr>
          <a:xfrm>
            <a:off x="1242171" y="1766895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整个模型最难的部分在于，如何实现关系的映射？关系来自于不同的图谱？</a:t>
            </a:r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71AC3-7017-114B-B8FB-4D3096B8A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71" y="2566190"/>
            <a:ext cx="6864146" cy="120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3F290-F290-844D-9A21-C83488EA2A14}"/>
              </a:ext>
            </a:extLst>
          </p:cNvPr>
          <p:cNvSpPr txBox="1"/>
          <p:nvPr/>
        </p:nvSpPr>
        <p:spPr>
          <a:xfrm>
            <a:off x="8391647" y="325933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﻿curated KB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D5BC3-847E-394A-8498-8C165676E088}"/>
              </a:ext>
            </a:extLst>
          </p:cNvPr>
          <p:cNvSpPr txBox="1"/>
          <p:nvPr/>
        </p:nvSpPr>
        <p:spPr>
          <a:xfrm>
            <a:off x="8391647" y="280042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﻿extracted KB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B715F3-A280-8148-9703-805F00AF733C}"/>
              </a:ext>
            </a:extLst>
          </p:cNvPr>
          <p:cNvSpPr/>
          <p:nvPr/>
        </p:nvSpPr>
        <p:spPr>
          <a:xfrm>
            <a:off x="3048000" y="44375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）我们，首先学习</a:t>
            </a:r>
            <a:r>
              <a:rPr lang="en-US" altLang="zh-CN"/>
              <a:t>Extrated</a:t>
            </a:r>
            <a:r>
              <a:rPr lang="zh-CN" altLang="en-US"/>
              <a:t> </a:t>
            </a:r>
            <a:r>
              <a:rPr lang="en-US" altLang="zh-CN"/>
              <a:t>KB</a:t>
            </a:r>
            <a:r>
              <a:rPr lang="zh-CN" altLang="en-US"/>
              <a:t>中关系的嵌入，并对其进行聚类，以获得规范化的关系集群。（</a:t>
            </a:r>
            <a:r>
              <a:rPr lang="en-US" altLang="zh-CN"/>
              <a:t>KGE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）如果一个聚类中存在多个类似的关系，通过统计三元组内</a:t>
            </a:r>
            <a:r>
              <a:rPr lang="en-US" altLang="zh-CN"/>
              <a:t>(</a:t>
            </a:r>
            <a:r>
              <a:rPr lang="en-US"/>
              <a:t>s, o)</a:t>
            </a:r>
            <a:r>
              <a:rPr lang="zh-CN" altLang="en-US"/>
              <a:t>相似的数量，来选择最终的对齐结果。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利用阈值来保证不会产生错误的对齐（</a:t>
            </a:r>
            <a:r>
              <a:rPr lang="en-US" altLang="zh-CN"/>
              <a:t>5</a:t>
            </a:r>
            <a:r>
              <a:rPr lang="zh-CN" altLang="en-US"/>
              <a:t>）。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5F294-615D-EA4A-AAA5-401E0B9C4473}"/>
              </a:ext>
            </a:extLst>
          </p:cNvPr>
          <p:cNvSpPr txBox="1"/>
          <p:nvPr/>
        </p:nvSpPr>
        <p:spPr>
          <a:xfrm>
            <a:off x="1242171" y="1253721"/>
            <a:ext cx="939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《﻿Cesi: Canonicalizing open knowledge bases using embeddings and side information》18, WWW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834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D380BF-0FD9-5649-9788-A59E6EB07E6F}"/>
              </a:ext>
            </a:extLst>
          </p:cNvPr>
          <p:cNvSpPr txBox="1"/>
          <p:nvPr/>
        </p:nvSpPr>
        <p:spPr>
          <a:xfrm>
            <a:off x="3544584" y="353706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KGE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971416-27D3-8943-89B0-E0A7D2F1D7FF}"/>
              </a:ext>
            </a:extLst>
          </p:cNvPr>
          <p:cNvSpPr/>
          <p:nvPr/>
        </p:nvSpPr>
        <p:spPr>
          <a:xfrm>
            <a:off x="1909803" y="2142997"/>
            <a:ext cx="4304101" cy="333731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51CD6-1E01-A64A-A421-C4A2AF5A7B79}"/>
              </a:ext>
            </a:extLst>
          </p:cNvPr>
          <p:cNvSpPr txBox="1"/>
          <p:nvPr/>
        </p:nvSpPr>
        <p:spPr>
          <a:xfrm>
            <a:off x="2538410" y="2863570"/>
            <a:ext cx="188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小米_(小米公司)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506AE-0794-DB4A-83C9-548C9AA9B0A6}"/>
              </a:ext>
            </a:extLst>
          </p:cNvPr>
          <p:cNvSpPr txBox="1"/>
          <p:nvPr/>
        </p:nvSpPr>
        <p:spPr>
          <a:xfrm>
            <a:off x="2820339" y="4801508"/>
            <a:ext cx="188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小米_(食用品)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5648B-2BBA-0D4F-87AC-0912B997EEB7}"/>
              </a:ext>
            </a:extLst>
          </p:cNvPr>
          <p:cNvSpPr txBox="1"/>
          <p:nvPr/>
        </p:nvSpPr>
        <p:spPr>
          <a:xfrm>
            <a:off x="4514165" y="3811656"/>
            <a:ext cx="188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小米_(电视剧人物)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49B506-F068-BA46-9486-8245F5F46E79}"/>
              </a:ext>
            </a:extLst>
          </p:cNvPr>
          <p:cNvCxnSpPr>
            <a:cxnSpLocks/>
          </p:cNvCxnSpPr>
          <p:nvPr/>
        </p:nvCxnSpPr>
        <p:spPr>
          <a:xfrm flipH="1">
            <a:off x="2676107" y="3122600"/>
            <a:ext cx="581664" cy="7645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5F3408-6A54-AB4F-B71A-42EC0B943DAC}"/>
              </a:ext>
            </a:extLst>
          </p:cNvPr>
          <p:cNvSpPr txBox="1"/>
          <p:nvPr/>
        </p:nvSpPr>
        <p:spPr>
          <a:xfrm>
            <a:off x="2927217" y="3461787"/>
            <a:ext cx="73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所在地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79F82-E3AB-8745-A483-2FD850C2F604}"/>
              </a:ext>
            </a:extLst>
          </p:cNvPr>
          <p:cNvSpPr txBox="1"/>
          <p:nvPr/>
        </p:nvSpPr>
        <p:spPr>
          <a:xfrm>
            <a:off x="2458703" y="3911037"/>
            <a:ext cx="63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016D00-8A6F-454A-A160-89028C065DE2}"/>
              </a:ext>
            </a:extLst>
          </p:cNvPr>
          <p:cNvCxnSpPr>
            <a:cxnSpLocks/>
          </p:cNvCxnSpPr>
          <p:nvPr/>
        </p:nvCxnSpPr>
        <p:spPr>
          <a:xfrm flipV="1">
            <a:off x="3820255" y="2434630"/>
            <a:ext cx="1047319" cy="5076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E8BBA5-8887-5344-B2AE-9710582832BA}"/>
              </a:ext>
            </a:extLst>
          </p:cNvPr>
          <p:cNvSpPr txBox="1"/>
          <p:nvPr/>
        </p:nvSpPr>
        <p:spPr>
          <a:xfrm>
            <a:off x="4170008" y="2665243"/>
            <a:ext cx="83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公司口号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8DBB4B-FBBC-6643-86B5-47084E963AA3}"/>
              </a:ext>
            </a:extLst>
          </p:cNvPr>
          <p:cNvSpPr txBox="1"/>
          <p:nvPr/>
        </p:nvSpPr>
        <p:spPr>
          <a:xfrm>
            <a:off x="4387664" y="2181495"/>
            <a:ext cx="115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12345678</a:t>
            </a:r>
            <a:endParaRPr lang="en-CN" sz="140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2B6991-F381-984F-ADF8-3E846B7C0658}"/>
              </a:ext>
            </a:extLst>
          </p:cNvPr>
          <p:cNvCxnSpPr>
            <a:cxnSpLocks/>
          </p:cNvCxnSpPr>
          <p:nvPr/>
        </p:nvCxnSpPr>
        <p:spPr>
          <a:xfrm flipH="1" flipV="1">
            <a:off x="2927217" y="4213259"/>
            <a:ext cx="330554" cy="5574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55497-1E74-E941-B0F0-668D00DC02BB}"/>
              </a:ext>
            </a:extLst>
          </p:cNvPr>
          <p:cNvSpPr txBox="1"/>
          <p:nvPr/>
        </p:nvSpPr>
        <p:spPr>
          <a:xfrm>
            <a:off x="3190863" y="4329116"/>
            <a:ext cx="83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种植地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CCF39F-46A0-FE4D-A984-D4FF437058EF}"/>
              </a:ext>
            </a:extLst>
          </p:cNvPr>
          <p:cNvCxnSpPr>
            <a:cxnSpLocks/>
          </p:cNvCxnSpPr>
          <p:nvPr/>
        </p:nvCxnSpPr>
        <p:spPr>
          <a:xfrm flipV="1">
            <a:off x="5134275" y="3082709"/>
            <a:ext cx="523660" cy="6328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8CEF98-765F-5341-9726-091383988DC4}"/>
              </a:ext>
            </a:extLst>
          </p:cNvPr>
          <p:cNvSpPr txBox="1"/>
          <p:nvPr/>
        </p:nvSpPr>
        <p:spPr>
          <a:xfrm>
            <a:off x="5363440" y="3323287"/>
            <a:ext cx="83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性别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94430-B007-D740-94F4-CC034047390C}"/>
              </a:ext>
            </a:extLst>
          </p:cNvPr>
          <p:cNvSpPr txBox="1"/>
          <p:nvPr/>
        </p:nvSpPr>
        <p:spPr>
          <a:xfrm>
            <a:off x="5480378" y="2816505"/>
            <a:ext cx="355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女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FF0F52-C89C-E74A-9C7F-5673F54D1FEE}"/>
              </a:ext>
            </a:extLst>
          </p:cNvPr>
          <p:cNvCxnSpPr>
            <a:cxnSpLocks/>
          </p:cNvCxnSpPr>
          <p:nvPr/>
        </p:nvCxnSpPr>
        <p:spPr>
          <a:xfrm flipH="1" flipV="1">
            <a:off x="3860653" y="3171347"/>
            <a:ext cx="728244" cy="6208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BE4D36-9994-4042-BAD2-D24A16EF1A79}"/>
              </a:ext>
            </a:extLst>
          </p:cNvPr>
          <p:cNvSpPr txBox="1"/>
          <p:nvPr/>
        </p:nvSpPr>
        <p:spPr>
          <a:xfrm>
            <a:off x="4160832" y="3366740"/>
            <a:ext cx="837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所属公司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93ABE1-4C72-E340-959C-822502CE929B}"/>
              </a:ext>
            </a:extLst>
          </p:cNvPr>
          <p:cNvCxnSpPr>
            <a:cxnSpLocks/>
          </p:cNvCxnSpPr>
          <p:nvPr/>
        </p:nvCxnSpPr>
        <p:spPr>
          <a:xfrm flipH="1">
            <a:off x="5134275" y="4127149"/>
            <a:ext cx="12606" cy="643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D8CA4A-6833-4B4B-8DAF-CB0C1BFE4480}"/>
              </a:ext>
            </a:extLst>
          </p:cNvPr>
          <p:cNvSpPr txBox="1"/>
          <p:nvPr/>
        </p:nvSpPr>
        <p:spPr>
          <a:xfrm>
            <a:off x="5134275" y="4308009"/>
            <a:ext cx="105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喜欢的事物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1B52C-96F3-5D48-AB96-634296FCFE6E}"/>
              </a:ext>
            </a:extLst>
          </p:cNvPr>
          <p:cNvSpPr txBox="1"/>
          <p:nvPr/>
        </p:nvSpPr>
        <p:spPr>
          <a:xfrm>
            <a:off x="4705437" y="4773884"/>
            <a:ext cx="90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苹果手机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32DC2-EAE0-E140-952B-D6867B224BDB}"/>
              </a:ext>
            </a:extLst>
          </p:cNvPr>
          <p:cNvSpPr/>
          <p:nvPr/>
        </p:nvSpPr>
        <p:spPr>
          <a:xfrm>
            <a:off x="2571842" y="2784428"/>
            <a:ext cx="1456800" cy="351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E378A2-6FA8-904F-8D97-E0D4BD6F6B02}"/>
              </a:ext>
            </a:extLst>
          </p:cNvPr>
          <p:cNvSpPr/>
          <p:nvPr/>
        </p:nvSpPr>
        <p:spPr>
          <a:xfrm>
            <a:off x="2819923" y="4813447"/>
            <a:ext cx="1350085" cy="3753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00D6DF-3ED5-F244-9F2F-49C8C3E27EF3}"/>
              </a:ext>
            </a:extLst>
          </p:cNvPr>
          <p:cNvSpPr/>
          <p:nvPr/>
        </p:nvSpPr>
        <p:spPr>
          <a:xfrm>
            <a:off x="4556001" y="3839132"/>
            <a:ext cx="1632611" cy="28000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93CEA-DC9D-9348-8607-C90F1FCECA3B}"/>
              </a:ext>
            </a:extLst>
          </p:cNvPr>
          <p:cNvSpPr txBox="1"/>
          <p:nvPr/>
        </p:nvSpPr>
        <p:spPr>
          <a:xfrm>
            <a:off x="7371473" y="307195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学习KG中实体节点的表示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291EC3-858E-AC42-9051-E6ED4FA8EB91}"/>
              </a:ext>
            </a:extLst>
          </p:cNvPr>
          <p:cNvSpPr txBox="1"/>
          <p:nvPr/>
        </p:nvSpPr>
        <p:spPr>
          <a:xfrm>
            <a:off x="7383870" y="3557093"/>
            <a:ext cx="4109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具体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将三元组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(s, r, o)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建模为对三元组中的缺部分进行预测。</a:t>
            </a:r>
            <a:endParaRPr lang="en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4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9F8FC-0ED6-334F-82D4-85A4FDAD4A5E}"/>
              </a:ext>
            </a:extLst>
          </p:cNvPr>
          <p:cNvSpPr txBox="1"/>
          <p:nvPr/>
        </p:nvSpPr>
        <p:spPr>
          <a:xfrm>
            <a:off x="3405436" y="45452"/>
            <a:ext cx="2236510" cy="92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任务和介绍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B34BD-3A2A-C04A-B3FF-A57B8493D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658" y="2128133"/>
            <a:ext cx="7896683" cy="33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9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E009E-A2FE-9040-A8B1-F792B8727D4C}"/>
              </a:ext>
            </a:extLst>
          </p:cNvPr>
          <p:cNvSpPr txBox="1"/>
          <p:nvPr/>
        </p:nvSpPr>
        <p:spPr>
          <a:xfrm>
            <a:off x="3405436" y="45452"/>
            <a:ext cx="2236510" cy="92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任务和介绍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75900E-E1FE-F140-95FA-E7F33FFC6FDE}"/>
              </a:ext>
            </a:extLst>
          </p:cNvPr>
          <p:cNvSpPr txBox="1"/>
          <p:nvPr/>
        </p:nvSpPr>
        <p:spPr>
          <a:xfrm>
            <a:off x="1056494" y="142382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ComplexQuestions</a:t>
            </a:r>
          </a:p>
        </p:txBody>
      </p:sp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C0005504-77E0-2048-80F9-85C3C9EB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72084"/>
              </p:ext>
            </p:extLst>
          </p:nvPr>
        </p:nvGraphicFramePr>
        <p:xfrm>
          <a:off x="302870" y="2142080"/>
          <a:ext cx="11586259" cy="41499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3348">
                  <a:extLst>
                    <a:ext uri="{9D8B030D-6E8A-4147-A177-3AD203B41FA5}">
                      <a16:colId xmlns:a16="http://schemas.microsoft.com/office/drawing/2014/main" val="2158238488"/>
                    </a:ext>
                  </a:extLst>
                </a:gridCol>
                <a:gridCol w="1504709">
                  <a:extLst>
                    <a:ext uri="{9D8B030D-6E8A-4147-A177-3AD203B41FA5}">
                      <a16:colId xmlns:a16="http://schemas.microsoft.com/office/drawing/2014/main" val="3885805605"/>
                    </a:ext>
                  </a:extLst>
                </a:gridCol>
                <a:gridCol w="6308202">
                  <a:extLst>
                    <a:ext uri="{9D8B030D-6E8A-4147-A177-3AD203B41FA5}">
                      <a16:colId xmlns:a16="http://schemas.microsoft.com/office/drawing/2014/main" val="2726981947"/>
                    </a:ext>
                  </a:extLst>
                </a:gridCol>
              </a:tblGrid>
              <a:tr h="604548">
                <a:tc>
                  <a:txBody>
                    <a:bodyPr/>
                    <a:lstStyle/>
                    <a:p>
                      <a:pPr algn="ctr"/>
                      <a:r>
                        <a:rPr lang="en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  <a:r>
                        <a:rPr lang="zh-CN" alt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</a:t>
                      </a:r>
                      <a:endParaRPr lang="en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09905"/>
                  </a:ext>
                </a:extLst>
              </a:tr>
              <a:tr h="650717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team that won 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1997 AFC Championship Game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championship did 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 Brady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 for?",</a:t>
                      </a:r>
                      <a:endParaRPr lang="en-CN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N" sz="160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m.01xyt7 ns:sports.pro_athlete.teams ?y 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?y ns:sports.sports_team_roster.team </a:t>
                      </a:r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?x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?x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ns:sports.sports_team.championships m.0100z7d3 </a:t>
                      </a:r>
                    </a:p>
                    <a:p>
                      <a:pPr algn="l"/>
                      <a:endParaRPr lang="en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68012"/>
                  </a:ext>
                </a:extLst>
              </a:tr>
              <a:tr h="937971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 were the artists who had a tour </a:t>
                      </a:r>
                      <a:r>
                        <a:rPr lang="en-US" sz="16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You Look Me in the Eyes</a:t>
                      </a: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CN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nesting(composition)</a:t>
                      </a:r>
                      <a:endParaRPr lang="en-CN" sz="1600" b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?c ns:music.artist.concert_tours ns:m.03h47zq . </a:t>
                      </a:r>
                    </a:p>
                    <a:p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?c ns:music.musical_group.member ?y .</a:t>
                      </a:r>
                    </a:p>
                    <a:p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?y ns:music.group_membership.member</a:t>
                      </a:r>
                      <a:r>
                        <a:rPr lang="en-US" sz="1600" b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?x </a:t>
                      </a:r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CN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85728"/>
                  </a:ext>
                </a:extLst>
              </a:tr>
              <a:tr h="724584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is the oldest film that Lucy Hale starred in?</a:t>
                      </a:r>
                      <a:endParaRPr lang="en-CN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CN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9180"/>
                  </a:ext>
                </a:extLst>
              </a:tr>
              <a:tr h="724584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of the Harry Potter movies were released prior to 11 November 2010?</a:t>
                      </a:r>
                      <a:endParaRPr lang="en-CN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</a:t>
                      </a:r>
                      <a:endParaRPr lang="en-CN"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9F8FC-0ED6-334F-82D4-85A4FDAD4A5E}"/>
              </a:ext>
            </a:extLst>
          </p:cNvPr>
          <p:cNvSpPr txBox="1"/>
          <p:nvPr/>
        </p:nvSpPr>
        <p:spPr>
          <a:xfrm>
            <a:off x="3405436" y="45452"/>
            <a:ext cx="2236510" cy="92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任务和介绍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21003-AFE6-684C-B663-600D60C2AB61}"/>
              </a:ext>
            </a:extLst>
          </p:cNvPr>
          <p:cNvSpPr txBox="1"/>
          <p:nvPr/>
        </p:nvSpPr>
        <p:spPr>
          <a:xfrm>
            <a:off x="1151006" y="4144581"/>
            <a:ext cx="53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Extracted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直接从上亿个网页中直接抽取实体关系三元组。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D7F13-41C8-2545-AD2E-09789D90D65A}"/>
              </a:ext>
            </a:extLst>
          </p:cNvPr>
          <p:cNvSpPr txBox="1"/>
          <p:nvPr/>
        </p:nvSpPr>
        <p:spPr>
          <a:xfrm>
            <a:off x="1151006" y="1337351"/>
            <a:ext cx="786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Curated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从维基百科和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等知识库中抽取大量的实体及实体关系，可以把它们理解为是一种结构化的维基百科。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692B3-254A-3348-B99E-7B938C7C3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2335"/>
          <a:stretch/>
        </p:blipFill>
        <p:spPr>
          <a:xfrm>
            <a:off x="3920603" y="2416202"/>
            <a:ext cx="2827437" cy="1572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C496D-25CF-C349-902E-24332F60CF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053"/>
          <a:stretch/>
        </p:blipFill>
        <p:spPr>
          <a:xfrm>
            <a:off x="1151006" y="4971179"/>
            <a:ext cx="10103426" cy="55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5C3A74-9D18-3547-BFFA-56A8A081E239}"/>
              </a:ext>
            </a:extLst>
          </p:cNvPr>
          <p:cNvSpPr txBox="1"/>
          <p:nvPr/>
        </p:nvSpPr>
        <p:spPr>
          <a:xfrm>
            <a:off x="7558268" y="3055716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(姚明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，出生，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D9E29-F441-AD46-86A7-43703689EE08}"/>
              </a:ext>
            </a:extLst>
          </p:cNvPr>
          <p:cNvSpPr txBox="1"/>
          <p:nvPr/>
        </p:nvSpPr>
        <p:spPr>
          <a:xfrm>
            <a:off x="3083278" y="590615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(姚明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，生于，上海</a:t>
            </a:r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272CE-532C-7C4A-AD1C-79652EFA723A}"/>
              </a:ext>
            </a:extLst>
          </p:cNvPr>
          <p:cNvSpPr txBox="1"/>
          <p:nvPr/>
        </p:nvSpPr>
        <p:spPr>
          <a:xfrm>
            <a:off x="5768604" y="5906155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(姚明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，曾效力于，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CBA</a:t>
            </a:r>
            <a:r>
              <a:rPr lang="en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088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2F205B9-E56A-194E-AD35-10ADA463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213" y="1980708"/>
            <a:ext cx="8714400" cy="3641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FAB08-D3B2-8943-A423-6A91F3992BEF}"/>
              </a:ext>
            </a:extLst>
          </p:cNvPr>
          <p:cNvSpPr txBox="1"/>
          <p:nvPr/>
        </p:nvSpPr>
        <p:spPr>
          <a:xfrm>
            <a:off x="3405436" y="45452"/>
            <a:ext cx="1005403" cy="92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CF6DA-7E3D-CF4D-807E-10FF67B1F57A}"/>
              </a:ext>
            </a:extLst>
          </p:cNvPr>
          <p:cNvSpPr txBox="1"/>
          <p:nvPr/>
        </p:nvSpPr>
        <p:spPr>
          <a:xfrm>
            <a:off x="733389" y="21876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复杂问句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6BDD2-A144-FC49-B5A5-6413F27EE2B2}"/>
              </a:ext>
            </a:extLst>
          </p:cNvPr>
          <p:cNvSpPr txBox="1"/>
          <p:nvPr/>
        </p:nvSpPr>
        <p:spPr>
          <a:xfrm>
            <a:off x="733389" y="3432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简单query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0B545-8F47-E140-BB1B-01C3D13A3375}"/>
              </a:ext>
            </a:extLst>
          </p:cNvPr>
          <p:cNvSpPr txBox="1"/>
          <p:nvPr/>
        </p:nvSpPr>
        <p:spPr>
          <a:xfrm>
            <a:off x="733388" y="467697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组合规则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BBBAB-D916-1E42-BEB0-0556716E2421}"/>
              </a:ext>
            </a:extLst>
          </p:cNvPr>
          <p:cNvSpPr txBox="1"/>
          <p:nvPr/>
        </p:nvSpPr>
        <p:spPr>
          <a:xfrm>
            <a:off x="9058527" y="4469009"/>
            <a:ext cx="270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>
                <a:solidFill>
                  <a:srgbClr val="FF0000"/>
                </a:solidFill>
              </a:rPr>
              <a:t>What college did X attend?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99ACB-6DE6-264D-AEBD-E55B0D5C0BF0}"/>
              </a:ext>
            </a:extLst>
          </p:cNvPr>
          <p:cNvSpPr txBox="1"/>
          <p:nvPr/>
        </p:nvSpPr>
        <p:spPr>
          <a:xfrm>
            <a:off x="8363868" y="3616961"/>
            <a:ext cx="28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CN">
                <a:solidFill>
                  <a:srgbClr val="FF0000"/>
                </a:solidFill>
              </a:rPr>
              <a:t>he author of ‘The Hobbit’?</a:t>
            </a:r>
          </a:p>
        </p:txBody>
      </p:sp>
    </p:spTree>
    <p:extLst>
      <p:ext uri="{BB962C8B-B14F-4D97-AF65-F5344CB8AC3E}">
        <p14:creationId xmlns:p14="http://schemas.microsoft.com/office/powerpoint/2010/main" val="361622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FFAB08-D3B2-8943-A423-6A91F3992BEF}"/>
              </a:ext>
            </a:extLst>
          </p:cNvPr>
          <p:cNvSpPr txBox="1"/>
          <p:nvPr/>
        </p:nvSpPr>
        <p:spPr>
          <a:xfrm>
            <a:off x="3405436" y="45452"/>
            <a:ext cx="1826141" cy="92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6336E-8C31-D641-8F30-E0F5203F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4" y="1282776"/>
            <a:ext cx="6880345" cy="47592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8AC08C-DCB2-B74B-BEF1-FE3BC4CF9947}"/>
              </a:ext>
            </a:extLst>
          </p:cNvPr>
          <p:cNvSpPr txBox="1"/>
          <p:nvPr/>
        </p:nvSpPr>
        <p:spPr>
          <a:xfrm>
            <a:off x="7581417" y="1747778"/>
            <a:ext cx="38427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）复杂问题输入，首先计算一个组合树，描述如何将推理分解成简单的部分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query。</a:t>
            </a:r>
          </a:p>
          <a:p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）从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Curated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的和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的知识库中生成每个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的候选。</a:t>
            </a:r>
          </a:p>
          <a:p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）对于每个候选，计算与问题的语义相似性。（粗选择）</a:t>
            </a:r>
          </a:p>
          <a:p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）将不同的</a:t>
            </a:r>
            <a:r>
              <a:rPr lang="en-US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起来，以找到该问题的复杂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query。</a:t>
            </a: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）再排序：根据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的语义相似性得分、查询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zh-CN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和实体链接得分对它们进行排名。</a:t>
            </a:r>
            <a:endParaRPr lang="en-US" altLang="zh-C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）搜索答案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34E620-55CB-DC46-AF4D-9561DFF51737}"/>
              </a:ext>
            </a:extLst>
          </p:cNvPr>
          <p:cNvSpPr/>
          <p:nvPr/>
        </p:nvSpPr>
        <p:spPr>
          <a:xfrm>
            <a:off x="4150673" y="2026161"/>
            <a:ext cx="335665" cy="33566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FBFCAA-2FC3-D84D-9892-33A473DBF4CF}"/>
              </a:ext>
            </a:extLst>
          </p:cNvPr>
          <p:cNvSpPr/>
          <p:nvPr/>
        </p:nvSpPr>
        <p:spPr>
          <a:xfrm>
            <a:off x="1266754" y="2827419"/>
            <a:ext cx="335665" cy="33566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91CED1-47DC-0149-8581-80414A2015FF}"/>
              </a:ext>
            </a:extLst>
          </p:cNvPr>
          <p:cNvSpPr/>
          <p:nvPr/>
        </p:nvSpPr>
        <p:spPr>
          <a:xfrm>
            <a:off x="1285948" y="3594437"/>
            <a:ext cx="335665" cy="33566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94C72A-92A9-7F4B-B8B1-EE550EA1C912}"/>
              </a:ext>
            </a:extLst>
          </p:cNvPr>
          <p:cNvSpPr/>
          <p:nvPr/>
        </p:nvSpPr>
        <p:spPr>
          <a:xfrm>
            <a:off x="1285948" y="4818207"/>
            <a:ext cx="335665" cy="33566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4953A-36E1-FE4F-BCBE-36C138B84884}"/>
              </a:ext>
            </a:extLst>
          </p:cNvPr>
          <p:cNvSpPr/>
          <p:nvPr/>
        </p:nvSpPr>
        <p:spPr>
          <a:xfrm>
            <a:off x="5148025" y="4859309"/>
            <a:ext cx="335665" cy="33566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336BE9-379A-DB4B-9D4B-C5339D8CC166}"/>
              </a:ext>
            </a:extLst>
          </p:cNvPr>
          <p:cNvSpPr/>
          <p:nvPr/>
        </p:nvSpPr>
        <p:spPr>
          <a:xfrm>
            <a:off x="6699032" y="3258772"/>
            <a:ext cx="335665" cy="335665"/>
          </a:xfrm>
          <a:prstGeom prst="ellips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33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FFAB08-D3B2-8943-A423-6A91F3992BEF}"/>
              </a:ext>
            </a:extLst>
          </p:cNvPr>
          <p:cNvSpPr txBox="1"/>
          <p:nvPr/>
        </p:nvSpPr>
        <p:spPr>
          <a:xfrm>
            <a:off x="3405436" y="45452"/>
            <a:ext cx="3137975" cy="927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7391C-187B-4B49-AB32-E07A5B73EB11}"/>
              </a:ext>
            </a:extLst>
          </p:cNvPr>
          <p:cNvSpPr txBox="1"/>
          <p:nvPr/>
        </p:nvSpPr>
        <p:spPr>
          <a:xfrm>
            <a:off x="8565266" y="2658607"/>
            <a:ext cx="31946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将一个问句以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的粒度进行划分和拼接，构成子问句。</a:t>
            </a:r>
            <a:endParaRPr lang="en-US" altLang="zh-CN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它包括两个函数，</a:t>
            </a:r>
            <a:r>
              <a:rPr lang="en-US" b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simQA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simQA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是寻找简单</a:t>
            </a:r>
            <a:r>
              <a:rPr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query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的模型。它列举了简单</a:t>
            </a:r>
            <a:r>
              <a:rPr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query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的候选，对其进行编码并与问题表示进行比较，然后评估最佳候选者。</a:t>
            </a:r>
            <a:endParaRPr lang="en-US" altLang="zh-CN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描述了如何连接两个部分查询，</a:t>
            </a:r>
            <a:r>
              <a:rPr lang="en-US" altLang="zh-CN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还是</a:t>
            </a:r>
            <a:r>
              <a:rPr lang="en-US" altLang="zh-CN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Conj</a:t>
            </a:r>
            <a:r>
              <a:rPr lang="zh-CN" alt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79D98-4AF2-3744-9AB2-F6B5B850C078}"/>
              </a:ext>
            </a:extLst>
          </p:cNvPr>
          <p:cNvSpPr txBox="1"/>
          <p:nvPr/>
        </p:nvSpPr>
        <p:spPr>
          <a:xfrm>
            <a:off x="8565266" y="2289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组成树</a:t>
            </a:r>
            <a:endParaRPr lang="en-CN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014DD-BAC6-1B4A-884A-BE176AD8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052" y="2026160"/>
            <a:ext cx="6337508" cy="3818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F822D-4FEC-364C-90F3-60EE734F5FD1}"/>
              </a:ext>
            </a:extLst>
          </p:cNvPr>
          <p:cNvSpPr txBox="1"/>
          <p:nvPr/>
        </p:nvSpPr>
        <p:spPr>
          <a:xfrm>
            <a:off x="2158960" y="1382412"/>
            <a:ext cx="787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﻿</a:t>
            </a:r>
            <a:r>
              <a:rPr lang="en-US" altLang="zh-CN"/>
              <a:t>《</a:t>
            </a:r>
            <a:r>
              <a:rPr lang="en-US"/>
              <a:t>The Web as a Knowledge-base for Answering Complex Questions</a:t>
            </a:r>
            <a:r>
              <a:rPr lang="en-US" altLang="zh-CN"/>
              <a:t>》, 18 NAACL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512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311A5-9FBD-6049-939B-9765D1D6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4839" cy="10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0CBD5-6B9F-7C43-9CE9-7FF75FC07A20}"/>
              </a:ext>
            </a:extLst>
          </p:cNvPr>
          <p:cNvCxnSpPr/>
          <p:nvPr/>
        </p:nvCxnSpPr>
        <p:spPr>
          <a:xfrm>
            <a:off x="0" y="101308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FFAB08-D3B2-8943-A423-6A91F3992BEF}"/>
              </a:ext>
            </a:extLst>
          </p:cNvPr>
          <p:cNvSpPr txBox="1"/>
          <p:nvPr/>
        </p:nvSpPr>
        <p:spPr>
          <a:xfrm>
            <a:off x="3405436" y="45452"/>
            <a:ext cx="3137975" cy="927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Tree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013E42-F2FA-F742-8446-FC49B20B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85" y="1689904"/>
            <a:ext cx="67437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DE455D-083B-C342-8C5D-42223911D856}"/>
              </a:ext>
            </a:extLst>
          </p:cNvPr>
          <p:cNvSpPr/>
          <p:nvPr/>
        </p:nvSpPr>
        <p:spPr>
          <a:xfrm>
            <a:off x="1380602" y="1280119"/>
            <a:ext cx="5055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﻿What college did the author of ’The Hobbit’ attend?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0C79E-317A-4D4A-BE53-07BBC39EA472}"/>
              </a:ext>
            </a:extLst>
          </p:cNvPr>
          <p:cNvSpPr/>
          <p:nvPr/>
        </p:nvSpPr>
        <p:spPr>
          <a:xfrm>
            <a:off x="439670" y="1689903"/>
            <a:ext cx="6609144" cy="8565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0FD2C-7AA1-B14B-81BA-50CDACEBDC02}"/>
              </a:ext>
            </a:extLst>
          </p:cNvPr>
          <p:cNvSpPr txBox="1"/>
          <p:nvPr/>
        </p:nvSpPr>
        <p:spPr>
          <a:xfrm>
            <a:off x="8247686" y="4412922"/>
            <a:ext cx="300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由于这个问句Compostition类型的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</a:rPr>
              <a:t>所以两个simQA之间是Composition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，即直线上拼接。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FA943-3D63-0D4B-AFDB-C2612A26FC8D}"/>
              </a:ext>
            </a:extLst>
          </p:cNvPr>
          <p:cNvSpPr txBox="1"/>
          <p:nvPr/>
        </p:nvSpPr>
        <p:spPr>
          <a:xfrm>
            <a:off x="9489923" y="61956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Specificly</a:t>
            </a:r>
            <a:endParaRPr lang="en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AFC38-9DB5-7343-B5C9-C502BD7CF269}"/>
              </a:ext>
            </a:extLst>
          </p:cNvPr>
          <p:cNvSpPr txBox="1"/>
          <p:nvPr/>
        </p:nvSpPr>
        <p:spPr>
          <a:xfrm>
            <a:off x="9655874" y="12801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>
                <a:solidFill>
                  <a:srgbClr val="C00000"/>
                </a:solidFill>
              </a:rPr>
              <a:t>Comp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5432192-90D8-DD4C-BDF6-FFF3C6A97786}"/>
              </a:ext>
            </a:extLst>
          </p:cNvPr>
          <p:cNvSpPr/>
          <p:nvPr/>
        </p:nvSpPr>
        <p:spPr>
          <a:xfrm>
            <a:off x="7314180" y="1981120"/>
            <a:ext cx="586820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54BA1D-E789-BD40-A09A-DFD5E6C572FB}"/>
              </a:ext>
            </a:extLst>
          </p:cNvPr>
          <p:cNvCxnSpPr>
            <a:cxnSpLocks/>
          </p:cNvCxnSpPr>
          <p:nvPr/>
        </p:nvCxnSpPr>
        <p:spPr>
          <a:xfrm flipH="1">
            <a:off x="9271153" y="1697033"/>
            <a:ext cx="752770" cy="6262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1F8686-C11D-E84A-84B8-C663AB241093}"/>
              </a:ext>
            </a:extLst>
          </p:cNvPr>
          <p:cNvCxnSpPr>
            <a:cxnSpLocks/>
          </p:cNvCxnSpPr>
          <p:nvPr/>
        </p:nvCxnSpPr>
        <p:spPr>
          <a:xfrm>
            <a:off x="10050333" y="1697033"/>
            <a:ext cx="962808" cy="615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52CCCD-443A-B247-AC0A-CB6B6F39A73B}"/>
              </a:ext>
            </a:extLst>
          </p:cNvPr>
          <p:cNvSpPr txBox="1"/>
          <p:nvPr/>
        </p:nvSpPr>
        <p:spPr>
          <a:xfrm>
            <a:off x="7901000" y="3175206"/>
            <a:ext cx="28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T</a:t>
            </a:r>
            <a:r>
              <a:rPr lang="en-CN">
                <a:solidFill>
                  <a:schemeClr val="accent6"/>
                </a:solidFill>
              </a:rPr>
              <a:t>he author of ‘The Hobbit’?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00093-4E8D-5D4C-B642-2F551463699F}"/>
              </a:ext>
            </a:extLst>
          </p:cNvPr>
          <p:cNvSpPr txBox="1"/>
          <p:nvPr/>
        </p:nvSpPr>
        <p:spPr>
          <a:xfrm>
            <a:off x="9907161" y="3620196"/>
            <a:ext cx="258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>
                <a:solidFill>
                  <a:schemeClr val="accent6"/>
                </a:solidFill>
              </a:rPr>
              <a:t>What college did VAR attend?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7C4277-FCC8-7747-8030-5D9BEF49A251}"/>
              </a:ext>
            </a:extLst>
          </p:cNvPr>
          <p:cNvSpPr txBox="1"/>
          <p:nvPr/>
        </p:nvSpPr>
        <p:spPr>
          <a:xfrm>
            <a:off x="8777782" y="23075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>
                <a:solidFill>
                  <a:srgbClr val="C00000"/>
                </a:solidFill>
              </a:rPr>
              <a:t>SimQA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6C51D3-5A58-D847-A2FC-223F9B4A6AB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185907" y="2676846"/>
            <a:ext cx="0" cy="5087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40AD0-1307-C64C-9D47-569E87324375}"/>
              </a:ext>
            </a:extLst>
          </p:cNvPr>
          <p:cNvSpPr/>
          <p:nvPr/>
        </p:nvSpPr>
        <p:spPr>
          <a:xfrm flipH="1">
            <a:off x="8164771" y="1280119"/>
            <a:ext cx="3708977" cy="31328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AEAA3B-9758-2D47-A932-6E17683F658E}"/>
              </a:ext>
            </a:extLst>
          </p:cNvPr>
          <p:cNvSpPr txBox="1"/>
          <p:nvPr/>
        </p:nvSpPr>
        <p:spPr>
          <a:xfrm>
            <a:off x="10574141" y="2326859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>
                <a:solidFill>
                  <a:srgbClr val="C00000"/>
                </a:solidFill>
              </a:rPr>
              <a:t>SimQA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C9032F-5F6C-E745-9724-C2EB7E1A5A0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982266" y="2696191"/>
            <a:ext cx="0" cy="954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0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5040</TotalTime>
  <Words>1820</Words>
  <Application>Microsoft Macintosh PowerPoint</Application>
  <PresentationFormat>Widescreen</PresentationFormat>
  <Paragraphs>206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1996</cp:revision>
  <dcterms:created xsi:type="dcterms:W3CDTF">2021-02-18T05:17:00Z</dcterms:created>
  <dcterms:modified xsi:type="dcterms:W3CDTF">2022-01-05T05:54:12Z</dcterms:modified>
</cp:coreProperties>
</file>