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63" r:id="rId4"/>
    <p:sldId id="308" r:id="rId5"/>
    <p:sldId id="309" r:id="rId6"/>
    <p:sldId id="307" r:id="rId7"/>
    <p:sldId id="323" r:id="rId8"/>
    <p:sldId id="325" r:id="rId9"/>
    <p:sldId id="302" r:id="rId10"/>
    <p:sldId id="321" r:id="rId11"/>
    <p:sldId id="310" r:id="rId12"/>
    <p:sldId id="342" r:id="rId13"/>
    <p:sldId id="326" r:id="rId14"/>
    <p:sldId id="327" r:id="rId15"/>
    <p:sldId id="328" r:id="rId16"/>
    <p:sldId id="306" r:id="rId17"/>
    <p:sldId id="336" r:id="rId18"/>
    <p:sldId id="352" r:id="rId19"/>
    <p:sldId id="337" r:id="rId20"/>
    <p:sldId id="282" r:id="rId21"/>
    <p:sldId id="284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390DEE0-3F02-4BFE-A255-C50ACE9E2EF7}">
          <p14:sldIdLst>
            <p14:sldId id="256"/>
            <p14:sldId id="263"/>
          </p14:sldIdLst>
        </p14:section>
        <p14:section name="preliminary&#13;" id="{48BF8203-CAF4-42CC-B6D7-F7AB7FB5C5B0}">
          <p14:sldIdLst>
            <p14:sldId id="308"/>
            <p14:sldId id="309"/>
            <p14:sldId id="307"/>
          </p14:sldIdLst>
        </p14:section>
        <p14:section name="Leveraging AMR for KBQA&#13;" id="{16dfa178-1746-4862-be5a-1af3db8803e0}">
          <p14:sldIdLst>
            <p14:sldId id="323"/>
            <p14:sldId id="325"/>
            <p14:sldId id="302"/>
            <p14:sldId id="321"/>
            <p14:sldId id="310"/>
            <p14:sldId id="342"/>
            <p14:sldId id="326"/>
            <p14:sldId id="327"/>
            <p14:sldId id="328"/>
            <p14:sldId id="306"/>
            <p14:sldId id="336"/>
            <p14:sldId id="337"/>
            <p14:sldId id="352"/>
          </p14:sldIdLst>
        </p14:section>
        <p14:section name="Conclusion" id="{4A54A90F-0BD7-4754-AAE5-2803705AB801}">
          <p14:sldIdLst>
            <p14:sldId id="282"/>
          </p14:sldIdLst>
        </p14:section>
        <p14:section name="End" id="{39618D28-CA55-44A8-BDB0-CA1B175B0794}">
          <p14:sldIdLst>
            <p14:sldId id="284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B4E1A-CCED-4E91-93A3-C56166F8D0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55E8B-81CE-4578-B28E-D1FB1D32AB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AF251B"/>
          </a:solidFill>
          <a:ln>
            <a:solidFill>
              <a:srgbClr val="C00000"/>
            </a:solidFill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1"/>
            <a:ext cx="105156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solidFill>
            <a:srgbClr val="AF251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8" name="Picture 2" descr="http://www.suda.edu.cn/images/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915" y="100006"/>
            <a:ext cx="1860632" cy="73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solidFill>
            <a:srgbClr val="AF251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  <p:pic>
        <p:nvPicPr>
          <p:cNvPr id="5122" name="Picture 2" descr="http://www.suda.edu.cn/images/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915" y="100006"/>
            <a:ext cx="1860632" cy="73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solidFill>
            <a:srgbClr val="AF251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9" name="Picture 2" descr="http://www.suda.edu.cn/images/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915" y="100006"/>
            <a:ext cx="1860632" cy="73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solidFill>
            <a:srgbClr val="AF251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11" name="Picture 2" descr="http://www.suda.edu.cn/images/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915" y="100006"/>
            <a:ext cx="1860632" cy="73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solidFill>
            <a:srgbClr val="AF251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7" name="Picture 2" descr="http://www.suda.edu.cn/images/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915" y="100006"/>
            <a:ext cx="1860632" cy="73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7B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Soochow University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AF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Leveraging </a:t>
            </a:r>
            <a:r>
              <a:rPr kumimoji="1" lang="en-US" altLang="zh-CN" sz="1200" dirty="0">
                <a:solidFill>
                  <a:schemeClr val="bg1"/>
                </a:solidFill>
              </a:rPr>
              <a:t>AMR</a:t>
            </a:r>
            <a:r>
              <a:rPr kumimoji="1" lang="zh-CN" altLang="en-US" sz="1200" dirty="0">
                <a:solidFill>
                  <a:schemeClr val="bg1"/>
                </a:solidFill>
              </a:rPr>
              <a:t> for </a:t>
            </a:r>
            <a:r>
              <a:rPr kumimoji="1" lang="en-US" altLang="zh-CN" sz="1200" dirty="0">
                <a:solidFill>
                  <a:schemeClr val="bg1"/>
                </a:solidFill>
              </a:rPr>
              <a:t>KBQA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584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/>
          <p:cNvSpPr txBox="1"/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2022/01</a:t>
            </a:r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/>
          <p:cNvSpPr txBox="1"/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rgbClr val="584950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99086"/>
            <a:ext cx="9144000" cy="21699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谈川源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20214227011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cytan17726@stu.suda.edu.cn</a:t>
            </a:r>
            <a:endParaRPr lang="de-DE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Leveraging AMR for </a:t>
            </a:r>
            <a:r>
              <a:rPr lang="en-US" altLang="zh-CN" dirty="0" smtClean="0"/>
              <a:t>KBQA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23" y="2810301"/>
            <a:ext cx="1170953" cy="1186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Slot Prediction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What is slot ?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pair of nodes in the AMR graph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have a relation in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125085" y="1593215"/>
            <a:ext cx="4741545" cy="4195445"/>
            <a:chOff x="7071" y="2606"/>
            <a:chExt cx="7467" cy="660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71" y="2606"/>
              <a:ext cx="4646" cy="660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2435" y="5824"/>
              <a:ext cx="2103" cy="723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p>
              <a:pPr algn="ctr"/>
              <a:r>
                <a:rPr kumimoji="1" lang="zh-C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death place</a:t>
              </a:r>
              <a:endPara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左右箭头 4"/>
            <p:cNvSpPr/>
            <p:nvPr/>
          </p:nvSpPr>
          <p:spPr>
            <a:xfrm>
              <a:off x="10892" y="6003"/>
              <a:ext cx="916" cy="366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Slot Prediction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73050" lvl="1" indent="-273050" algn="l">
              <a:spcBef>
                <a:spcPts val="750"/>
              </a:spcBef>
              <a:buClr>
                <a:srgbClr val="584950"/>
              </a:buClr>
              <a:buSzTx/>
            </a:pP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基于规则的方法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[Kapanipathi et al. (2021)]</a:t>
            </a:r>
            <a:endParaRPr lang="en-US" altLang="zh-CN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0250" lvl="2" indent="-273050" algn="l">
              <a:spcBef>
                <a:spcPts val="750"/>
              </a:spcBef>
              <a:buClr>
                <a:srgbClr val="584950"/>
              </a:buClr>
              <a:buSzTx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从wh-到所有EL结点的最短路径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0250" lvl="2" indent="-273050" algn="l">
              <a:spcBef>
                <a:spcPts val="750"/>
              </a:spcBef>
              <a:buClr>
                <a:srgbClr val="584950"/>
              </a:buClr>
              <a:buSzTx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node pairs joined by a predicate node 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929880" y="1152525"/>
            <a:ext cx="3067050" cy="5344160"/>
            <a:chOff x="8353" y="1898"/>
            <a:chExt cx="4830" cy="8416"/>
          </a:xfrm>
        </p:grpSpPr>
        <p:pic>
          <p:nvPicPr>
            <p:cNvPr id="26" name="内容占位符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53" y="1898"/>
              <a:ext cx="4831" cy="8417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1623" y="2703"/>
              <a:ext cx="1440" cy="5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 lnSpcReduction="10000"/>
            </a:bodyPr>
            <a:p>
              <a:pPr algn="l"/>
              <a:r>
                <a:rPr kumimoji="1" lang="zh-CN" altLang="en-US" sz="1600" b="1" dirty="0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</a:rPr>
                <a:t>不</a:t>
              </a:r>
              <a:r>
                <a:rPr kumimoji="1" lang="zh-CN" altLang="en-US" b="1" dirty="0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</a:rPr>
                <a:t>重要</a:t>
              </a:r>
              <a:endParaRPr kumimoji="1"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44420" y="2667000"/>
            <a:ext cx="2961640" cy="3544570"/>
            <a:chOff x="3692" y="4200"/>
            <a:chExt cx="4664" cy="5582"/>
          </a:xfrm>
        </p:grpSpPr>
        <p:grpSp>
          <p:nvGrpSpPr>
            <p:cNvPr id="12" name="组合 11"/>
            <p:cNvGrpSpPr/>
            <p:nvPr/>
          </p:nvGrpSpPr>
          <p:grpSpPr>
            <a:xfrm rot="0">
              <a:off x="3692" y="4200"/>
              <a:ext cx="4665" cy="5583"/>
              <a:chOff x="10760" y="3328"/>
              <a:chExt cx="4665" cy="5583"/>
            </a:xfrm>
          </p:grpSpPr>
          <p:grpSp>
            <p:nvGrpSpPr>
              <p:cNvPr id="18" name="组合 17"/>
              <p:cNvGrpSpPr/>
              <p:nvPr/>
            </p:nvGrpSpPr>
            <p:grpSpPr>
              <a:xfrm rot="0">
                <a:off x="10760" y="3328"/>
                <a:ext cx="4665" cy="5583"/>
                <a:chOff x="10345" y="3207"/>
                <a:chExt cx="5625" cy="6882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345" y="3207"/>
                  <a:ext cx="5625" cy="6882"/>
                </a:xfrm>
                <a:prstGeom prst="rect">
                  <a:avLst/>
                </a:prstGeom>
              </p:spPr>
            </p:pic>
            <p:sp>
              <p:nvSpPr>
                <p:cNvPr id="20" name="矩形 19"/>
                <p:cNvSpPr/>
                <p:nvPr/>
              </p:nvSpPr>
              <p:spPr>
                <a:xfrm>
                  <a:off x="13366" y="3315"/>
                  <a:ext cx="2604" cy="16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12049" y="4760"/>
                <a:ext cx="1699" cy="57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3001" y="6028"/>
                <a:ext cx="875" cy="466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490" y="4487"/>
              <a:ext cx="1110" cy="460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799" y="6900"/>
              <a:ext cx="868" cy="460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Neural Relation Linking Model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SzTx/>
            </a:pPr>
            <a:r>
              <a:rPr lang="en-US" altLang="zh-CN" b="1"/>
              <a:t>总览</a:t>
            </a:r>
            <a:endParaRPr lang="en-US" altLang="zh-CN" b="1"/>
          </a:p>
          <a:p>
            <a:pPr algn="l">
              <a:buSzTx/>
            </a:pPr>
            <a:endParaRPr lang="en-US" altLang="zh-CN"/>
          </a:p>
          <a:p>
            <a:pPr lvl="1" algn="l">
              <a:buSzTx/>
            </a:pPr>
            <a:r>
              <a:rPr lang="zh-CN" altLang="en-US"/>
              <a:t>输入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: candidates &amp; question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结构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: Siamese network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输出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: c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andidates’ 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score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330" y="2204085"/>
            <a:ext cx="8215630" cy="4055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Neural Relation Linking Model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候选关系</a:t>
            </a:r>
            <a:endParaRPr lang="zh-CN" altLang="en-US" b="1"/>
          </a:p>
          <a:p>
            <a:endParaRPr lang="en-US" altLang="zh-CN"/>
          </a:p>
          <a:p>
            <a:pPr marL="228600" lvl="0" indent="-342900">
              <a:buFont typeface="+mj-lt"/>
              <a:buAutoNum type="arabicPeriod"/>
            </a:pPr>
            <a:r>
              <a:rPr lang="zh-CN" altLang="en-US" b="1"/>
              <a:t>据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 Linking</a:t>
            </a:r>
            <a:r>
              <a:rPr lang="zh-CN" altLang="en-US" b="1"/>
              <a:t>结果</a:t>
            </a:r>
            <a:r>
              <a:rPr lang="en-US" altLang="zh-CN" b="1"/>
              <a:t> </a:t>
            </a:r>
            <a:r>
              <a:rPr lang="zh-CN" altLang="en-US" b="1"/>
              <a:t>剪枝</a:t>
            </a:r>
            <a:endParaRPr lang="zh-CN" altLang="en-US" b="1"/>
          </a:p>
          <a:p>
            <a:pPr marL="228600" lvl="0" indent="-342900">
              <a:buFont typeface="+mj-lt"/>
              <a:buAutoNum type="arabicPeriod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KG-rel</a:t>
            </a:r>
            <a:r>
              <a:rPr lang="en-US" altLang="zh-CN">
                <a:sym typeface="+mn-ea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KG</a:t>
            </a:r>
            <a:r>
              <a:rPr lang="zh-CN" altLang="en-US">
                <a:sym typeface="+mn-ea"/>
              </a:rPr>
              <a:t>中的所有关系</a:t>
            </a:r>
            <a:endParaRPr lang="zh-CN" altLang="en-US"/>
          </a:p>
          <a:p>
            <a:pPr marL="342900" lvl="1" indent="0">
              <a:buNone/>
            </a:pPr>
            <a:endParaRPr lang="en-US" altLang="zh-CN"/>
          </a:p>
          <a:p>
            <a:pPr marL="342900" lvl="1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后续有实验对比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63565" y="1288415"/>
            <a:ext cx="3379470" cy="4888230"/>
            <a:chOff x="11338" y="2042"/>
            <a:chExt cx="5633" cy="814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389" y="2042"/>
              <a:ext cx="5583" cy="814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1338" y="3497"/>
              <a:ext cx="298" cy="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220" y="5035550"/>
            <a:ext cx="22313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问句表示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AMR+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原始文本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+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标出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span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Neural Relation Linking Model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205230"/>
            <a:ext cx="3683635" cy="82931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791970" y="2187575"/>
            <a:ext cx="8608060" cy="4194810"/>
            <a:chOff x="1320" y="3460"/>
            <a:chExt cx="13556" cy="6606"/>
          </a:xfrm>
        </p:grpSpPr>
        <p:grpSp>
          <p:nvGrpSpPr>
            <p:cNvPr id="25" name="组合 24"/>
            <p:cNvGrpSpPr/>
            <p:nvPr/>
          </p:nvGrpSpPr>
          <p:grpSpPr>
            <a:xfrm>
              <a:off x="1320" y="3460"/>
              <a:ext cx="4646" cy="6606"/>
              <a:chOff x="1320" y="3460"/>
              <a:chExt cx="4646" cy="660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0" y="3460"/>
                <a:ext cx="4646" cy="6607"/>
              </a:xfrm>
              <a:prstGeom prst="rect">
                <a:avLst/>
              </a:prstGeom>
            </p:spPr>
          </p:pic>
          <p:cxnSp>
            <p:nvCxnSpPr>
              <p:cNvPr id="8" name="直接连接符 7"/>
              <p:cNvCxnSpPr/>
              <p:nvPr/>
            </p:nvCxnSpPr>
            <p:spPr>
              <a:xfrm>
                <a:off x="1614" y="7124"/>
                <a:ext cx="731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4642" y="5091"/>
                <a:ext cx="731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8317" y="4171"/>
              <a:ext cx="6559" cy="4972"/>
              <a:chOff x="8317" y="4171"/>
              <a:chExt cx="6559" cy="4972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317" y="8563"/>
                <a:ext cx="6558" cy="58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spAutoFit/>
              </a:bodyPr>
              <a:p>
                <a:pPr algn="ctr"/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:ARG1 person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city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</a:t>
                </a:r>
                <a:r>
                  <a:rPr kumimoji="1" lang="en-US" altLang="zh-CN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-of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die </a:t>
                </a:r>
                <a:endPara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8318" y="6368"/>
                <a:ext cx="6558" cy="58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spAutoFit/>
              </a:bodyPr>
              <a:p>
                <a:pPr algn="ctr"/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:ARG1 person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die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city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317" y="4171"/>
                <a:ext cx="6558" cy="58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spAutoFit/>
              </a:bodyPr>
              <a:p>
                <a:pPr algn="ctr"/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:ARG1 person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:location city</a:t>
                </a:r>
                <a:endPara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9371" y="7448"/>
                <a:ext cx="2382" cy="615"/>
                <a:chOff x="9371" y="7447"/>
                <a:chExt cx="2382" cy="615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9371" y="7480"/>
                  <a:ext cx="2076" cy="548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rmAutofit/>
                </a:bodyPr>
                <a:p>
                  <a:pPr algn="r"/>
                  <a:r>
                    <a:rPr kumimoji="1" lang="zh-CN" altLang="en-US" sz="1600" dirty="0">
                      <a:solidFill>
                        <a:schemeClr val="tx1"/>
                      </a:solidFill>
                      <a:latin typeface="楷体" panose="02010609060101010101" charset="-122"/>
                      <a:ea typeface="楷体" panose="02010609060101010101" charset="-122"/>
                      <a:cs typeface="Times New Roman" panose="02020603050405020304" pitchFamily="18" charset="0"/>
                      <a:sym typeface="+mn-ea"/>
                    </a:rPr>
                    <a:t>关系归一化</a:t>
                  </a:r>
                  <a:endParaRPr kumimoji="1" lang="zh-CN" altLang="en-US" sz="16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17" name="下箭头 16"/>
                <p:cNvSpPr/>
                <p:nvPr/>
              </p:nvSpPr>
              <p:spPr>
                <a:xfrm rot="10800000">
                  <a:off x="11448" y="7447"/>
                  <a:ext cx="305" cy="615"/>
                </a:xfrm>
                <a:prstGeom prst="downArrow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9371" y="5252"/>
                <a:ext cx="2379" cy="615"/>
                <a:chOff x="9369" y="5506"/>
                <a:chExt cx="2379" cy="615"/>
              </a:xfrm>
            </p:grpSpPr>
            <p:sp>
              <p:nvSpPr>
                <p:cNvPr id="16" name="下箭头 15"/>
                <p:cNvSpPr/>
                <p:nvPr/>
              </p:nvSpPr>
              <p:spPr>
                <a:xfrm rot="10800000">
                  <a:off x="11444" y="5506"/>
                  <a:ext cx="305" cy="615"/>
                </a:xfrm>
                <a:prstGeom prst="downArrow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9369" y="5573"/>
                  <a:ext cx="2076" cy="548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rmAutofit/>
                </a:bodyPr>
                <a:p>
                  <a:pPr algn="r"/>
                  <a:r>
                    <a:rPr kumimoji="1" lang="zh-CN" altLang="en-US" sz="1600" dirty="0">
                      <a:solidFill>
                        <a:schemeClr val="tx1"/>
                      </a:solidFill>
                      <a:latin typeface="楷体" panose="02010609060101010101" charset="-122"/>
                      <a:ea typeface="楷体" panose="02010609060101010101" charset="-122"/>
                      <a:cs typeface="Times New Roman" panose="02020603050405020304" pitchFamily="18" charset="0"/>
                      <a:sym typeface="+mn-ea"/>
                    </a:rPr>
                    <a:t>去除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楷体" panose="02010609060101010101" charset="-122"/>
                      <a:ea typeface="楷体" panose="02010609060101010101" charset="-122"/>
                      <a:cs typeface="Times New Roman" panose="02020603050405020304" pitchFamily="18" charset="0"/>
                      <a:sym typeface="+mn-ea"/>
                    </a:rPr>
                    <a:t>重复</a:t>
                  </a:r>
                  <a:endParaRPr kumimoji="1" lang="zh-CN" altLang="en-US" sz="160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</p:grpSp>
        <p:sp>
          <p:nvSpPr>
            <p:cNvPr id="20" name="下箭头 19"/>
            <p:cNvSpPr/>
            <p:nvPr/>
          </p:nvSpPr>
          <p:spPr>
            <a:xfrm rot="16200000">
              <a:off x="7486" y="8559"/>
              <a:ext cx="305" cy="615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Neural Relation Linking Model</a:t>
            </a:r>
            <a:endParaRPr lang="en-US" altLang="zh-CN"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Siamese network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共用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BERT-encoder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uFillTx/>
                <a:latin typeface="Times New Roman" panose="02020603050405020304" pitchFamily="18" charset="0"/>
                <a:sym typeface="+mn-ea"/>
              </a:rPr>
              <a:t>独立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FF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dot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计算得分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3435" y="1254760"/>
            <a:ext cx="8072755" cy="5000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4940" y="2562225"/>
            <a:ext cx="476885" cy="5016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p>
            <a:pPr algn="ctr"/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endParaRPr kumimoji="1"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内容占位符 11"/>
          <p:cNvSpPr/>
          <p:nvPr>
            <p:ph idx="1"/>
          </p:nvPr>
        </p:nvSpPr>
        <p:spPr/>
        <p:txBody>
          <a:bodyPr/>
          <a:p>
            <a:pPr algn="l">
              <a:lnSpc>
                <a:spcPct val="100000"/>
              </a:lnSpc>
              <a:buSzTx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P&amp;R 更加均衡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</a:pPr>
            <a:r>
              <a:rPr kumimoji="1" lang="zh-CN" altLang="en-US" dirty="0">
                <a:uFillTx/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或因</a:t>
            </a:r>
            <a:r>
              <a:rPr kumimoji="1" lang="en-US" altLang="zh-CN" dirty="0">
                <a:uFillTx/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slot prediction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Evaluation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806825" y="1259205"/>
            <a:ext cx="4577715" cy="4864100"/>
            <a:chOff x="2422" y="1898"/>
            <a:chExt cx="7209" cy="766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22" y="1898"/>
              <a:ext cx="7209" cy="766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603" y="3063"/>
              <a:ext cx="1707" cy="82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620" y="4451"/>
              <a:ext cx="1690" cy="82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Performance of AMR</a:t>
            </a:r>
            <a:r>
              <a:rPr lang="en-US" altLang="zh-CN"/>
              <a:t> Parser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AMR Parser</a:t>
            </a:r>
            <a:r>
              <a:rPr lang="zh-CN" altLang="en-US"/>
              <a:t>性能</a:t>
            </a:r>
            <a:r>
              <a:rPr lang="zh-CN" altLang="en-US"/>
              <a:t>尚可</a:t>
            </a:r>
            <a:endParaRPr lang="zh-CN" altLang="en-US"/>
          </a:p>
          <a:p>
            <a:pPr lvl="1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考虑误差传播，还不够好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66390" y="2905760"/>
            <a:ext cx="6459220" cy="1570990"/>
            <a:chOff x="4514" y="4576"/>
            <a:chExt cx="10172" cy="2474"/>
          </a:xfrm>
        </p:grpSpPr>
        <p:pic>
          <p:nvPicPr>
            <p:cNvPr id="6" name="内容占位符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514" y="4576"/>
              <a:ext cx="10172" cy="2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0072" y="4576"/>
              <a:ext cx="4250" cy="109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AMR</a:t>
            </a:r>
            <a:r>
              <a:rPr lang="zh-CN" altLang="en-US"/>
              <a:t>有作用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相比之下不是很突出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lvl="1" algn="l">
              <a:buClrTx/>
              <a:buSzTx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对多跳帮助更大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Ablation on </a:t>
            </a:r>
            <a:r>
              <a:rPr lang="en-US" altLang="zh-CN"/>
              <a:t>M</a:t>
            </a:r>
            <a:r>
              <a:rPr lang="zh-CN" altLang="en-US"/>
              <a:t>odel Inputs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44900" y="4946650"/>
            <a:ext cx="702437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p>
            <a:pPr algn="l"/>
            <a:r>
              <a:rPr kumimoji="1" lang="en-US" altLang="zh-CN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w/o AMR: </a:t>
            </a:r>
            <a:r>
              <a:rPr kumimoji="1"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问句表示，</a:t>
            </a:r>
            <a:r>
              <a:rPr kumimoji="1" lang="en-US" altLang="zh-CN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 AMR String</a:t>
            </a:r>
            <a:endParaRPr kumimoji="1"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w/o TEXT: </a:t>
            </a:r>
            <a:r>
              <a:rPr kumimoji="1"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问句表示，</a:t>
            </a:r>
            <a:r>
              <a:rPr kumimoji="1" 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- </a:t>
            </a:r>
            <a:r>
              <a:rPr kumimoji="1" lang="en-US" altLang="zh-CN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text</a:t>
            </a:r>
            <a:endParaRPr kumimoji="1"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w/o KB rels: </a:t>
            </a:r>
            <a:r>
              <a:rPr kumimoji="1"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候选关系，不通过</a:t>
            </a:r>
            <a:r>
              <a:rPr kumimoji="1" lang="en-US" altLang="zh-CN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</a:t>
            </a:r>
            <a:r>
              <a:rPr kumimoji="1"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剪枝（即候选为</a:t>
            </a:r>
            <a:r>
              <a:rPr kumimoji="1" lang="en-US" altLang="zh-CN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KG-rel</a:t>
            </a:r>
            <a:r>
              <a:rPr kumimoji="1"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kumimoji="1"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110" y="1303655"/>
            <a:ext cx="5828665" cy="3460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文本语义表示</a:t>
            </a:r>
            <a:endParaRPr lang="zh-CN" altLang="en-US" sz="2400" dirty="0" smtClean="0"/>
          </a:p>
          <a:p>
            <a:pPr lvl="1" algn="l">
              <a:lnSpc>
                <a:spcPct val="90000"/>
              </a:lnSpc>
              <a:spcAft>
                <a:spcPts val="400"/>
              </a:spcAft>
              <a:buClrTx/>
              <a:buSzTx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作为前置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模块，parser</a:t>
            </a:r>
            <a:r>
              <a:rPr lang="zh-CN" altLang="en-US" sz="2000" dirty="0" smtClean="0"/>
              <a:t>性能</a:t>
            </a:r>
            <a:r>
              <a:rPr lang="zh-CN" altLang="en-US" sz="2000" dirty="0" smtClean="0"/>
              <a:t>需提高</a:t>
            </a:r>
            <a:endParaRPr lang="zh-CN" altLang="en-US" sz="2000" dirty="0" smtClean="0"/>
          </a:p>
          <a:p>
            <a:pPr lvl="1" algn="l">
              <a:lnSpc>
                <a:spcPct val="90000"/>
              </a:lnSpc>
              <a:spcAft>
                <a:spcPts val="400"/>
              </a:spcAft>
              <a:buClrTx/>
              <a:buSzTx/>
            </a:pPr>
            <a:r>
              <a:rPr lang="zh-CN" altLang="en-US" sz="2000" dirty="0" smtClean="0"/>
              <a:t>可以</a:t>
            </a:r>
            <a:r>
              <a:rPr lang="zh-CN" altLang="en-US" sz="2000" dirty="0" smtClean="0"/>
              <a:t>与其他增强方式</a:t>
            </a:r>
            <a:r>
              <a:rPr lang="zh-CN" altLang="en-US" sz="2000" dirty="0" smtClean="0"/>
              <a:t>结合</a:t>
            </a:r>
            <a:endParaRPr lang="zh-CN" altLang="en-US" sz="2000" dirty="0" smtClean="0"/>
          </a:p>
          <a:p>
            <a:pPr marL="273050" lvl="1" indent="-273050" algn="l">
              <a:spcBef>
                <a:spcPts val="750"/>
              </a:spcBef>
              <a:buClr>
                <a:srgbClr val="584950"/>
              </a:buClr>
              <a:buSzTx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Slot Prediction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l">
              <a:spcBef>
                <a:spcPts val="375"/>
              </a:spcBef>
              <a:buClrTx/>
              <a:buSzTx/>
            </a:pPr>
            <a:r>
              <a:rPr lang="zh-CN" altLang="en-US" sz="2000" dirty="0" smtClean="0">
                <a:sym typeface="+mn-ea"/>
              </a:rPr>
              <a:t>确定关系数量及位置</a:t>
            </a:r>
            <a:endParaRPr lang="zh-CN" altLang="en-US" sz="2000" dirty="0" smtClean="0">
              <a:sym typeface="+mn-ea"/>
            </a:endParaRPr>
          </a:p>
          <a:p>
            <a:pPr lvl="1" algn="l">
              <a:spcBef>
                <a:spcPts val="375"/>
              </a:spcBef>
              <a:buClrTx/>
              <a:buSzTx/>
            </a:pPr>
            <a:r>
              <a:rPr lang="zh-CN" altLang="en-US" sz="2000" dirty="0" smtClean="0">
                <a:sym typeface="+mn-ea"/>
              </a:rPr>
              <a:t>基于规则，依赖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parser，可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改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Leveraging AMR for KBQA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https://zhuanlan.zhihu.com/p/141578140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https://www.cs.brandeis.edu/~clp/camr/camr.html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Naseem T, Ravishankar S, Mihindukulasooriya N, et al. A semantics-aware transformer model of relation linking for knowledge base question answering[C]//Proceedings of the 59th Annual Meeting of the Association for Computational Linguistics and the 11th International Joint Conference on Natural Language Processing (Volume 2: Short Papers). 2021: 256-262.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Astudillo R F, Ballesteros M, et al. Transition-based Parsing with Stack-Transformers[C]//Proceedings of the 2020 Conference on Empirical Methods in Natural Language Processing: Findings. 2020: 1001-1007.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Lee Y S, Astudillo R F, et al. Pushing the Limits of AMR Parsing with Self-Learning[C]//Proceedings of the 2020 Conference on Empirical Methods in Natural Language Processing: Findings. 2020: 3208-3214.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Wu L, Petroni F, Josifoski M, et al. Scalable Zero-shot Entity Linking with Dense Entity Retrieval[C]//Proceedings of the 2020 Conference on Empirical Methods in Natural Language Processing (EMNLP). 2020: 6397-6407.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Kapanipathi P, Abdelaziz I, et al. Leveraging abstract meaning representation for knowledge base question answering[C]//Findings of the Association for Computational Linguistics: ACL-IJCNLP 2021. 2021: 3884-3894.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371600" y="1704504"/>
            <a:ext cx="9144000" cy="180069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800" dirty="0" smtClean="0"/>
              <a:t>Thanks</a:t>
            </a:r>
            <a:endParaRPr lang="en-US" altLang="zh-CN" sz="4800" dirty="0" smtClean="0"/>
          </a:p>
          <a:p>
            <a:pPr algn="ctr">
              <a:lnSpc>
                <a:spcPct val="150000"/>
              </a:lnSpc>
            </a:pPr>
            <a:r>
              <a:rPr lang="en-US" altLang="zh-CN" sz="4800" dirty="0" smtClean="0"/>
              <a:t>Q&amp;A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3352800" y="3463634"/>
            <a:ext cx="5181599" cy="14685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dirty="0" smtClean="0"/>
              <a:t>谈川源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20214227011</a:t>
            </a:r>
            <a:endParaRPr kumimoji="1" lang="en-US" altLang="zh-CN" dirty="0"/>
          </a:p>
          <a:p>
            <a:pPr algn="ctr"/>
            <a:r>
              <a:rPr kumimoji="1" lang="en-US" altLang="zh-CN" dirty="0" smtClean="0">
                <a:cs typeface="Courier New" panose="02070309020205020404" pitchFamily="49" charset="0"/>
              </a:rPr>
              <a:t>cytan17726@stu.suda.edu.cn</a:t>
            </a:r>
            <a:endParaRPr kumimoji="1" lang="en-US" altLang="zh-CN" dirty="0" smtClean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KBQA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输入自然语言问句，以</a:t>
            </a:r>
            <a:r>
              <a:rPr lang="en-US" altLang="zh-CN"/>
              <a:t>KG</a:t>
            </a:r>
            <a:r>
              <a:rPr lang="zh-CN" altLang="en-US"/>
              <a:t>作为支持，回答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74015" y="2224405"/>
            <a:ext cx="11623040" cy="3461385"/>
            <a:chOff x="670" y="4356"/>
            <a:chExt cx="18304" cy="5451"/>
          </a:xfrm>
        </p:grpSpPr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228" y="4356"/>
              <a:ext cx="4746" cy="487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106" y="5931"/>
              <a:ext cx="2679" cy="17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0" y="6267"/>
              <a:ext cx="2293" cy="10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Q: </a:t>
              </a:r>
              <a:r>
                <a:rPr lang="zh-CN" altLang="en-US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姚明妻子的出生地是？</a:t>
              </a:r>
              <a:endPara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68" y="5960"/>
              <a:ext cx="1768" cy="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问句解析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12722" y="6595"/>
              <a:ext cx="1243" cy="454"/>
            </a:xfrm>
            <a:prstGeom prst="leftRightArrow">
              <a:avLst/>
            </a:prstGeom>
            <a:ln>
              <a:solidFill>
                <a:srgbClr val="C653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36" y="9227"/>
              <a:ext cx="19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KG</a:t>
              </a:r>
              <a:endPara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6" y="5931"/>
              <a:ext cx="2679" cy="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语义成分</a:t>
              </a:r>
              <a:endParaRPr 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06" y="6537"/>
              <a:ext cx="267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1) 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实体</a:t>
              </a: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: 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姚明</a:t>
              </a:r>
              <a:endPara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2) 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关系</a:t>
              </a: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Wingdings" panose="05000000000000000000" pitchFamily="2" charset="2"/>
                </a:rPr>
                <a:t>: 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Wingdings" panose="05000000000000000000" pitchFamily="2" charset="2"/>
                </a:rPr>
                <a:t>配偶</a:t>
              </a:r>
              <a:endPara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     出生地</a:t>
              </a:r>
              <a:endPara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8250" y="6583"/>
              <a:ext cx="1213" cy="478"/>
            </a:xfrm>
            <a:prstGeom prst="rightArrow">
              <a:avLst/>
            </a:prstGeom>
            <a:ln>
              <a:solidFill>
                <a:srgbClr val="C653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98" y="5931"/>
              <a:ext cx="1768" cy="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语义建模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628" y="5883"/>
              <a:ext cx="1571" cy="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语义匹配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780" y="5931"/>
              <a:ext cx="2678" cy="1782"/>
              <a:chOff x="9780" y="5931"/>
              <a:chExt cx="2678" cy="178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780" y="5931"/>
                <a:ext cx="2679" cy="17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780" y="5931"/>
                <a:ext cx="2679" cy="5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p>
                <a:pPr algn="ctr"/>
                <a:r>
                  <a:rPr 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中间表示</a:t>
                </a:r>
                <a:endParaRPr lang="en-US" sz="16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780" y="7167"/>
                <a:ext cx="2679" cy="5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p>
                <a:pPr algn="ctr"/>
                <a:r>
                  <a:rPr 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查询语句</a:t>
                </a:r>
                <a:endParaRPr lang="en-US" sz="160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2613" y="7167"/>
              <a:ext cx="1571" cy="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查询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 flipH="1">
              <a:off x="10790" y="6595"/>
              <a:ext cx="657" cy="472"/>
            </a:xfrm>
            <a:prstGeom prst="downArrow">
              <a:avLst/>
            </a:prstGeom>
            <a:ln>
              <a:solidFill>
                <a:srgbClr val="C653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ight Arrow 28"/>
            <p:cNvSpPr/>
            <p:nvPr/>
          </p:nvSpPr>
          <p:spPr>
            <a:xfrm>
              <a:off x="3428" y="6536"/>
              <a:ext cx="1213" cy="478"/>
            </a:xfrm>
            <a:prstGeom prst="rightArrow">
              <a:avLst/>
            </a:prstGeom>
            <a:ln>
              <a:solidFill>
                <a:srgbClr val="C653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Down Arrow 10"/>
            <p:cNvSpPr/>
            <p:nvPr/>
          </p:nvSpPr>
          <p:spPr>
            <a:xfrm flipH="1">
              <a:off x="10791" y="8104"/>
              <a:ext cx="657" cy="472"/>
            </a:xfrm>
            <a:prstGeom prst="downArrow">
              <a:avLst/>
            </a:prstGeom>
            <a:ln>
              <a:solidFill>
                <a:srgbClr val="C653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Box 5"/>
            <p:cNvSpPr txBox="1"/>
            <p:nvPr/>
          </p:nvSpPr>
          <p:spPr>
            <a:xfrm>
              <a:off x="9973" y="8966"/>
              <a:ext cx="2293" cy="5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A: </a:t>
              </a:r>
              <a:r>
                <a:rPr lang="zh-CN" altLang="en-US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上海</a:t>
              </a:r>
              <a:endPara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68165" y="6073775"/>
            <a:ext cx="2313940" cy="38544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p>
            <a:pPr algn="ctr"/>
            <a:r>
              <a:rPr lang="en-US" altLang="zh-CN">
                <a:uFillTx/>
                <a:latin typeface="Times New Roman" panose="02020603050405020304" pitchFamily="18" charset="0"/>
              </a:rPr>
              <a:t>KBQA</a:t>
            </a:r>
            <a:r>
              <a:rPr kumimoji="1" lang="zh-CN" altLang="en-US" dirty="0"/>
              <a:t>流程</a:t>
            </a:r>
            <a:r>
              <a:rPr kumimoji="1" lang="zh-CN" altLang="en-US" dirty="0"/>
              <a:t>示例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Relation Linking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输入问句，输出在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lang="zh-CN" altLang="en-US"/>
              <a:t>中对应的关系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771775" y="2404110"/>
            <a:ext cx="6648450" cy="3425190"/>
            <a:chOff x="4379" y="4889"/>
            <a:chExt cx="10470" cy="5394"/>
          </a:xfrm>
        </p:grpSpPr>
        <p:grpSp>
          <p:nvGrpSpPr>
            <p:cNvPr id="30" name="组合 29"/>
            <p:cNvGrpSpPr/>
            <p:nvPr/>
          </p:nvGrpSpPr>
          <p:grpSpPr>
            <a:xfrm>
              <a:off x="4379" y="4889"/>
              <a:ext cx="10470" cy="5394"/>
              <a:chOff x="6252" y="4026"/>
              <a:chExt cx="10470" cy="5394"/>
            </a:xfrm>
          </p:grpSpPr>
          <p:sp>
            <p:nvSpPr>
              <p:cNvPr id="29" name="Rectangle 9"/>
              <p:cNvSpPr/>
              <p:nvPr/>
            </p:nvSpPr>
            <p:spPr>
              <a:xfrm>
                <a:off x="6252" y="5924"/>
                <a:ext cx="1768" cy="6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问句解析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 rot="0">
                <a:off x="6957" y="6914"/>
                <a:ext cx="2679" cy="1783"/>
                <a:chOff x="5106" y="5931"/>
                <a:chExt cx="2679" cy="178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106" y="5931"/>
                  <a:ext cx="2679" cy="178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" name="TextBox 15"/>
                <p:cNvSpPr txBox="1"/>
                <p:nvPr/>
              </p:nvSpPr>
              <p:spPr>
                <a:xfrm>
                  <a:off x="5106" y="5931"/>
                  <a:ext cx="2679" cy="53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p>
                  <a:pPr algn="ctr"/>
                  <a:r>
                    <a:rPr 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语义成分</a:t>
                  </a:r>
                  <a:endParaRPr 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TextBox 22"/>
                <p:cNvSpPr txBox="1"/>
                <p:nvPr/>
              </p:nvSpPr>
              <p:spPr>
                <a:xfrm>
                  <a:off x="5106" y="6537"/>
                  <a:ext cx="2679" cy="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1) </a:t>
                  </a:r>
                  <a:r>
                    <a:rPr lang="zh-CN" altLang="en-US" sz="1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实体</a:t>
                  </a:r>
                  <a:r>
                    <a:rPr lang="en-US" altLang="zh-CN" sz="1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: </a:t>
                  </a:r>
                  <a:r>
                    <a:rPr lang="zh-CN" altLang="en-US" sz="1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姚明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r>
                    <a:rPr lang="en-US" altLang="zh-CN" sz="1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2) </a:t>
                  </a:r>
                  <a:r>
                    <a:rPr lang="zh-CN" altLang="en-US" sz="1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关系</a:t>
                  </a:r>
                  <a:r>
                    <a:rPr lang="en-US" altLang="zh-CN" sz="1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Wingdings" panose="05000000000000000000" pitchFamily="2" charset="2"/>
                    </a:rPr>
                    <a:t>: </a:t>
                  </a:r>
                  <a:r>
                    <a:rPr lang="zh-CN" altLang="en-US" sz="1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Wingdings" panose="05000000000000000000" pitchFamily="2" charset="2"/>
                    </a:rPr>
                    <a:t>配偶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r>
                    <a:rPr lang="zh-CN" altLang="en-US" sz="1400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   出生地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7150" y="4552"/>
                <a:ext cx="2293" cy="1016"/>
                <a:chOff x="2969" y="6653"/>
                <a:chExt cx="2293" cy="1016"/>
              </a:xfrm>
            </p:grpSpPr>
            <p:sp>
              <p:nvSpPr>
                <p:cNvPr id="26" name="TextBox 5"/>
                <p:cNvSpPr txBox="1"/>
                <p:nvPr/>
              </p:nvSpPr>
              <p:spPr>
                <a:xfrm>
                  <a:off x="2969" y="6653"/>
                  <a:ext cx="2293" cy="101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tx1"/>
                      </a:solidFill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Q: </a:t>
                  </a:r>
                  <a:r>
                    <a:rPr lang="zh-CN" altLang="en-US">
                      <a:solidFill>
                        <a:schemeClr val="tx1"/>
                      </a:solidFill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姚明</a:t>
                  </a:r>
                  <a:r>
                    <a:rPr lang="zh-CN" altLang="en-US" b="1">
                      <a:solidFill>
                        <a:schemeClr val="tx1"/>
                      </a:solidFill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妻子</a:t>
                  </a:r>
                  <a:r>
                    <a:rPr lang="zh-CN" altLang="en-US">
                      <a:solidFill>
                        <a:schemeClr val="tx1"/>
                      </a:solidFill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的出生地是？</a:t>
                  </a:r>
                  <a:endParaRPr lang="zh-CN" altLang="en-US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26"/>
                <p:cNvSpPr/>
                <p:nvPr/>
              </p:nvSpPr>
              <p:spPr>
                <a:xfrm>
                  <a:off x="4290" y="6654"/>
                  <a:ext cx="758" cy="496"/>
                </a:xfrm>
                <a:prstGeom prst="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1466" y="4026"/>
                <a:ext cx="5256" cy="5394"/>
                <a:chOff x="12129" y="4026"/>
                <a:chExt cx="5256" cy="5394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129" y="4026"/>
                  <a:ext cx="5256" cy="5394"/>
                </a:xfrm>
                <a:prstGeom prst="rect">
                  <a:avLst/>
                </a:prstGeom>
              </p:spPr>
            </p:pic>
            <p:sp>
              <p:nvSpPr>
                <p:cNvPr id="21" name="Rectangle 26"/>
                <p:cNvSpPr/>
                <p:nvPr/>
              </p:nvSpPr>
              <p:spPr>
                <a:xfrm>
                  <a:off x="14301" y="6610"/>
                  <a:ext cx="912" cy="60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直接箭头连接符 24"/>
              <p:cNvCxnSpPr>
                <a:stCxn id="53" idx="3"/>
                <a:endCxn id="21" idx="1"/>
              </p:cNvCxnSpPr>
              <p:nvPr/>
            </p:nvCxnSpPr>
            <p:spPr>
              <a:xfrm>
                <a:off x="9228" y="4801"/>
                <a:ext cx="4410" cy="211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Down Arrow 10"/>
              <p:cNvSpPr/>
              <p:nvPr/>
            </p:nvSpPr>
            <p:spPr>
              <a:xfrm flipH="1">
                <a:off x="7968" y="6005"/>
                <a:ext cx="657" cy="472"/>
              </a:xfrm>
              <a:prstGeom prst="downArrow">
                <a:avLst/>
              </a:prstGeom>
              <a:ln>
                <a:solidFill>
                  <a:srgbClr val="C6539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5" name="Rectangle 26"/>
            <p:cNvSpPr/>
            <p:nvPr/>
          </p:nvSpPr>
          <p:spPr>
            <a:xfrm>
              <a:off x="6378" y="8745"/>
              <a:ext cx="758" cy="4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AMR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抽想语义表示</a:t>
            </a:r>
            <a:endParaRPr lang="zh-CN" altLang="en-US"/>
          </a:p>
          <a:p>
            <a: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710">
                <a:sym typeface="+mn-ea"/>
              </a:rPr>
              <a:t>将句子的语义抽象为一个单根</a:t>
            </a:r>
            <a:r>
              <a:rPr lang="zh-CN" altLang="en-US" sz="1710" b="1">
                <a:sym typeface="+mn-ea"/>
              </a:rPr>
              <a:t>有向无环图</a:t>
            </a:r>
            <a:endParaRPr lang="zh-CN" altLang="en-US" sz="1710"/>
          </a:p>
          <a:p>
            <a:pPr marL="8001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710">
                <a:sym typeface="+mn-ea"/>
              </a:rPr>
              <a:t>实词</a:t>
            </a:r>
            <a:r>
              <a:rPr lang="en-US" altLang="zh-CN" sz="1710">
                <a:sym typeface="+mn-ea"/>
              </a:rPr>
              <a:t> =&gt; </a:t>
            </a:r>
            <a:r>
              <a:rPr lang="zh-CN" altLang="en-US" sz="1710">
                <a:sym typeface="+mn-ea"/>
              </a:rPr>
              <a:t>顶点</a:t>
            </a:r>
            <a:endParaRPr lang="zh-CN" altLang="en-US" sz="1710"/>
          </a:p>
          <a:p>
            <a:pPr marL="8001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710">
                <a:sym typeface="+mn-ea"/>
              </a:rPr>
              <a:t>实词间关系</a:t>
            </a:r>
            <a:r>
              <a:rPr lang="en-US" altLang="zh-CN" sz="1710">
                <a:sym typeface="+mn-ea"/>
              </a:rPr>
              <a:t> =&gt; </a:t>
            </a:r>
            <a:r>
              <a:rPr lang="zh-CN" altLang="en-US" sz="1710">
                <a:sym typeface="+mn-ea"/>
              </a:rPr>
              <a:t>边（</a:t>
            </a:r>
            <a:r>
              <a:rPr lang="en-US" altLang="zh-CN" sz="1710">
                <a:sym typeface="+mn-ea"/>
              </a:rPr>
              <a:t>+</a:t>
            </a:r>
            <a:r>
              <a:rPr lang="zh-CN" altLang="en-US" sz="1710">
                <a:sym typeface="+mn-ea"/>
              </a:rPr>
              <a:t>语义关系标签</a:t>
            </a:r>
            <a:r>
              <a:rPr lang="zh-CN" altLang="en-US" sz="1710">
                <a:sym typeface="+mn-ea"/>
              </a:rPr>
              <a:t>）</a:t>
            </a:r>
            <a:endParaRPr lang="zh-CN" altLang="en-US" sz="1710"/>
          </a:p>
          <a:p>
            <a:pPr marL="8001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710">
                <a:sym typeface="+mn-ea"/>
              </a:rPr>
              <a:t>忽略虚词和形态变化体现的较虚的语义（如</a:t>
            </a:r>
            <a:r>
              <a:rPr lang="zh-CN" altLang="en-US" sz="171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zh-CN" altLang="en-US" sz="1710">
                <a:sym typeface="+mn-ea"/>
              </a:rPr>
              <a:t>、单复数、时态等等）</a:t>
            </a:r>
            <a:endParaRPr lang="zh-CN" altLang="en-US" sz="2000"/>
          </a:p>
        </p:txBody>
      </p:sp>
      <p:grpSp>
        <p:nvGrpSpPr>
          <p:cNvPr id="70" name="组合 69"/>
          <p:cNvGrpSpPr/>
          <p:nvPr/>
        </p:nvGrpSpPr>
        <p:grpSpPr>
          <a:xfrm>
            <a:off x="491490" y="3507105"/>
            <a:ext cx="4215765" cy="2556510"/>
            <a:chOff x="10701" y="5470"/>
            <a:chExt cx="6639" cy="4026"/>
          </a:xfrm>
        </p:grpSpPr>
        <p:sp>
          <p:nvSpPr>
            <p:cNvPr id="4" name="文本框 3"/>
            <p:cNvSpPr txBox="1"/>
            <p:nvPr/>
          </p:nvSpPr>
          <p:spPr>
            <a:xfrm>
              <a:off x="12168" y="5470"/>
              <a:ext cx="33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小明</a:t>
              </a:r>
              <a:r>
                <a:rPr lang="en-US" altLang="zh-CN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想</a:t>
              </a:r>
              <a:r>
                <a:rPr lang="en-US" altLang="zh-CN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吃</a:t>
              </a:r>
              <a:r>
                <a:rPr lang="en-US" altLang="zh-CN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窝窝头</a:t>
              </a:r>
              <a:endPara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rot="0">
              <a:off x="10701" y="6348"/>
              <a:ext cx="6639" cy="3148"/>
              <a:chOff x="5491" y="6294"/>
              <a:chExt cx="6639" cy="3148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5491" y="8862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小明</a:t>
                </a:r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314" y="8851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想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068" y="8851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吃</a:t>
                </a:r>
                <a:endParaRPr lang="en-US" altLang="zh-CN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762" y="8862"/>
                <a:ext cx="13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窝窝头</a:t>
                </a:r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775" y="7019"/>
                <a:ext cx="440" cy="4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7473" y="6294"/>
                <a:ext cx="440" cy="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9172" y="7459"/>
                <a:ext cx="440" cy="4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226" y="7835"/>
                <a:ext cx="440" cy="4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16" name="直接箭头连接符 15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6151" y="6708"/>
                <a:ext cx="1386" cy="4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2" idx="5"/>
                <a:endCxn id="13" idx="1"/>
              </p:cNvCxnSpPr>
              <p:nvPr/>
            </p:nvCxnSpPr>
            <p:spPr>
              <a:xfrm>
                <a:off x="7849" y="6708"/>
                <a:ext cx="1387" cy="8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6"/>
                <a:endCxn id="14" idx="2"/>
              </p:cNvCxnSpPr>
              <p:nvPr/>
            </p:nvCxnSpPr>
            <p:spPr>
              <a:xfrm>
                <a:off x="9612" y="7679"/>
                <a:ext cx="1614" cy="3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11" idx="6"/>
              </p:cNvCxnSpPr>
              <p:nvPr/>
            </p:nvCxnSpPr>
            <p:spPr>
              <a:xfrm flipH="1" flipV="1">
                <a:off x="6215" y="7239"/>
                <a:ext cx="2957" cy="4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4"/>
                <a:endCxn id="5" idx="0"/>
              </p:cNvCxnSpPr>
              <p:nvPr/>
            </p:nvCxnSpPr>
            <p:spPr>
              <a:xfrm>
                <a:off x="5995" y="7459"/>
                <a:ext cx="0" cy="14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4"/>
                <a:endCxn id="6" idx="0"/>
              </p:cNvCxnSpPr>
              <p:nvPr/>
            </p:nvCxnSpPr>
            <p:spPr>
              <a:xfrm flipH="1">
                <a:off x="7638" y="6778"/>
                <a:ext cx="55" cy="207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3" idx="4"/>
                <a:endCxn id="7" idx="0"/>
              </p:cNvCxnSpPr>
              <p:nvPr/>
            </p:nvCxnSpPr>
            <p:spPr>
              <a:xfrm>
                <a:off x="9392" y="7899"/>
                <a:ext cx="0" cy="95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4" idx="4"/>
                <a:endCxn id="8" idx="0"/>
              </p:cNvCxnSpPr>
              <p:nvPr/>
            </p:nvCxnSpPr>
            <p:spPr>
              <a:xfrm>
                <a:off x="11446" y="8275"/>
                <a:ext cx="0" cy="58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11452" y="6480"/>
              <a:ext cx="77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400">
                  <a:uFillTx/>
                  <a:latin typeface="Times New Roman" panose="02020603050405020304" pitchFamily="18" charset="0"/>
                </a:rPr>
                <a:t>arg0</a:t>
              </a:r>
              <a:endParaRPr lang="en-US" altLang="zh-CN" sz="1400"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459" y="7540"/>
              <a:ext cx="77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400">
                  <a:uFillTx/>
                  <a:latin typeface="Times New Roman" panose="02020603050405020304" pitchFamily="18" charset="0"/>
                </a:rPr>
                <a:t>arg0</a:t>
              </a:r>
              <a:endParaRPr lang="en-US" altLang="zh-CN" sz="1400"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413" y="6642"/>
              <a:ext cx="77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400">
                  <a:uFillTx/>
                  <a:latin typeface="Times New Roman" panose="02020603050405020304" pitchFamily="18" charset="0"/>
                </a:rPr>
                <a:t>arg1</a:t>
              </a:r>
              <a:endParaRPr lang="en-US" altLang="zh-CN" sz="1400"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146" y="7397"/>
              <a:ext cx="77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400">
                  <a:uFillTx/>
                  <a:latin typeface="Times New Roman" panose="02020603050405020304" pitchFamily="18" charset="0"/>
                </a:rPr>
                <a:t>arg1</a:t>
              </a:r>
              <a:endParaRPr lang="en-US" altLang="zh-CN" sz="1400"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295390" y="3507105"/>
            <a:ext cx="5160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这时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所有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 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星星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都在 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柔情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 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轻声 笑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着</a:t>
            </a:r>
            <a:endParaRPr lang="en-US" altLang="zh-CN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497320" y="3971925"/>
            <a:ext cx="4603750" cy="2149475"/>
            <a:chOff x="10232" y="6255"/>
            <a:chExt cx="7250" cy="3385"/>
          </a:xfrm>
        </p:grpSpPr>
        <p:sp>
          <p:nvSpPr>
            <p:cNvPr id="38" name="椭圆 37"/>
            <p:cNvSpPr/>
            <p:nvPr/>
          </p:nvSpPr>
          <p:spPr>
            <a:xfrm>
              <a:off x="12622" y="6255"/>
              <a:ext cx="440" cy="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478" y="9060"/>
              <a:ext cx="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笑</a:t>
              </a:r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1659" y="7297"/>
              <a:ext cx="440" cy="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1346" y="9060"/>
              <a:ext cx="10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星星</a:t>
              </a: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545" y="8215"/>
              <a:ext cx="440" cy="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32" y="9060"/>
              <a:ext cx="10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所有</a:t>
              </a: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387" y="7361"/>
              <a:ext cx="440" cy="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075" y="9060"/>
              <a:ext cx="10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这时</a:t>
              </a: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5139" y="7791"/>
              <a:ext cx="440" cy="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827" y="9060"/>
              <a:ext cx="10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柔情</a:t>
              </a:r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6730" y="7491"/>
              <a:ext cx="440" cy="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417" y="9060"/>
              <a:ext cx="10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轻声</a:t>
              </a:r>
              <a:endParaRPr lang="zh-CN" altLang="en-US"/>
            </a:p>
          </p:txBody>
        </p:sp>
        <p:cxnSp>
          <p:nvCxnSpPr>
            <p:cNvPr id="58" name="直接箭头连接符 57"/>
            <p:cNvCxnSpPr>
              <a:stCxn id="38" idx="5"/>
              <a:endCxn id="41" idx="0"/>
            </p:cNvCxnSpPr>
            <p:nvPr/>
          </p:nvCxnSpPr>
          <p:spPr>
            <a:xfrm>
              <a:off x="12998" y="6631"/>
              <a:ext cx="609" cy="7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8" idx="3"/>
              <a:endCxn id="39" idx="7"/>
            </p:cNvCxnSpPr>
            <p:nvPr/>
          </p:nvCxnSpPr>
          <p:spPr>
            <a:xfrm flipH="1">
              <a:off x="12035" y="6631"/>
              <a:ext cx="651" cy="7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9" idx="3"/>
              <a:endCxn id="40" idx="7"/>
            </p:cNvCxnSpPr>
            <p:nvPr/>
          </p:nvCxnSpPr>
          <p:spPr>
            <a:xfrm flipH="1">
              <a:off x="10921" y="7673"/>
              <a:ext cx="802" cy="6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11791" y="6573"/>
              <a:ext cx="77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400">
                  <a:uFillTx/>
                  <a:latin typeface="Times New Roman" panose="02020603050405020304" pitchFamily="18" charset="0"/>
                </a:rPr>
                <a:t>arg0</a:t>
              </a:r>
              <a:endParaRPr lang="en-US" altLang="zh-CN" sz="140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792" y="7448"/>
              <a:ext cx="78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400">
                  <a:uFillTx/>
                  <a:latin typeface="Times New Roman" panose="02020603050405020304" pitchFamily="18" charset="0"/>
                </a:rPr>
                <a:t>mod</a:t>
              </a:r>
              <a:endParaRPr lang="en-US" altLang="zh-CN" sz="140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2608" y="6870"/>
              <a:ext cx="78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400">
                  <a:uFillTx/>
                  <a:latin typeface="Times New Roman" panose="02020603050405020304" pitchFamily="18" charset="0"/>
                </a:rPr>
                <a:t>time</a:t>
              </a:r>
              <a:endParaRPr lang="en-US" altLang="zh-CN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13058" y="6560"/>
              <a:ext cx="2125" cy="13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4461" y="7127"/>
              <a:ext cx="112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uFillTx/>
                  <a:latin typeface="Times New Roman" panose="02020603050405020304" pitchFamily="18" charset="0"/>
                </a:rPr>
                <a:t>manner</a:t>
              </a:r>
              <a:endParaRPr lang="en-US" altLang="zh-CN"/>
            </a:p>
          </p:txBody>
        </p:sp>
        <p:cxnSp>
          <p:nvCxnSpPr>
            <p:cNvPr id="66" name="直接箭头连接符 65"/>
            <p:cNvCxnSpPr>
              <a:stCxn id="38" idx="6"/>
              <a:endCxn id="43" idx="1"/>
            </p:cNvCxnSpPr>
            <p:nvPr/>
          </p:nvCxnSpPr>
          <p:spPr>
            <a:xfrm>
              <a:off x="13062" y="6475"/>
              <a:ext cx="3732" cy="1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14820" y="6522"/>
              <a:ext cx="112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uFillTx/>
                  <a:latin typeface="Times New Roman" panose="02020603050405020304" pitchFamily="18" charset="0"/>
                </a:rPr>
                <a:t>manner</a:t>
              </a:r>
              <a:endParaRPr lang="en-US" altLang="zh-CN"/>
            </a:p>
          </p:txBody>
        </p:sp>
        <p:cxnSp>
          <p:nvCxnSpPr>
            <p:cNvPr id="72" name="直接连接符 71"/>
            <p:cNvCxnSpPr>
              <a:stCxn id="40" idx="4"/>
              <a:endCxn id="48" idx="0"/>
            </p:cNvCxnSpPr>
            <p:nvPr/>
          </p:nvCxnSpPr>
          <p:spPr>
            <a:xfrm>
              <a:off x="10765" y="8655"/>
              <a:ext cx="0" cy="405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9" idx="4"/>
              <a:endCxn id="47" idx="0"/>
            </p:cNvCxnSpPr>
            <p:nvPr/>
          </p:nvCxnSpPr>
          <p:spPr>
            <a:xfrm>
              <a:off x="11879" y="7737"/>
              <a:ext cx="0" cy="132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8" idx="4"/>
              <a:endCxn id="46" idx="0"/>
            </p:cNvCxnSpPr>
            <p:nvPr/>
          </p:nvCxnSpPr>
          <p:spPr>
            <a:xfrm>
              <a:off x="12842" y="6695"/>
              <a:ext cx="0" cy="2365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41" idx="4"/>
              <a:endCxn id="49" idx="0"/>
            </p:cNvCxnSpPr>
            <p:nvPr/>
          </p:nvCxnSpPr>
          <p:spPr>
            <a:xfrm>
              <a:off x="13607" y="7801"/>
              <a:ext cx="1" cy="1259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42" idx="4"/>
              <a:endCxn id="50" idx="0"/>
            </p:cNvCxnSpPr>
            <p:nvPr/>
          </p:nvCxnSpPr>
          <p:spPr>
            <a:xfrm>
              <a:off x="15359" y="8231"/>
              <a:ext cx="1" cy="829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43" idx="4"/>
              <a:endCxn id="51" idx="0"/>
            </p:cNvCxnSpPr>
            <p:nvPr/>
          </p:nvCxnSpPr>
          <p:spPr>
            <a:xfrm>
              <a:off x="16950" y="7931"/>
              <a:ext cx="0" cy="1129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Leveraging AMR for KBQA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146935"/>
            <a:ext cx="10515600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ystem </a:t>
            </a:r>
            <a:r>
              <a:rPr lang="en-US" altLang="zh-CN"/>
              <a:t>F</a:t>
            </a:r>
            <a:r>
              <a:rPr lang="zh-CN" altLang="en-US"/>
              <a:t>low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AMR Parser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Entity Linking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Slot Prediction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Neural Relation Linking Model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14465" y="1551305"/>
            <a:ext cx="4437380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AMR </a:t>
            </a:r>
            <a:r>
              <a:rPr lang="en-US" altLang="zh-CN"/>
              <a:t>Parser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解析问句</a:t>
            </a:r>
            <a:r>
              <a:rPr lang="en-US" altLang="zh-CN"/>
              <a:t>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[Astudillo et al. (2020)]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>
                <a:sym typeface="+mn-ea"/>
              </a:rPr>
              <a:t>构建图结构</a:t>
            </a:r>
            <a:r>
              <a:rPr lang="en-US" altLang="zh-CN">
                <a:sym typeface="+mn-ea"/>
              </a:rPr>
              <a:t>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[Lee et al. (2020)]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en-US"/>
          </a:p>
          <a:p>
            <a:pPr marL="457200" lvl="3" algn="l">
              <a:buClrTx/>
              <a:buSzTx/>
            </a:pPr>
            <a:r>
              <a:rPr lang="en-US" altLang="zh-CN" sz="162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wh-</a:t>
            </a:r>
            <a:r>
              <a:rPr lang="zh-CN" altLang="en-US" sz="1620">
                <a:sym typeface="+mn-ea"/>
              </a:rPr>
              <a:t>会</a:t>
            </a:r>
            <a:r>
              <a:rPr lang="en-US" altLang="zh-CN" sz="162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被特殊标记</a:t>
            </a:r>
            <a:endParaRPr lang="en-US" altLang="zh-CN" sz="162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3" algn="l">
              <a:buClrTx/>
              <a:buSzTx/>
            </a:pPr>
            <a:r>
              <a:rPr lang="en-US" altLang="zh-CN" sz="162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predicate node</a:t>
            </a:r>
            <a:endParaRPr lang="en-US" altLang="zh-CN" sz="162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3" algn="l">
              <a:buClrTx/>
              <a:buSzTx/>
            </a:pPr>
            <a:r>
              <a:rPr lang="en-US" altLang="zh-CN" sz="162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提供 node 到 word的对应</a:t>
            </a:r>
            <a:endParaRPr lang="en-US" altLang="zh-CN" sz="162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3"/>
            <a:endParaRPr lang="zh-CN" altLang="en-US"/>
          </a:p>
          <a:p>
            <a:pPr lvl="0"/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46325" y="2632710"/>
            <a:ext cx="7499350" cy="3544570"/>
            <a:chOff x="3695" y="4146"/>
            <a:chExt cx="11810" cy="5582"/>
          </a:xfrm>
        </p:grpSpPr>
        <p:grpSp>
          <p:nvGrpSpPr>
            <p:cNvPr id="12" name="组合 11"/>
            <p:cNvGrpSpPr/>
            <p:nvPr/>
          </p:nvGrpSpPr>
          <p:grpSpPr>
            <a:xfrm rot="0">
              <a:off x="3695" y="4146"/>
              <a:ext cx="11810" cy="5583"/>
              <a:chOff x="3615" y="3328"/>
              <a:chExt cx="11810" cy="5583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3615" y="3328"/>
                <a:ext cx="11810" cy="5583"/>
                <a:chOff x="3642" y="3315"/>
                <a:chExt cx="11810" cy="5583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3642" y="5113"/>
                  <a:ext cx="4890" cy="1501"/>
                  <a:chOff x="2934" y="5185"/>
                  <a:chExt cx="4890" cy="1501"/>
                </a:xfrm>
              </p:grpSpPr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2934" y="5185"/>
                    <a:ext cx="808" cy="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2400" b="1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anose="02040602050305030304" charset="0"/>
                        <a:cs typeface="Book Antiqua" panose="02040602050305030304" charset="0"/>
                      </a:rPr>
                      <a:t>Q.</a:t>
                    </a:r>
                    <a:endParaRPr lang="en-US" altLang="zh-CN" sz="2400" b="1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Book Antiqua" panose="02040602050305030304" charset="0"/>
                      <a:cs typeface="Book Antiqua" panose="02040602050305030304" charset="0"/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3330" y="5670"/>
                    <a:ext cx="4494" cy="10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Who</a:t>
                    </a:r>
                    <a:r>
                      <a: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founded the</a:t>
                    </a:r>
                    <a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city where Pat Vincent died?</a:t>
                    </a:r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" name="右箭头 16"/>
                <p:cNvSpPr/>
                <p:nvPr/>
              </p:nvSpPr>
              <p:spPr>
                <a:xfrm>
                  <a:off x="9350" y="5874"/>
                  <a:ext cx="619" cy="465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0787" y="3315"/>
                  <a:ext cx="4665" cy="5583"/>
                  <a:chOff x="10345" y="3207"/>
                  <a:chExt cx="5625" cy="6882"/>
                </a:xfrm>
              </p:grpSpPr>
              <p:pic>
                <p:nvPicPr>
                  <p:cNvPr id="19" name="图片 18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10345" y="3207"/>
                    <a:ext cx="5625" cy="6882"/>
                  </a:xfrm>
                  <a:prstGeom prst="rect">
                    <a:avLst/>
                  </a:prstGeom>
                </p:spPr>
              </p:pic>
              <p:sp>
                <p:nvSpPr>
                  <p:cNvPr id="20" name="矩形 19"/>
                  <p:cNvSpPr/>
                  <p:nvPr/>
                </p:nvSpPr>
                <p:spPr>
                  <a:xfrm>
                    <a:off x="13366" y="3315"/>
                    <a:ext cx="2604" cy="16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1" name="矩形 20"/>
              <p:cNvSpPr/>
              <p:nvPr/>
            </p:nvSpPr>
            <p:spPr>
              <a:xfrm>
                <a:off x="4135" y="5705"/>
                <a:ext cx="806" cy="3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049" y="4760"/>
                <a:ext cx="1699" cy="57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5972" y="7327"/>
              <a:ext cx="73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6777" y="7097"/>
              <a:ext cx="4236" cy="6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987" y="7300"/>
              <a:ext cx="73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377315" y="2329815"/>
            <a:ext cx="1602740" cy="2451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360805" y="3115945"/>
            <a:ext cx="228155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379970" y="2821305"/>
            <a:ext cx="704850" cy="2921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69060" y="2618105"/>
            <a:ext cx="1236980" cy="24828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Entity Linking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调用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工具实现</a:t>
            </a:r>
            <a:r>
              <a:rPr lang="en-US" altLang="zh-CN"/>
              <a:t>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[Wu et al. (2020)]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AMR</a:t>
            </a:r>
            <a:r>
              <a:rPr lang="zh-CN" altLang="en-US"/>
              <a:t>图中</a:t>
            </a:r>
            <a:r>
              <a:rPr lang="zh-CN" altLang="en-US"/>
              <a:t>标记位置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346325" y="2185670"/>
            <a:ext cx="7499350" cy="3544570"/>
            <a:chOff x="1295" y="4278"/>
            <a:chExt cx="11810" cy="5582"/>
          </a:xfrm>
        </p:grpSpPr>
        <p:grpSp>
          <p:nvGrpSpPr>
            <p:cNvPr id="12" name="组合 11"/>
            <p:cNvGrpSpPr/>
            <p:nvPr/>
          </p:nvGrpSpPr>
          <p:grpSpPr>
            <a:xfrm>
              <a:off x="1295" y="4278"/>
              <a:ext cx="11810" cy="5583"/>
              <a:chOff x="3615" y="3328"/>
              <a:chExt cx="11810" cy="5583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3615" y="3328"/>
                <a:ext cx="11810" cy="5583"/>
                <a:chOff x="3642" y="3315"/>
                <a:chExt cx="11810" cy="5583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3642" y="5113"/>
                  <a:ext cx="4890" cy="1501"/>
                  <a:chOff x="2934" y="5185"/>
                  <a:chExt cx="4890" cy="1501"/>
                </a:xfrm>
              </p:grpSpPr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2934" y="5185"/>
                    <a:ext cx="808" cy="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2400" b="1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Book Antiqua" panose="02040602050305030304" charset="0"/>
                        <a:cs typeface="Book Antiqua" panose="02040602050305030304" charset="0"/>
                      </a:rPr>
                      <a:t>Q.</a:t>
                    </a:r>
                    <a:endParaRPr lang="en-US" altLang="zh-CN" sz="2400" b="1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Book Antiqua" panose="02040602050305030304" charset="0"/>
                      <a:cs typeface="Book Antiqua" panose="02040602050305030304" charset="0"/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3330" y="5670"/>
                    <a:ext cx="4494" cy="10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Who</a:t>
                    </a:r>
                    <a:r>
                      <a: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founded the</a:t>
                    </a:r>
                    <a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city where Pat Vincent died?</a:t>
                    </a:r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" name="右箭头 16"/>
                <p:cNvSpPr/>
                <p:nvPr/>
              </p:nvSpPr>
              <p:spPr>
                <a:xfrm>
                  <a:off x="9350" y="5874"/>
                  <a:ext cx="619" cy="465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0787" y="3315"/>
                  <a:ext cx="4665" cy="5583"/>
                  <a:chOff x="10345" y="3207"/>
                  <a:chExt cx="5625" cy="6882"/>
                </a:xfrm>
              </p:grpSpPr>
              <p:pic>
                <p:nvPicPr>
                  <p:cNvPr id="19" name="图片 18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10345" y="3207"/>
                    <a:ext cx="5625" cy="6882"/>
                  </a:xfrm>
                  <a:prstGeom prst="rect">
                    <a:avLst/>
                  </a:prstGeom>
                </p:spPr>
              </p:pic>
              <p:sp>
                <p:nvSpPr>
                  <p:cNvPr id="20" name="矩形 19"/>
                  <p:cNvSpPr/>
                  <p:nvPr/>
                </p:nvSpPr>
                <p:spPr>
                  <a:xfrm>
                    <a:off x="13366" y="3315"/>
                    <a:ext cx="2604" cy="16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1" name="矩形 20"/>
              <p:cNvSpPr/>
              <p:nvPr/>
            </p:nvSpPr>
            <p:spPr>
              <a:xfrm>
                <a:off x="4135" y="5705"/>
                <a:ext cx="806" cy="3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049" y="4760"/>
                <a:ext cx="1699" cy="57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135" y="6174"/>
                <a:ext cx="1754" cy="35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3001" y="6028"/>
                <a:ext cx="875" cy="466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333" y="8157"/>
              <a:ext cx="717" cy="483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400" i="1"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P.V.</a:t>
              </a:r>
              <a:endParaRPr lang="en-US" altLang="zh-CN" sz="1400" i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箭头连接符 4"/>
            <p:cNvCxnSpPr>
              <a:stCxn id="23" idx="2"/>
              <a:endCxn id="25" idx="0"/>
            </p:cNvCxnSpPr>
            <p:nvPr/>
          </p:nvCxnSpPr>
          <p:spPr>
            <a:xfrm>
              <a:off x="2692" y="7482"/>
              <a:ext cx="0" cy="675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394,&quot;width&quot;:5256}"/>
</p:tagLst>
</file>

<file path=ppt/tags/tag2.xml><?xml version="1.0" encoding="utf-8"?>
<p:tagLst xmlns:p="http://schemas.openxmlformats.org/presentationml/2006/main">
  <p:tag name="KSO_WM_UNIT_PLACING_PICTURE_USER_VIEWPORT" val="{&quot;height&quot;:4863,&quot;width&quot;:16560}"/>
</p:tagLst>
</file>

<file path=ppt/tags/tag3.xml><?xml version="1.0" encoding="utf-8"?>
<p:tagLst xmlns:p="http://schemas.openxmlformats.org/presentationml/2006/main">
  <p:tag name="KSO_WM_UNIT_PLACING_PICTURE_USER_VIEWPORT" val="{&quot;height&quot;:9615,&quot;width&quot;:9735}"/>
</p:tagLst>
</file>

<file path=ppt/tags/tag4.xml><?xml version="1.0" encoding="utf-8"?>
<p:tagLst xmlns:p="http://schemas.openxmlformats.org/presentationml/2006/main">
  <p:tag name="KSO_WM_UNIT_PLACING_PICTURE_USER_VIEWPORT" val="{&quot;height&quot;:4027,&quot;width&quot;:16560}"/>
</p:tagLst>
</file>

<file path=ppt/theme/theme1.xml><?xml version="1.0" encoding="utf-8"?>
<a:theme xmlns:a="http://schemas.openxmlformats.org/drawingml/2006/main" name="LatexSudaRed">
  <a:themeElements>
    <a:clrScheme name="SUD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B0002"/>
      </a:accent1>
      <a:accent2>
        <a:srgbClr val="AF251B"/>
      </a:accent2>
      <a:accent3>
        <a:srgbClr val="584950"/>
      </a:accent3>
      <a:accent4>
        <a:srgbClr val="BF9000"/>
      </a:accent4>
      <a:accent5>
        <a:srgbClr val="2E75B5"/>
      </a:accent5>
      <a:accent6>
        <a:srgbClr val="538135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3094</Words>
  <Application>WPS 演示</Application>
  <PresentationFormat>宽屏</PresentationFormat>
  <Paragraphs>246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Hiragino Sans GB W3</vt:lpstr>
      <vt:lpstr>Yu Gothic UI Light</vt:lpstr>
      <vt:lpstr>微软雅黑</vt:lpstr>
      <vt:lpstr>Adobe Heiti Std R</vt:lpstr>
      <vt:lpstr>Yu Gothic UI Semilight</vt:lpstr>
      <vt:lpstr>Times New Roman</vt:lpstr>
      <vt:lpstr>黑体</vt:lpstr>
      <vt:lpstr>Book Antiqua</vt:lpstr>
      <vt:lpstr>等线</vt:lpstr>
      <vt:lpstr>Arial Unicode MS</vt:lpstr>
      <vt:lpstr>楷体</vt:lpstr>
      <vt:lpstr>Courier New</vt:lpstr>
      <vt:lpstr>Calibri</vt:lpstr>
      <vt:lpstr>LatexSudaRed</vt:lpstr>
      <vt:lpstr>Leveraging AMR for KBQA</vt:lpstr>
      <vt:lpstr>Outline</vt:lpstr>
      <vt:lpstr>KBQA</vt:lpstr>
      <vt:lpstr>Relation Linking</vt:lpstr>
      <vt:lpstr>AMR</vt:lpstr>
      <vt:lpstr>Leveraging AMR for KBQA</vt:lpstr>
      <vt:lpstr> system flow</vt:lpstr>
      <vt:lpstr>AMR Parser</vt:lpstr>
      <vt:lpstr>Entity Linking</vt:lpstr>
      <vt:lpstr>Slot Prediction</vt:lpstr>
      <vt:lpstr>Slot Prediction</vt:lpstr>
      <vt:lpstr>Neural Relation Linking Model</vt:lpstr>
      <vt:lpstr>Neural Relation Linking Model</vt:lpstr>
      <vt:lpstr>Neural Relation Linking Model</vt:lpstr>
      <vt:lpstr>Neural Relation Linking Model</vt:lpstr>
      <vt:lpstr>Evaluation</vt:lpstr>
      <vt:lpstr>PowerPoint 演示文稿</vt:lpstr>
      <vt:lpstr>Ablation on Model Inputs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</dc:creator>
  <cp:lastModifiedBy>谈川源</cp:lastModifiedBy>
  <cp:revision>972</cp:revision>
  <dcterms:created xsi:type="dcterms:W3CDTF">2020-10-26T13:02:00Z</dcterms:created>
  <dcterms:modified xsi:type="dcterms:W3CDTF">2022-01-04T11:50:04Z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F408C8C58EA0445FAE652522576B9771</vt:lpwstr>
  </property>
  <property fmtid="{D5CDD505-2E9C-101B-9397-08002B2CF9AE}" pid="3" name="KSOProductBuildVer">
    <vt:lpwstr>2052-11.1.0.11194</vt:lpwstr>
  </property>
</Properties>
</file>