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1" r:id="rId4"/>
    <p:sldId id="280" r:id="rId5"/>
    <p:sldId id="260" r:id="rId6"/>
    <p:sldId id="261" r:id="rId7"/>
    <p:sldId id="263" r:id="rId8"/>
    <p:sldId id="264" r:id="rId9"/>
    <p:sldId id="270" r:id="rId10"/>
    <p:sldId id="266" r:id="rId11"/>
    <p:sldId id="267" r:id="rId12"/>
    <p:sldId id="275" r:id="rId13"/>
    <p:sldId id="289" r:id="rId14"/>
    <p:sldId id="276" r:id="rId15"/>
    <p:sldId id="290" r:id="rId16"/>
    <p:sldId id="291" r:id="rId17"/>
    <p:sldId id="277" r:id="rId18"/>
    <p:sldId id="278" r:id="rId19"/>
    <p:sldId id="279" r:id="rId20"/>
    <p:sldId id="285" r:id="rId21"/>
    <p:sldId id="287" r:id="rId22"/>
    <p:sldId id="269" r:id="rId23"/>
    <p:sldId id="271" r:id="rId24"/>
    <p:sldId id="274" r:id="rId25"/>
    <p:sldId id="25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5818A-E892-4A92-92AF-1B697352C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F121A-0318-4D2B-8408-938BA7E4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D004D-32B5-4B2B-A598-A9A73423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C9250-C636-40DC-9D4A-B4D0EA8F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18D00-5DF9-4016-A2E1-9CB5180D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20419-D80E-4994-9735-01A3E99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69787-BB1B-4896-A9E1-F82122461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2AD4B-5626-4DBE-9DD6-35D3C797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2DEE1-59D3-45A0-BD8D-70880389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0C2A2-24BB-46B5-9B14-22938A55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596B9-1F30-4FB7-862B-37781059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318B4-B196-4F96-BF68-E70E88F3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B0AA9-EAAF-47C0-9A40-0394A210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AF724-80E8-4600-A89F-93BC9BED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EA043-8BF6-4173-932A-0E3BF430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E50CD-A212-4CCC-BBD7-D84E98AF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E739-5414-4C7B-9C17-F2D5276A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0A610-015B-4A33-B05A-13DE629A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6F320-EFAE-428A-9885-D4D1EFB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4162A-D74C-49BE-980B-F255501C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77FF-6A18-4EF8-8235-51B627CF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7E52E-7769-4498-BC97-B732F21F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F8CBF-E2AB-4B94-9A59-DA3F408D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B4039-A5B5-440D-8470-DF0CC2F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05D54-EB0A-486A-BCF5-A62DF968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9259-5AAE-4E90-A2E2-2AA01CC0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0DD7F-ED05-445C-9966-D5F08C3D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29813-577E-4DD8-9B54-C67D9E3B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4D9AE-461D-4F27-B3C1-7E93E896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CE8A6-AEA6-45A0-AAEE-C808920C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95390-62C8-4EA5-96E6-B149F783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5DC39-00A7-4E7D-95CE-B1286B7B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5AC8C-0619-4E9E-9066-57D10D82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28BE0-69AD-401E-93B9-5148B1C3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61935-7B26-4506-80FC-CC537C9F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61766C-467B-49F4-AADB-D48FEFAA9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CA96C-B670-42BF-8461-DF59F749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03528B-DFE1-43D4-977B-A85D1FEB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EA1948-44B7-4F13-8ACD-D3575695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4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6B68-AD3C-47A7-BDFD-2C8352B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BEDEA-E72C-4DEC-B3AC-C239E51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6F91A-99C7-4076-919A-A085D44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73B59-491E-4952-8AA7-B3F2F640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4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2C2C4-6644-4423-863C-770C68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B99B9-2E01-43FC-A13F-57D013C8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94F59-6496-4A39-B97C-98A51CDF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E098B-1246-46A8-B5AF-14CC2186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76A0B-28FA-42DB-947C-6E2142CE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E2F3E-0EED-41FD-9C52-86244646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17983-87BC-4C9B-A970-287B3344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5E463-47C8-4F9F-82AF-01DEDB3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62FD7-AAA9-46DA-8D44-7A9BEDC2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AF4AF-AA28-4F2C-8E8D-F5BD7C1C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521C42-05E3-486C-91BD-598220CCF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6D8F7-A873-446D-91E2-5C83867E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0D8F4-3EFD-442E-8814-B660D26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7ED9B-3250-46B4-A479-E8F7377A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B01ED-E542-4323-918A-DB287EB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F7E3E4-176D-4405-99FA-677C0389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B7657-AEE0-4276-9406-700CD9CA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3F01E-3C04-4BC6-8C84-C294109A8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0587-A28F-40C1-9D9E-4C50B1A60EEB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9819A-F1C1-45CB-A9A6-72413E20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CD504-8C8D-450B-9F05-F9CB6563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52DD-8175-42EE-A88B-722C13DE3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C32EE-6D26-45CC-950E-87B5CC87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8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Event-event Relation Extraction</a:t>
            </a:r>
            <a:endParaRPr lang="zh-CN" alt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222263-C11E-43D1-AEBD-939D13DF6CCF}"/>
              </a:ext>
            </a:extLst>
          </p:cNvPr>
          <p:cNvSpPr txBox="1"/>
          <p:nvPr/>
        </p:nvSpPr>
        <p:spPr>
          <a:xfrm>
            <a:off x="7977809" y="5115339"/>
            <a:ext cx="312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主讲人：任俊飞</a:t>
            </a:r>
            <a:endParaRPr lang="en-US" altLang="zh-CN" sz="2800" dirty="0"/>
          </a:p>
          <a:p>
            <a:r>
              <a:rPr lang="zh-CN" altLang="en-US" sz="2800" dirty="0"/>
              <a:t>时间：</a:t>
            </a:r>
            <a:r>
              <a:rPr lang="en-US" altLang="zh-CN" sz="2800" dirty="0"/>
              <a:t>2021-11-24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130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F63A-C225-420A-983E-E7F2804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1750" cy="1614595"/>
          </a:xfrm>
        </p:spPr>
        <p:txBody>
          <a:bodyPr/>
          <a:lstStyle/>
          <a:p>
            <a:r>
              <a:rPr lang="zh-CN" altLang="en-US" dirty="0"/>
              <a:t>特点</a:t>
            </a:r>
            <a:r>
              <a:rPr lang="en-US" altLang="zh-CN" dirty="0"/>
              <a:t> 3</a:t>
            </a:r>
            <a:r>
              <a:rPr lang="zh-CN" altLang="en-US" dirty="0"/>
              <a:t>：事件本身是一个复杂的概念，有许多组成部分，可以有不同的模式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FFE391-E9CC-4B8A-8912-CA06576A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022" y="1801737"/>
            <a:ext cx="5454270" cy="40741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D4402B-A89C-430E-96CA-0933AFE0E8DF}"/>
              </a:ext>
            </a:extLst>
          </p:cNvPr>
          <p:cNvSpPr/>
          <p:nvPr/>
        </p:nvSpPr>
        <p:spPr>
          <a:xfrm>
            <a:off x="402455" y="6308209"/>
            <a:ext cx="11067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Event Detection and Co-reference with Minimal Supervision. Peng et al., 2016.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69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8DFA8A-A3ED-4EAF-A824-982F5B80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93"/>
            <a:ext cx="12192000" cy="60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6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11003-FCC7-408A-A87A-AF4AE08E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结合三个特点进行事件关系抽取的步骤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0BB23-E2DE-42CE-875A-37ED0C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</a:t>
            </a:r>
            <a:r>
              <a:rPr lang="zh-CN" altLang="zh-CN" dirty="0"/>
              <a:t>数据</a:t>
            </a:r>
            <a:r>
              <a:rPr lang="en-US" altLang="zh-CN" dirty="0"/>
              <a:t>/</a:t>
            </a:r>
            <a:r>
              <a:rPr lang="zh-CN" altLang="zh-CN" dirty="0"/>
              <a:t>任务</a:t>
            </a:r>
            <a:r>
              <a:rPr lang="zh-CN" altLang="en-US" dirty="0"/>
              <a:t>定义</a:t>
            </a:r>
            <a:r>
              <a:rPr lang="zh-CN" altLang="zh-CN" dirty="0"/>
              <a:t>结构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zh-CN" altLang="zh-CN" dirty="0">
                <a:solidFill>
                  <a:srgbClr val="FF0000"/>
                </a:solidFill>
              </a:rPr>
              <a:t>推论或者学习</a:t>
            </a:r>
            <a:r>
              <a:rPr lang="zh-CN" altLang="en-US" dirty="0">
                <a:solidFill>
                  <a:srgbClr val="FF0000"/>
                </a:solidFill>
              </a:rPr>
              <a:t>中利用这种结构信息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/>
          </a:p>
          <a:p>
            <a:r>
              <a:rPr lang="zh-CN" altLang="en-US" dirty="0"/>
              <a:t>学习</a:t>
            </a:r>
            <a:r>
              <a:rPr lang="zh-CN" altLang="zh-CN" dirty="0"/>
              <a:t>潜在的</a:t>
            </a:r>
            <a:r>
              <a:rPr lang="zh-CN" altLang="en-US" dirty="0"/>
              <a:t>语义信息</a:t>
            </a:r>
          </a:p>
        </p:txBody>
      </p:sp>
    </p:spTree>
    <p:extLst>
      <p:ext uri="{BB962C8B-B14F-4D97-AF65-F5344CB8AC3E}">
        <p14:creationId xmlns:p14="http://schemas.microsoft.com/office/powerpoint/2010/main" val="316522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0589-D70D-4427-B9C7-46C8AA5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we train the model?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1F123-6A93-40DE-9A96-3707CADF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9808" cy="553591"/>
          </a:xfrm>
        </p:spPr>
        <p:txBody>
          <a:bodyPr/>
          <a:lstStyle/>
          <a:p>
            <a:r>
              <a:rPr lang="en-US" altLang="zh-CN" dirty="0"/>
              <a:t>Existing methods: global inference with local learning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A064F6-B3E0-46DF-ACB3-43FA7DD3E344}"/>
              </a:ext>
            </a:extLst>
          </p:cNvPr>
          <p:cNvSpPr txBox="1">
            <a:spLocks/>
          </p:cNvSpPr>
          <p:nvPr/>
        </p:nvSpPr>
        <p:spPr>
          <a:xfrm>
            <a:off x="408374" y="3062795"/>
            <a:ext cx="12058834" cy="260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/>
              <a:t>………tons of earth </a:t>
            </a:r>
            <a:r>
              <a:rPr lang="en-US" altLang="zh-CN" sz="4000">
                <a:solidFill>
                  <a:srgbClr val="C00000"/>
                </a:solidFill>
              </a:rPr>
              <a:t>cascaded</a:t>
            </a:r>
            <a:r>
              <a:rPr lang="en-US" altLang="zh-CN" sz="4000"/>
              <a:t> down a hillside, </a:t>
            </a:r>
            <a:r>
              <a:rPr lang="en-US" altLang="zh-CN" sz="4000">
                <a:solidFill>
                  <a:srgbClr val="C00000"/>
                </a:solidFill>
              </a:rPr>
              <a:t>ripping</a:t>
            </a:r>
            <a:r>
              <a:rPr lang="en-US" altLang="zh-CN" sz="4000"/>
              <a:t> two houses from their foundations. No one was </a:t>
            </a:r>
            <a:r>
              <a:rPr lang="en-US" altLang="zh-CN" sz="4000">
                <a:solidFill>
                  <a:srgbClr val="C00000"/>
                </a:solidFill>
              </a:rPr>
              <a:t>hurt</a:t>
            </a:r>
            <a:r>
              <a:rPr lang="en-US" altLang="zh-CN" sz="4000"/>
              <a:t>, but firefighters </a:t>
            </a:r>
            <a:r>
              <a:rPr lang="en-US" altLang="zh-CN" sz="4000">
                <a:solidFill>
                  <a:srgbClr val="C00000"/>
                </a:solidFill>
              </a:rPr>
              <a:t>ordered</a:t>
            </a:r>
            <a:r>
              <a:rPr lang="en-US" altLang="zh-CN" sz="4000"/>
              <a:t> the evacuation of nearby homes and said they'll </a:t>
            </a:r>
            <a:r>
              <a:rPr lang="en-US" altLang="zh-CN" sz="4000">
                <a:solidFill>
                  <a:srgbClr val="C00000"/>
                </a:solidFill>
              </a:rPr>
              <a:t>monitor</a:t>
            </a:r>
            <a:r>
              <a:rPr lang="en-US" altLang="zh-CN" sz="4000"/>
              <a:t> the shifting ground.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68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1B07-FD51-49BD-9CF7-7624CC9C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6" y="116250"/>
            <a:ext cx="10515600" cy="1325563"/>
          </a:xfrm>
        </p:spPr>
        <p:txBody>
          <a:bodyPr/>
          <a:lstStyle/>
          <a:p>
            <a:r>
              <a:rPr lang="zh-CN" altLang="en-US" dirty="0"/>
              <a:t>考虑时态关系结构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899B9-4680-4475-B4AA-BF6169DC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6" y="1367161"/>
            <a:ext cx="12058834" cy="260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………tons of earth </a:t>
            </a:r>
            <a:r>
              <a:rPr lang="en-US" altLang="zh-CN" sz="4000" dirty="0">
                <a:solidFill>
                  <a:srgbClr val="C00000"/>
                </a:solidFill>
              </a:rPr>
              <a:t>cascaded</a:t>
            </a:r>
            <a:r>
              <a:rPr lang="en-US" altLang="zh-CN" sz="4000" dirty="0"/>
              <a:t> down a hillside, </a:t>
            </a:r>
            <a:r>
              <a:rPr lang="en-US" altLang="zh-CN" sz="4000" dirty="0">
                <a:solidFill>
                  <a:srgbClr val="C00000"/>
                </a:solidFill>
              </a:rPr>
              <a:t>ripping</a:t>
            </a:r>
            <a:r>
              <a:rPr lang="en-US" altLang="zh-CN" sz="4000" dirty="0"/>
              <a:t> two houses from their foundations. No one was </a:t>
            </a:r>
            <a:r>
              <a:rPr lang="en-US" altLang="zh-CN" sz="4000" dirty="0">
                <a:solidFill>
                  <a:srgbClr val="C00000"/>
                </a:solidFill>
              </a:rPr>
              <a:t>hurt</a:t>
            </a:r>
            <a:r>
              <a:rPr lang="en-US" altLang="zh-CN" sz="4000" dirty="0"/>
              <a:t>, but firefighters </a:t>
            </a:r>
            <a:r>
              <a:rPr lang="en-US" altLang="zh-CN" sz="4000" dirty="0">
                <a:solidFill>
                  <a:srgbClr val="C00000"/>
                </a:solidFill>
              </a:rPr>
              <a:t>ordered</a:t>
            </a:r>
            <a:r>
              <a:rPr lang="en-US" altLang="zh-CN" sz="4000" dirty="0"/>
              <a:t> the evacuation of nearby homes and said they'll </a:t>
            </a:r>
            <a:r>
              <a:rPr lang="en-US" altLang="zh-CN" sz="4000" dirty="0">
                <a:solidFill>
                  <a:srgbClr val="C00000"/>
                </a:solidFill>
              </a:rPr>
              <a:t>monitor</a:t>
            </a:r>
            <a:r>
              <a:rPr lang="en-US" altLang="zh-CN" sz="4000" dirty="0"/>
              <a:t> the shifting ground.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0DF495-0B5D-46EE-9CB1-8E8C0384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5" y="3627662"/>
            <a:ext cx="6250640" cy="31954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A3AA18-6C83-49CA-8968-1A1FDBA83798}"/>
              </a:ext>
            </a:extLst>
          </p:cNvPr>
          <p:cNvSpPr txBox="1"/>
          <p:nvPr/>
        </p:nvSpPr>
        <p:spPr>
          <a:xfrm>
            <a:off x="541538" y="4731798"/>
            <a:ext cx="246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时态有序图：</a:t>
            </a:r>
          </a:p>
        </p:txBody>
      </p:sp>
    </p:spTree>
    <p:extLst>
      <p:ext uri="{BB962C8B-B14F-4D97-AF65-F5344CB8AC3E}">
        <p14:creationId xmlns:p14="http://schemas.microsoft.com/office/powerpoint/2010/main" val="323871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CBAF-FD86-4185-AA6F-FB8B977D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2E08B-4DD5-43AE-A774-E29F54F3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1" y="1351782"/>
            <a:ext cx="10631384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66A1-D907-46FC-95D6-825D9081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learning is not sufficient : Overfitting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1533D-0228-401F-909A-4163CA421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" r="460"/>
          <a:stretch/>
        </p:blipFill>
        <p:spPr>
          <a:xfrm>
            <a:off x="618361" y="1411550"/>
            <a:ext cx="10904856" cy="53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59AF1B-23F9-4239-A24D-CDFF6D74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5" y="1171852"/>
            <a:ext cx="11220350" cy="3920122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F69A9B5-3699-4846-A8A7-2E0F2A92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223082"/>
            <a:ext cx="10515600" cy="1325563"/>
          </a:xfrm>
        </p:spPr>
        <p:txBody>
          <a:bodyPr/>
          <a:lstStyle/>
          <a:p>
            <a:r>
              <a:rPr lang="en-US" altLang="zh-CN" dirty="0"/>
              <a:t>Local learning is not sufficient : Violation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88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96136-CA19-4206-A4DB-94347915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4286"/>
            <a:ext cx="11878322" cy="664049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 cascaded </a:t>
            </a:r>
            <a:r>
              <a:rPr lang="zh-CN" altLang="en-US" dirty="0"/>
              <a:t>，</a:t>
            </a:r>
            <a:r>
              <a:rPr lang="en-US" altLang="zh-CN" dirty="0"/>
              <a:t> ordered </a:t>
            </a:r>
            <a:r>
              <a:rPr lang="zh-CN" altLang="en-US" dirty="0"/>
              <a:t>）：</a:t>
            </a:r>
            <a:r>
              <a:rPr lang="en-US" altLang="zh-CN" dirty="0"/>
              <a:t>before 0.8  after 0.2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 cascaded </a:t>
            </a:r>
            <a:r>
              <a:rPr lang="zh-CN" altLang="en-US" dirty="0"/>
              <a:t>，</a:t>
            </a:r>
            <a:r>
              <a:rPr lang="en-US" altLang="zh-CN" dirty="0"/>
              <a:t> monitor </a:t>
            </a:r>
            <a:r>
              <a:rPr lang="zh-CN" altLang="en-US" dirty="0"/>
              <a:t>）：</a:t>
            </a:r>
            <a:r>
              <a:rPr lang="en-US" altLang="zh-CN" dirty="0"/>
              <a:t>before 0.4  after 0.6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 monitor </a:t>
            </a:r>
            <a:r>
              <a:rPr lang="zh-CN" altLang="en-US" dirty="0"/>
              <a:t>，</a:t>
            </a:r>
            <a:r>
              <a:rPr lang="en-US" altLang="zh-CN" dirty="0"/>
              <a:t>   ordered </a:t>
            </a:r>
            <a:r>
              <a:rPr lang="zh-CN" altLang="en-US" dirty="0"/>
              <a:t>）：</a:t>
            </a:r>
            <a:r>
              <a:rPr lang="en-US" altLang="zh-CN" dirty="0"/>
              <a:t>before 0.3  after 0.7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9FF30B-2345-4A3C-9184-3EDC8E0D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8683"/>
            <a:ext cx="6523813" cy="36393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76687D-43AF-485B-B570-3D8F0E74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02" y="3526917"/>
            <a:ext cx="5791672" cy="302284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6CDB38A-EF66-4A85-9FA3-FE26F1E7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223082"/>
            <a:ext cx="10515600" cy="1325563"/>
          </a:xfrm>
        </p:spPr>
        <p:txBody>
          <a:bodyPr/>
          <a:lstStyle/>
          <a:p>
            <a:r>
              <a:rPr lang="en-US" altLang="zh-CN" dirty="0"/>
              <a:t>Local learning is not sufficient : Violation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02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ACA559-5E51-425A-8F14-BD17F3FB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32" y="1289022"/>
            <a:ext cx="11294960" cy="4064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E546EF-A26A-446E-B8A4-782F6AAE7A38}"/>
              </a:ext>
            </a:extLst>
          </p:cNvPr>
          <p:cNvSpPr txBox="1"/>
          <p:nvPr/>
        </p:nvSpPr>
        <p:spPr>
          <a:xfrm>
            <a:off x="5592932" y="5107313"/>
            <a:ext cx="213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6E0B94-8E4C-4272-A0E0-1BF303C54F34}"/>
              </a:ext>
            </a:extLst>
          </p:cNvPr>
          <p:cNvSpPr/>
          <p:nvPr/>
        </p:nvSpPr>
        <p:spPr>
          <a:xfrm>
            <a:off x="1049060" y="369221"/>
            <a:ext cx="99148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/>
              <a:t>Global Inference</a:t>
            </a:r>
            <a:endParaRPr lang="zh-CN" altLang="en-US" sz="4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31F24A-84CC-427B-BBF2-87F6A677AA75}"/>
              </a:ext>
            </a:extLst>
          </p:cNvPr>
          <p:cNvSpPr/>
          <p:nvPr/>
        </p:nvSpPr>
        <p:spPr>
          <a:xfrm>
            <a:off x="242656" y="6217074"/>
            <a:ext cx="1184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 Linear Programming Formulation for Global Inference in Natural Language Tasks. Roth &amp; </a:t>
            </a:r>
            <a:r>
              <a:rPr lang="en-US" altLang="zh-CN" dirty="0" err="1">
                <a:highlight>
                  <a:srgbClr val="FFFF00"/>
                </a:highlight>
              </a:rPr>
              <a:t>Yih</a:t>
            </a:r>
            <a:r>
              <a:rPr lang="en-US" altLang="zh-CN" dirty="0">
                <a:highlight>
                  <a:srgbClr val="FFFF00"/>
                </a:highlight>
              </a:rPr>
              <a:t>, CoNLL2004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22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0628-5197-49F9-8EEB-D290704F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Events are not isolated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1FA50-2652-4A9C-9C2C-DFA23ADA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◻ Coreference relations</a:t>
            </a:r>
            <a:br>
              <a:rPr lang="en-US" altLang="zh-CN" sz="4400" dirty="0"/>
            </a:br>
            <a:r>
              <a:rPr lang="en-US" altLang="zh-CN" sz="4400" dirty="0"/>
              <a:t>◻ Temporal relations</a:t>
            </a:r>
            <a:br>
              <a:rPr lang="en-US" altLang="zh-CN" sz="4400" dirty="0"/>
            </a:br>
            <a:r>
              <a:rPr lang="en-US" altLang="zh-CN" sz="4400" dirty="0"/>
              <a:t>◻ Parent-child relations</a:t>
            </a:r>
            <a:br>
              <a:rPr lang="en-US" altLang="zh-CN" sz="4400" dirty="0"/>
            </a:br>
            <a:r>
              <a:rPr lang="en-US" altLang="zh-CN" sz="4400" dirty="0"/>
              <a:t>◻ Causal relations</a:t>
            </a:r>
          </a:p>
          <a:p>
            <a:pPr marL="0" indent="0">
              <a:buNone/>
            </a:pPr>
            <a:r>
              <a:rPr lang="zh-CN" altLang="en-US" sz="4400" dirty="0"/>
              <a:t>◻  </a:t>
            </a:r>
            <a:r>
              <a:rPr lang="en-US" altLang="zh-CN" sz="4400" dirty="0"/>
              <a:t>...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146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8CBC-333E-4E78-89B4-FB4E417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Inference via ILP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136F-4608-41DA-89EE-110A0444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This “global inference” procedure is often formulated as an integer linear programming (ILP) problem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 Linear Programming Formulation for Global Inference in Natural Language Tasks. Roth &amp; </a:t>
            </a:r>
            <a:r>
              <a:rPr lang="en-US" altLang="zh-CN" sz="3200" dirty="0" err="1"/>
              <a:t>Yih</a:t>
            </a:r>
            <a:r>
              <a:rPr lang="en-US" altLang="zh-CN" sz="3200" dirty="0"/>
              <a:t>, CoNLL2004.</a:t>
            </a:r>
          </a:p>
          <a:p>
            <a:pPr marL="0" indent="0">
              <a:buNone/>
            </a:pP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576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E872-A7FF-4EE0-B65A-4EAC848C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 Contrast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EFDC69-1BB7-40BB-94C3-C17B5BA6F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 r="1020" b="3222"/>
          <a:stretch/>
        </p:blipFill>
        <p:spPr>
          <a:xfrm>
            <a:off x="1961887" y="1207363"/>
            <a:ext cx="8268224" cy="46394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AC292F-F269-4D26-9722-E6ECB6D112C0}"/>
              </a:ext>
            </a:extLst>
          </p:cNvPr>
          <p:cNvSpPr/>
          <p:nvPr/>
        </p:nvSpPr>
        <p:spPr>
          <a:xfrm>
            <a:off x="63623" y="6048265"/>
            <a:ext cx="12064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Discriminative training methods for hidden </a:t>
            </a:r>
            <a:r>
              <a:rPr lang="en-US" altLang="zh-CN" dirty="0" err="1">
                <a:highlight>
                  <a:srgbClr val="FFFF00"/>
                </a:highlight>
              </a:rPr>
              <a:t>markov</a:t>
            </a:r>
            <a:r>
              <a:rPr lang="en-US" altLang="zh-CN" dirty="0">
                <a:highlight>
                  <a:srgbClr val="FFFF00"/>
                </a:highlight>
              </a:rPr>
              <a:t> models: Theory and experiments with perceptron algorithms. Collins, ACL2002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74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D955-8C8F-45F0-9C82-938324BF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Joint Reasoning for Temporal and Causal Relations. Ning et al., </a:t>
            </a:r>
            <a:br>
              <a:rPr lang="en-US" altLang="zh-CN" dirty="0"/>
            </a:br>
            <a:r>
              <a:rPr lang="en-US" altLang="zh-CN" dirty="0"/>
              <a:t>ACL2018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Joint Constrained Learning for Event-Event Relation Extraction. Wang et al., EMNLP2020.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91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2E1973-0EE9-4DB9-848D-041FFA5E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0"/>
            <a:ext cx="10962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4A79-9A77-4C74-9462-6B3B74C6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266330"/>
            <a:ext cx="10223377" cy="88282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1624A-0931-405C-B5D1-CF35EA0A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" y="1149150"/>
            <a:ext cx="11674136" cy="597074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Events are not isolated.</a:t>
            </a:r>
          </a:p>
          <a:p>
            <a:endParaRPr lang="en-US" altLang="zh-CN" sz="3200" dirty="0"/>
          </a:p>
          <a:p>
            <a:r>
              <a:rPr lang="en-US" altLang="zh-CN" sz="3200" dirty="0"/>
              <a:t>Relations between events are important for story understanding.</a:t>
            </a:r>
          </a:p>
          <a:p>
            <a:endParaRPr lang="en-US" altLang="zh-CN" sz="3200" dirty="0"/>
          </a:p>
          <a:p>
            <a:r>
              <a:rPr lang="en-US" altLang="zh-CN" sz="3200" dirty="0"/>
              <a:t>Event relation extraction with Three characteristics:</a:t>
            </a:r>
          </a:p>
          <a:p>
            <a:pPr marL="0" indent="0">
              <a:buNone/>
            </a:pPr>
            <a:r>
              <a:rPr lang="en-US" altLang="zh-CN" sz="3000" dirty="0"/>
              <a:t>◻ Events are inter-related due to the transitive property of relations </a:t>
            </a:r>
            <a:br>
              <a:rPr lang="en-US" altLang="zh-CN" sz="3000" dirty="0"/>
            </a:br>
            <a:r>
              <a:rPr lang="en-US" altLang="zh-CN" sz="3000" dirty="0"/>
              <a:t>◻ Different types of relations are also inter-related</a:t>
            </a:r>
            <a:br>
              <a:rPr lang="en-US" altLang="zh-CN" sz="3000" dirty="0"/>
            </a:br>
            <a:r>
              <a:rPr lang="en-US" altLang="zh-CN" sz="3000" dirty="0"/>
              <a:t>◻ Event itself is a complex concept</a:t>
            </a:r>
          </a:p>
          <a:p>
            <a:endParaRPr lang="en-US" altLang="zh-CN" sz="3200" dirty="0"/>
          </a:p>
          <a:p>
            <a:r>
              <a:rPr lang="en-US" altLang="zh-CN" sz="3200" dirty="0"/>
              <a:t>A key word in existing works is “JOINT”</a:t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3119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3C9698-92C2-4CBE-B117-A6B0C3A1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" y="0"/>
            <a:ext cx="12116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11797-49D0-49EC-A216-13A8B792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ACL-21 is </a:t>
            </a:r>
            <a:r>
              <a:rPr lang="en-US" altLang="zh-CN" sz="4400" dirty="0">
                <a:solidFill>
                  <a:srgbClr val="FF0000"/>
                </a:solidFill>
              </a:rPr>
              <a:t>[held virtually] </a:t>
            </a:r>
            <a:r>
              <a:rPr lang="en-US" altLang="zh-CN" sz="4400" dirty="0"/>
              <a:t>due to </a:t>
            </a:r>
            <a:r>
              <a:rPr lang="en-US" altLang="zh-CN" sz="4400" dirty="0">
                <a:solidFill>
                  <a:srgbClr val="92D050"/>
                </a:solidFill>
              </a:rPr>
              <a:t>[the pandemic]</a:t>
            </a:r>
            <a:r>
              <a:rPr lang="en-US" altLang="zh-CN" sz="4400" dirty="0"/>
              <a:t>. </a:t>
            </a:r>
            <a:r>
              <a:rPr lang="en-US" altLang="zh-CN" sz="4400" dirty="0">
                <a:solidFill>
                  <a:srgbClr val="00B050"/>
                </a:solidFill>
              </a:rPr>
              <a:t>[Its] </a:t>
            </a:r>
            <a:r>
              <a:rPr lang="en-US" altLang="zh-CN" sz="4400" dirty="0"/>
              <a:t>attendees are thus </a:t>
            </a:r>
            <a:r>
              <a:rPr lang="en-US" altLang="zh-CN" sz="4400" dirty="0">
                <a:solidFill>
                  <a:srgbClr val="0070C0"/>
                </a:solidFill>
              </a:rPr>
              <a:t>[giving remote presentations]</a:t>
            </a:r>
            <a:r>
              <a:rPr lang="en-US" altLang="zh-CN" sz="4400" dirty="0"/>
              <a:t> of </a:t>
            </a:r>
            <a:r>
              <a:rPr lang="en-US" altLang="zh-CN" sz="4400" dirty="0">
                <a:solidFill>
                  <a:schemeClr val="accent2"/>
                </a:solidFill>
              </a:rPr>
              <a:t>[their research].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[the pandemic] </a:t>
            </a:r>
            <a:r>
              <a:rPr lang="en-US" altLang="zh-CN" dirty="0"/>
              <a:t>CAUSES </a:t>
            </a:r>
            <a:r>
              <a:rPr lang="en-US" altLang="zh-CN" dirty="0">
                <a:solidFill>
                  <a:srgbClr val="C00000"/>
                </a:solidFill>
              </a:rPr>
              <a:t>[held virtually]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[held virtually] </a:t>
            </a:r>
            <a:r>
              <a:rPr lang="en-US" altLang="zh-CN" dirty="0"/>
              <a:t>CAUSES </a:t>
            </a:r>
            <a:r>
              <a:rPr lang="en-US" altLang="zh-CN" dirty="0">
                <a:solidFill>
                  <a:srgbClr val="0070C0"/>
                </a:solidFill>
              </a:rPr>
              <a:t>[giving remote presentations]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[Its] </a:t>
            </a:r>
            <a:r>
              <a:rPr lang="en-US" altLang="zh-CN" dirty="0"/>
              <a:t>REFERS to the conference being </a:t>
            </a:r>
            <a:r>
              <a:rPr lang="en-US" altLang="zh-CN" dirty="0">
                <a:solidFill>
                  <a:srgbClr val="C00000"/>
                </a:solidFill>
              </a:rPr>
              <a:t>[held virtually]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[giving remote presentations] </a:t>
            </a:r>
            <a:r>
              <a:rPr lang="en-US" altLang="zh-CN" dirty="0"/>
              <a:t>is a SUBEVENT of </a:t>
            </a:r>
            <a:r>
              <a:rPr lang="en-US" altLang="zh-CN" dirty="0">
                <a:solidFill>
                  <a:srgbClr val="00B050"/>
                </a:solidFill>
              </a:rPr>
              <a:t>[Its]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[held virtually] </a:t>
            </a:r>
            <a:r>
              <a:rPr lang="en-US" altLang="zh-CN" dirty="0"/>
              <a:t>HAPPENS DURING </a:t>
            </a:r>
            <a:r>
              <a:rPr lang="en-US" altLang="zh-CN" dirty="0">
                <a:solidFill>
                  <a:srgbClr val="92D050"/>
                </a:solidFill>
              </a:rPr>
              <a:t>[the pandemic]</a:t>
            </a:r>
            <a:br>
              <a:rPr lang="en-US" altLang="zh-CN" dirty="0">
                <a:solidFill>
                  <a:srgbClr val="92D050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[their research] </a:t>
            </a:r>
            <a:r>
              <a:rPr lang="en-US" altLang="zh-CN" dirty="0"/>
              <a:t>HAPPENS BEFORE </a:t>
            </a:r>
            <a:r>
              <a:rPr lang="en-US" altLang="zh-CN" dirty="0">
                <a:solidFill>
                  <a:srgbClr val="0070C0"/>
                </a:solidFill>
              </a:rPr>
              <a:t>[giving remote presentations]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5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CAA7A89-71DA-423C-8A27-DF24155D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	              		       </a:t>
            </a:r>
            <a:r>
              <a:rPr lang="en-US" altLang="zh-CN" sz="2400" dirty="0">
                <a:solidFill>
                  <a:srgbClr val="00B050"/>
                </a:solidFill>
              </a:rPr>
              <a:t>[Its] </a:t>
            </a:r>
            <a:r>
              <a:rPr lang="en-US" altLang="zh-CN" sz="2400" dirty="0"/>
              <a:t>REFERS to the conference being </a:t>
            </a:r>
            <a:r>
              <a:rPr lang="en-US" altLang="zh-CN" sz="2400" dirty="0">
                <a:solidFill>
                  <a:srgbClr val="C00000"/>
                </a:solidFill>
              </a:rPr>
              <a:t>[held virtually]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Coreference relations	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			       			 </a:t>
            </a:r>
            <a:r>
              <a:rPr lang="en-US" altLang="zh-CN" sz="2400" dirty="0">
                <a:solidFill>
                  <a:srgbClr val="C00000"/>
                </a:solidFill>
              </a:rPr>
              <a:t>[held virtually] </a:t>
            </a:r>
            <a:r>
              <a:rPr lang="en-US" altLang="zh-CN" sz="2400" dirty="0"/>
              <a:t>HAPPENS DURING </a:t>
            </a:r>
            <a:r>
              <a:rPr lang="en-US" altLang="zh-CN" sz="2400" dirty="0">
                <a:solidFill>
                  <a:srgbClr val="92D050"/>
                </a:solidFill>
              </a:rPr>
              <a:t>[the pandemic]</a:t>
            </a:r>
            <a:br>
              <a:rPr lang="en-US" altLang="zh-CN" sz="2400" dirty="0"/>
            </a:br>
            <a:r>
              <a:rPr lang="en-US" altLang="zh-CN" sz="3200" dirty="0"/>
              <a:t>Temporal relations</a:t>
            </a:r>
          </a:p>
          <a:p>
            <a:pPr marL="0" indent="0">
              <a:buNone/>
            </a:pPr>
            <a:r>
              <a:rPr lang="en-US" altLang="zh-CN" sz="3200" dirty="0"/>
              <a:t>				</a:t>
            </a:r>
            <a:r>
              <a:rPr lang="en-US" altLang="zh-CN" sz="2400" dirty="0">
                <a:solidFill>
                  <a:schemeClr val="accent2"/>
                </a:solidFill>
              </a:rPr>
              <a:t>[their research] </a:t>
            </a:r>
            <a:r>
              <a:rPr lang="en-US" altLang="zh-CN" sz="2400" dirty="0"/>
              <a:t>HAPPENS BEFORE </a:t>
            </a:r>
            <a:r>
              <a:rPr lang="en-US" altLang="zh-CN" sz="2400" dirty="0">
                <a:solidFill>
                  <a:srgbClr val="0070C0"/>
                </a:solidFill>
              </a:rPr>
              <a:t>[giving remote presentations]</a:t>
            </a:r>
          </a:p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3200" dirty="0"/>
              <a:t>Parent-child relations	      </a:t>
            </a:r>
            <a:r>
              <a:rPr lang="en-US" altLang="zh-CN" sz="2400" dirty="0">
                <a:solidFill>
                  <a:srgbClr val="0070C0"/>
                </a:solidFill>
              </a:rPr>
              <a:t>[giving remote presentations] </a:t>
            </a:r>
            <a:r>
              <a:rPr lang="en-US" altLang="zh-CN" sz="2400" dirty="0"/>
              <a:t>is a SUBEVENT of </a:t>
            </a:r>
            <a:r>
              <a:rPr lang="en-US" altLang="zh-CN" sz="2400" dirty="0">
                <a:solidFill>
                  <a:srgbClr val="00B050"/>
                </a:solidFill>
              </a:rPr>
              <a:t>[Its]</a:t>
            </a:r>
            <a:br>
              <a:rPr lang="en-US" altLang="zh-CN" sz="2400" dirty="0"/>
            </a:b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92D050"/>
                </a:solidFill>
              </a:rPr>
              <a:t>							       [the pandemic] </a:t>
            </a:r>
            <a:r>
              <a:rPr lang="en-US" altLang="zh-CN" sz="2400" dirty="0"/>
              <a:t>CAUSES </a:t>
            </a:r>
            <a:r>
              <a:rPr lang="en-US" altLang="zh-CN" sz="2400" dirty="0">
                <a:solidFill>
                  <a:srgbClr val="C00000"/>
                </a:solidFill>
              </a:rPr>
              <a:t>[held virtually]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/>
              <a:t>Causal relations</a:t>
            </a:r>
          </a:p>
          <a:p>
            <a:pPr marL="0" indent="0">
              <a:buNone/>
            </a:pPr>
            <a:r>
              <a:rPr lang="en-US" altLang="zh-CN" sz="3200" dirty="0"/>
              <a:t>					     </a:t>
            </a:r>
            <a:r>
              <a:rPr lang="en-US" altLang="zh-CN" sz="2400" dirty="0">
                <a:solidFill>
                  <a:srgbClr val="C00000"/>
                </a:solidFill>
              </a:rPr>
              <a:t>[held virtually] </a:t>
            </a:r>
            <a:r>
              <a:rPr lang="en-US" altLang="zh-CN" sz="2400" dirty="0"/>
              <a:t>CAUSES </a:t>
            </a:r>
            <a:r>
              <a:rPr lang="en-US" altLang="zh-CN" sz="2400" dirty="0">
                <a:solidFill>
                  <a:srgbClr val="0070C0"/>
                </a:solidFill>
              </a:rPr>
              <a:t>[giving remote presentations]</a:t>
            </a:r>
          </a:p>
          <a:p>
            <a:pPr marL="0" indent="0">
              <a:buNone/>
            </a:pPr>
            <a:r>
              <a:rPr lang="en-US" altLang="zh-CN" sz="3200" dirty="0"/>
              <a:t>		         	   	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3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693071-7C29-4753-8343-018183BACB68}"/>
              </a:ext>
            </a:extLst>
          </p:cNvPr>
          <p:cNvCxnSpPr/>
          <p:nvPr/>
        </p:nvCxnSpPr>
        <p:spPr>
          <a:xfrm flipH="1">
            <a:off x="3906175" y="257452"/>
            <a:ext cx="1526959" cy="50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F41343-BF2F-4C1F-B8CD-30CB21CD02E6}"/>
              </a:ext>
            </a:extLst>
          </p:cNvPr>
          <p:cNvCxnSpPr/>
          <p:nvPr/>
        </p:nvCxnSpPr>
        <p:spPr>
          <a:xfrm flipH="1">
            <a:off x="3320249" y="1473693"/>
            <a:ext cx="2290438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29EBB3A-9442-46C2-A0BD-BF3478BB5F6E}"/>
              </a:ext>
            </a:extLst>
          </p:cNvPr>
          <p:cNvCxnSpPr/>
          <p:nvPr/>
        </p:nvCxnSpPr>
        <p:spPr>
          <a:xfrm flipH="1" flipV="1">
            <a:off x="3391270" y="1837678"/>
            <a:ext cx="1802167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6DAC54-E069-4E9B-90FE-8E941D64F742}"/>
              </a:ext>
            </a:extLst>
          </p:cNvPr>
          <p:cNvCxnSpPr>
            <a:cxnSpLocks/>
          </p:cNvCxnSpPr>
          <p:nvPr/>
        </p:nvCxnSpPr>
        <p:spPr>
          <a:xfrm flipH="1">
            <a:off x="3906175" y="3364637"/>
            <a:ext cx="1438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992FF8A-82DE-4CBC-A641-545C709B7169}"/>
              </a:ext>
            </a:extLst>
          </p:cNvPr>
          <p:cNvCxnSpPr>
            <a:cxnSpLocks/>
          </p:cNvCxnSpPr>
          <p:nvPr/>
        </p:nvCxnSpPr>
        <p:spPr>
          <a:xfrm flipH="1">
            <a:off x="2823099" y="4172505"/>
            <a:ext cx="4175467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A946432-381C-48A8-B623-ED59D31613BD}"/>
              </a:ext>
            </a:extLst>
          </p:cNvPr>
          <p:cNvCxnSpPr>
            <a:cxnSpLocks/>
          </p:cNvCxnSpPr>
          <p:nvPr/>
        </p:nvCxnSpPr>
        <p:spPr>
          <a:xfrm flipH="1" flipV="1">
            <a:off x="2823099" y="4687410"/>
            <a:ext cx="2290440" cy="59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8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494-7F06-465E-A710-B2C86A16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？？？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A88D5-825E-4E84-8BD8-842D630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These event-event relationships are important for understanding stories.</a:t>
            </a:r>
          </a:p>
          <a:p>
            <a:pPr lvl="1"/>
            <a:r>
              <a:rPr lang="zh-CN" altLang="en-US" sz="3600" dirty="0"/>
              <a:t>我们可以用同样的一组事件，但是事件对儿之间的关系不同，来描述不同的故事：</a:t>
            </a:r>
            <a:endParaRPr lang="en-US" altLang="zh-CN" sz="3600" dirty="0"/>
          </a:p>
          <a:p>
            <a:pPr lvl="1"/>
            <a:r>
              <a:rPr lang="zh-CN" altLang="en-US" sz="3600" dirty="0"/>
              <a:t>例： 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	</a:t>
            </a:r>
            <a:r>
              <a:rPr lang="en-US" altLang="zh-CN" sz="3000" dirty="0"/>
              <a:t>1.</a:t>
            </a:r>
            <a:r>
              <a:rPr lang="zh-CN" altLang="en-US" sz="3000" dirty="0"/>
              <a:t>小明一般</a:t>
            </a:r>
            <a:r>
              <a:rPr lang="zh-CN" altLang="en-US" sz="3000" dirty="0">
                <a:solidFill>
                  <a:srgbClr val="FF0000"/>
                </a:solidFill>
              </a:rPr>
              <a:t>晚饭</a:t>
            </a:r>
            <a:r>
              <a:rPr lang="zh-CN" altLang="en-US" sz="3000" dirty="0"/>
              <a:t>后都会</a:t>
            </a:r>
            <a:r>
              <a:rPr lang="zh-CN" altLang="en-US" sz="3000" dirty="0">
                <a:solidFill>
                  <a:srgbClr val="00B0F0"/>
                </a:solidFill>
              </a:rPr>
              <a:t>散步</a:t>
            </a:r>
            <a:r>
              <a:rPr lang="zh-CN" altLang="en-US" sz="3000" dirty="0"/>
              <a:t>半小时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en-US" altLang="zh-CN" sz="3000" dirty="0"/>
              <a:t>	2.</a:t>
            </a:r>
            <a:r>
              <a:rPr lang="zh-CN" altLang="en-US" sz="3000" dirty="0"/>
              <a:t>傍晚小明在街边一边</a:t>
            </a:r>
            <a:r>
              <a:rPr lang="zh-CN" altLang="en-US" sz="3000" dirty="0">
                <a:solidFill>
                  <a:srgbClr val="00B0F0"/>
                </a:solidFill>
              </a:rPr>
              <a:t>散步</a:t>
            </a:r>
            <a:r>
              <a:rPr lang="zh-CN" altLang="en-US" sz="3000" dirty="0"/>
              <a:t>一边寻找一家饭店来吃</a:t>
            </a:r>
            <a:r>
              <a:rPr lang="zh-CN" altLang="en-US" sz="3000" dirty="0">
                <a:solidFill>
                  <a:srgbClr val="C00000"/>
                </a:solidFill>
              </a:rPr>
              <a:t>晚饭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62F8-D402-45BC-A9C3-868D60D5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1658"/>
            <a:ext cx="2988076" cy="1055302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52BC4-7243-4B5B-8121-FA3D3264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9922"/>
            <a:ext cx="5149049" cy="316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一段长文本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多个事件的主要短语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抽取所有事件对儿之间的关系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F1CE77-BB06-4F3E-B15B-27A14F7BD90C}"/>
              </a:ext>
            </a:extLst>
          </p:cNvPr>
          <p:cNvSpPr txBox="1">
            <a:spLocks/>
          </p:cNvSpPr>
          <p:nvPr/>
        </p:nvSpPr>
        <p:spPr>
          <a:xfrm>
            <a:off x="5149049" y="471658"/>
            <a:ext cx="2988076" cy="105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问题定义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99ACF1-A7B1-4183-8FD2-24C41E2DE568}"/>
              </a:ext>
            </a:extLst>
          </p:cNvPr>
          <p:cNvSpPr txBox="1">
            <a:spLocks/>
          </p:cNvSpPr>
          <p:nvPr/>
        </p:nvSpPr>
        <p:spPr>
          <a:xfrm>
            <a:off x="5220070" y="1819922"/>
            <a:ext cx="6971929" cy="316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r>
              <a:rPr lang="zh-CN" altLang="en-US" dirty="0"/>
              <a:t>一段长文本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任务：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联合抽取事件以及所有事件对儿之间的关系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57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C979-E3A0-4C6C-841F-B8C0C46A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r>
              <a:rPr lang="en-US" altLang="zh-CN" dirty="0"/>
              <a:t>1</a:t>
            </a:r>
            <a:r>
              <a:rPr lang="zh-CN" altLang="en-US" dirty="0"/>
              <a:t>：事件相互关联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771E8-EB56-4CEC-B65E-550C2834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由于关系的传递性，事件是相互关联的</a:t>
            </a:r>
            <a:endParaRPr lang="en-US" altLang="zh-CN" sz="3200" dirty="0"/>
          </a:p>
          <a:p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2800" dirty="0"/>
              <a:t>◻ Coreference: If A == B, B == C, then A == C.</a:t>
            </a:r>
          </a:p>
          <a:p>
            <a:pPr marL="457200" lvl="1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◻ Temporality: If A before B, B before C, then A before C.</a:t>
            </a:r>
          </a:p>
          <a:p>
            <a:pPr marL="457200" lvl="1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◻ Parent-child: If A contains B, B contains C, then A contains C.</a:t>
            </a:r>
          </a:p>
          <a:p>
            <a:pPr marL="457200" lvl="1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◻ Causality: If A leads to B, B leads to C, then A leads to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037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D962-9EB0-4C5F-B4BD-408BC272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r>
              <a:rPr lang="en-US" altLang="zh-CN" dirty="0"/>
              <a:t> 2</a:t>
            </a:r>
            <a:r>
              <a:rPr lang="zh-CN" altLang="en-US" dirty="0"/>
              <a:t>：不同类型的关系也相互关联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50D26-2D87-46C8-98F8-DBD4CAC7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Causal relationship vs temporal relationship</a:t>
            </a:r>
          </a:p>
          <a:p>
            <a:r>
              <a:rPr lang="zh-CN" altLang="en-US" dirty="0"/>
              <a:t>一般情况下，原因事件是出现在结果事件之前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zh-CN" altLang="en-US" dirty="0">
                <a:solidFill>
                  <a:srgbClr val="C00000"/>
                </a:solidFill>
              </a:rPr>
              <a:t>猪瘟</a:t>
            </a:r>
            <a:r>
              <a:rPr lang="zh-CN" altLang="en-US" dirty="0"/>
              <a:t>导致</a:t>
            </a:r>
            <a:r>
              <a:rPr lang="zh-CN" altLang="en-US" dirty="0">
                <a:solidFill>
                  <a:schemeClr val="accent1"/>
                </a:solidFill>
              </a:rPr>
              <a:t>猪肉价格上涨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原因事件：</a:t>
            </a:r>
            <a:r>
              <a:rPr lang="zh-CN" altLang="en-US" dirty="0">
                <a:solidFill>
                  <a:srgbClr val="C00000"/>
                </a:solidFill>
              </a:rPr>
              <a:t>猪瘟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结果事件：</a:t>
            </a:r>
            <a:r>
              <a:rPr lang="zh-CN" altLang="en-US" dirty="0">
                <a:solidFill>
                  <a:schemeClr val="accent1"/>
                </a:solidFill>
              </a:rPr>
              <a:t>猪肉价格上涨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猪瘟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chemeClr val="accent1"/>
                </a:solidFill>
              </a:rPr>
              <a:t>猪肉价格上涨</a:t>
            </a:r>
            <a:r>
              <a:rPr lang="zh-CN" altLang="en-US" dirty="0"/>
              <a:t>之前</a:t>
            </a:r>
          </a:p>
        </p:txBody>
      </p:sp>
    </p:spTree>
    <p:extLst>
      <p:ext uri="{BB962C8B-B14F-4D97-AF65-F5344CB8AC3E}">
        <p14:creationId xmlns:p14="http://schemas.microsoft.com/office/powerpoint/2010/main" val="35012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D962-9EB0-4C5F-B4BD-408BC272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r>
              <a:rPr lang="en-US" altLang="zh-CN" dirty="0"/>
              <a:t> 2</a:t>
            </a:r>
            <a:r>
              <a:rPr lang="zh-CN" altLang="en-US" dirty="0"/>
              <a:t>：不同类型的关系也相互关联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50D26-2D87-46C8-98F8-DBD4CAC7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Parent-child relationship vs temporal relationship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的父级，则</a:t>
            </a:r>
            <a:r>
              <a:rPr lang="en-US" altLang="zh-CN" dirty="0"/>
              <a:t>A</a:t>
            </a:r>
            <a:r>
              <a:rPr lang="zh-CN" altLang="en-US" dirty="0"/>
              <a:t>的时间跨度必须包括</a:t>
            </a:r>
            <a:r>
              <a:rPr lang="en-US" altLang="zh-CN" dirty="0"/>
              <a:t>B</a:t>
            </a:r>
            <a:r>
              <a:rPr lang="zh-CN" altLang="en-US" dirty="0"/>
              <a:t>的时间跨度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2021</a:t>
            </a:r>
            <a:r>
              <a:rPr lang="zh-CN" altLang="en-US" dirty="0">
                <a:solidFill>
                  <a:srgbClr val="C00000"/>
                </a:solidFill>
              </a:rPr>
              <a:t>自然灾害</a:t>
            </a:r>
            <a:r>
              <a:rPr lang="zh-CN" altLang="en-US" dirty="0"/>
              <a:t>频繁发生严重危害了人民的生命财产安全，尤其是九月份的那场</a:t>
            </a:r>
            <a:r>
              <a:rPr lang="zh-CN" altLang="en-US" dirty="0">
                <a:solidFill>
                  <a:srgbClr val="00B0F0"/>
                </a:solidFill>
              </a:rPr>
              <a:t>台风</a:t>
            </a:r>
            <a:r>
              <a:rPr lang="zh-CN" altLang="en-US" dirty="0"/>
              <a:t>使得渔民也大受打击。</a:t>
            </a:r>
            <a:endParaRPr lang="en-US" altLang="zh-CN" dirty="0"/>
          </a:p>
          <a:p>
            <a:r>
              <a:rPr lang="zh-CN" altLang="en-US" dirty="0"/>
              <a:t>父事件：</a:t>
            </a:r>
            <a:r>
              <a:rPr lang="zh-CN" altLang="en-US" dirty="0">
                <a:solidFill>
                  <a:srgbClr val="C00000"/>
                </a:solidFill>
              </a:rPr>
              <a:t>自然灾害</a:t>
            </a:r>
            <a:endParaRPr lang="en-US" altLang="zh-CN" dirty="0"/>
          </a:p>
          <a:p>
            <a:r>
              <a:rPr lang="zh-CN" altLang="en-US" dirty="0"/>
              <a:t>子事件：</a:t>
            </a:r>
            <a:r>
              <a:rPr lang="zh-CN" altLang="en-US" dirty="0">
                <a:solidFill>
                  <a:srgbClr val="00B0F0"/>
                </a:solidFill>
              </a:rPr>
              <a:t>台风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29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953</Words>
  <Application>Microsoft Office PowerPoint</Application>
  <PresentationFormat>宽屏</PresentationFormat>
  <Paragraphs>112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Event-event Relation Extraction</vt:lpstr>
      <vt:lpstr>Events are not isolated</vt:lpstr>
      <vt:lpstr>PowerPoint 演示文稿</vt:lpstr>
      <vt:lpstr>PowerPoint 演示文稿</vt:lpstr>
      <vt:lpstr>Why？？？</vt:lpstr>
      <vt:lpstr>问题定义1</vt:lpstr>
      <vt:lpstr>特点1：事件相互关联</vt:lpstr>
      <vt:lpstr>特点 2：不同类型的关系也相互关联</vt:lpstr>
      <vt:lpstr>特点 2：不同类型的关系也相互关联</vt:lpstr>
      <vt:lpstr>特点 3：事件本身是一个复杂的概念，有许多组成部分，可以有不同的模式</vt:lpstr>
      <vt:lpstr>PowerPoint 演示文稿</vt:lpstr>
      <vt:lpstr>结合三个特点进行事件关系抽取的步骤</vt:lpstr>
      <vt:lpstr>how do we train the model?</vt:lpstr>
      <vt:lpstr>考虑时态关系结构</vt:lpstr>
      <vt:lpstr>Local learning</vt:lpstr>
      <vt:lpstr>Local learning is not sufficient : Overfitting </vt:lpstr>
      <vt:lpstr>Local learning is not sufficient : Violation </vt:lpstr>
      <vt:lpstr>Local learning is not sufficient : Violation </vt:lpstr>
      <vt:lpstr>PowerPoint 演示文稿</vt:lpstr>
      <vt:lpstr>Global Inference via ILP</vt:lpstr>
      <vt:lpstr> Contrast</vt:lpstr>
      <vt:lpstr>PowerPoint 演示文稿</vt:lpstr>
      <vt:lpstr>PowerPoint 演示文稿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rjf</dc:creator>
  <cp:lastModifiedBy>rjf</cp:lastModifiedBy>
  <cp:revision>40</cp:revision>
  <dcterms:created xsi:type="dcterms:W3CDTF">2021-11-18T13:26:34Z</dcterms:created>
  <dcterms:modified xsi:type="dcterms:W3CDTF">2021-11-23T15:11:47Z</dcterms:modified>
</cp:coreProperties>
</file>