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54" r:id="rId4"/>
    <p:sldId id="262" r:id="rId5"/>
    <p:sldId id="264" r:id="rId6"/>
    <p:sldId id="260" r:id="rId7"/>
    <p:sldId id="263" r:id="rId8"/>
    <p:sldId id="266" r:id="rId9"/>
    <p:sldId id="267" r:id="rId10"/>
    <p:sldId id="314" r:id="rId11"/>
    <p:sldId id="315" r:id="rId12"/>
    <p:sldId id="293" r:id="rId13"/>
    <p:sldId id="294" r:id="rId14"/>
    <p:sldId id="295" r:id="rId15"/>
    <p:sldId id="268" r:id="rId16"/>
    <p:sldId id="297" r:id="rId17"/>
    <p:sldId id="337" r:id="rId18"/>
    <p:sldId id="2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86205" y="4286250"/>
            <a:ext cx="9419590" cy="773430"/>
          </a:xfrm>
        </p:spPr>
        <p:txBody>
          <a:bodyPr>
            <a:normAutofit fontScale="90000"/>
          </a:bodyPr>
          <a:lstStyle/>
          <a:p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 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2725"/>
            <a:ext cx="9144000" cy="937895"/>
          </a:xfrm>
        </p:spPr>
        <p:txBody>
          <a:bodyPr>
            <a:normAutofit/>
          </a:bodyPr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报告人：贾昊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 descr="[H9N$_OTK56]B0E((L~R0$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6448"/>
          <a:stretch>
            <a:fillRect/>
          </a:stretch>
        </p:blipFill>
        <p:spPr>
          <a:xfrm>
            <a:off x="157480" y="1289685"/>
            <a:ext cx="11877675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KILT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ME[`XK~FJG(E0SU57KFGW5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1339215"/>
            <a:ext cx="7763510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Entity Disambiguation (ED)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_O4BX8$JDG1}F7}1W6%`3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2033905"/>
            <a:ext cx="839152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{`[YURY787_{%E$$D0Z_R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141855"/>
            <a:ext cx="9411970" cy="396875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End-to-End Entity Linking (EL)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6193790"/>
            <a:ext cx="7878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GERBIL - Benchmarking Named Entity Recognition and Linking Consistency. (Röder er al. Semantic Web, 2018)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Page-level Document Retrieval (DR)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%%MVP9W_O_FU375A2_N${%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90" y="2557145"/>
            <a:ext cx="85915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存储空间对比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7QBG~0)A(EKUSHHSCEYU[O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0" y="2141855"/>
            <a:ext cx="545782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Entity Name or ID ?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5Q{O$${]%]TE@7E7B5CB1(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2512060"/>
            <a:ext cx="5645785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Mention-Entity Pair Frequency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GK[RK@DUY0@{E(H5)R$Q)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2332990"/>
            <a:ext cx="9195435" cy="35261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Cold Start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306195" y="2378075"/>
            <a:ext cx="10280015" cy="8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人工挑选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个比较新的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Wikipedia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实体，进行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922270" y="350012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Match?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Exact Match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19/19 = 100%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Others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14/31 = 45.2%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882775"/>
            <a:ext cx="10634980" cy="6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Seq2Seq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模型，解决面向知识库的实体检索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02475" y="3331845"/>
            <a:ext cx="2338705" cy="278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Metropolis (comics)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/>
          </a:p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42415" y="3331845"/>
            <a:ext cx="2626360" cy="680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Superman saved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Metropolis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173855" y="3591560"/>
            <a:ext cx="29229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159250" y="3773805"/>
            <a:ext cx="2937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23160" y="282511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02475" y="2825115"/>
            <a:ext cx="364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KG (Wikidata / Wikipedia)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536700" y="5108575"/>
            <a:ext cx="2616835" cy="709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(BART)</a:t>
            </a:r>
            <a:endParaRPr lang="en-US" altLang="zh-CN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159250" y="5473065"/>
            <a:ext cx="2937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73980" y="5063490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Train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3980" y="3193415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Search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73980" y="3850640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Answer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40025" y="4015105"/>
            <a:ext cx="635" cy="1093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076575" y="4023360"/>
            <a:ext cx="9525" cy="1077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53410" y="4327525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Output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51660" y="4327525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Input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对给定的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找到知识库中对应的实体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515745" y="2433955"/>
            <a:ext cx="10280015" cy="119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Query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Superman saved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>
                <a:sym typeface="Wingdings" panose="05000000000000000000" pitchFamily="2" charset="2"/>
              </a:rPr>
              <a:t>Candidate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Metropolis (comics)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Metropolis (1927 film)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379825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常见做法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515745" y="4558030"/>
            <a:ext cx="10280015" cy="179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、设计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Heuristic Rules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知识库中筛选实体，构造小规模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Set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、用模型对句子中的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entity mention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Set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entity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Score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177290" y="1691005"/>
            <a:ext cx="6027420" cy="4410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简单的点积运算难以充分捕捉语义关联信息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Embedding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的存储开销大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 Negative Sample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对于信息量少的实体，难学到有意义的表示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4720" y="2434590"/>
            <a:ext cx="1757680" cy="56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Entity Mention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28810" y="2434590"/>
            <a:ext cx="1757680" cy="56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KB Entity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5" idx="2"/>
          </p:cNvCxnSpPr>
          <p:nvPr/>
        </p:nvCxnSpPr>
        <p:spPr>
          <a:xfrm flipH="1">
            <a:off x="8154035" y="3004185"/>
            <a:ext cx="9525" cy="4489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0403205" y="3004185"/>
            <a:ext cx="9525" cy="4489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79640" y="3453130"/>
            <a:ext cx="1757680" cy="56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Contextual Representation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8810" y="3453130"/>
            <a:ext cx="1757680" cy="56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Contextual Representation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终止 15"/>
          <p:cNvSpPr/>
          <p:nvPr/>
        </p:nvSpPr>
        <p:spPr>
          <a:xfrm>
            <a:off x="8493760" y="4883785"/>
            <a:ext cx="1687195" cy="5994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Score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4" idx="2"/>
            <a:endCxn id="16" idx="0"/>
          </p:cNvCxnSpPr>
          <p:nvPr/>
        </p:nvCxnSpPr>
        <p:spPr>
          <a:xfrm>
            <a:off x="8158480" y="4022725"/>
            <a:ext cx="1179195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6" idx="0"/>
          </p:cNvCxnSpPr>
          <p:nvPr/>
        </p:nvCxnSpPr>
        <p:spPr>
          <a:xfrm flipH="1">
            <a:off x="9337675" y="4022725"/>
            <a:ext cx="1069975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1796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将问题转化为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to Sequence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9S8(H[AAXG$XN0HEI{U[@U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1870" y="2045335"/>
            <a:ext cx="7668895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Beam 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1005"/>
            <a:ext cx="10455910" cy="1040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为保证解码结果为合法的实体，解码前构建一个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Prefix Tree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，用来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限制解码空间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}E13Q}U5URO5E4_5_F1}J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215" y="2734945"/>
            <a:ext cx="7181215" cy="370967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1078230" y="3037205"/>
            <a:ext cx="3585845" cy="203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English language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English literature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France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Entity Linking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Z3H`Y{3O`9MYSHK}WM((2OI"/>
          <p:cNvPicPr>
            <a:picLocks noChangeAspect="1"/>
          </p:cNvPicPr>
          <p:nvPr/>
        </p:nvPicPr>
        <p:blipFill>
          <a:blip r:embed="rId1"/>
          <a:srcRect b="39967"/>
          <a:stretch>
            <a:fillRect/>
          </a:stretch>
        </p:blipFill>
        <p:spPr>
          <a:xfrm>
            <a:off x="993140" y="3827780"/>
            <a:ext cx="10205720" cy="2294890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1325880" y="1630680"/>
            <a:ext cx="10280015" cy="196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/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 1503, Leonardo began painting the Mona Lisa.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输出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1503,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Leonardo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(Leonardo da Vinci)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began painting the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Mona Lisa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(Mona Lisa)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868045" y="154114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Entity Disambiguation (ED)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68045" y="3277870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End-to-End Entity Linking (EL)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68045" y="5014595"/>
            <a:ext cx="10455910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Page-level Document Retrieval (DR)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2329180"/>
            <a:ext cx="9965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Superman saved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</a:t>
            </a: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(comics)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 </a:t>
            </a: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(film)</a:t>
            </a:r>
            <a:endParaRPr lang="en-US" altLang="zh-CN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9380" y="4066540"/>
            <a:ext cx="9965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Superman saved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&lt; Metropolis,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(comics) &gt;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9380" y="5615305"/>
            <a:ext cx="9965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 saved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?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Superman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KILT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5"/>
          <p:cNvSpPr>
            <a:spLocks noGrp="1"/>
          </p:cNvSpPr>
          <p:nvPr/>
        </p:nvSpPr>
        <p:spPr>
          <a:xfrm>
            <a:off x="1386205" y="5411470"/>
            <a:ext cx="9419590" cy="596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NAACL   2021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``_@{HSI0L}{SW{ZH~FS$P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2071370"/>
            <a:ext cx="10448290" cy="2715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45,&quot;width&quot;:18705}"/>
</p:tagLst>
</file>

<file path=ppt/tags/tag2.xml><?xml version="1.0" encoding="utf-8"?>
<p:tagLst xmlns:p="http://schemas.openxmlformats.org/presentationml/2006/main">
  <p:tag name="KSO_WM_UNIT_PLACING_PICTURE_USER_VIEWPORT" val="{&quot;height&quot;:10605,&quot;width&quot;:17850}"/>
</p:tagLst>
</file>

<file path=ppt/tags/tag3.xml><?xml version="1.0" encoding="utf-8"?>
<p:tagLst xmlns:p="http://schemas.openxmlformats.org/presentationml/2006/main">
  <p:tag name="KSO_WM_UNIT_TABLE_BEAUTIFY" val="smartTable{32b6cc7d-e429-424c-923c-43628387eab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>宽屏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华文新魏</vt:lpstr>
      <vt:lpstr>微软雅黑</vt:lpstr>
      <vt:lpstr>Arial Unicode MS</vt:lpstr>
      <vt:lpstr>Calibri</vt:lpstr>
      <vt:lpstr>Algerian</vt:lpstr>
      <vt:lpstr>Office 主题</vt:lpstr>
      <vt:lpstr> ICLR   2021</vt:lpstr>
      <vt:lpstr>主要内容</vt:lpstr>
      <vt:lpstr>问题</vt:lpstr>
      <vt:lpstr>问题</vt:lpstr>
      <vt:lpstr>方法</vt:lpstr>
      <vt:lpstr>Constrained Beam Search</vt:lpstr>
      <vt:lpstr>End-to-End Entity Linking</vt:lpstr>
      <vt:lpstr>实验</vt:lpstr>
      <vt:lpstr>KILT</vt:lpstr>
      <vt:lpstr>KILT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66</cp:revision>
  <dcterms:created xsi:type="dcterms:W3CDTF">2021-11-19T11:44:00Z</dcterms:created>
  <dcterms:modified xsi:type="dcterms:W3CDTF">2021-12-08T04:16:18Z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95181355E5044C27B08ACD074A604939</vt:lpwstr>
  </property>
  <property fmtid="{D5CDD505-2E9C-101B-9397-08002B2CF9AE}" pid="3" name="KSOProductBuildVer">
    <vt:lpwstr>2052-11.1.0.11115</vt:lpwstr>
  </property>
</Properties>
</file>