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  <p:sldId id="263" r:id="rId15"/>
    <p:sldId id="264" r:id="rId16"/>
    <p:sldId id="270" r:id="rId17"/>
    <p:sldId id="271" r:id="rId18"/>
    <p:sldId id="274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4FDE8-C36D-4AEF-8A8D-42171E63A9E6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CC1B9-8AD9-4300-B5F4-5CBAE774B1BB}" type="pres">
      <dgm:prSet presAssocID="{C974FDE8-C36D-4AEF-8A8D-42171E63A9E6}" presName="compositeShape" presStyleCnt="0">
        <dgm:presLayoutVars>
          <dgm:chMax val="2"/>
          <dgm:dir/>
          <dgm:resizeHandles val="exact"/>
        </dgm:presLayoutVars>
      </dgm:prSet>
      <dgm:spPr/>
    </dgm:pt>
  </dgm:ptLst>
  <dgm:cxnLst>
    <dgm:cxn modelId="{50575E85-15B6-4464-8256-3D46584B0760}" type="presOf" srcId="{C974FDE8-C36D-4AEF-8A8D-42171E63A9E6}" destId="{5BECC1B9-8AD9-4300-B5F4-5CBAE774B1BB}" srcOrd="0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8CE-86E4-4FC3-9826-089463AC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D975-ACFF-420D-AD5D-09E8A62D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59D8-FAB4-4E93-AF4A-901691F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A75E-863B-4CF6-B27C-96C89C90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CD19-B958-428A-A496-B72BFD74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5C3C-4FA3-4B72-96A0-950C7D8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94E3-FEAC-4F50-ACA5-425C90DC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17CF-7843-432E-B9BD-B78ACB4B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D58E-9FD5-4E02-8D8B-5EC32773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713B-793E-4C85-9885-D5569150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8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86731-D059-46AA-BD1C-9E0B561E2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06D71-D957-4F40-B3BD-C57967AC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F12B-826F-4E9C-951E-B1CD9FA0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C3D7-231D-4A8E-94CC-EE8917D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E143-2B86-4D24-B3FE-6FB0DBB6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1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E50-5CE7-47DA-95FA-6BF5AFA3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B0D-127B-4167-8A72-C9A17683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891B-B655-4D48-8F98-F49EE263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A75A-31F8-4B47-8B52-FC42D435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3733-8511-4582-AF72-F581D777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AF1D-55B1-4031-9612-4744D71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8D55-40AF-4EA6-BE99-E5B5A5A9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56B2-829D-49B5-80C9-94AB8F20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46DD-6583-48B1-9953-64E2225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5E01-2301-4C50-91C6-AA6912AF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6215-9B99-49F1-B5B3-B47BC4A1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F2DC-1E49-497C-B1F0-E16652D8B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50B5-342C-44DC-B9CA-BDB766BA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E0420-1507-43ED-9EF2-21E04529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CF03F-DA3B-430A-957B-81C8913F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99B1-A233-4FE7-B932-26A657FB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18F1-1AA9-4FBF-9811-A534E438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75F8-6ED6-4F1C-9991-239633A9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2701-7DEA-437D-985C-741AC0550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486A6-DB8F-4305-872E-5DB90C04A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E60E0-8ABE-4A10-9DB1-6D030C8C5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66532-AF17-4354-9D0E-7213951E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D5F34-4268-4ACC-B39D-FEDBEB5A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A7A75-C3E5-42AE-B98F-0ECDC75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A469-F5E5-4A0B-B7C5-E7AA8387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0E712-C1AC-4088-9920-3C0506F1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50BD-23D5-4D66-89B6-F90890B8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626A1-0980-41FA-8A18-1A02EFF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81EE1-73EE-4C09-8AF7-7C4CC52E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AAD7F-B364-4397-9029-88979D7D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AF55-58A6-4DD7-A1F1-C0E1E74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05AB-C392-428C-B0BC-13DF936D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546-8CDD-4DEB-BE14-2EEDE26E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FD05E-10B5-489A-8377-4B390AA5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4E568-D248-409D-8A97-577EEE0F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20D4E-C94A-433D-B843-309F665E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4023-8C95-4EFE-B033-1687DE2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0ADA-611C-4CB2-BD55-AD39AE32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E26F6-EBF9-4D80-BE5B-31FE2EC7D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9DB1-81E7-4278-8DB4-01FDE6C9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C442-46D9-4F1E-AABE-724ED84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11750-D1FF-4A95-AAA2-3C7BBB49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2EE5-CD7A-41B0-934B-F223F4E4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70086-FF50-4237-B2C7-EEBC54DA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948A7-D479-476F-82F9-83F5F930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86CA-2783-4F56-895B-9C50D1913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48EE-A570-43AD-9CA6-7CB74DEEDFF2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5878-B644-4FB4-BBD6-9F71433B7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9A9D-0196-4C2D-A6F3-47BBD2CA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1A07-D8C9-43C8-BF66-89BA1AE42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python-for-data-science-and-machine-learning-bootcamp/learn/v4/t/lecture/5733414?start=0" TargetMode="External"/><Relationship Id="rId2" Type="http://schemas.openxmlformats.org/officeDocument/2006/relationships/hyperlink" Target="https://www.techopedia.com/definition/14650/data-preproc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6B481-4529-4568-A23C-829269329BA1}"/>
              </a:ext>
            </a:extLst>
          </p:cNvPr>
          <p:cNvSpPr txBox="1"/>
          <p:nvPr/>
        </p:nvSpPr>
        <p:spPr>
          <a:xfrm>
            <a:off x="407124" y="156755"/>
            <a:ext cx="11586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Implementing Machine Learning Algorithims for Decision Support in Organizations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E67FC-3504-40B5-9AAA-D4F712070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78" y="987752"/>
            <a:ext cx="2270762" cy="2143125"/>
          </a:xfrm>
          <a:prstGeom prst="rect">
            <a:avLst/>
          </a:prstGeom>
          <a:effectLst>
            <a:glow rad="609600">
              <a:schemeClr val="accent6">
                <a:lumMod val="60000"/>
                <a:lumOff val="40000"/>
                <a:alpha val="40000"/>
              </a:schemeClr>
            </a:glow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5A9AF2-9574-4F94-A440-7CC7CDE45136}"/>
              </a:ext>
            </a:extLst>
          </p:cNvPr>
          <p:cNvSpPr txBox="1"/>
          <p:nvPr/>
        </p:nvSpPr>
        <p:spPr>
          <a:xfrm>
            <a:off x="2677886" y="1623199"/>
            <a:ext cx="674043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/>
              <a:t>Seminar presented by:</a:t>
            </a:r>
          </a:p>
          <a:p>
            <a:pPr algn="ctr"/>
            <a:endParaRPr lang="tr-TR" sz="2400" dirty="0"/>
          </a:p>
          <a:p>
            <a:pPr algn="ctr"/>
            <a:r>
              <a:rPr lang="tr-TR" sz="3600" dirty="0"/>
              <a:t>Uzoma Uzosike </a:t>
            </a:r>
          </a:p>
          <a:p>
            <a:pPr algn="ctr"/>
            <a:r>
              <a:rPr lang="tr-TR" dirty="0"/>
              <a:t>16-05110171-002</a:t>
            </a:r>
          </a:p>
          <a:p>
            <a:pPr algn="ctr"/>
            <a:endParaRPr lang="tr-TR" dirty="0"/>
          </a:p>
          <a:p>
            <a:pPr algn="ctr"/>
            <a:r>
              <a:rPr lang="tr-TR" sz="2400" dirty="0"/>
              <a:t>Department</a:t>
            </a:r>
            <a:r>
              <a:rPr lang="tr-TR" sz="3200" dirty="0"/>
              <a:t> : </a:t>
            </a:r>
          </a:p>
          <a:p>
            <a:pPr algn="ctr"/>
            <a:r>
              <a:rPr lang="tr-TR" sz="2800" dirty="0"/>
              <a:t>Business Information Management</a:t>
            </a:r>
          </a:p>
          <a:p>
            <a:pPr algn="ctr"/>
            <a:endParaRPr lang="tr-TR" sz="2800" dirty="0"/>
          </a:p>
          <a:p>
            <a:pPr algn="ctr"/>
            <a:r>
              <a:rPr lang="tr-TR" sz="2800" dirty="0"/>
              <a:t>Supervisor: </a:t>
            </a:r>
          </a:p>
          <a:p>
            <a:pPr algn="ctr"/>
            <a:endParaRPr lang="tr-TR" sz="2800" dirty="0"/>
          </a:p>
          <a:p>
            <a:pPr algn="ctr"/>
            <a:r>
              <a:rPr lang="tr-TR" sz="2100" dirty="0"/>
              <a:t>Asst. Prof    </a:t>
            </a:r>
            <a:r>
              <a:rPr lang="en-US" sz="2800" dirty="0"/>
              <a:t>EVRİM ERSİN KA</a:t>
            </a:r>
            <a:r>
              <a:rPr lang="tr-TR" sz="2800" dirty="0"/>
              <a:t>NGAL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B20D0-7FE7-4FCD-A781-CCCF2496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1" y="5101045"/>
            <a:ext cx="2847975" cy="1600200"/>
          </a:xfrm>
          <a:prstGeom prst="rect">
            <a:avLst/>
          </a:prstGeom>
          <a:effectLst>
            <a:glow rad="825500">
              <a:schemeClr val="accent6">
                <a:lumMod val="40000"/>
                <a:lumOff val="60000"/>
                <a:alpha val="25000"/>
              </a:schemeClr>
            </a:glow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67392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7D1F1-B4F3-4F25-9745-0BA9CB4C7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8" y="623454"/>
            <a:ext cx="9303733" cy="3990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8CAAB2-4D9B-4CA5-BE7B-02D0AC5FD11E}"/>
              </a:ext>
            </a:extLst>
          </p:cNvPr>
          <p:cNvSpPr txBox="1"/>
          <p:nvPr/>
        </p:nvSpPr>
        <p:spPr>
          <a:xfrm>
            <a:off x="422158" y="0"/>
            <a:ext cx="1119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    </a:t>
            </a:r>
            <a:r>
              <a:rPr lang="tr-TR" sz="3200" b="1" dirty="0"/>
              <a:t>MACHINE LEARNING PROCCESS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5AFFB-B2DA-44FF-AB19-80D1F5DD8CB4}"/>
              </a:ext>
            </a:extLst>
          </p:cNvPr>
          <p:cNvSpPr txBox="1"/>
          <p:nvPr/>
        </p:nvSpPr>
        <p:spPr>
          <a:xfrm>
            <a:off x="280416" y="4876800"/>
            <a:ext cx="7852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400" b="1" dirty="0"/>
              <a:t>Data Pre-Proccessing</a:t>
            </a:r>
          </a:p>
          <a:p>
            <a:pPr marL="342900" indent="-342900">
              <a:buAutoNum type="arabicPeriod"/>
            </a:pPr>
            <a:r>
              <a:rPr lang="tr-TR" sz="2400" b="1" dirty="0"/>
              <a:t>Learning</a:t>
            </a:r>
          </a:p>
          <a:p>
            <a:pPr marL="342900" indent="-342900">
              <a:buAutoNum type="arabicPeriod"/>
            </a:pPr>
            <a:r>
              <a:rPr lang="tr-TR" sz="2400" b="1" dirty="0"/>
              <a:t>Evaluation</a:t>
            </a:r>
          </a:p>
          <a:p>
            <a:pPr marL="342900" indent="-342900">
              <a:buAutoNum type="arabicPeriod"/>
            </a:pPr>
            <a:r>
              <a:rPr lang="tr-TR" sz="2400" b="1" dirty="0"/>
              <a:t>Prediction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796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52C-CB1F-426D-A3D5-E66AC855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89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/>
              <a:t>1.   Data Pre-Proccessing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DAD3-8A2A-41A5-AF71-1231F135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681037"/>
            <a:ext cx="11679382" cy="6114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pre</a:t>
            </a:r>
            <a:r>
              <a:rPr lang="tr-TR" sz="3200" dirty="0"/>
              <a:t>-</a:t>
            </a:r>
            <a:r>
              <a:rPr lang="en-US" sz="3200" dirty="0"/>
              <a:t>processing is a data mining technique that involves transforming data into an</a:t>
            </a:r>
            <a:r>
              <a:rPr lang="tr-TR" sz="3200" dirty="0"/>
              <a:t> </a:t>
            </a:r>
            <a:r>
              <a:rPr lang="en-US" sz="3200" dirty="0"/>
              <a:t>format</a:t>
            </a:r>
            <a:r>
              <a:rPr lang="tr-TR" sz="3200" dirty="0"/>
              <a:t> that is understandable</a:t>
            </a:r>
            <a:r>
              <a:rPr lang="en-US" sz="3200" dirty="0"/>
              <a:t>.</a:t>
            </a:r>
            <a:r>
              <a:rPr lang="tr-TR" sz="3200" dirty="0"/>
              <a:t> Often in reality</a:t>
            </a:r>
            <a:r>
              <a:rPr lang="en-US" sz="3200" dirty="0"/>
              <a:t>, </a:t>
            </a:r>
            <a:r>
              <a:rPr lang="tr-TR" sz="3200" dirty="0"/>
              <a:t>Data is always </a:t>
            </a:r>
            <a:r>
              <a:rPr lang="en-US" sz="3200" dirty="0"/>
              <a:t>inconsistent</a:t>
            </a:r>
            <a:r>
              <a:rPr lang="tr-TR" sz="3200" dirty="0"/>
              <a:t> and </a:t>
            </a:r>
            <a:r>
              <a:rPr lang="en-US" sz="3200" dirty="0"/>
              <a:t>lacking in certain</a:t>
            </a:r>
            <a:r>
              <a:rPr lang="tr-TR" sz="3200" dirty="0"/>
              <a:t> characteristics</a:t>
            </a:r>
            <a:r>
              <a:rPr lang="en-US" sz="3200" dirty="0"/>
              <a:t> or trends</a:t>
            </a:r>
            <a:r>
              <a:rPr lang="tr-TR" sz="3200" dirty="0"/>
              <a:t>. To this end, real world data </a:t>
            </a:r>
            <a:r>
              <a:rPr lang="en-US" sz="3200" dirty="0"/>
              <a:t>is likely to contain</a:t>
            </a:r>
            <a:r>
              <a:rPr lang="tr-TR" sz="3200" dirty="0"/>
              <a:t> numerous</a:t>
            </a:r>
            <a:r>
              <a:rPr lang="en-US" sz="3200" dirty="0"/>
              <a:t> errors.</a:t>
            </a:r>
            <a:r>
              <a:rPr lang="tr-TR" sz="3200" dirty="0"/>
              <a:t>(</a:t>
            </a:r>
            <a:r>
              <a:rPr lang="tr-TR" sz="2400" dirty="0"/>
              <a:t>Techopedia 2014</a:t>
            </a:r>
            <a:r>
              <a:rPr lang="tr-TR" sz="3200" dirty="0"/>
              <a:t>)</a:t>
            </a:r>
          </a:p>
          <a:p>
            <a:pPr marL="0" indent="0">
              <a:buNone/>
            </a:pPr>
            <a:r>
              <a:rPr lang="tr-TR" sz="3200" dirty="0"/>
              <a:t>Therefore, </a:t>
            </a:r>
            <a:r>
              <a:rPr lang="en-US" sz="3200" dirty="0"/>
              <a:t>Data preprocessing is a proven method of resolving</a:t>
            </a:r>
            <a:r>
              <a:rPr lang="tr-TR" sz="3200" dirty="0"/>
              <a:t> </a:t>
            </a:r>
            <a:r>
              <a:rPr lang="en-US" sz="3200" dirty="0"/>
              <a:t>issues</a:t>
            </a:r>
            <a:r>
              <a:rPr lang="tr-TR" sz="3200" dirty="0"/>
              <a:t> associated with data inconsistency</a:t>
            </a:r>
            <a:r>
              <a:rPr lang="en-US" sz="3200" dirty="0"/>
              <a:t>. Data preprocessing </a:t>
            </a:r>
            <a:r>
              <a:rPr lang="tr-TR" sz="3200" dirty="0"/>
              <a:t>is a prerequsite step which </a:t>
            </a:r>
            <a:r>
              <a:rPr lang="en-US" sz="3200" dirty="0"/>
              <a:t>prepares raw data for further processing</a:t>
            </a:r>
            <a:r>
              <a:rPr lang="tr-TR" sz="3200" dirty="0"/>
              <a:t> in a format for meaningful usage</a:t>
            </a:r>
            <a:r>
              <a:rPr lang="en-US" sz="3200" dirty="0"/>
              <a:t>.</a:t>
            </a:r>
            <a:endParaRPr lang="tr-TR" sz="3200" dirty="0"/>
          </a:p>
          <a:p>
            <a:pPr marL="0" indent="0">
              <a:buNone/>
            </a:pPr>
            <a:r>
              <a:rPr lang="en-US" sz="3200" dirty="0"/>
              <a:t>Raw data rarely comes in the form and shape that is necessary for the optimal</a:t>
            </a:r>
            <a:r>
              <a:rPr lang="tr-TR" sz="3200" dirty="0"/>
              <a:t> </a:t>
            </a:r>
            <a:r>
              <a:rPr lang="en-US" sz="3200" dirty="0"/>
              <a:t>performance of a learning algorithm. Thus, the preprocessing of the data is one of the</a:t>
            </a:r>
            <a:r>
              <a:rPr lang="tr-TR" sz="3200" dirty="0"/>
              <a:t> </a:t>
            </a:r>
            <a:r>
              <a:rPr lang="en-US" sz="3200" dirty="0"/>
              <a:t>most crucial steps in any machine learning application</a:t>
            </a:r>
            <a:r>
              <a:rPr lang="tr-TR" sz="3200" dirty="0"/>
              <a:t> </a:t>
            </a:r>
            <a:r>
              <a:rPr lang="tr-TR" sz="2400" dirty="0"/>
              <a:t>(Sebastian 2016, p 11)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70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09CA9-7D1F-411B-9972-2BE7E6BB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2" y="235364"/>
            <a:ext cx="10515600" cy="5862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200" dirty="0"/>
              <a:t>Forms of Data Preproccessing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6E7B3-AF29-489D-BD92-2F901D4C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096"/>
            <a:ext cx="5598942" cy="409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B8687-5BFA-46EC-A307-DAB856426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45" y="821635"/>
            <a:ext cx="6337955" cy="3989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AC366A-E002-4FC0-B4CF-B367114B58AB}"/>
              </a:ext>
            </a:extLst>
          </p:cNvPr>
          <p:cNvSpPr txBox="1"/>
          <p:nvPr/>
        </p:nvSpPr>
        <p:spPr>
          <a:xfrm>
            <a:off x="154745" y="5247249"/>
            <a:ext cx="120372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Data Cleaning </a:t>
            </a:r>
            <a:r>
              <a:rPr lang="tr-TR" sz="2400" dirty="0"/>
              <a:t>- </a:t>
            </a:r>
            <a:r>
              <a:rPr lang="en-US" sz="2400" dirty="0"/>
              <a:t>Data cleaning</a:t>
            </a:r>
            <a:r>
              <a:rPr lang="tr-TR" sz="2400" dirty="0"/>
              <a:t> is a form of data pre-processing that involves identifiyiny and f</a:t>
            </a:r>
            <a:r>
              <a:rPr lang="en-US" sz="2400" dirty="0"/>
              <a:t>ill</a:t>
            </a:r>
            <a:r>
              <a:rPr lang="tr-TR" sz="2400" dirty="0"/>
              <a:t>ing</a:t>
            </a:r>
            <a:r>
              <a:rPr lang="en-US" sz="2400" dirty="0"/>
              <a:t> in missing values, smoot</a:t>
            </a:r>
            <a:r>
              <a:rPr lang="tr-TR" sz="2400" dirty="0"/>
              <a:t>hing</a:t>
            </a:r>
            <a:r>
              <a:rPr lang="en-US" sz="2400" dirty="0"/>
              <a:t> noisy data, identify</a:t>
            </a:r>
            <a:r>
              <a:rPr lang="tr-TR" sz="2400" dirty="0"/>
              <a:t>ing</a:t>
            </a:r>
            <a:r>
              <a:rPr lang="en-US" sz="2400" dirty="0"/>
              <a:t> or </a:t>
            </a:r>
            <a:r>
              <a:rPr lang="en-US" sz="2400" dirty="0" err="1"/>
              <a:t>remov</a:t>
            </a:r>
            <a:r>
              <a:rPr lang="tr-TR" sz="2400" dirty="0"/>
              <a:t>ing</a:t>
            </a:r>
            <a:r>
              <a:rPr lang="en-US" sz="2400" dirty="0"/>
              <a:t> outliers, and</a:t>
            </a:r>
            <a:r>
              <a:rPr lang="tr-TR" sz="2400" dirty="0"/>
              <a:t> </a:t>
            </a:r>
            <a:r>
              <a:rPr lang="en-US" sz="2400" dirty="0" err="1"/>
              <a:t>resolv</a:t>
            </a:r>
            <a:r>
              <a:rPr lang="tr-TR" sz="2400" dirty="0"/>
              <a:t>ing</a:t>
            </a:r>
            <a:r>
              <a:rPr lang="en-US" sz="2400" dirty="0"/>
              <a:t> inconsistencies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7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BEA9-325E-49A5-B51D-0D46B2DA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323557"/>
            <a:ext cx="11535508" cy="5219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Data integration</a:t>
            </a:r>
            <a:r>
              <a:rPr lang="tr-TR" sz="2200" b="1" dirty="0"/>
              <a:t> -</a:t>
            </a: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Integration of multiple databases, data cubes, or files</a:t>
            </a:r>
            <a:r>
              <a:rPr lang="tr-TR" sz="2200" dirty="0"/>
              <a:t> into a unified readable format.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AFF8-B6FA-4410-9D49-37E69269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962159"/>
            <a:ext cx="6893170" cy="1760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CA379-FC92-416B-B1D9-2249557D5C54}"/>
              </a:ext>
            </a:extLst>
          </p:cNvPr>
          <p:cNvSpPr txBox="1"/>
          <p:nvPr/>
        </p:nvSpPr>
        <p:spPr>
          <a:xfrm>
            <a:off x="328246" y="2479521"/>
            <a:ext cx="11535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/>
              <a:t>Data Transformations - </a:t>
            </a:r>
          </a:p>
          <a:p>
            <a:r>
              <a:rPr lang="tr-TR" sz="2200" dirty="0"/>
              <a:t>According to Osborne (2002), </a:t>
            </a:r>
            <a:r>
              <a:rPr lang="en-US" sz="2200" dirty="0"/>
              <a:t>Data transformations are the application of a</a:t>
            </a:r>
            <a:r>
              <a:rPr lang="tr-TR" sz="2200" dirty="0"/>
              <a:t> </a:t>
            </a:r>
            <a:r>
              <a:rPr lang="en-US" sz="2200" dirty="0"/>
              <a:t>mathematical modification to a variable</a:t>
            </a:r>
            <a:r>
              <a:rPr lang="tr-TR" sz="2200" dirty="0"/>
              <a:t>. Forms of data transformation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Normalization – Scaling attributes and values of the data set to fall within a specified range using mean and standard deviation.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Aggregation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/>
              <a:t>Attribute Construction – This is done by creating new attributes inferred by already existing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8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6083-6B10-4FA0-8C57-16591035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0"/>
            <a:ext cx="11463130" cy="6440556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Data Reduction – </a:t>
            </a:r>
          </a:p>
          <a:p>
            <a:pPr marL="0" indent="0">
              <a:buNone/>
            </a:pPr>
            <a:r>
              <a:rPr lang="en-US" sz="2000" dirty="0"/>
              <a:t>Data reduction is the transformation of numerical or alphabetical digital information derived empirically or experimentally into a corrected, ordered, and simplified form. The basic concept is the reduction of multitudinous amounts of data down to the meaningful parts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6EE22-1C61-42EE-972D-7CFF40C83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31" y="1341355"/>
            <a:ext cx="7199259" cy="1604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B1DD7-09C1-4D2C-B955-DDDF8796A0B7}"/>
              </a:ext>
            </a:extLst>
          </p:cNvPr>
          <p:cNvSpPr txBox="1"/>
          <p:nvPr/>
        </p:nvSpPr>
        <p:spPr>
          <a:xfrm>
            <a:off x="253932" y="2945913"/>
            <a:ext cx="116708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  <a:r>
              <a:rPr lang="tr-TR" sz="2400" b="1" dirty="0"/>
              <a:t> - </a:t>
            </a:r>
          </a:p>
          <a:p>
            <a:r>
              <a:rPr lang="en-US" dirty="0"/>
              <a:t>Data visualization is the presentation of data in a pictorial or graphical format. </a:t>
            </a:r>
            <a:endParaRPr lang="tr-TR" dirty="0"/>
          </a:p>
          <a:p>
            <a:r>
              <a:rPr lang="tr-TR" dirty="0"/>
              <a:t>Data visualization </a:t>
            </a:r>
            <a:r>
              <a:rPr lang="en-US" dirty="0"/>
              <a:t>enables decision makers to see analytics presented visually</a:t>
            </a:r>
            <a:r>
              <a:rPr lang="tr-TR" dirty="0"/>
              <a:t> to enable them understand </a:t>
            </a:r>
            <a:r>
              <a:rPr lang="en-US" dirty="0"/>
              <a:t>difficult concepts or identify new patterns.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A81B8-D6A5-49FD-87F9-613EEFC3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8" y="4238575"/>
            <a:ext cx="4270463" cy="2457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0C32F1-A011-43F1-80EE-D7FD3541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19" y="4238575"/>
            <a:ext cx="4473526" cy="24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5986-E569-4B00-AB11-92185957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39"/>
            <a:ext cx="10515600" cy="337240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/>
              <a:t>2. </a:t>
            </a:r>
            <a:r>
              <a:rPr lang="tr-TR" sz="3600" b="1" dirty="0"/>
              <a:t>Logistic Regression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7D2A-B58A-4650-9D3B-9BD9F91D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5" y="742122"/>
            <a:ext cx="11635409" cy="638092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Logistic regression is a classification algorithm used to assign observations to a discrete set of classes. Unlike linear regression which outputs continuous number values, logistic regression transforms its output using the logistic sigmoid function to return a probability value which can then be mapped to two or more discrete classes.</a:t>
            </a:r>
            <a:r>
              <a:rPr lang="tr-TR" sz="2000" dirty="0"/>
              <a:t>(</a:t>
            </a:r>
            <a:r>
              <a:rPr lang="en-US" sz="1800" dirty="0"/>
              <a:t>ML </a:t>
            </a:r>
            <a:r>
              <a:rPr lang="en-US" sz="1800" dirty="0" err="1"/>
              <a:t>Cheatsheet</a:t>
            </a:r>
            <a:r>
              <a:rPr lang="tr-TR" sz="1800" dirty="0"/>
              <a:t>, 2017</a:t>
            </a:r>
            <a:r>
              <a:rPr lang="tr-TR" sz="2000" dirty="0"/>
              <a:t>)</a:t>
            </a:r>
          </a:p>
          <a:p>
            <a:pPr marL="0" indent="0">
              <a:buNone/>
            </a:pPr>
            <a:r>
              <a:rPr lang="tr-TR" dirty="0"/>
              <a:t>Types of Logistic Regression:</a:t>
            </a:r>
          </a:p>
          <a:p>
            <a:r>
              <a:rPr lang="en-US" dirty="0"/>
              <a:t>Binary (Pass/Fail)</a:t>
            </a:r>
          </a:p>
          <a:p>
            <a:r>
              <a:rPr lang="en-US" dirty="0"/>
              <a:t>Multi (Cats, Dogs, Sheep)</a:t>
            </a:r>
          </a:p>
          <a:p>
            <a:r>
              <a:rPr lang="en-US" dirty="0"/>
              <a:t>Ordinal (Low, Medium, High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9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79815-5FC7-49F0-8AD1-0201586C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0" y="4153765"/>
            <a:ext cx="1495425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83825-E4A6-49A7-BFFC-A97919188938}"/>
              </a:ext>
            </a:extLst>
          </p:cNvPr>
          <p:cNvSpPr txBox="1"/>
          <p:nvPr/>
        </p:nvSpPr>
        <p:spPr>
          <a:xfrm>
            <a:off x="563216" y="4153765"/>
            <a:ext cx="20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Sigmond Function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F1632-E2C4-42CE-9DC4-E410CB214E5D}"/>
              </a:ext>
            </a:extLst>
          </p:cNvPr>
          <p:cNvSpPr txBox="1"/>
          <p:nvPr/>
        </p:nvSpPr>
        <p:spPr>
          <a:xfrm>
            <a:off x="794093" y="5907949"/>
            <a:ext cx="38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Decision bound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2EF2C-9974-4D55-AB2E-89E365208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24" y="5907949"/>
            <a:ext cx="1704975" cy="5334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DE367E6-D5C7-4E20-A20C-2A0C82CC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48" y="4454281"/>
            <a:ext cx="443890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en-US" sz="1600" dirty="0">
                <a:solidFill>
                  <a:srgbClr val="404040"/>
                </a:solidFill>
                <a:latin typeface="+mn-lt"/>
              </a:rPr>
              <a:t>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(z) = output between 0 and 1 (probability estimate)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en-US" dirty="0">
                <a:solidFill>
                  <a:srgbClr val="404040"/>
                </a:solidFill>
                <a:latin typeface="+mn-lt"/>
              </a:rPr>
              <a:t>z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= input to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altLang="en-US" dirty="0">
                <a:solidFill>
                  <a:srgbClr val="404040"/>
                </a:solidFill>
                <a:latin typeface="+mn-lt"/>
              </a:rPr>
              <a:t>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= base of natural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8987E-5540-4619-8B15-D7425696A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" y="84275"/>
            <a:ext cx="7036904" cy="3977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B3C3F9-D366-4DC0-9155-10EFE90C7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48" y="99481"/>
            <a:ext cx="4614033" cy="39775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7CC979-5444-4E48-99AD-30897D93C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10" y="4280873"/>
            <a:ext cx="3986370" cy="2217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B999A-FE90-4778-8656-A25ACC895111}"/>
              </a:ext>
            </a:extLst>
          </p:cNvPr>
          <p:cNvSpPr txBox="1"/>
          <p:nvPr/>
        </p:nvSpPr>
        <p:spPr>
          <a:xfrm>
            <a:off x="9668181" y="4523097"/>
            <a:ext cx="2292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Studied : </a:t>
            </a:r>
            <a:r>
              <a:rPr lang="tr-TR" dirty="0"/>
              <a:t>Number of hours for Study</a:t>
            </a:r>
          </a:p>
          <a:p>
            <a:r>
              <a:rPr lang="tr-TR" b="1" dirty="0"/>
              <a:t>Slept</a:t>
            </a:r>
            <a:r>
              <a:rPr lang="tr-TR" dirty="0"/>
              <a:t> : Number of hours for sleep</a:t>
            </a:r>
          </a:p>
          <a:p>
            <a:r>
              <a:rPr lang="tr-TR" b="1" dirty="0"/>
              <a:t>Target Attribute </a:t>
            </a:r>
            <a:r>
              <a:rPr lang="tr-TR" dirty="0"/>
              <a:t>: </a:t>
            </a:r>
          </a:p>
          <a:p>
            <a:pPr marL="342900" indent="-342900">
              <a:buAutoNum type="arabicPlain"/>
            </a:pPr>
            <a:r>
              <a:rPr lang="tr-TR" dirty="0"/>
              <a:t>= Passed</a:t>
            </a:r>
          </a:p>
          <a:p>
            <a:r>
              <a:rPr lang="tr-TR" dirty="0"/>
              <a:t>0    = Failed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0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60E0-DFE7-4860-8EED-388DFFEC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96"/>
            <a:ext cx="10515600" cy="323987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b="1" dirty="0"/>
              <a:t>Tackling Overfitting and Underfitting problems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901C-41A0-4BBC-9984-13F84695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8" y="606425"/>
            <a:ext cx="11781183" cy="3170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Overfitting</a:t>
            </a:r>
            <a:r>
              <a:rPr lang="en-US" dirty="0"/>
              <a:t> is a common problem in machine learning, where a model performs well</a:t>
            </a:r>
            <a:r>
              <a:rPr lang="tr-TR" dirty="0"/>
              <a:t> </a:t>
            </a:r>
            <a:r>
              <a:rPr lang="en-US" dirty="0"/>
              <a:t>on training data but does not generalize well to unseen data (test data). If a model</a:t>
            </a:r>
            <a:r>
              <a:rPr lang="tr-TR" dirty="0"/>
              <a:t> </a:t>
            </a:r>
            <a:r>
              <a:rPr lang="en-US" dirty="0"/>
              <a:t>suffers from overfitting, we also say that the model has a high variance, which can</a:t>
            </a:r>
            <a:r>
              <a:rPr lang="tr-TR" dirty="0"/>
              <a:t> </a:t>
            </a:r>
            <a:r>
              <a:rPr lang="en-US" dirty="0"/>
              <a:t>be caused by having too many parameters that lead to a model that is too complex</a:t>
            </a:r>
            <a:r>
              <a:rPr lang="tr-TR" dirty="0"/>
              <a:t> </a:t>
            </a:r>
            <a:r>
              <a:rPr lang="en-US" dirty="0"/>
              <a:t>given the underlying data. 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U</a:t>
            </a:r>
            <a:r>
              <a:rPr lang="en-US" b="1" dirty="0" err="1"/>
              <a:t>nderfitting</a:t>
            </a:r>
            <a:r>
              <a:rPr lang="tr-TR" b="1" dirty="0"/>
              <a:t> </a:t>
            </a:r>
            <a:r>
              <a:rPr lang="tr-TR" dirty="0"/>
              <a:t>also known as high bias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means that our model is not complex enough to capture the</a:t>
            </a:r>
            <a:r>
              <a:rPr lang="tr-TR" dirty="0"/>
              <a:t> </a:t>
            </a:r>
            <a:r>
              <a:rPr lang="en-US" dirty="0"/>
              <a:t>pattern in the training data well and therefore also suffers from low performance</a:t>
            </a:r>
            <a:r>
              <a:rPr lang="tr-TR" dirty="0"/>
              <a:t> </a:t>
            </a:r>
            <a:r>
              <a:rPr lang="en-US" dirty="0"/>
              <a:t>on unseen data</a:t>
            </a:r>
            <a:r>
              <a:rPr lang="tr-TR" dirty="0"/>
              <a:t> </a:t>
            </a:r>
            <a:r>
              <a:rPr lang="tr-TR" sz="2000" dirty="0"/>
              <a:t>(Raschka &amp; Olson, 2016 p6).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49615-6FE4-48B1-8A61-A721DDC3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3564834"/>
            <a:ext cx="10800521" cy="2530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5B017-D106-4312-BBBF-DA9B1CF2D11A}"/>
              </a:ext>
            </a:extLst>
          </p:cNvPr>
          <p:cNvSpPr txBox="1"/>
          <p:nvPr/>
        </p:nvSpPr>
        <p:spPr>
          <a:xfrm>
            <a:off x="1391478" y="6152010"/>
            <a:ext cx="8772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Tackling overfitting via regularization</a:t>
            </a:r>
            <a:r>
              <a:rPr lang="tr-TR" sz="1600" dirty="0"/>
              <a:t> (Raschka &amp; Olson, 2016 p65).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503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F7E2-EAAB-4990-AC9E-A82D2B8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26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/>
              <a:t>Model Evaluation – Confusion Matrix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8EF8-49E1-4A4B-8F87-F6366FBB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347144"/>
            <a:ext cx="11569148" cy="5958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The confusion matrix is a tabular report used to show the performance of a classification model on a set of test data for which the true target values are known.</a:t>
            </a:r>
          </a:p>
          <a:p>
            <a:pPr marL="0" indent="0">
              <a:buNone/>
            </a:pPr>
            <a:r>
              <a:rPr lang="en-US" sz="2400" dirty="0"/>
              <a:t>A confusion matrix</a:t>
            </a:r>
            <a:r>
              <a:rPr lang="tr-TR" sz="2400" dirty="0"/>
              <a:t> </a:t>
            </a:r>
            <a:r>
              <a:rPr lang="en-US" sz="2400" dirty="0"/>
              <a:t>contains information about actual and predicted classifications done by a classification system. Performance of such systems is commonly evaluated using the data in the matrix</a:t>
            </a:r>
            <a:r>
              <a:rPr lang="tr-TR" sz="2400" dirty="0"/>
              <a:t> </a:t>
            </a:r>
            <a:r>
              <a:rPr lang="en-US" sz="1800" dirty="0"/>
              <a:t>(</a:t>
            </a:r>
            <a:r>
              <a:rPr lang="en-US" sz="1800" dirty="0" err="1"/>
              <a:t>Kohavi</a:t>
            </a:r>
            <a:r>
              <a:rPr lang="en-US" sz="1800" dirty="0"/>
              <a:t> and Provost, 1998) </a:t>
            </a:r>
            <a:r>
              <a:rPr lang="tr-TR" sz="2400" dirty="0"/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88CD-C76A-48CB-9559-343CB4A0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2226364"/>
            <a:ext cx="6149009" cy="3313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79968-330F-425E-B57B-9524D07AEFB2}"/>
              </a:ext>
            </a:extLst>
          </p:cNvPr>
          <p:cNvSpPr txBox="1"/>
          <p:nvPr/>
        </p:nvSpPr>
        <p:spPr>
          <a:xfrm>
            <a:off x="6255026" y="2117034"/>
            <a:ext cx="59369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Accuracy:</a:t>
            </a:r>
            <a:r>
              <a:rPr lang="en-US" dirty="0"/>
              <a:t> Overall, how often is the classifier correct?</a:t>
            </a:r>
          </a:p>
          <a:p>
            <a:pPr lvl="1"/>
            <a:r>
              <a:rPr lang="en-US" dirty="0"/>
              <a:t>(TP+TN)/total = (100+50)/165 = 0.91</a:t>
            </a:r>
          </a:p>
          <a:p>
            <a:r>
              <a:rPr lang="en-US" b="1" dirty="0"/>
              <a:t>Misclassification Rate:</a:t>
            </a:r>
            <a:r>
              <a:rPr lang="en-US" dirty="0"/>
              <a:t> Overall, how often is it wrong?</a:t>
            </a:r>
          </a:p>
          <a:p>
            <a:pPr lvl="1"/>
            <a:r>
              <a:rPr lang="en-US" dirty="0"/>
              <a:t>(FP+FN)/total = (10+5)/165 = 0.09</a:t>
            </a:r>
          </a:p>
          <a:p>
            <a:r>
              <a:rPr lang="en-US" b="1" dirty="0"/>
              <a:t>True Positive Rate:</a:t>
            </a:r>
            <a:r>
              <a:rPr lang="en-US" dirty="0"/>
              <a:t> When it's actually yes, how often does it predict yes?</a:t>
            </a:r>
          </a:p>
          <a:p>
            <a:pPr lvl="1"/>
            <a:r>
              <a:rPr lang="en-US" dirty="0"/>
              <a:t>TP/actual yes = 100/105 = 0.95</a:t>
            </a:r>
          </a:p>
          <a:p>
            <a:pPr lvl="1"/>
            <a:r>
              <a:rPr lang="en-US" dirty="0"/>
              <a:t>also known as </a:t>
            </a:r>
            <a:r>
              <a:rPr lang="en-US" b="1" dirty="0"/>
              <a:t>"Sensitivity" or "Recall"</a:t>
            </a:r>
          </a:p>
          <a:p>
            <a:r>
              <a:rPr lang="en-US" b="1" dirty="0"/>
              <a:t>False Positive Rate:</a:t>
            </a:r>
            <a:r>
              <a:rPr lang="en-US" dirty="0"/>
              <a:t> When it's actually no, how often does it predict yes?</a:t>
            </a:r>
          </a:p>
          <a:p>
            <a:pPr lvl="1"/>
            <a:r>
              <a:rPr lang="en-US" dirty="0"/>
              <a:t>FP/actual no = 10/60 = 0.17</a:t>
            </a:r>
          </a:p>
          <a:p>
            <a:r>
              <a:rPr lang="en-US" b="1" dirty="0"/>
              <a:t>Specificity:</a:t>
            </a:r>
            <a:r>
              <a:rPr lang="en-US" dirty="0"/>
              <a:t> When it's actually no, how often does it predict no?</a:t>
            </a:r>
          </a:p>
          <a:p>
            <a:pPr lvl="1"/>
            <a:r>
              <a:rPr lang="en-US" dirty="0"/>
              <a:t>TN/actual no = 50/60 = 0.83</a:t>
            </a:r>
          </a:p>
          <a:p>
            <a:pPr lvl="1"/>
            <a:r>
              <a:rPr lang="en-US" dirty="0"/>
              <a:t>equivalent to 1 minus False Positive Rate</a:t>
            </a:r>
          </a:p>
          <a:p>
            <a:r>
              <a:rPr lang="en-US" b="1" dirty="0"/>
              <a:t>Precision:</a:t>
            </a:r>
            <a:r>
              <a:rPr lang="en-US" dirty="0"/>
              <a:t> When it predicts yes, how often is it correct?</a:t>
            </a:r>
          </a:p>
          <a:p>
            <a:pPr lvl="1"/>
            <a:r>
              <a:rPr lang="en-US" dirty="0"/>
              <a:t>TP/predicted yes = 100/110 = 0.91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1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FC3-0716-47A7-BCAB-F7E98B94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45"/>
            <a:ext cx="10515600" cy="829884"/>
          </a:xfrm>
        </p:spPr>
        <p:txBody>
          <a:bodyPr>
            <a:normAutofit fontScale="90000"/>
          </a:bodyPr>
          <a:lstStyle/>
          <a:p>
            <a:pPr fontAlgn="base"/>
            <a:br>
              <a:rPr lang="en-US" sz="3600" dirty="0"/>
            </a:br>
            <a:r>
              <a:rPr lang="tr-TR" sz="3100" dirty="0"/>
              <a:t>Sample Dataset </a:t>
            </a:r>
            <a:r>
              <a:rPr lang="tr-TR" sz="3600" dirty="0"/>
              <a:t>:   </a:t>
            </a:r>
            <a:r>
              <a:rPr lang="en-US" sz="3600" b="1" dirty="0"/>
              <a:t>Default Payments of Credit Card Clients</a:t>
            </a:r>
            <a:r>
              <a:rPr lang="tr-TR" sz="3600" b="1" dirty="0"/>
              <a:t> 					</a:t>
            </a:r>
            <a:r>
              <a:rPr lang="en-US" sz="3600" b="1" dirty="0"/>
              <a:t>Dataset in Taiwan from 2005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4410-2995-4366-BB75-171F865E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391"/>
            <a:ext cx="7116418" cy="587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D67B9-3165-400C-B193-7F7D0A986617}"/>
              </a:ext>
            </a:extLst>
          </p:cNvPr>
          <p:cNvSpPr txBox="1"/>
          <p:nvPr/>
        </p:nvSpPr>
        <p:spPr>
          <a:xfrm>
            <a:off x="7222435" y="954329"/>
            <a:ext cx="496956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LIMIT_BAL: Amount of given credit in NT dollars (includes individual and family/supplementary credit</a:t>
            </a:r>
            <a:r>
              <a:rPr lang="tr-TR" dirty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SEX: Gender (1=male, 2=female)</a:t>
            </a:r>
            <a:endParaRPr lang="tr-TR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EDUCATION: (1=graduate school, 2=university, 3=high school, 4=others, 5=unknown, 6=unknown)</a:t>
            </a:r>
            <a:endParaRPr lang="tr-TR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MARRIAGE: Marital status (1=married, 2=single, 3=others)</a:t>
            </a:r>
            <a:endParaRPr lang="tr-TR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AGE: Age in years</a:t>
            </a:r>
            <a:endParaRPr lang="tr-TR" dirty="0"/>
          </a:p>
          <a:p>
            <a:pPr fontAlgn="base"/>
            <a:r>
              <a:rPr lang="en-US" dirty="0"/>
              <a:t>PAY_0: Repayment status in September, 2005 (-1=pay duly, 1=payment delay for one month, 2=payment delay for two months, ... 8=payment delay for eight months, 9=payment delay for nine months and above)</a:t>
            </a:r>
            <a:endParaRPr lang="tr-TR" dirty="0"/>
          </a:p>
          <a:p>
            <a:pPr fontAlgn="base"/>
            <a:endParaRPr lang="en-US" dirty="0"/>
          </a:p>
          <a:p>
            <a:pPr fontAlgn="base"/>
            <a:r>
              <a:rPr lang="tr-TR" dirty="0"/>
              <a:t>To_Default</a:t>
            </a:r>
            <a:r>
              <a:rPr lang="en-US" dirty="0"/>
              <a:t>: Default payment (1=yes, 0=n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87EFE-652C-47D7-B2D9-EC74D5596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75" y="830997"/>
            <a:ext cx="4523233" cy="2058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9BB7B-9B0D-4273-9D60-F02F8EDEC780}"/>
              </a:ext>
            </a:extLst>
          </p:cNvPr>
          <p:cNvSpPr txBox="1"/>
          <p:nvPr/>
        </p:nvSpPr>
        <p:spPr>
          <a:xfrm>
            <a:off x="1426464" y="0"/>
            <a:ext cx="9851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What is Machine Learning?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6FD03-E1B8-4084-8F03-ED1E06D74672}"/>
              </a:ext>
            </a:extLst>
          </p:cNvPr>
          <p:cNvSpPr txBox="1"/>
          <p:nvPr/>
        </p:nvSpPr>
        <p:spPr>
          <a:xfrm>
            <a:off x="1097280" y="3029635"/>
            <a:ext cx="10680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Machine Learning is a method of data analysis that automates analytical model building by using algorithims that iteratively learn from data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C3B3C4-ECA6-4C74-96DA-4C0088108C00}"/>
              </a:ext>
            </a:extLst>
          </p:cNvPr>
          <p:cNvSpPr/>
          <p:nvPr/>
        </p:nvSpPr>
        <p:spPr>
          <a:xfrm>
            <a:off x="1097280" y="4000763"/>
            <a:ext cx="993648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Machine Learning</a:t>
            </a:r>
            <a:r>
              <a:rPr lang="tr-TR" altLang="ja-JP" sz="2400" dirty="0">
                <a:ea typeface="ＭＳ Ｐゴシック" panose="020B0600070205080204" pitchFamily="34" charset="-128"/>
              </a:rPr>
              <a:t> Proccess</a:t>
            </a:r>
            <a:r>
              <a:rPr lang="en-US" altLang="ja-JP" sz="2400" dirty="0">
                <a:ea typeface="ＭＳ Ｐゴシック" panose="020B0600070205080204" pitchFamily="34" charset="-128"/>
              </a:rPr>
              <a:t> (Mitchell 1997)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Learn from past experiences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Improve the performances of intelligent programs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Definitions (Mitchell 1997)</a:t>
            </a:r>
          </a:p>
          <a:p>
            <a:pPr lvl="1"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A computer program is said to learn from experience 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E</a:t>
            </a:r>
            <a:r>
              <a:rPr lang="en-US" altLang="ja-JP" sz="2400" dirty="0">
                <a:ea typeface="ＭＳ Ｐゴシック" panose="020B0600070205080204" pitchFamily="34" charset="-128"/>
              </a:rPr>
              <a:t> with respect to some class of tasks 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400" dirty="0">
                <a:ea typeface="ＭＳ Ｐゴシック" panose="020B0600070205080204" pitchFamily="34" charset="-128"/>
              </a:rPr>
              <a:t> and performance measure 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P</a:t>
            </a:r>
            <a:r>
              <a:rPr lang="en-US" altLang="ja-JP" sz="2400" dirty="0">
                <a:ea typeface="ＭＳ Ｐゴシック" panose="020B0600070205080204" pitchFamily="34" charset="-128"/>
              </a:rPr>
              <a:t>, if its performance at the tasks improves with the experiences</a:t>
            </a:r>
          </a:p>
        </p:txBody>
      </p:sp>
    </p:spTree>
    <p:extLst>
      <p:ext uri="{BB962C8B-B14F-4D97-AF65-F5344CB8AC3E}">
        <p14:creationId xmlns:p14="http://schemas.microsoft.com/office/powerpoint/2010/main" val="122357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61B0-A88D-4C84-919E-8930FE8B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tr-TR" sz="3200" dirty="0"/>
              <a:t>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6C0F-0589-4DA3-AE0D-714974F6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549274"/>
            <a:ext cx="11582399" cy="6156325"/>
          </a:xfrm>
        </p:spPr>
        <p:txBody>
          <a:bodyPr>
            <a:normAutofit fontScale="92500"/>
          </a:bodyPr>
          <a:lstStyle/>
          <a:p>
            <a:r>
              <a:rPr lang="tr-TR" sz="2400" dirty="0"/>
              <a:t>Baştanlar, Y., &amp; Özuysal, M. (2014). Introduction to machine learning. In </a:t>
            </a:r>
            <a:r>
              <a:rPr lang="en-US" sz="2400" i="1" dirty="0" err="1"/>
              <a:t>miRNomics</a:t>
            </a:r>
            <a:r>
              <a:rPr lang="en-US" sz="2400" i="1" dirty="0"/>
              <a:t>: MicroRNA Biology and Computational Analysis</a:t>
            </a:r>
            <a:r>
              <a:rPr lang="en-US" sz="2400" dirty="0"/>
              <a:t> (pp. 105-128). Humana Press, Totowa, NJ.</a:t>
            </a:r>
            <a:endParaRPr lang="tr-TR" sz="2400" dirty="0"/>
          </a:p>
          <a:p>
            <a:r>
              <a:rPr lang="tr-TR" sz="2400" dirty="0"/>
              <a:t>Donalek, C. (2011). Supervised and Unsupervised learning. In </a:t>
            </a:r>
            <a:r>
              <a:rPr lang="en-US" sz="2400" i="1" dirty="0"/>
              <a:t>Astronomy Colloquia. USA</a:t>
            </a:r>
            <a:r>
              <a:rPr lang="en-US" sz="2400" dirty="0"/>
              <a:t>.</a:t>
            </a:r>
          </a:p>
          <a:p>
            <a:r>
              <a:rPr lang="tr-TR" sz="2400" dirty="0">
                <a:hlinkClick r:id="rId2"/>
              </a:rPr>
              <a:t>https://www.techopedia.com/definition/14650/data-preprocessing</a:t>
            </a:r>
            <a:endParaRPr lang="en-US" sz="2400" dirty="0"/>
          </a:p>
          <a:p>
            <a:r>
              <a:rPr lang="tr-TR" sz="2400" dirty="0"/>
              <a:t>James, G., Witten, D., Hastie, T., &amp; Tibshirani, R. (2013). </a:t>
            </a:r>
            <a:r>
              <a:rPr lang="en-US" sz="2400" i="1" dirty="0"/>
              <a:t>An introduction to statistical learning</a:t>
            </a:r>
            <a:r>
              <a:rPr lang="en-US" sz="2400" dirty="0"/>
              <a:t> (Vol. 112). New York: springer.</a:t>
            </a:r>
          </a:p>
          <a:p>
            <a:r>
              <a:rPr lang="en-US" sz="2400" dirty="0"/>
              <a:t>Jason Osborne 2002</a:t>
            </a:r>
          </a:p>
          <a:p>
            <a:r>
              <a:rPr lang="tr-TR" sz="2400" dirty="0"/>
              <a:t>Lichman, M. (2013). UCI Machine Learning Repository [http://archive.ics.uci.edu/ml]. Irvine, CA: University of California, School of Information and Computer Science.</a:t>
            </a:r>
            <a:endParaRPr lang="en-US" sz="2400" dirty="0"/>
          </a:p>
          <a:p>
            <a:r>
              <a:rPr lang="tr-TR" sz="2400" dirty="0"/>
              <a:t>Raschka, S., &amp; Olson, R. S. (2016). </a:t>
            </a:r>
            <a:r>
              <a:rPr lang="tr-TR" sz="2400" i="1" dirty="0"/>
              <a:t>Python machine learning: Unlock deeper insights into machine learning with this vital guide to cutting-edge predictive analytics</a:t>
            </a:r>
            <a:r>
              <a:rPr lang="tr-TR" sz="2400" dirty="0"/>
              <a:t>. Birmingham: Packt Publishing.</a:t>
            </a:r>
          </a:p>
          <a:p>
            <a:r>
              <a:rPr lang="tr-TR" sz="2400" dirty="0"/>
              <a:t>Pearce, J., &amp; Ferrier, S. (2000). Evaluating the predictive performance of habitat models developed using logistic regression. </a:t>
            </a:r>
            <a:r>
              <a:rPr lang="en-US" sz="2400" i="1" dirty="0"/>
              <a:t>Ecological modelling</a:t>
            </a:r>
            <a:r>
              <a:rPr lang="en-US" sz="2400" dirty="0"/>
              <a:t>, </a:t>
            </a:r>
            <a:r>
              <a:rPr lang="en-US" sz="2400" i="1" dirty="0"/>
              <a:t>133</a:t>
            </a:r>
            <a:r>
              <a:rPr lang="en-US" sz="2400" dirty="0"/>
              <a:t>(3), 225-245.</a:t>
            </a:r>
          </a:p>
          <a:p>
            <a:r>
              <a:rPr lang="en-US" sz="2400" dirty="0"/>
              <a:t>Python for Data Science and Machine Learning Bootcamp</a:t>
            </a:r>
            <a:endParaRPr lang="tr-TR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https://www.udemy.com/python-for-data-science-and-machine-learning-bootcamp/learn/v4/t/lecture/5733414?start=0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579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31E7B16C-D658-4877-AC5E-E7C4969A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877824"/>
            <a:ext cx="3429000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Database of medical records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Patient 1’s data        Absence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Patient 2’s data        Presence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…                          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5EFE2-F43A-4904-A771-0D55DF636618}"/>
              </a:ext>
            </a:extLst>
          </p:cNvPr>
          <p:cNvSpPr txBox="1"/>
          <p:nvPr/>
        </p:nvSpPr>
        <p:spPr>
          <a:xfrm>
            <a:off x="597408" y="146413"/>
            <a:ext cx="1099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/>
              <a:t>EXAMPLE : DISEASE DIAGNOSIS</a:t>
            </a:r>
            <a:endParaRPr lang="en-US" sz="4000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A06CB7-7F70-4711-9669-5522709D9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808" y="4330764"/>
            <a:ext cx="1828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>
              <a:spcBef>
                <a:spcPct val="50000"/>
              </a:spcBef>
            </a:pPr>
            <a:r>
              <a:rPr lang="en-US" altLang="zh-CN" dirty="0"/>
              <a:t>Disease classifier</a:t>
            </a:r>
            <a:endParaRPr lang="en-US" altLang="zh-CN" sz="20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AEDD289-7ADE-43CA-BFF1-B42769D58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3628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3D118B04-950B-4D02-918D-3FD33B51A90A}"/>
              </a:ext>
            </a:extLst>
          </p:cNvPr>
          <p:cNvSpPr/>
          <p:nvPr/>
        </p:nvSpPr>
        <p:spPr>
          <a:xfrm>
            <a:off x="5608320" y="2527237"/>
            <a:ext cx="353568" cy="1649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720B6CD-B3C5-4A48-8B51-16DBB8EACCDE}"/>
              </a:ext>
            </a:extLst>
          </p:cNvPr>
          <p:cNvSpPr/>
          <p:nvPr/>
        </p:nvSpPr>
        <p:spPr>
          <a:xfrm rot="16200000">
            <a:off x="3704337" y="4077557"/>
            <a:ext cx="353568" cy="1649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3951825-EFE1-4E7D-9010-7907451F4789}"/>
              </a:ext>
            </a:extLst>
          </p:cNvPr>
          <p:cNvSpPr/>
          <p:nvPr/>
        </p:nvSpPr>
        <p:spPr>
          <a:xfrm rot="16200000">
            <a:off x="7656576" y="4023772"/>
            <a:ext cx="353568" cy="16494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883E9-3257-4778-9A07-D3B17FAFE270}"/>
              </a:ext>
            </a:extLst>
          </p:cNvPr>
          <p:cNvSpPr txBox="1"/>
          <p:nvPr/>
        </p:nvSpPr>
        <p:spPr>
          <a:xfrm>
            <a:off x="6327648" y="3206496"/>
            <a:ext cx="164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Training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8448A-D09F-4846-9068-A4D6F158734D}"/>
              </a:ext>
            </a:extLst>
          </p:cNvPr>
          <p:cNvSpPr txBox="1"/>
          <p:nvPr/>
        </p:nvSpPr>
        <p:spPr>
          <a:xfrm>
            <a:off x="1290996" y="4535424"/>
            <a:ext cx="164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New Patient’s Data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C592E-42C7-4E62-8A78-3F06AC4ECE2C}"/>
              </a:ext>
            </a:extLst>
          </p:cNvPr>
          <p:cNvSpPr txBox="1"/>
          <p:nvPr/>
        </p:nvSpPr>
        <p:spPr>
          <a:xfrm>
            <a:off x="8875776" y="4535424"/>
            <a:ext cx="193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/>
              <a:t>Prescence or Absence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58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344B-6E6D-4F45-8C31-53A4DE612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287362"/>
            <a:ext cx="107336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1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A98-39AF-4126-9BFD-8BD1B396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91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/>
              <a:t>Branches of Machine-Learning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886816-0641-4256-A6E9-64F617C69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5" y="681037"/>
            <a:ext cx="11556170" cy="5881424"/>
          </a:xfrm>
        </p:spPr>
      </p:pic>
    </p:spTree>
    <p:extLst>
      <p:ext uri="{BB962C8B-B14F-4D97-AF65-F5344CB8AC3E}">
        <p14:creationId xmlns:p14="http://schemas.microsoft.com/office/powerpoint/2010/main" val="60547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AE1F-F89D-4D17-A69D-2C61DB36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17842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/>
              <a:t>Supervised Learning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86A94-5B9D-4EAE-B8F5-9F6B51B481E3}"/>
              </a:ext>
            </a:extLst>
          </p:cNvPr>
          <p:cNvSpPr txBox="1"/>
          <p:nvPr/>
        </p:nvSpPr>
        <p:spPr>
          <a:xfrm>
            <a:off x="0" y="492369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Supervised learning is the machine</a:t>
            </a:r>
            <a:r>
              <a:rPr lang="tr-TR" sz="2400" dirty="0"/>
              <a:t> </a:t>
            </a:r>
            <a:r>
              <a:rPr lang="en-US" sz="2400" dirty="0"/>
              <a:t>learning task of learning a function that maps an input to an output based on example input-output pairs.</a:t>
            </a:r>
            <a:r>
              <a:rPr lang="tr-TR" sz="2400" baseline="30000" dirty="0"/>
              <a:t> </a:t>
            </a:r>
            <a:r>
              <a:rPr lang="en-US" sz="2400" dirty="0"/>
              <a:t>It infers a function from </a:t>
            </a:r>
            <a:r>
              <a:rPr lang="en-US" sz="2400" i="1" dirty="0"/>
              <a:t>labeled training data</a:t>
            </a:r>
            <a:r>
              <a:rPr lang="en-US" sz="2400" dirty="0"/>
              <a:t> consisting of a set of </a:t>
            </a:r>
            <a:r>
              <a:rPr lang="en-US" sz="2400" i="1" dirty="0"/>
              <a:t>training examples</a:t>
            </a:r>
            <a:r>
              <a:rPr lang="en-US" sz="2400" dirty="0"/>
              <a:t>.</a:t>
            </a:r>
            <a:r>
              <a:rPr lang="tr-TR" sz="2400" baseline="30000" dirty="0"/>
              <a:t> </a:t>
            </a:r>
          </a:p>
          <a:p>
            <a:endParaRPr lang="tr-TR" sz="2400" baseline="30000" dirty="0"/>
          </a:p>
          <a:p>
            <a:r>
              <a:rPr lang="en-US" sz="2400" dirty="0"/>
              <a:t>In supervised learning, each example is a </a:t>
            </a:r>
            <a:r>
              <a:rPr lang="en-US" sz="2400" i="1" dirty="0"/>
              <a:t>pair</a:t>
            </a:r>
            <a:r>
              <a:rPr lang="en-US" sz="2400" dirty="0"/>
              <a:t> consisting of an input object (typically a vector) and a desired output value</a:t>
            </a:r>
            <a:r>
              <a:rPr lang="tr-TR" sz="2400" dirty="0"/>
              <a:t>. </a:t>
            </a:r>
          </a:p>
          <a:p>
            <a:r>
              <a:rPr lang="tr-TR" sz="2400" dirty="0"/>
              <a:t>The output value is </a:t>
            </a:r>
            <a:r>
              <a:rPr lang="en-US" sz="2400" dirty="0"/>
              <a:t>also called the </a:t>
            </a:r>
            <a:r>
              <a:rPr lang="en-US" sz="2400" i="1" dirty="0"/>
              <a:t>supervisory signal</a:t>
            </a:r>
            <a:r>
              <a:rPr lang="en-US" sz="2400" dirty="0"/>
              <a:t>. </a:t>
            </a:r>
            <a:endParaRPr lang="tr-TR" sz="2400" dirty="0"/>
          </a:p>
          <a:p>
            <a:endParaRPr lang="tr-TR" sz="2400" dirty="0"/>
          </a:p>
          <a:p>
            <a:r>
              <a:rPr lang="en-US" sz="2400" dirty="0"/>
              <a:t>A supervised learning algorithm analyzes the training data and produces an inferred function, which can be used for mapping new examples.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4690E2-1A0F-4293-84E6-86A24733E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92368"/>
            <a:ext cx="6096000" cy="60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D6F6-7D38-4CCA-AECD-9A0F4F8D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4"/>
            <a:ext cx="10515600" cy="611334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/>
              <a:t>Supervised Learning Proccess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04E09-2E6D-4DB2-970E-B7A97EFCA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1038"/>
            <a:ext cx="2443089" cy="218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17B9F-7912-4E20-8ED0-D34EB8F7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35" y="681038"/>
            <a:ext cx="1856936" cy="2188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F9621-513F-4C1A-A52B-EB736D50F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70" y="2869809"/>
            <a:ext cx="2005013" cy="1846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EB440C-A25E-452C-A720-2C8241B32FB4}"/>
              </a:ext>
            </a:extLst>
          </p:cNvPr>
          <p:cNvSpPr txBox="1"/>
          <p:nvPr/>
        </p:nvSpPr>
        <p:spPr>
          <a:xfrm>
            <a:off x="7540283" y="2869809"/>
            <a:ext cx="2208628" cy="1846659"/>
          </a:xfrm>
          <a:prstGeom prst="rect">
            <a:avLst/>
          </a:prstGeom>
          <a:gradFill>
            <a:gsLst>
              <a:gs pos="5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r-TR" sz="1900" dirty="0"/>
              <a:t>Linear Regression</a:t>
            </a:r>
          </a:p>
          <a:p>
            <a:r>
              <a:rPr lang="tr-TR" sz="1900" dirty="0">
                <a:highlight>
                  <a:srgbClr val="00FF00"/>
                </a:highlight>
              </a:rPr>
              <a:t>Logistic Regression</a:t>
            </a:r>
          </a:p>
          <a:p>
            <a:r>
              <a:rPr lang="tr-TR" sz="1900" dirty="0"/>
              <a:t>kNN</a:t>
            </a:r>
          </a:p>
          <a:p>
            <a:r>
              <a:rPr lang="tr-TR" sz="1900" dirty="0"/>
              <a:t>Decision Tree</a:t>
            </a:r>
          </a:p>
          <a:p>
            <a:r>
              <a:rPr lang="tr-TR" sz="1900" dirty="0"/>
              <a:t>Random Forest</a:t>
            </a:r>
          </a:p>
          <a:p>
            <a:r>
              <a:rPr lang="tr-TR" sz="1900" dirty="0"/>
              <a:t>SVM</a:t>
            </a:r>
            <a:endParaRPr lang="en-US" sz="1900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18875CFB-08C0-4359-9730-E8F06454E895}"/>
              </a:ext>
            </a:extLst>
          </p:cNvPr>
          <p:cNvSpPr/>
          <p:nvPr/>
        </p:nvSpPr>
        <p:spPr>
          <a:xfrm rot="10800000">
            <a:off x="661182" y="2869807"/>
            <a:ext cx="337628" cy="491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AA3D3489-0D9B-460C-85D9-993D8CC9E2EC}"/>
              </a:ext>
            </a:extLst>
          </p:cNvPr>
          <p:cNvSpPr/>
          <p:nvPr/>
        </p:nvSpPr>
        <p:spPr>
          <a:xfrm rot="10800000">
            <a:off x="3358475" y="2869807"/>
            <a:ext cx="337627" cy="49101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5CA63F26-D795-4909-966F-5795443011EF}"/>
              </a:ext>
            </a:extLst>
          </p:cNvPr>
          <p:cNvSpPr/>
          <p:nvPr/>
        </p:nvSpPr>
        <p:spPr>
          <a:xfrm rot="5400000">
            <a:off x="2919576" y="1156876"/>
            <a:ext cx="521791" cy="470527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54066-51CC-4A9E-A8B7-2A22EFFA9B48}"/>
              </a:ext>
            </a:extLst>
          </p:cNvPr>
          <p:cNvSpPr txBox="1"/>
          <p:nvPr/>
        </p:nvSpPr>
        <p:spPr>
          <a:xfrm>
            <a:off x="5533110" y="2500475"/>
            <a:ext cx="421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/>
              <a:t>Learning Algorithm</a:t>
            </a:r>
            <a:endParaRPr lang="en-US" sz="20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80D880-580C-4601-8AF2-2E85A4988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" y="5260154"/>
            <a:ext cx="2439131" cy="15978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619DB8-1F10-4200-8DFE-9EB548C50A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35" y="5288155"/>
            <a:ext cx="1783008" cy="1597846"/>
          </a:xfrm>
          <a:prstGeom prst="rect">
            <a:avLst/>
          </a:prstGeo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77D7683E-95DD-4AD3-8B95-13A73981CCC0}"/>
              </a:ext>
            </a:extLst>
          </p:cNvPr>
          <p:cNvSpPr/>
          <p:nvPr/>
        </p:nvSpPr>
        <p:spPr>
          <a:xfrm>
            <a:off x="781934" y="4697585"/>
            <a:ext cx="337628" cy="5436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FDE7C36B-4640-4889-9D02-55F6164B4538}"/>
              </a:ext>
            </a:extLst>
          </p:cNvPr>
          <p:cNvSpPr/>
          <p:nvPr/>
        </p:nvSpPr>
        <p:spPr>
          <a:xfrm>
            <a:off x="3358474" y="4716467"/>
            <a:ext cx="337628" cy="5436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0F8F944E-0D9E-4936-9E7C-98ED3E618815}"/>
              </a:ext>
            </a:extLst>
          </p:cNvPr>
          <p:cNvSpPr/>
          <p:nvPr/>
        </p:nvSpPr>
        <p:spPr>
          <a:xfrm rot="5400000">
            <a:off x="2919577" y="2210161"/>
            <a:ext cx="521791" cy="470527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E46A720-51D9-4785-83FD-04B59649B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1077"/>
              </p:ext>
            </p:extLst>
          </p:nvPr>
        </p:nvGraphicFramePr>
        <p:xfrm>
          <a:off x="8526584" y="648120"/>
          <a:ext cx="366541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708">
                  <a:extLst>
                    <a:ext uri="{9D8B030D-6E8A-4147-A177-3AD203B41FA5}">
                      <a16:colId xmlns:a16="http://schemas.microsoft.com/office/drawing/2014/main" val="3100447780"/>
                    </a:ext>
                  </a:extLst>
                </a:gridCol>
                <a:gridCol w="1832708">
                  <a:extLst>
                    <a:ext uri="{9D8B030D-6E8A-4147-A177-3AD203B41FA5}">
                      <a16:colId xmlns:a16="http://schemas.microsoft.com/office/drawing/2014/main" val="272130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Years of Higher Education (X)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45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3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09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03346"/>
                  </a:ext>
                </a:extLst>
              </a:tr>
            </a:tbl>
          </a:graphicData>
        </a:graphic>
      </p:graphicFrame>
      <p:sp>
        <p:nvSpPr>
          <p:cNvPr id="24" name="Arrow: Up 23">
            <a:extLst>
              <a:ext uri="{FF2B5EF4-FFF2-40B4-BE49-F238E27FC236}">
                <a16:creationId xmlns:a16="http://schemas.microsoft.com/office/drawing/2014/main" id="{F27AFD4B-32FB-4582-8468-381C3D798ED0}"/>
              </a:ext>
            </a:extLst>
          </p:cNvPr>
          <p:cNvSpPr/>
          <p:nvPr/>
        </p:nvSpPr>
        <p:spPr>
          <a:xfrm rot="13051296">
            <a:off x="10190476" y="2024286"/>
            <a:ext cx="337627" cy="17526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6BE4AB-893B-4B08-9387-73BF39A658AC}"/>
              </a:ext>
            </a:extLst>
          </p:cNvPr>
          <p:cNvSpPr txBox="1"/>
          <p:nvPr/>
        </p:nvSpPr>
        <p:spPr>
          <a:xfrm>
            <a:off x="10723100" y="2400720"/>
            <a:ext cx="133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New Data</a:t>
            </a:r>
            <a:endParaRPr lang="en-US" sz="2000" b="1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674A4B2-DFD5-4AE5-B77A-BDEC8F570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1543"/>
              </p:ext>
            </p:extLst>
          </p:nvPr>
        </p:nvGraphicFramePr>
        <p:xfrm>
          <a:off x="6917788" y="5260154"/>
          <a:ext cx="1444283" cy="159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83">
                  <a:extLst>
                    <a:ext uri="{9D8B030D-6E8A-4147-A177-3AD203B41FA5}">
                      <a16:colId xmlns:a16="http://schemas.microsoft.com/office/drawing/2014/main" val="3012452632"/>
                    </a:ext>
                  </a:extLst>
                </a:gridCol>
              </a:tblGrid>
              <a:tr h="798923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$ 80,000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5506"/>
                  </a:ext>
                </a:extLst>
              </a:tr>
              <a:tr h="798923">
                <a:tc>
                  <a:txBody>
                    <a:bodyPr/>
                    <a:lstStyle/>
                    <a:p>
                      <a:r>
                        <a:rPr lang="tr-TR" b="1" dirty="0">
                          <a:solidFill>
                            <a:schemeClr val="bg1"/>
                          </a:solidFill>
                        </a:rPr>
                        <a:t>$87,000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56806"/>
                  </a:ext>
                </a:extLst>
              </a:tr>
            </a:tbl>
          </a:graphicData>
        </a:graphic>
      </p:graphicFrame>
      <p:sp>
        <p:nvSpPr>
          <p:cNvPr id="28" name="Arrow: Up 27">
            <a:extLst>
              <a:ext uri="{FF2B5EF4-FFF2-40B4-BE49-F238E27FC236}">
                <a16:creationId xmlns:a16="http://schemas.microsoft.com/office/drawing/2014/main" id="{2B974696-0AAA-4C5D-91DE-BF8B0D5BEA9C}"/>
              </a:ext>
            </a:extLst>
          </p:cNvPr>
          <p:cNvSpPr/>
          <p:nvPr/>
        </p:nvSpPr>
        <p:spPr>
          <a:xfrm rot="10800000">
            <a:off x="7396711" y="4716467"/>
            <a:ext cx="337627" cy="5716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9" grpId="0" animBg="1"/>
      <p:bldP spid="20" grpId="0" animBg="1"/>
      <p:bldP spid="21" grpId="0" animBg="1"/>
      <p:bldP spid="24" grpId="0" animBg="1"/>
      <p:bldP spid="25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7AA3-992E-4BAF-9BD9-5FB2CC9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/>
          <a:lstStyle/>
          <a:p>
            <a:pPr algn="ctr"/>
            <a:r>
              <a:rPr lang="tr-TR" b="1" dirty="0"/>
              <a:t>Unsupervised Learning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31B3-A309-479B-BE9D-A3C82F85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5" y="1086678"/>
            <a:ext cx="10850217" cy="55924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Unsupervised learning is concerned with proccessing unlabeled data or data of unknown structure. </a:t>
            </a:r>
            <a:r>
              <a:rPr lang="en-US" dirty="0"/>
              <a:t>Using unsupervised learning</a:t>
            </a:r>
            <a:r>
              <a:rPr lang="tr-TR" dirty="0"/>
              <a:t> </a:t>
            </a:r>
            <a:r>
              <a:rPr lang="en-US" dirty="0"/>
              <a:t>techniques, we are able to explore the structure of our data to extract meaningful</a:t>
            </a:r>
            <a:r>
              <a:rPr lang="tr-TR" dirty="0"/>
              <a:t> </a:t>
            </a:r>
            <a:r>
              <a:rPr lang="en-US" dirty="0"/>
              <a:t>information without the guidance of a known outcome variable or reward function</a:t>
            </a:r>
            <a:r>
              <a:rPr lang="tr-TR" dirty="0"/>
              <a:t> </a:t>
            </a:r>
            <a:r>
              <a:rPr lang="tr-TR" sz="2000" dirty="0"/>
              <a:t>(Raschka &amp; Olson, 2016 p6).</a:t>
            </a:r>
          </a:p>
          <a:p>
            <a:pPr marL="0" indent="0">
              <a:buNone/>
            </a:pPr>
            <a:r>
              <a:rPr lang="en-US" dirty="0"/>
              <a:t>Unsupervised learning is a type of machine learning</a:t>
            </a:r>
            <a:r>
              <a:rPr lang="tr-TR" dirty="0"/>
              <a:t> </a:t>
            </a:r>
            <a:r>
              <a:rPr lang="en-US" dirty="0"/>
              <a:t>algorithm used to draw inferences from datasets consisting of input data without labeled responses.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The most common unsupervised learning method is </a:t>
            </a:r>
            <a:r>
              <a:rPr lang="en-US" b="1" dirty="0"/>
              <a:t>cluster analysis</a:t>
            </a:r>
            <a:r>
              <a:rPr lang="en-US" dirty="0"/>
              <a:t>, which is used for exploratory data analysis to find hidden patterns or grouping in data.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Clustering” is the process of grouping similar entities together. The goal of this unsupervised machine learning technique is to find similarities in the data point and group similar data points together.</a:t>
            </a:r>
          </a:p>
        </p:txBody>
      </p:sp>
    </p:spTree>
    <p:extLst>
      <p:ext uri="{BB962C8B-B14F-4D97-AF65-F5344CB8AC3E}">
        <p14:creationId xmlns:p14="http://schemas.microsoft.com/office/powerpoint/2010/main" val="9473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AB57-FE59-47E1-941F-42578EE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"/>
            <a:ext cx="10515600" cy="42407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/>
              <a:t>Unsupervised Learning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0BC00-A6BC-4735-840B-AB7BCD14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4" y="402458"/>
            <a:ext cx="3165231" cy="2847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32D75-58E9-4865-BFF8-28E6B958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42" y="2760452"/>
            <a:ext cx="2005013" cy="1548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E7645-5109-4897-9D4A-F8E0D2B159EB}"/>
              </a:ext>
            </a:extLst>
          </p:cNvPr>
          <p:cNvSpPr txBox="1"/>
          <p:nvPr/>
        </p:nvSpPr>
        <p:spPr>
          <a:xfrm>
            <a:off x="5877455" y="2760452"/>
            <a:ext cx="2208628" cy="1554272"/>
          </a:xfrm>
          <a:prstGeom prst="rect">
            <a:avLst/>
          </a:prstGeom>
          <a:gradFill>
            <a:gsLst>
              <a:gs pos="53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tr-TR" sz="1900" dirty="0">
                <a:highlight>
                  <a:srgbClr val="FFFF00"/>
                </a:highlight>
              </a:rPr>
              <a:t>Clustering</a:t>
            </a:r>
          </a:p>
          <a:p>
            <a:r>
              <a:rPr lang="tr-TR" sz="1900" dirty="0"/>
              <a:t>K-means</a:t>
            </a:r>
          </a:p>
          <a:p>
            <a:r>
              <a:rPr lang="tr-TR" sz="1900" dirty="0"/>
              <a:t>PCA</a:t>
            </a:r>
          </a:p>
          <a:p>
            <a:r>
              <a:rPr lang="tr-TR" sz="1900" dirty="0"/>
              <a:t>Association Analysis</a:t>
            </a:r>
          </a:p>
          <a:p>
            <a:r>
              <a:rPr lang="tr-TR" sz="1900" dirty="0"/>
              <a:t>FP-Growth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36AE3C-FC6A-4339-B735-A69BF2118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9" y="3678159"/>
            <a:ext cx="3267717" cy="2525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82E2A6-209D-44EC-86CB-78DCA88D1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9" y="402458"/>
            <a:ext cx="3267717" cy="2357994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851861CC-00D5-4FA7-B69B-4EF1187BB401}"/>
              </a:ext>
            </a:extLst>
          </p:cNvPr>
          <p:cNvSpPr/>
          <p:nvPr/>
        </p:nvSpPr>
        <p:spPr>
          <a:xfrm rot="3620861">
            <a:off x="7722297" y="1225310"/>
            <a:ext cx="337627" cy="190054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24D33974-C016-49A5-AB21-965E30898611}"/>
              </a:ext>
            </a:extLst>
          </p:cNvPr>
          <p:cNvSpPr/>
          <p:nvPr/>
        </p:nvSpPr>
        <p:spPr>
          <a:xfrm rot="6983199">
            <a:off x="7720035" y="3801946"/>
            <a:ext cx="337627" cy="185817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B7A8F37-F6D0-4C15-A1D3-7733DD127D87}"/>
              </a:ext>
            </a:extLst>
          </p:cNvPr>
          <p:cNvSpPr/>
          <p:nvPr/>
        </p:nvSpPr>
        <p:spPr>
          <a:xfrm rot="5400000">
            <a:off x="2485964" y="2745700"/>
            <a:ext cx="359746" cy="2407755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F006121-B22E-484D-B826-DEE3010AB13C}"/>
              </a:ext>
            </a:extLst>
          </p:cNvPr>
          <p:cNvSpPr/>
          <p:nvPr/>
        </p:nvSpPr>
        <p:spPr>
          <a:xfrm rot="10800000">
            <a:off x="1282086" y="3249636"/>
            <a:ext cx="359746" cy="5537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A8B58E-110D-4FD9-B0A4-04A62A7002DE}"/>
              </a:ext>
            </a:extLst>
          </p:cNvPr>
          <p:cNvSpPr txBox="1"/>
          <p:nvPr/>
        </p:nvSpPr>
        <p:spPr>
          <a:xfrm>
            <a:off x="3425917" y="2282191"/>
            <a:ext cx="421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/>
              <a:t>Learning Algorithm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77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1067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Branches of Machine-Learning</vt:lpstr>
      <vt:lpstr>Supervised Learning</vt:lpstr>
      <vt:lpstr>Supervised Learning Proccess</vt:lpstr>
      <vt:lpstr>Unsupervised Learning</vt:lpstr>
      <vt:lpstr>Unsupervised Learning</vt:lpstr>
      <vt:lpstr>PowerPoint Presentation</vt:lpstr>
      <vt:lpstr>1.   Data Pre-Proccessing</vt:lpstr>
      <vt:lpstr>PowerPoint Presentation</vt:lpstr>
      <vt:lpstr>PowerPoint Presentation</vt:lpstr>
      <vt:lpstr>PowerPoint Presentation</vt:lpstr>
      <vt:lpstr>2. Logistic Regression </vt:lpstr>
      <vt:lpstr>PowerPoint Presentation</vt:lpstr>
      <vt:lpstr>Tackling Overfitting and Underfitting problems</vt:lpstr>
      <vt:lpstr>Model Evaluation – Confusion Matrix</vt:lpstr>
      <vt:lpstr> Sample Dataset :   Default Payments of Credit Card Clients      Dataset in Taiwan from 2005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UZOMA</dc:creator>
  <cp:lastModifiedBy>UZOMA</cp:lastModifiedBy>
  <cp:revision>68</cp:revision>
  <dcterms:created xsi:type="dcterms:W3CDTF">2018-03-14T10:58:51Z</dcterms:created>
  <dcterms:modified xsi:type="dcterms:W3CDTF">2018-12-26T10:08:02Z</dcterms:modified>
</cp:coreProperties>
</file>