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D2DD8-7FCC-4D79-B56E-8A9CDF29DB8C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6C6BC-2A5F-46B3-9411-1577A17C6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4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887-C4F9-532B-27CB-4131DD8BB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A478B-EFF0-20BD-76A8-C0B8315AB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 Phuc Truong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90714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234F5-6661-ED75-CB3E-B4ADBCE4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56259D8-B50F-94BE-A466-DFD64758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0" y="943897"/>
            <a:ext cx="100682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b="1" dirty="0"/>
              <a:t>Push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70DE2-7EF5-F8A0-A9BD-BBFA7BCCB745}"/>
              </a:ext>
            </a:extLst>
          </p:cNvPr>
          <p:cNvSpPr txBox="1"/>
          <p:nvPr/>
        </p:nvSpPr>
        <p:spPr>
          <a:xfrm>
            <a:off x="1061881" y="1651783"/>
            <a:ext cx="1006823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student)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(student);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top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"Added: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B22DC1-30C9-7C08-8D52-B7B53008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0" y="3605602"/>
            <a:ext cx="1006823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Adds a new Student to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Creates a new Node with the given student.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Links the new node to the current top.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Updates top to the new node.</a:t>
            </a:r>
          </a:p>
        </p:txBody>
      </p:sp>
    </p:spTree>
    <p:extLst>
      <p:ext uri="{BB962C8B-B14F-4D97-AF65-F5344CB8AC3E}">
        <p14:creationId xmlns:p14="http://schemas.microsoft.com/office/powerpoint/2010/main" val="46809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C2F0-8690-5FBE-E21E-DF23C1733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E84D4BC-1CBB-A0B5-D706-1F6D1085D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0" y="943897"/>
            <a:ext cx="100682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b="1" dirty="0"/>
              <a:t>Push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5943D-026C-A651-B1C3-CC5E12342E4A}"/>
              </a:ext>
            </a:extLst>
          </p:cNvPr>
          <p:cNvSpPr txBox="1"/>
          <p:nvPr/>
        </p:nvSpPr>
        <p:spPr>
          <a:xfrm>
            <a:off x="1061881" y="1651783"/>
            <a:ext cx="1006823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student)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(student);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top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"Added: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97A360-8BE9-3458-372A-17B41F98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1" y="3159887"/>
            <a:ext cx="1006823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Adds a new Student to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Creates a new Node with the given student.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Links the new node to the current top.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Updates top to the new node.</a:t>
            </a:r>
          </a:p>
        </p:txBody>
      </p:sp>
    </p:spTree>
    <p:extLst>
      <p:ext uri="{BB962C8B-B14F-4D97-AF65-F5344CB8AC3E}">
        <p14:creationId xmlns:p14="http://schemas.microsoft.com/office/powerpoint/2010/main" val="3734435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F27B-A567-6549-8998-3CB8A0DB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8155EA8-F98F-29E4-AF7E-871840AF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0" y="943897"/>
            <a:ext cx="100682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b="1" dirty="0"/>
              <a:t>Peek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8D50-6FF5-7346-E52C-2A0166518513}"/>
              </a:ext>
            </a:extLst>
          </p:cNvPr>
          <p:cNvSpPr txBox="1"/>
          <p:nvPr/>
        </p:nvSpPr>
        <p:spPr>
          <a:xfrm>
            <a:off x="1061881" y="1651783"/>
            <a:ext cx="1006823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"Stack is empty."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68D659-15B1-3307-089B-AFFE31558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1" y="3549298"/>
            <a:ext cx="1006823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Purpose</a:t>
            </a:r>
            <a:r>
              <a:rPr lang="en-GB" sz="2000" dirty="0"/>
              <a:t>: Retrieves the student at the top of the stack without removing it.</a:t>
            </a:r>
          </a:p>
        </p:txBody>
      </p:sp>
    </p:spTree>
    <p:extLst>
      <p:ext uri="{BB962C8B-B14F-4D97-AF65-F5344CB8AC3E}">
        <p14:creationId xmlns:p14="http://schemas.microsoft.com/office/powerpoint/2010/main" val="1073410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B2819-6DE5-B1BE-140E-C94D00433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F6312-F54F-6CB3-ADA1-9156D09E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0" y="2094271"/>
            <a:ext cx="100682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b="1" dirty="0" err="1"/>
              <a:t>IsEmpty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73D26-76ED-8E2C-BCA3-90B384695F40}"/>
              </a:ext>
            </a:extLst>
          </p:cNvPr>
          <p:cNvSpPr txBox="1"/>
          <p:nvPr/>
        </p:nvSpPr>
        <p:spPr>
          <a:xfrm>
            <a:off x="1061881" y="2802157"/>
            <a:ext cx="10068232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40ADD3-BE3B-42DE-5038-5A4B2864E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0" y="3578790"/>
            <a:ext cx="69331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  <a:r>
              <a:rPr lang="en-US" altLang="en-US" sz="2000" b="1" dirty="0" err="1"/>
              <a:t>Purpose</a:t>
            </a:r>
            <a:r>
              <a:rPr lang="en-US" altLang="en-US" sz="2000" dirty="0"/>
              <a:t>: Checks if the stack is empty by verifying 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 is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9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F044F-B00F-B81F-1E82-9A72CBE6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E2BD5A-E2AD-BD97-421D-43CB94493544}"/>
              </a:ext>
            </a:extLst>
          </p:cNvPr>
          <p:cNvSpPr txBox="1"/>
          <p:nvPr/>
        </p:nvSpPr>
        <p:spPr>
          <a:xfrm>
            <a:off x="1061880" y="292492"/>
            <a:ext cx="987159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students to display."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"Students in the stack:"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(current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CF0DA4E-874E-5E2F-2461-C4B160AC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0" y="3708812"/>
            <a:ext cx="73678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Iterates through the stack and prints all student details.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Traverses the stack from top to the last node (null).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25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6822E-E23C-B760-2EE1-6965F10E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52039-99FE-349C-7B9D-E66B66B9FE93}"/>
              </a:ext>
            </a:extLst>
          </p:cNvPr>
          <p:cNvSpPr txBox="1"/>
          <p:nvPr/>
        </p:nvSpPr>
        <p:spPr>
          <a:xfrm>
            <a:off x="1081548" y="1838632"/>
            <a:ext cx="6096000" cy="872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Merge Sort</a:t>
            </a:r>
          </a:p>
          <a:p>
            <a:pPr>
              <a:lnSpc>
                <a:spcPct val="150000"/>
              </a:lnSpc>
            </a:pPr>
            <a:r>
              <a:rPr lang="en-GB" b="1" dirty="0" err="1"/>
              <a:t>SortStudents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A065C-4F96-2032-749F-E330D7C1654E}"/>
              </a:ext>
            </a:extLst>
          </p:cNvPr>
          <p:cNvSpPr txBox="1"/>
          <p:nvPr/>
        </p:nvSpPr>
        <p:spPr>
          <a:xfrm>
            <a:off x="1081548" y="2801385"/>
            <a:ext cx="102845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top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"Students sorted by marks."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74E0ECB-4D03-BFF6-7115-279A4D1F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3599039"/>
            <a:ext cx="8415445" cy="8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Sorts the stack by Student marks using the merge sort algorithm.</a:t>
            </a:r>
          </a:p>
        </p:txBody>
      </p:sp>
    </p:spTree>
    <p:extLst>
      <p:ext uri="{BB962C8B-B14F-4D97-AF65-F5344CB8AC3E}">
        <p14:creationId xmlns:p14="http://schemas.microsoft.com/office/powerpoint/2010/main" val="2386301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04789-C189-9487-6C1D-0568EB9B8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6EC1387-66D7-8D53-7EBF-51047B4F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0"/>
            <a:ext cx="2014206" cy="4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Merge Sort Logic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80E3B-F18E-09CD-04BE-32645FB65C67}"/>
              </a:ext>
            </a:extLst>
          </p:cNvPr>
          <p:cNvSpPr txBox="1"/>
          <p:nvPr/>
        </p:nvSpPr>
        <p:spPr>
          <a:xfrm>
            <a:off x="1081549" y="586332"/>
            <a:ext cx="1028454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(head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getMiddle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(head);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nextToMiddle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(head);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nextToMiddle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(left, right);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82CF4-1EF4-2755-8F78-09276CDD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4091412"/>
            <a:ext cx="6151043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list has 0 or 1 node, it is already sorted.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Splits the list into two halves.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Recursive 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Sorts each half recursively.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the sorted halves. </a:t>
            </a:r>
          </a:p>
        </p:txBody>
      </p:sp>
    </p:spTree>
    <p:extLst>
      <p:ext uri="{BB962C8B-B14F-4D97-AF65-F5344CB8AC3E}">
        <p14:creationId xmlns:p14="http://schemas.microsoft.com/office/powerpoint/2010/main" val="2569501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9F0A7-308A-E622-9C47-1548D128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A1B56988-0090-7BF0-138C-AB565D4C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683" y="115272"/>
            <a:ext cx="1865447" cy="4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/>
              <a:t>Merge Function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890EF-24AE-7E4C-BF7B-8FC996FCF12F}"/>
              </a:ext>
            </a:extLst>
          </p:cNvPr>
          <p:cNvSpPr txBox="1"/>
          <p:nvPr/>
        </p:nvSpPr>
        <p:spPr>
          <a:xfrm>
            <a:off x="6528620" y="612844"/>
            <a:ext cx="5417574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left,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right)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dummy;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(left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right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left;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left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right;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right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(left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left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right;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5C193A-B35D-D735-7125-0C1FE5E4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1459229"/>
            <a:ext cx="524059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Combines two sorted lists into one.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Compares marks of the first nodes in left and right.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Appends the smaller node to the result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Middle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4691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744F7-F07A-C4EC-2AF3-8D6F8FD85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70D989D-9052-EB92-0D9E-E2D39ACF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1769806"/>
            <a:ext cx="1361591" cy="4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/>
              <a:t>Get Middle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5AA24-5075-DD1D-89C6-B24EBEC7AADF}"/>
              </a:ext>
            </a:extLst>
          </p:cNvPr>
          <p:cNvSpPr txBox="1"/>
          <p:nvPr/>
        </p:nvSpPr>
        <p:spPr>
          <a:xfrm>
            <a:off x="1081549" y="2356138"/>
            <a:ext cx="1028454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getMiddle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head, fast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fast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fast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slow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slow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fast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fast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slow;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D5D3D-60B9-EB3D-5AB9-4443E32F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4664462"/>
            <a:ext cx="7840351" cy="45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b="1" dirty="0"/>
              <a:t>Purpose</a:t>
            </a:r>
            <a:r>
              <a:rPr lang="en-GB" dirty="0"/>
              <a:t>: Identifies the middle of the linked list using a two-pointer technique.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9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8EACB-203F-2DE4-E120-51D0E8A8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5E3DCF29-9AF8-D758-5D93-21F1FDE6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0"/>
            <a:ext cx="3066930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6. Search, Edit, and Delete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8B49E-5BA8-CAF4-080C-AB5AEE60338B}"/>
              </a:ext>
            </a:extLst>
          </p:cNvPr>
          <p:cNvSpPr txBox="1"/>
          <p:nvPr/>
        </p:nvSpPr>
        <p:spPr>
          <a:xfrm>
            <a:off x="1081549" y="959237"/>
            <a:ext cx="1028454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(current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with ID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not found."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7D04B0-DF19-4D52-B4AA-AB4E23BC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9" y="3749344"/>
            <a:ext cx="10284540" cy="87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Purpose</a:t>
            </a:r>
            <a:r>
              <a:rPr lang="en-GB" dirty="0"/>
              <a:t>: Locates a student by their ID.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Edit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952CF-3038-4032-D798-A953F06CC54A}"/>
              </a:ext>
            </a:extLst>
          </p:cNvPr>
          <p:cNvSpPr txBox="1"/>
          <p:nvPr/>
        </p:nvSpPr>
        <p:spPr>
          <a:xfrm>
            <a:off x="1081548" y="4549676"/>
            <a:ext cx="1028454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editStudent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marks)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(student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(marks);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"Updated details for student ID: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673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B1AE8C5A-26E3-0128-260D-BCC70855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26" y="289679"/>
            <a:ext cx="10943303" cy="280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Purpose of the Node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Node class serves as a fundamental building block for implementing a stack data structure. Each Node instance contains two critical components: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Student 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This encapsulates the data associated with a single student, such as their ID, name, and marks.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Next Reference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pointer to the next Node in the stack, enabling the stack's linked structure.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CC57C-AB90-07ED-35BE-2F7D3F3D68CD}"/>
              </a:ext>
            </a:extLst>
          </p:cNvPr>
          <p:cNvSpPr txBox="1"/>
          <p:nvPr/>
        </p:nvSpPr>
        <p:spPr>
          <a:xfrm>
            <a:off x="1101211" y="3429000"/>
            <a:ext cx="10402529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Node class for the stack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Holds the student object associated with this node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Reference to the next node in the stack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Constructor to initialize a node with a student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student;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Assign the passed student object to the node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Initialize the next pointer to null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044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8900E-01BD-D2A1-52C3-B938BAAC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5AFB9A88-F5BA-1FD4-5662-7EB72FBDE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-117988"/>
            <a:ext cx="3066930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6. Search, Edit, and Delete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3980B-5C96-0362-B008-DBAFD9CA5403}"/>
              </a:ext>
            </a:extLst>
          </p:cNvPr>
          <p:cNvSpPr txBox="1"/>
          <p:nvPr/>
        </p:nvSpPr>
        <p:spPr>
          <a:xfrm>
            <a:off x="1081549" y="843677"/>
            <a:ext cx="11110451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(current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with ID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not found."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B0D98-2062-3F3C-B018-EEA64DA7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3340509"/>
            <a:ext cx="10284540" cy="87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Purpose</a:t>
            </a:r>
            <a:r>
              <a:rPr lang="en-GB" dirty="0"/>
              <a:t>: Locates a student by their ID.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Edit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2D3FC-C04E-098F-1EE4-0C9B74A2F93A}"/>
              </a:ext>
            </a:extLst>
          </p:cNvPr>
          <p:cNvSpPr txBox="1"/>
          <p:nvPr/>
        </p:nvSpPr>
        <p:spPr>
          <a:xfrm>
            <a:off x="1081548" y="4213056"/>
            <a:ext cx="1111045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editStudent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marks)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(student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(marks);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"Updated details for student ID: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BC9EF-4226-3BB0-960C-63FAF01C8F0C}"/>
              </a:ext>
            </a:extLst>
          </p:cNvPr>
          <p:cNvSpPr txBox="1"/>
          <p:nvPr/>
        </p:nvSpPr>
        <p:spPr>
          <a:xfrm>
            <a:off x="1081548" y="6521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Purpose</a:t>
            </a:r>
            <a:r>
              <a:rPr lang="en-GB" dirty="0"/>
              <a:t>: Updates a student’s details.</a:t>
            </a:r>
          </a:p>
        </p:txBody>
      </p:sp>
    </p:spTree>
    <p:extLst>
      <p:ext uri="{BB962C8B-B14F-4D97-AF65-F5344CB8AC3E}">
        <p14:creationId xmlns:p14="http://schemas.microsoft.com/office/powerpoint/2010/main" val="1765901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3EBD3-D0D5-16C5-CC3F-9B5AD34A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BB4B7F09-0574-DF53-6502-02B5DFF1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-93634"/>
            <a:ext cx="882742" cy="4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FFCE8-0ACF-61A8-7DA0-3A68F0903FF8}"/>
              </a:ext>
            </a:extLst>
          </p:cNvPr>
          <p:cNvSpPr txBox="1"/>
          <p:nvPr/>
        </p:nvSpPr>
        <p:spPr>
          <a:xfrm>
            <a:off x="1081548" y="403938"/>
            <a:ext cx="11110452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"Stack is empty. No student to delete."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"Deleted student with ID: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with ID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not found."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3C10-4234-638D-AEB3-BAC3F2417EDE}"/>
              </a:ext>
            </a:extLst>
          </p:cNvPr>
          <p:cNvSpPr txBox="1"/>
          <p:nvPr/>
        </p:nvSpPr>
        <p:spPr>
          <a:xfrm>
            <a:off x="1081548" y="6454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Purpose</a:t>
            </a:r>
            <a:r>
              <a:rPr lang="en-GB" dirty="0"/>
              <a:t>: Removes a student by ID.</a:t>
            </a:r>
          </a:p>
        </p:txBody>
      </p:sp>
    </p:spTree>
    <p:extLst>
      <p:ext uri="{BB962C8B-B14F-4D97-AF65-F5344CB8AC3E}">
        <p14:creationId xmlns:p14="http://schemas.microsoft.com/office/powerpoint/2010/main" val="1307327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FABA1-2FE9-1381-DC77-CD1B0F666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54C59A1-C6BF-6A71-04D2-699D0FA1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-93634"/>
            <a:ext cx="1495922" cy="4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Initialization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4FE5A-FD78-EAB6-61A6-C25479FD485E}"/>
              </a:ext>
            </a:extLst>
          </p:cNvPr>
          <p:cNvSpPr txBox="1"/>
          <p:nvPr/>
        </p:nvSpPr>
        <p:spPr>
          <a:xfrm>
            <a:off x="1081548" y="486084"/>
            <a:ext cx="6096000" cy="286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38FD2A-646C-F8FA-B81A-717F1808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772444"/>
            <a:ext cx="6790257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Creates a new instance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StudentStack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Stack 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 this point, the stack is empty.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1B80D-2144-4860-BA74-7DF51F94367A}"/>
              </a:ext>
            </a:extLst>
          </p:cNvPr>
          <p:cNvSpPr txBox="1"/>
          <p:nvPr/>
        </p:nvSpPr>
        <p:spPr>
          <a:xfrm>
            <a:off x="1081548" y="173168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Adding Students 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DBC59-1CBC-4E60-0554-A60611B11EC6}"/>
              </a:ext>
            </a:extLst>
          </p:cNvPr>
          <p:cNvSpPr txBox="1"/>
          <p:nvPr/>
        </p:nvSpPr>
        <p:spPr>
          <a:xfrm>
            <a:off x="1081548" y="2229253"/>
            <a:ext cx="808211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6.0f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"103"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"Charlie"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5F7FC39-E629-6CE6-6D4E-3604BD715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3152583"/>
            <a:ext cx="10995767" cy="326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Demonstrates the push operation by adding three students to the stack.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Since it is a stack, students are added to the top, resulting in a Last-In-First-Out (LIFO) order: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Top: Charlie (ID: 103, Marks: 4.5)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Middle: Bob (ID: 102, Marks: 6.0)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Bottom: Alice (ID: 101, Marks: 8.5)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502D3-C19F-5D55-E1F8-A9D951DFD36C}"/>
              </a:ext>
            </a:extLst>
          </p:cNvPr>
          <p:cNvSpPr txBox="1"/>
          <p:nvPr/>
        </p:nvSpPr>
        <p:spPr>
          <a:xfrm>
            <a:off x="1212366" y="5910251"/>
            <a:ext cx="795129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Alice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Bob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Charlie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17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51CD1-D9B3-F4D7-5BAC-D3A2B4F4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9F3147-D78E-A2AD-7720-6807A5A3C81B}"/>
              </a:ext>
            </a:extLst>
          </p:cNvPr>
          <p:cNvSpPr txBox="1"/>
          <p:nvPr/>
        </p:nvSpPr>
        <p:spPr>
          <a:xfrm>
            <a:off x="1081548" y="244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Displaying 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F8BE6-9FFE-398B-D160-7779A272DE12}"/>
              </a:ext>
            </a:extLst>
          </p:cNvPr>
          <p:cNvSpPr txBox="1"/>
          <p:nvPr/>
        </p:nvSpPr>
        <p:spPr>
          <a:xfrm>
            <a:off x="1081548" y="521991"/>
            <a:ext cx="8082116" cy="286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8DFA8-23AF-3AE1-9BA3-6960A683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808351"/>
            <a:ext cx="93551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Demonstrates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displayStudents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to list all students in the stack.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2ED88-55C8-5477-44B0-A0A0A14C2319}"/>
              </a:ext>
            </a:extLst>
          </p:cNvPr>
          <p:cNvSpPr txBox="1"/>
          <p:nvPr/>
        </p:nvSpPr>
        <p:spPr>
          <a:xfrm>
            <a:off x="1081548" y="1900958"/>
            <a:ext cx="806245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the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Charlie,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Bob,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Alice,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964AE-EB7B-81D2-5CE5-672F51A63405}"/>
              </a:ext>
            </a:extLst>
          </p:cNvPr>
          <p:cNvSpPr txBox="1"/>
          <p:nvPr/>
        </p:nvSpPr>
        <p:spPr>
          <a:xfrm>
            <a:off x="1081548" y="32418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Sorting Students by Marks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02736-0CB0-C70E-42A8-919F8167CE90}"/>
              </a:ext>
            </a:extLst>
          </p:cNvPr>
          <p:cNvSpPr txBox="1"/>
          <p:nvPr/>
        </p:nvSpPr>
        <p:spPr>
          <a:xfrm>
            <a:off x="1081548" y="3751797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5B7C6F0-F56D-61AD-13B0-461EB6BE2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4418434"/>
            <a:ext cx="9137310" cy="234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to sort students by their marks in ascending order.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Calls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displayStudents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again to show the sorted order.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Merge sort is applied to the linked list within the stack.</a:t>
            </a:r>
          </a:p>
        </p:txBody>
      </p:sp>
    </p:spTree>
    <p:extLst>
      <p:ext uri="{BB962C8B-B14F-4D97-AF65-F5344CB8AC3E}">
        <p14:creationId xmlns:p14="http://schemas.microsoft.com/office/powerpoint/2010/main" val="4231139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703F-E31E-6694-9F53-7DD8F332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E96E50-B3CD-F5D8-0CD3-2C199D91B2EC}"/>
              </a:ext>
            </a:extLst>
          </p:cNvPr>
          <p:cNvSpPr txBox="1"/>
          <p:nvPr/>
        </p:nvSpPr>
        <p:spPr>
          <a:xfrm>
            <a:off x="1081548" y="244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Output</a:t>
            </a:r>
            <a:r>
              <a:rPr lang="en-GB" sz="2000" dirty="0"/>
              <a:t>: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6759F-F260-176D-4D0D-05DB4D2290E5}"/>
              </a:ext>
            </a:extLst>
          </p:cNvPr>
          <p:cNvSpPr txBox="1"/>
          <p:nvPr/>
        </p:nvSpPr>
        <p:spPr>
          <a:xfrm>
            <a:off x="1081548" y="521991"/>
            <a:ext cx="808211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sorted by marks.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the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Charlie,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Bob,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Alice,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8CA61-8012-4B99-0ECE-A7B356DD2882}"/>
              </a:ext>
            </a:extLst>
          </p:cNvPr>
          <p:cNvSpPr txBox="1"/>
          <p:nvPr/>
        </p:nvSpPr>
        <p:spPr>
          <a:xfrm>
            <a:off x="1081548" y="20967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Editing a Student's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2BBA6-D8BB-039B-3A18-D9CE0F61089C}"/>
              </a:ext>
            </a:extLst>
          </p:cNvPr>
          <p:cNvSpPr txBox="1"/>
          <p:nvPr/>
        </p:nvSpPr>
        <p:spPr>
          <a:xfrm>
            <a:off x="1081547" y="2466113"/>
            <a:ext cx="8082115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editStudent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"Bobby"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7.0f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375E0D3-782F-0378-47D8-4C30B784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7" y="3104749"/>
            <a:ext cx="9802764" cy="280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Edits the details of the student with ID 102, changing their name to "Bobby" and updating marks to 7.0.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displayStudents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confirm the changes.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editStudent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searches for the student by ID and modifies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3355993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FC0A-FECF-7182-BD75-C8EB84206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2E4FD4-24A9-2442-4498-5D578805E983}"/>
              </a:ext>
            </a:extLst>
          </p:cNvPr>
          <p:cNvSpPr txBox="1"/>
          <p:nvPr/>
        </p:nvSpPr>
        <p:spPr>
          <a:xfrm>
            <a:off x="1081548" y="244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Output</a:t>
            </a:r>
            <a:r>
              <a:rPr lang="en-GB" sz="2000" dirty="0"/>
              <a:t>: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C1A6F-A6CB-388D-CCBA-DF3D029F7348}"/>
              </a:ext>
            </a:extLst>
          </p:cNvPr>
          <p:cNvSpPr txBox="1"/>
          <p:nvPr/>
        </p:nvSpPr>
        <p:spPr>
          <a:xfrm>
            <a:off x="1081548" y="521991"/>
            <a:ext cx="808211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Updated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details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student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the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Charlie,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Bobby,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Alice,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BF3D4-6645-1100-5963-92558BEFED94}"/>
              </a:ext>
            </a:extLst>
          </p:cNvPr>
          <p:cNvSpPr txBox="1"/>
          <p:nvPr/>
        </p:nvSpPr>
        <p:spPr>
          <a:xfrm>
            <a:off x="1081548" y="19993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Deleting a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1DDA6-0856-AEA3-5D66-82F30666054C}"/>
              </a:ext>
            </a:extLst>
          </p:cNvPr>
          <p:cNvSpPr txBox="1"/>
          <p:nvPr/>
        </p:nvSpPr>
        <p:spPr>
          <a:xfrm>
            <a:off x="1081548" y="2368651"/>
            <a:ext cx="8082116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deleteStudent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"103"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displayStudents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8F8A2F-B06D-C752-4F01-AFD4DB1F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8" y="3014982"/>
            <a:ext cx="7694863" cy="280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Deletes the student with ID 103 from the stack.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displayStudents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confirm the updated stack contents.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the student is at the top, the pop method is called.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Otherwise, the stack is traversed to remove the target student node.</a:t>
            </a:r>
          </a:p>
        </p:txBody>
      </p:sp>
    </p:spTree>
    <p:extLst>
      <p:ext uri="{BB962C8B-B14F-4D97-AF65-F5344CB8AC3E}">
        <p14:creationId xmlns:p14="http://schemas.microsoft.com/office/powerpoint/2010/main" val="67577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A4693-B3F7-2E54-0DF4-15D29D273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08173-4E29-FCA0-02E9-36B75C960E52}"/>
              </a:ext>
            </a:extLst>
          </p:cNvPr>
          <p:cNvSpPr txBox="1"/>
          <p:nvPr/>
        </p:nvSpPr>
        <p:spPr>
          <a:xfrm>
            <a:off x="1081548" y="244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Output</a:t>
            </a:r>
            <a:r>
              <a:rPr lang="en-GB" sz="2000" dirty="0"/>
              <a:t>: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E6EE3-5B51-74CC-A7D5-454A5B64147E}"/>
              </a:ext>
            </a:extLst>
          </p:cNvPr>
          <p:cNvSpPr txBox="1"/>
          <p:nvPr/>
        </p:nvSpPr>
        <p:spPr>
          <a:xfrm>
            <a:off x="1081548" y="521991"/>
            <a:ext cx="808211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Deleted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student with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the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Bobby,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Alice,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44AFB-6DC2-362C-107B-6012AAE81ADB}"/>
              </a:ext>
            </a:extLst>
          </p:cNvPr>
          <p:cNvSpPr txBox="1"/>
          <p:nvPr/>
        </p:nvSpPr>
        <p:spPr>
          <a:xfrm>
            <a:off x="1081548" y="17171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Searching for a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C33A7-CAAE-1074-1BC9-4BA19D70E021}"/>
              </a:ext>
            </a:extLst>
          </p:cNvPr>
          <p:cNvSpPr txBox="1"/>
          <p:nvPr/>
        </p:nvSpPr>
        <p:spPr>
          <a:xfrm>
            <a:off x="1081548" y="2086523"/>
            <a:ext cx="808211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foundStudent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foundStudent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52A40F-9989-E0B4-3490-2569A8254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9" y="3281723"/>
            <a:ext cx="8082116" cy="234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Searches for the student with ID 101 in the stack and displays their details.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searchStudent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iterates through the stack to find the matching student.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000" b="1" dirty="0"/>
              <a:t>Output</a:t>
            </a:r>
            <a:r>
              <a:rPr lang="en-GB" sz="2000" dirty="0"/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126CE-A0C1-8748-DB18-146CFE064CC6}"/>
              </a:ext>
            </a:extLst>
          </p:cNvPr>
          <p:cNvSpPr txBox="1"/>
          <p:nvPr/>
        </p:nvSpPr>
        <p:spPr>
          <a:xfrm>
            <a:off x="1081548" y="5820084"/>
            <a:ext cx="6096000" cy="286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Alice, Marks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64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A991C-FE98-0274-D07A-5C1D8BFC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17C669-353C-AF84-EE02-A6ED0ACC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77" y="641058"/>
            <a:ext cx="11277600" cy="557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Components in Detail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field stores an object of the Student class. The Student class may include fields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 (e.g., Student ID)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name (e.g., Student Name)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marks (e.g., Student Marks)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Node 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field serves as a link to the subsequent node in the stack. Initially set to null, it is later updated when nodes are added to the stack.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Constructor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constructor accepts a Student object as a parameter.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initializes the student field with the provided data and sets next to null to indicate that the node is not yet linked to another.</a:t>
            </a:r>
          </a:p>
        </p:txBody>
      </p:sp>
    </p:spTree>
    <p:extLst>
      <p:ext uri="{BB962C8B-B14F-4D97-AF65-F5344CB8AC3E}">
        <p14:creationId xmlns:p14="http://schemas.microsoft.com/office/powerpoint/2010/main" val="3015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15F88-B81D-4124-3DD1-CE6459B55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AACAF9-AC48-C767-1576-E1A637E5AC07}"/>
              </a:ext>
            </a:extLst>
          </p:cNvPr>
          <p:cNvSpPr txBox="1"/>
          <p:nvPr/>
        </p:nvSpPr>
        <p:spPr>
          <a:xfrm>
            <a:off x="1061883" y="225334"/>
            <a:ext cx="10795819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CC88E3-F2A2-5A95-0434-1C6464A6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3" y="1702662"/>
            <a:ext cx="10795819" cy="372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a blueprint for creating Student objects, where each object holds details about an individual student.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unique identifier for the student.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name of the student.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floating-point number representing the student's marks (out of 10).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attributes are declared as private to enforce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encapsulation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ensuring controlled access via getters and setters.</a:t>
            </a:r>
          </a:p>
        </p:txBody>
      </p:sp>
    </p:spTree>
    <p:extLst>
      <p:ext uri="{BB962C8B-B14F-4D97-AF65-F5344CB8AC3E}">
        <p14:creationId xmlns:p14="http://schemas.microsoft.com/office/powerpoint/2010/main" val="1514371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FD60E-96BA-AE20-2884-96EE9A9A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339073-C114-D2E1-8596-0BA2991FFEF9}"/>
              </a:ext>
            </a:extLst>
          </p:cNvPr>
          <p:cNvSpPr txBox="1"/>
          <p:nvPr/>
        </p:nvSpPr>
        <p:spPr>
          <a:xfrm>
            <a:off x="1061883" y="225334"/>
            <a:ext cx="10795819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</a:rPr>
              <a:t>, </a:t>
            </a:r>
            <a:r>
              <a:rPr lang="en-GB" b="0" dirty="0">
                <a:solidFill>
                  <a:srgbClr val="4EC9B0"/>
                </a:solidFill>
                <a:effectLst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</a:rPr>
              <a:t>studentName</a:t>
            </a:r>
            <a:r>
              <a:rPr lang="en-GB" b="0" dirty="0">
                <a:solidFill>
                  <a:srgbClr val="CCCCCC"/>
                </a:solidFill>
                <a:effectLst/>
              </a:rPr>
              <a:t>, </a:t>
            </a:r>
            <a:r>
              <a:rPr lang="en-GB" b="0" dirty="0">
                <a:solidFill>
                  <a:srgbClr val="4EC9B0"/>
                </a:solidFill>
                <a:effectLst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</a:rPr>
              <a:t> marks)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</a:rPr>
              <a:t>    </a:t>
            </a:r>
            <a:r>
              <a:rPr lang="en-GB" b="0" dirty="0" err="1">
                <a:solidFill>
                  <a:srgbClr val="569CD6"/>
                </a:solidFill>
                <a:effectLst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</a:rPr>
              <a:t>    </a:t>
            </a:r>
            <a:r>
              <a:rPr lang="en-GB" b="0" dirty="0" err="1">
                <a:solidFill>
                  <a:srgbClr val="569CD6"/>
                </a:solidFill>
                <a:effectLst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</a:rPr>
              <a:t>studentName</a:t>
            </a:r>
            <a:r>
              <a:rPr lang="en-GB" b="0" dirty="0">
                <a:solidFill>
                  <a:srgbClr val="CCCCCC"/>
                </a:solidFill>
                <a:effectLst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</a:rPr>
              <a:t>studentName</a:t>
            </a:r>
            <a:r>
              <a:rPr lang="en-GB" b="0" dirty="0">
                <a:solidFill>
                  <a:srgbClr val="CCCCCC"/>
                </a:solidFill>
                <a:effectLst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</a:rPr>
              <a:t>    </a:t>
            </a:r>
            <a:r>
              <a:rPr lang="en-GB" b="0" dirty="0" err="1">
                <a:solidFill>
                  <a:srgbClr val="569CD6"/>
                </a:solidFill>
                <a:effectLst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</a:rPr>
              <a:t>marks</a:t>
            </a:r>
            <a:r>
              <a:rPr lang="en-GB" b="0" dirty="0">
                <a:solidFill>
                  <a:srgbClr val="CCCCCC"/>
                </a:solidFill>
                <a:effectLst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</a:rPr>
              <a:t> marks;</a:t>
            </a:r>
          </a:p>
          <a:p>
            <a:r>
              <a:rPr lang="en-GB" b="0" dirty="0">
                <a:solidFill>
                  <a:srgbClr val="CCCCCC"/>
                </a:solidFill>
                <a:effectLst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31E86-29EE-8006-DD70-70219EABC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3" y="1699525"/>
            <a:ext cx="1079581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Initializes a Student object with specific values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marks.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this.studentID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Refers to the class-level variable, differentiating it from the constructor parameter.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Enable dynamic instantiation of student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dirty="0"/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02EB4-EC1B-8C1C-C656-6CEE2C94183E}"/>
              </a:ext>
            </a:extLst>
          </p:cNvPr>
          <p:cNvSpPr txBox="1"/>
          <p:nvPr/>
        </p:nvSpPr>
        <p:spPr>
          <a:xfrm>
            <a:off x="1061883" y="4038627"/>
            <a:ext cx="817060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"S123"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5FAEB24-B03C-83B6-BE84-63386C30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3" y="4436504"/>
            <a:ext cx="8328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creates a student with the ID S123, name John Doe, and marks 8.5.</a:t>
            </a:r>
          </a:p>
        </p:txBody>
      </p:sp>
    </p:spTree>
    <p:extLst>
      <p:ext uri="{BB962C8B-B14F-4D97-AF65-F5344CB8AC3E}">
        <p14:creationId xmlns:p14="http://schemas.microsoft.com/office/powerpoint/2010/main" val="3236327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708DE-9372-34C8-0BBC-EB0F99990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E6843-4FD6-5AC0-E465-FD9718BC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3" y="2627411"/>
            <a:ext cx="1060900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Purpose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en-GB" sz="2000" dirty="0"/>
              <a:t>Facilitates controlled access and modification of private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Getters</a:t>
            </a:r>
            <a:r>
              <a:rPr lang="en-GB" sz="2000" dirty="0"/>
              <a:t>: Retrieve the current values of the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Setters</a:t>
            </a:r>
            <a:r>
              <a:rPr lang="en-GB" sz="2000" dirty="0"/>
              <a:t>: Modify the attribute values while maintaining encapsulation and allowing validation if necessary.</a:t>
            </a:r>
          </a:p>
          <a:p>
            <a:r>
              <a:rPr lang="en-GB" sz="2000" dirty="0"/>
              <a:t>Example Usage: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6A69F-9F99-D016-B4AD-9CF4AA3D5E41}"/>
              </a:ext>
            </a:extLst>
          </p:cNvPr>
          <p:cNvSpPr txBox="1"/>
          <p:nvPr/>
        </p:nvSpPr>
        <p:spPr>
          <a:xfrm>
            <a:off x="1061883" y="156410"/>
            <a:ext cx="1060900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marks; }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marks) {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marks;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35953-FCCC-C570-8BB5-AC9BC566F2D8}"/>
              </a:ext>
            </a:extLst>
          </p:cNvPr>
          <p:cNvSpPr txBox="1"/>
          <p:nvPr/>
        </p:nvSpPr>
        <p:spPr>
          <a:xfrm>
            <a:off x="1061883" y="4729080"/>
            <a:ext cx="1060900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9.0f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marks to 9.0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Retrieve updated marks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55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CFB2-D423-BDE8-BAF8-6DFED9BA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E1C58-3FCA-C6F8-6931-08799E284065}"/>
              </a:ext>
            </a:extLst>
          </p:cNvPr>
          <p:cNvSpPr txBox="1"/>
          <p:nvPr/>
        </p:nvSpPr>
        <p:spPr>
          <a:xfrm>
            <a:off x="1061883" y="156410"/>
            <a:ext cx="1060900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(marks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(marks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(marks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(marks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"Very Good"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"Excellent"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D7AE4A-713F-FA97-6D84-FEB464F6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3" y="2187735"/>
            <a:ext cx="10609006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Classifies a student's performance based on their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Uses conditional statements (if-else) to determine rank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Marks &lt; 5.0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5.0 ≤ Marks &lt; 6.5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6.5 ≤ Marks &lt; 7.5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Very Good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7.5 ≤ Marks &lt; 9.0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Excellent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Marks ≥ 9.0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47BCE-0685-B846-63DA-CC33A4034C06}"/>
              </a:ext>
            </a:extLst>
          </p:cNvPr>
          <p:cNvSpPr txBox="1"/>
          <p:nvPr/>
        </p:nvSpPr>
        <p:spPr>
          <a:xfrm>
            <a:off x="1061882" y="5155130"/>
            <a:ext cx="10609005" cy="286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"Very Good" (if marks = 8.5)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40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918B2-8DB7-1510-5B4F-F4D64398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E976D0-871F-0FB5-AA5F-17C472BEB8CD}"/>
              </a:ext>
            </a:extLst>
          </p:cNvPr>
          <p:cNvSpPr txBox="1"/>
          <p:nvPr/>
        </p:nvSpPr>
        <p:spPr>
          <a:xfrm>
            <a:off x="1061883" y="291605"/>
            <a:ext cx="1006823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Marks: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marks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Rank: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C4462C-40F9-46C0-AABF-99B20A88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2" y="2322930"/>
            <a:ext cx="100682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 human-readable string representation of a Student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@Override Annotation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that this method overrides the default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method in the Object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Combines all attributes and the rank for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6EDB6-F492-8EB0-937E-E32B363C232F}"/>
              </a:ext>
            </a:extLst>
          </p:cNvPr>
          <p:cNvSpPr txBox="1"/>
          <p:nvPr/>
        </p:nvSpPr>
        <p:spPr>
          <a:xfrm>
            <a:off x="1061881" y="4354255"/>
            <a:ext cx="10068233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ID: S123, Name: John Doe, Marks: 8.5, Rank: Very Good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63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C4373-AEC0-4ACC-F096-F8938240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4D0C3-C7DB-CD16-5845-8E1CEB584F4B}"/>
              </a:ext>
            </a:extLst>
          </p:cNvPr>
          <p:cNvSpPr txBox="1"/>
          <p:nvPr/>
        </p:nvSpPr>
        <p:spPr>
          <a:xfrm>
            <a:off x="1061880" y="1742058"/>
            <a:ext cx="1006823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Top of the stack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D731CA-7201-1947-1669-2C17995E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0" y="2678273"/>
            <a:ext cx="100682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Represents the stack's structure, where top points to the node at the top of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helper class that encapsulates a Student object and a reference to the next node in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3556C-2337-B406-8E74-CFC99E137FD3}"/>
              </a:ext>
            </a:extLst>
          </p:cNvPr>
          <p:cNvSpPr txBox="1"/>
          <p:nvPr/>
        </p:nvSpPr>
        <p:spPr>
          <a:xfrm>
            <a:off x="1061879" y="4422509"/>
            <a:ext cx="1006823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StudentStack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824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{4064BA53-F355-44C0-8E08-0498C4497D79}tf10001105</Template>
  <TotalTime>327</TotalTime>
  <Words>2800</Words>
  <Application>Microsoft Office PowerPoint</Application>
  <PresentationFormat>Widescreen</PresentationFormat>
  <Paragraphs>350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Consolas</vt:lpstr>
      <vt:lpstr>Franklin Gothic Book</vt:lpstr>
      <vt:lpstr>Crop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Puppy Sneaky</dc:creator>
  <cp:lastModifiedBy>Puppy Sneaky</cp:lastModifiedBy>
  <cp:revision>22</cp:revision>
  <dcterms:created xsi:type="dcterms:W3CDTF">2024-10-18T11:08:48Z</dcterms:created>
  <dcterms:modified xsi:type="dcterms:W3CDTF">2024-12-05T15:36:10Z</dcterms:modified>
</cp:coreProperties>
</file>