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402" r:id="rId2"/>
    <p:sldId id="440" r:id="rId3"/>
    <p:sldId id="441" r:id="rId4"/>
    <p:sldId id="460" r:id="rId5"/>
    <p:sldId id="461" r:id="rId6"/>
    <p:sldId id="462" r:id="rId7"/>
    <p:sldId id="463" r:id="rId8"/>
    <p:sldId id="464" r:id="rId9"/>
    <p:sldId id="471" r:id="rId10"/>
    <p:sldId id="472" r:id="rId11"/>
    <p:sldId id="408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2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14" autoAdjust="0"/>
  </p:normalViewPr>
  <p:slideViewPr>
    <p:cSldViewPr snapToGrid="0">
      <p:cViewPr varScale="1">
        <p:scale>
          <a:sx n="122" d="100"/>
          <a:sy n="122" d="100"/>
        </p:scale>
        <p:origin x="144" y="7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2020-1-18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2020-1-18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1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49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3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0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6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2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23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5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78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1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8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January 18,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351"/>
            <a:ext cx="7555043" cy="549275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January 18,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</a:t>
            </a:r>
            <a:r>
              <a:rPr lang="en-US" altLang="zh-CN" sz="1050" baseline="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Univsersity</a:t>
            </a:r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/11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课时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KNN</a:t>
            </a:r>
            <a:br>
              <a:rPr lang="en-US" altLang="zh-CN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最近邻算法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/K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近邻算法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cs typeface="+mn-ea"/>
                <a:sym typeface="+mn-lt"/>
              </a:rPr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b="1" dirty="0"/>
              <a:t>酒的分类 </a:t>
            </a:r>
            <a:r>
              <a:rPr lang="en-US" altLang="zh-CN" sz="2000" b="1" dirty="0">
                <a:solidFill>
                  <a:srgbClr val="0000FF"/>
                </a:solidFill>
              </a:rPr>
              <a:t>(Ch0304CaseWine.py)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生成数据集及数据集分析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数据集拆分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KNN</a:t>
            </a:r>
            <a:r>
              <a:rPr lang="zh-CN" altLang="en-US" sz="2000" dirty="0"/>
              <a:t>建模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预测及评分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参数分析</a:t>
            </a:r>
            <a:endParaRPr lang="zh-CN" altLang="en-US" sz="2000" b="1" dirty="0"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糖尿病预测 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Ch0305CaseDiabetes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.py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生成数据集及数据集分析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数据集拆分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KNN</a:t>
            </a:r>
            <a:r>
              <a:rPr lang="zh-CN" altLang="en-US" sz="2000" dirty="0"/>
              <a:t>建模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预测及评分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结果可视化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近邻算法案例分析</a:t>
            </a:r>
          </a:p>
        </p:txBody>
      </p:sp>
    </p:spTree>
    <p:extLst>
      <p:ext uri="{BB962C8B-B14F-4D97-AF65-F5344CB8AC3E}">
        <p14:creationId xmlns:p14="http://schemas.microsoft.com/office/powerpoint/2010/main" val="29242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1E4E89-87C3-4024-A5C0-047264FDEE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近邻算法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微软雅黑" panose="020B0503020204020204" pitchFamily="34" charset="-122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近邻算法原理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微软雅黑" panose="020B0503020204020204" pitchFamily="34" charset="-122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二分类任务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微软雅黑" panose="020B0503020204020204" pitchFamily="34" charset="-122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多分类任务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微软雅黑" panose="020B0503020204020204" pitchFamily="34" charset="-122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回归分析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近邻算法案例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酒的分类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近邻算法案例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糖尿病预测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AD9811-186B-4596-AC1E-E31537E6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Outlines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115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sz="2800" b="1" dirty="0">
                <a:latin typeface="+mn-lt"/>
                <a:ea typeface="+mn-ea"/>
                <a:cs typeface="+mn-ea"/>
                <a:sym typeface="+mn-lt"/>
              </a:rPr>
              <a:t>近邻算法的原理</a:t>
            </a:r>
            <a:endParaRPr lang="en-US" altLang="zh-CN" sz="2800" b="1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      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算法是一个典型的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监督学习算法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，它的核心思想是：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未标记样本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的类别由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距离其最近的</a:t>
            </a:r>
            <a:r>
              <a:rPr lang="en-US" altLang="zh-CN" i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个邻居通过投票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来决定。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        具体而言，假设存在一个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已经标记好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的数据集。给定一个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未标记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的数据样本，我们的任务是：</a:t>
            </a:r>
            <a:r>
              <a:rPr lang="zh-CN" altLang="en-US" dirty="0">
                <a:solidFill>
                  <a:schemeClr val="accent6"/>
                </a:solidFill>
                <a:latin typeface="+mn-lt"/>
                <a:ea typeface="+mn-ea"/>
                <a:cs typeface="+mn-ea"/>
                <a:sym typeface="+mn-lt"/>
              </a:rPr>
              <a:t>预测出该数据样本所属的类别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KNN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的原理是：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计算待标记样本和数据集中每个样本的距离</a:t>
            </a: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取距离最近的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个样本</a:t>
            </a: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待标记的样本所属类别由这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个距离最近的样本投票产生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</p:spTree>
    <p:extLst>
      <p:ext uri="{BB962C8B-B14F-4D97-AF65-F5344CB8AC3E}">
        <p14:creationId xmlns:p14="http://schemas.microsoft.com/office/powerpoint/2010/main" val="308505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+mn-lt"/>
                <a:ea typeface="+mn-ea"/>
                <a:cs typeface="+mn-ea"/>
                <a:sym typeface="+mn-lt"/>
              </a:rPr>
              <a:t>KNN</a:t>
            </a:r>
            <a:r>
              <a:rPr lang="zh-CN" altLang="en-US" sz="2800" b="1" dirty="0">
                <a:latin typeface="+mn-lt"/>
                <a:ea typeface="+mn-ea"/>
                <a:cs typeface="+mn-ea"/>
                <a:sym typeface="+mn-lt"/>
              </a:rPr>
              <a:t>算法原理伪代码</a:t>
            </a:r>
            <a:endParaRPr lang="en-US" altLang="zh-CN" sz="2800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假设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X_test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为待测 样本，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X_train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为已标记的数据集：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遍历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X_train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中所有的样本，计算每个样本与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X_test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的距离，并把距离保存在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Distance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数组中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对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Distance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数组进行排序，取距离最近的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个点，并保存到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数组中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中统计每个类别的个数，例如：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中有多少给样本属于类别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，多少个样本属于类别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1.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中样本数最多的类别即待测样本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X_test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的预测分类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</p:spTree>
    <p:extLst>
      <p:ext uri="{BB962C8B-B14F-4D97-AF65-F5344CB8AC3E}">
        <p14:creationId xmlns:p14="http://schemas.microsoft.com/office/powerpoint/2010/main" val="41292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+mn-lt"/>
                <a:ea typeface="+mn-ea"/>
                <a:cs typeface="+mn-ea"/>
                <a:sym typeface="+mn-lt"/>
              </a:rPr>
              <a:t>KNN</a:t>
            </a:r>
            <a:r>
              <a:rPr lang="zh-CN" altLang="en-US" sz="2800" b="1" dirty="0">
                <a:latin typeface="+mn-lt"/>
                <a:ea typeface="+mn-ea"/>
                <a:cs typeface="+mn-ea"/>
                <a:sym typeface="+mn-lt"/>
              </a:rPr>
              <a:t>算法简单示例</a:t>
            </a:r>
            <a:endParaRPr lang="en-US" altLang="zh-CN" sz="2800" b="1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b="1" dirty="0"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下图中所显示的数据集是良好的数据集，即都有对应的标签，一类是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蓝色正方形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，一类是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红色三角形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 dirty="0">
                <a:solidFill>
                  <a:srgbClr val="00B050"/>
                </a:solidFill>
                <a:latin typeface="+mn-lt"/>
                <a:ea typeface="+mn-ea"/>
                <a:cs typeface="+mn-ea"/>
                <a:sym typeface="+mn-lt"/>
              </a:rPr>
              <a:t>绿色圆形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是待分类数据。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E38459-78EB-4374-B5F5-ECD699DDA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32" y="3168495"/>
            <a:ext cx="3228571" cy="26476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A2F06A-ACE3-4F83-A39D-117788A4A78E}"/>
              </a:ext>
            </a:extLst>
          </p:cNvPr>
          <p:cNvSpPr txBox="1"/>
          <p:nvPr/>
        </p:nvSpPr>
        <p:spPr>
          <a:xfrm>
            <a:off x="111532" y="3305263"/>
            <a:ext cx="5371268" cy="237408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cs typeface="+mn-ea"/>
                <a:sym typeface="+mn-lt"/>
              </a:rPr>
              <a:t>* </a:t>
            </a:r>
            <a:r>
              <a:rPr lang="en-US" altLang="zh-CN" sz="2400" b="1" dirty="0">
                <a:cs typeface="+mn-ea"/>
                <a:sym typeface="+mn-lt"/>
              </a:rPr>
              <a:t>K = 3</a:t>
            </a:r>
            <a:r>
              <a:rPr lang="zh-CN" altLang="en-US" sz="2400" b="1" dirty="0">
                <a:cs typeface="+mn-ea"/>
                <a:sym typeface="+mn-lt"/>
              </a:rPr>
              <a:t>时，</a:t>
            </a:r>
            <a:r>
              <a:rPr lang="zh-CN" altLang="en-US" sz="2400" dirty="0">
                <a:cs typeface="+mn-ea"/>
                <a:sym typeface="+mn-lt"/>
              </a:rPr>
              <a:t>范围内红色三角形较多，待分类样本属于红色三角形类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cs typeface="+mn-ea"/>
                <a:sym typeface="+mn-lt"/>
              </a:rPr>
              <a:t>* </a:t>
            </a:r>
            <a:r>
              <a:rPr lang="en-US" altLang="zh-CN" sz="2400" b="1" dirty="0">
                <a:cs typeface="+mn-ea"/>
                <a:sym typeface="+mn-lt"/>
              </a:rPr>
              <a:t>K = 5</a:t>
            </a:r>
            <a:r>
              <a:rPr lang="zh-CN" altLang="en-US" sz="2400" b="1" dirty="0">
                <a:cs typeface="+mn-ea"/>
                <a:sym typeface="+mn-lt"/>
              </a:rPr>
              <a:t>时，</a:t>
            </a:r>
            <a:r>
              <a:rPr lang="zh-CN" altLang="en-US" sz="2400" dirty="0">
                <a:cs typeface="+mn-ea"/>
                <a:sym typeface="+mn-lt"/>
              </a:rPr>
              <a:t>范围内蓝色正方形较多，待分类样本属于蓝色正方形类</a:t>
            </a:r>
            <a:endParaRPr lang="en-US" altLang="zh-CN" sz="2400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cs typeface="+mn-ea"/>
              <a:sym typeface="+mn-lt"/>
            </a:endParaRPr>
          </a:p>
          <a:p>
            <a:pPr marL="342900" marR="0" indent="-342900" algn="l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77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如何选择一个最佳的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值？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marL="0" indent="0" algn="ctr">
              <a:lnSpc>
                <a:spcPct val="130000"/>
              </a:lnSpc>
              <a:buNone/>
            </a:pPr>
            <a:endParaRPr lang="en-US" altLang="zh-CN" sz="2800" b="1" dirty="0">
              <a:solidFill>
                <a:srgbClr val="00B05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+mn-lt"/>
                <a:ea typeface="+mn-ea"/>
                <a:cs typeface="+mn-ea"/>
                <a:sym typeface="+mn-lt"/>
              </a:rPr>
              <a:t>取决于数据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855000"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一般情况下，较大的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值能减少噪声的影响，但会使类别之间的界限变得模糊 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855000"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因此，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的取值通常较小（通常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K&lt;20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855000"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scikit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-learn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值通过参数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n_neighbors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来调节，默认值为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5.</a:t>
            </a: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</p:spTree>
    <p:extLst>
      <p:ext uri="{BB962C8B-B14F-4D97-AF65-F5344CB8AC3E}">
        <p14:creationId xmlns:p14="http://schemas.microsoft.com/office/powerpoint/2010/main" val="257957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算法优缺点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优点：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简单，易于理解，无需建模与训练，且易于实现。适合对稀有事件进行分类，适合于多分类问题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缺点：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惰性算法，内存开销大，性能较差，可解释性差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</p:spTree>
    <p:extLst>
      <p:ext uri="{BB962C8B-B14F-4D97-AF65-F5344CB8AC3E}">
        <p14:creationId xmlns:p14="http://schemas.microsoft.com/office/powerpoint/2010/main" val="61305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/>
              <a:t>各种需要载入的库文件</a:t>
            </a:r>
            <a:endParaRPr lang="en-US" altLang="zh-CN" b="1" dirty="0"/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cs typeface="+mn-ea"/>
                <a:sym typeface="+mn-lt"/>
              </a:rPr>
              <a:t>#</a:t>
            </a:r>
            <a:r>
              <a:rPr lang="zh-CN" altLang="en-US" dirty="0">
                <a:cs typeface="+mn-ea"/>
                <a:sym typeface="+mn-lt"/>
              </a:rPr>
              <a:t>导入计算库</a:t>
            </a: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import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r>
              <a:rPr lang="en-US" altLang="zh-CN" b="1" dirty="0" err="1">
                <a:cs typeface="+mn-ea"/>
                <a:sym typeface="+mn-lt"/>
              </a:rPr>
              <a:t>numpy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as</a:t>
            </a:r>
            <a:r>
              <a:rPr lang="en-US" altLang="zh-CN" b="1" dirty="0">
                <a:cs typeface="+mn-ea"/>
                <a:sym typeface="+mn-lt"/>
              </a:rPr>
              <a:t> np</a:t>
            </a:r>
            <a:endParaRPr lang="zh-CN" altLang="en-US" b="1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cs typeface="+mn-ea"/>
                <a:sym typeface="+mn-lt"/>
              </a:rPr>
              <a:t># </a:t>
            </a:r>
            <a:r>
              <a:rPr lang="zh-CN" altLang="en-US" dirty="0">
                <a:cs typeface="+mn-ea"/>
                <a:sym typeface="+mn-lt"/>
              </a:rPr>
              <a:t>导入绘图工具箱 </a:t>
            </a:r>
            <a:r>
              <a:rPr lang="en-US" altLang="zh-CN" dirty="0">
                <a:cs typeface="+mn-ea"/>
                <a:sym typeface="+mn-lt"/>
              </a:rPr>
              <a:t>matplotlib</a:t>
            </a: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import</a:t>
            </a:r>
            <a:r>
              <a:rPr lang="en-US" altLang="zh-CN" b="1" dirty="0">
                <a:cs typeface="+mn-ea"/>
                <a:sym typeface="+mn-lt"/>
              </a:rPr>
              <a:t> matplotlib.pyplot </a:t>
            </a: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as</a:t>
            </a:r>
            <a:r>
              <a:rPr lang="en-US" altLang="zh-CN" b="1" dirty="0">
                <a:cs typeface="+mn-ea"/>
                <a:sym typeface="+mn-lt"/>
              </a:rPr>
              <a:t> plt</a:t>
            </a: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导入样数据集生成器</a:t>
            </a: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from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sklearn.datasets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import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make_blobs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从近邻算法子库中导入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近邻分类器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KNeighborsClassifier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from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sklearn.neighbors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import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KNeighborsClassifier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从模型选择子库中导入数据集拆分工具</a:t>
            </a: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from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sklearn.model_selection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import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train_test_split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近邻算法的用法</a:t>
            </a:r>
          </a:p>
        </p:txBody>
      </p:sp>
    </p:spTree>
    <p:extLst>
      <p:ext uri="{BB962C8B-B14F-4D97-AF65-F5344CB8AC3E}">
        <p14:creationId xmlns:p14="http://schemas.microsoft.com/office/powerpoint/2010/main" val="42026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b="1" dirty="0"/>
              <a:t>二分类任务 </a:t>
            </a:r>
            <a:r>
              <a:rPr lang="en-US" altLang="zh-CN" sz="2000" b="1" dirty="0">
                <a:solidFill>
                  <a:srgbClr val="0000FF"/>
                </a:solidFill>
              </a:rPr>
              <a:t>(Ch0301BiClassification.py)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cs typeface="+mn-ea"/>
                <a:sym typeface="+mn-lt"/>
              </a:rPr>
              <a:t>多分类任务 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cs typeface="+mn-ea"/>
                <a:sym typeface="+mn-lt"/>
              </a:rPr>
              <a:t>Ch0302MultiClassification.py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生成数据集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划分训练集和测试集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基于训练集训练</a:t>
            </a:r>
            <a:r>
              <a:rPr lang="en-US" altLang="zh-CN" sz="2000" dirty="0"/>
              <a:t>KNN</a:t>
            </a:r>
            <a:r>
              <a:rPr lang="zh-CN" altLang="en-US" sz="2000" dirty="0"/>
              <a:t>模型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预测及评分</a:t>
            </a:r>
            <a:endParaRPr lang="zh-CN" altLang="en-US" sz="2000" b="1" dirty="0"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回归分析 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Ch0303Regression.py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生成数据集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划分训练集和测试集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基于训练集训练</a:t>
            </a:r>
            <a:r>
              <a:rPr lang="en-US" altLang="zh-CN" sz="2000" dirty="0"/>
              <a:t>KNN</a:t>
            </a:r>
            <a:r>
              <a:rPr lang="zh-CN" altLang="en-US" sz="2000" dirty="0"/>
              <a:t>模型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预测及评分</a:t>
            </a:r>
            <a:endParaRPr lang="zh-CN" altLang="en-US" sz="2000" b="1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模型优化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近邻算法的用法</a:t>
            </a:r>
          </a:p>
        </p:txBody>
      </p:sp>
    </p:spTree>
    <p:extLst>
      <p:ext uri="{BB962C8B-B14F-4D97-AF65-F5344CB8AC3E}">
        <p14:creationId xmlns:p14="http://schemas.microsoft.com/office/powerpoint/2010/main" val="36944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3lk5ig0x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5720</TotalTime>
  <Words>723</Words>
  <Application>Microsoft Office PowerPoint</Application>
  <PresentationFormat>全屏显示(4:3)</PresentationFormat>
  <Paragraphs>99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微软雅黑</vt:lpstr>
      <vt:lpstr>Arial</vt:lpstr>
      <vt:lpstr>Calibri Light</vt:lpstr>
      <vt:lpstr>Times New Roman</vt:lpstr>
      <vt:lpstr>Vrinda</vt:lpstr>
      <vt:lpstr>Wingdings</vt:lpstr>
      <vt:lpstr>Office 主题​​</vt:lpstr>
      <vt:lpstr>第3课时 KNN K最近邻算法/K近邻算法</vt:lpstr>
      <vt:lpstr>Outlines</vt:lpstr>
      <vt:lpstr>K近邻算法简介</vt:lpstr>
      <vt:lpstr>K近邻算法简介</vt:lpstr>
      <vt:lpstr>K近邻算法简介</vt:lpstr>
      <vt:lpstr>K近邻算法简介</vt:lpstr>
      <vt:lpstr>K近邻算法简介</vt:lpstr>
      <vt:lpstr>K近邻算法的用法</vt:lpstr>
      <vt:lpstr>K近邻算法的用法</vt:lpstr>
      <vt:lpstr>K近邻算法案例分析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772</cp:revision>
  <dcterms:created xsi:type="dcterms:W3CDTF">2016-09-20T07:20:31Z</dcterms:created>
  <dcterms:modified xsi:type="dcterms:W3CDTF">2020-01-18T09:24:27Z</dcterms:modified>
</cp:coreProperties>
</file>