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402" r:id="rId2"/>
    <p:sldId id="440" r:id="rId3"/>
    <p:sldId id="441" r:id="rId4"/>
    <p:sldId id="476" r:id="rId5"/>
    <p:sldId id="460" r:id="rId6"/>
    <p:sldId id="477" r:id="rId7"/>
    <p:sldId id="478" r:id="rId8"/>
    <p:sldId id="479" r:id="rId9"/>
    <p:sldId id="480" r:id="rId10"/>
    <p:sldId id="481" r:id="rId11"/>
    <p:sldId id="482" r:id="rId12"/>
    <p:sldId id="473" r:id="rId13"/>
    <p:sldId id="483" r:id="rId14"/>
    <p:sldId id="484" r:id="rId15"/>
    <p:sldId id="485" r:id="rId16"/>
    <p:sldId id="486" r:id="rId17"/>
    <p:sldId id="487" r:id="rId18"/>
    <p:sldId id="408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20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414" autoAdjust="0"/>
  </p:normalViewPr>
  <p:slideViewPr>
    <p:cSldViewPr snapToGrid="0">
      <p:cViewPr varScale="1">
        <p:scale>
          <a:sx n="159" d="100"/>
          <a:sy n="159" d="100"/>
        </p:scale>
        <p:origin x="73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DD95-2A29-4EE2-B225-52E901FF2496}" type="datetimeFigureOut">
              <a:rPr lang="zh-CN" altLang="en-US" smtClean="0"/>
              <a:t>2020-1-18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BAA61-DA0C-4475-9FD7-EDE8EF171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18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2A47-0651-4271-B9F6-B3977625BE84}" type="datetimeFigureOut">
              <a:rPr lang="zh-CN" altLang="en-US" smtClean="0"/>
              <a:t>2020-1-18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8BB62-F2D0-4E38-9BD1-9DF1331E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3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16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90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88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870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09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056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539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707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47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3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0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46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812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27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06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876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452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82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81" y="1122363"/>
            <a:ext cx="8694295" cy="17932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77383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January 18,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  <a:prstGeom prst="rect">
            <a:avLst/>
          </a:prstGeom>
        </p:spPr>
        <p:txBody>
          <a:bodyPr/>
          <a:lstStyle>
            <a:lvl1pPr marL="228600" indent="-2880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0700" indent="-3429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20351"/>
            <a:ext cx="7555043" cy="549275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50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>
            <a:extLst>
              <a:ext uri="{FF2B5EF4-FFF2-40B4-BE49-F238E27FC236}">
                <a16:creationId xmlns:a16="http://schemas.microsoft.com/office/drawing/2014/main" id="{0992B3FD-F832-450B-9C3A-D13F02D03090}"/>
              </a:ext>
            </a:extLst>
          </p:cNvPr>
          <p:cNvSpPr txBox="1">
            <a:spLocks/>
          </p:cNvSpPr>
          <p:nvPr userDrawn="1"/>
        </p:nvSpPr>
        <p:spPr>
          <a:xfrm>
            <a:off x="0" y="268001"/>
            <a:ext cx="9144000" cy="549275"/>
          </a:xfrm>
          <a:prstGeom prst="rect">
            <a:avLst/>
          </a:prstGeom>
        </p:spPr>
        <p:txBody>
          <a:bodyPr anchor="ctr" anchorCtr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b="1" cap="none" spc="0">
                <a:ln/>
                <a:solidFill>
                  <a:schemeClr val="accent4"/>
                </a:solidFill>
                <a:effectLst/>
              </a:rPr>
              <a:t>欧老师的联系方式</a:t>
            </a:r>
            <a:endParaRPr lang="zh-CN" alt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57691F66-7C21-47C2-9015-04B806E3CDDB}"/>
              </a:ext>
            </a:extLst>
          </p:cNvPr>
          <p:cNvSpPr txBox="1"/>
          <p:nvPr userDrawn="1"/>
        </p:nvSpPr>
        <p:spPr>
          <a:xfrm>
            <a:off x="0" y="2385695"/>
            <a:ext cx="9144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FFFF0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solidFill>
                <a:srgbClr val="FFFF00"/>
              </a:solidFill>
              <a:latin typeface="微软雅黑"/>
              <a:cs typeface="微软雅黑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82C65425-B86B-4B52-B19E-1E1AE5DED67E}"/>
              </a:ext>
            </a:extLst>
          </p:cNvPr>
          <p:cNvSpPr txBox="1"/>
          <p:nvPr userDrawn="1"/>
        </p:nvSpPr>
        <p:spPr>
          <a:xfrm>
            <a:off x="1818385" y="4406868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52F8C06-0DB6-4D97-A942-3DB7F8D03A92}"/>
              </a:ext>
            </a:extLst>
          </p:cNvPr>
          <p:cNvCxnSpPr/>
          <p:nvPr userDrawn="1"/>
        </p:nvCxnSpPr>
        <p:spPr>
          <a:xfrm>
            <a:off x="88900" y="817276"/>
            <a:ext cx="8636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1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January 18,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136481" y="2088004"/>
            <a:ext cx="3249416" cy="8309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9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r>
              <a:rPr lang="zh-CN" altLang="en-US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you!</a:t>
            </a:r>
            <a:endParaRPr lang="zh-CN" altLang="en-US" sz="49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61441" y="4064548"/>
            <a:ext cx="8001000" cy="716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Xinyu OU</a:t>
            </a:r>
          </a:p>
        </p:txBody>
      </p:sp>
    </p:spTree>
    <p:extLst>
      <p:ext uri="{BB962C8B-B14F-4D97-AF65-F5344CB8AC3E}">
        <p14:creationId xmlns:p14="http://schemas.microsoft.com/office/powerpoint/2010/main" val="11972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0" y="66950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 Light" panose="020F0302020204030204" pitchFamily="34" charset="0"/>
                <a:ea typeface="微软雅黑 Light" panose="020B0502040204020203" pitchFamily="34" charset="-122"/>
              </a:rPr>
              <a:t>OuXinyu | ouxinyu@alumni.hust.edu.cn </a:t>
            </a:r>
            <a:endParaRPr lang="zh-CN" altLang="en-US" sz="1050" baseline="0" dirty="0"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595648" y="66950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Yunnan Open </a:t>
            </a:r>
            <a:r>
              <a:rPr lang="en-US" altLang="zh-CN" sz="1050" baseline="0" dirty="0" err="1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Univsersity</a:t>
            </a:r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                                                                                </a:t>
            </a:r>
            <a:fld id="{7202DD23-40A6-4897-9814-C905B8680320}" type="slidenum">
              <a:rPr lang="en-US" altLang="zh-CN" sz="900" baseline="0" smtClean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‹#›</a:t>
            </a:fld>
            <a:r>
              <a:rPr lang="en-US" altLang="zh-CN" sz="90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/18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7ECA0AD-7D08-4D27-89C7-F72B9F33BBCF}"/>
              </a:ext>
            </a:extLst>
          </p:cNvPr>
          <p:cNvSpPr txBox="1">
            <a:spLocks/>
          </p:cNvSpPr>
          <p:nvPr userDrawn="1"/>
        </p:nvSpPr>
        <p:spPr>
          <a:xfrm>
            <a:off x="0" y="6699116"/>
            <a:ext cx="2200656" cy="161583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050" baseline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99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1678-267E-4899-97A3-12055A1B3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9144000" cy="179322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b="1" dirty="0">
                <a:latin typeface="+mn-ea"/>
                <a:ea typeface="+mn-ea"/>
                <a:cs typeface="+mn-ea"/>
                <a:sym typeface="+mn-lt"/>
              </a:rPr>
              <a:t>5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课时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 朴素贝叶斯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CDC1D6-3361-42BF-B84C-F89CB659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383"/>
            <a:ext cx="9144000" cy="165576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cs typeface="+mn-ea"/>
                <a:sym typeface="+mn-lt"/>
              </a:rPr>
              <a:t>主讲教师：欧新宇</a:t>
            </a:r>
          </a:p>
        </p:txBody>
      </p:sp>
    </p:spTree>
    <p:extLst>
      <p:ext uri="{BB962C8B-B14F-4D97-AF65-F5344CB8AC3E}">
        <p14:creationId xmlns:p14="http://schemas.microsoft.com/office/powerpoint/2010/main" val="369470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31B092C-8335-4363-9707-B6A905AD39D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b="1" dirty="0"/>
                  <a:t>场景二：</a:t>
                </a:r>
                <a:r>
                  <a:rPr lang="zh-CN" altLang="en-US" dirty="0"/>
                  <a:t>假设天气预报为有雨，但出现了刮北风，闷热，云量不多的情况。试问真实的天气是什么？ 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条件： 𝑓</a:t>
                </a:r>
                <a:r>
                  <a:rPr lang="en-US" altLang="zh-CN" baseline="-25000" dirty="0"/>
                  <a:t>1 </a:t>
                </a:r>
                <a:r>
                  <a:rPr lang="en-US" altLang="zh-CN" dirty="0"/>
                  <a:t>= 1, </a:t>
                </a:r>
                <a:r>
                  <a:rPr lang="zh-CN" altLang="en-US" dirty="0"/>
                  <a:t>𝑓</a:t>
                </a:r>
                <a:r>
                  <a:rPr lang="en-US" altLang="zh-CN" baseline="-25000" dirty="0"/>
                  <a:t>2  </a:t>
                </a:r>
                <a:r>
                  <a:rPr lang="en-US" altLang="zh-CN" dirty="0"/>
                  <a:t>= 1, </a:t>
                </a:r>
                <a:r>
                  <a:rPr lang="zh-CN" altLang="en-US" dirty="0"/>
                  <a:t>𝑓</a:t>
                </a:r>
                <a:r>
                  <a:rPr lang="en-US" altLang="zh-CN" baseline="-25000" dirty="0"/>
                  <a:t>3 </a:t>
                </a:r>
                <a:r>
                  <a:rPr lang="en-US" altLang="zh-CN" dirty="0"/>
                  <a:t>= 0,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y</m:t>
                        </m:r>
                      </m:e>
                    </m:acc>
                  </m:oMath>
                </a14:m>
                <a:r>
                  <a:rPr lang="zh-CN" altLang="en-US" dirty="0">
                    <a:cs typeface="+mn-ea"/>
                    <a:sym typeface="+mn-lt"/>
                  </a:rPr>
                  <a:t> </a:t>
                </a:r>
                <a:r>
                  <a:rPr lang="en-US" altLang="zh-CN" dirty="0"/>
                  <a:t>= 1 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求解： 𝑦</a:t>
                </a:r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31B092C-8335-4363-9707-B6A905AD3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000" t="-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一个关于朴素贝叶斯的简单例子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48D3C5-3B1B-4492-BD12-70876CB6D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24" y="2736047"/>
            <a:ext cx="8780952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6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输出每个选项的预测概率</a:t>
            </a:r>
            <a:endParaRPr lang="en-US" altLang="zh-CN" b="1" dirty="0"/>
          </a:p>
          <a:p>
            <a:pPr marL="85500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预测结果</a:t>
            </a:r>
            <a:endParaRPr lang="en-US" altLang="zh-CN" b="1" dirty="0"/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第一天预测结果：要下雨了，快收衣服啦！（</a:t>
            </a:r>
            <a:r>
              <a:rPr lang="en-US" altLang="zh-CN" sz="2400" dirty="0"/>
              <a:t>y = 1)</a:t>
            </a:r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第二天预测结果：太阳出来了！（</a:t>
            </a:r>
            <a:r>
              <a:rPr lang="en-US" altLang="zh-CN" sz="2400" dirty="0"/>
              <a:t>y = 0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7452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/>
              <a:t>选项的概率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一个关于朴素贝叶斯的简单例子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6FA00B-5200-4453-BE0B-707092AFA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9" y="3863376"/>
            <a:ext cx="8742857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3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sym typeface="+mn-lt"/>
              </a:rPr>
              <a:t>贝努利</a:t>
            </a:r>
            <a:r>
              <a:rPr lang="en-US" altLang="zh-CN" b="1" dirty="0">
                <a:sym typeface="+mn-lt"/>
              </a:rPr>
              <a:t>Bernoulli</a:t>
            </a:r>
            <a:r>
              <a:rPr lang="zh-CN" altLang="en-US" b="1" dirty="0">
                <a:sym typeface="+mn-lt"/>
              </a:rPr>
              <a:t>朴素贝叶斯 </a:t>
            </a:r>
            <a:r>
              <a:rPr lang="en-US" altLang="zh-CN" b="1" dirty="0">
                <a:solidFill>
                  <a:srgbClr val="0000FF"/>
                </a:solidFill>
                <a:sym typeface="+mn-lt"/>
              </a:rPr>
              <a:t>(Ch0503BernoulliNB.py)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ym typeface="+mn-lt"/>
              </a:rPr>
              <a:t>高斯</a:t>
            </a:r>
            <a:r>
              <a:rPr lang="en-US" altLang="zh-CN" b="1" dirty="0">
                <a:sym typeface="+mn-lt"/>
              </a:rPr>
              <a:t>Gaussian</a:t>
            </a:r>
            <a:r>
              <a:rPr lang="zh-CN" altLang="en-US" b="1" dirty="0">
                <a:sym typeface="+mn-lt"/>
              </a:rPr>
              <a:t>朴素贝叶斯</a:t>
            </a:r>
            <a:r>
              <a:rPr lang="en-US" altLang="zh-CN" b="1" dirty="0">
                <a:solidFill>
                  <a:srgbClr val="0000FF"/>
                </a:solidFill>
                <a:sym typeface="+mn-lt"/>
              </a:rPr>
              <a:t>(Ch0504BernoulliNB.py)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ym typeface="+mn-lt"/>
              </a:rPr>
              <a:t>多项式</a:t>
            </a:r>
            <a:r>
              <a:rPr lang="en-US" altLang="zh-CN" b="1" dirty="0">
                <a:sym typeface="+mn-lt"/>
              </a:rPr>
              <a:t>Multinomial</a:t>
            </a:r>
            <a:r>
              <a:rPr lang="zh-CN" altLang="en-US" b="1" dirty="0">
                <a:sym typeface="+mn-lt"/>
              </a:rPr>
              <a:t>朴素贝叶斯 </a:t>
            </a:r>
            <a:r>
              <a:rPr lang="en-US" altLang="zh-CN" b="1" dirty="0">
                <a:solidFill>
                  <a:srgbClr val="0000FF"/>
                </a:solidFill>
                <a:sym typeface="+mn-lt"/>
              </a:rPr>
              <a:t>(Ch0505BernoulliNB.py)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sym typeface="+mn-lt"/>
              </a:rPr>
              <a:t>朴素贝叶斯实战</a:t>
            </a:r>
            <a:r>
              <a:rPr lang="en-US" altLang="zh-CN" b="1" dirty="0">
                <a:solidFill>
                  <a:srgbClr val="C00000"/>
                </a:solidFill>
                <a:sym typeface="+mn-lt"/>
              </a:rPr>
              <a:t>——</a:t>
            </a:r>
            <a:r>
              <a:rPr lang="zh-CN" altLang="en-US" b="1" dirty="0">
                <a:solidFill>
                  <a:srgbClr val="C00000"/>
                </a:solidFill>
                <a:sym typeface="+mn-lt"/>
              </a:rPr>
              <a:t>肿瘤判断</a:t>
            </a:r>
            <a:r>
              <a:rPr lang="zh-CN" altLang="en-US" b="1" dirty="0">
                <a:solidFill>
                  <a:srgbClr val="0000FF"/>
                </a:solidFill>
                <a:sym typeface="+mn-lt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sym typeface="+mn-lt"/>
              </a:rPr>
              <a:t>( Ch0506CaseBreastCancer.py)</a:t>
            </a: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0000FF"/>
              </a:solidFill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朴素贝叶斯算法的不同实现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456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sym typeface="+mn-lt"/>
              </a:rPr>
              <a:t>贝努利</a:t>
            </a:r>
            <a:r>
              <a:rPr lang="en-US" altLang="zh-CN" b="1" dirty="0">
                <a:sym typeface="+mn-lt"/>
              </a:rPr>
              <a:t>Bernoulli</a:t>
            </a:r>
            <a:r>
              <a:rPr lang="zh-CN" altLang="en-US" b="1" dirty="0">
                <a:sym typeface="+mn-lt"/>
              </a:rPr>
              <a:t>朴素贝叶斯</a:t>
            </a:r>
            <a:endParaRPr lang="en-US" altLang="zh-CN" b="1" dirty="0">
              <a:sym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贝努利分布也称为</a:t>
            </a:r>
            <a:r>
              <a:rPr lang="en-US" altLang="zh-CN" dirty="0"/>
              <a:t>"</a:t>
            </a:r>
            <a:r>
              <a:rPr lang="zh-CN" altLang="en-US" dirty="0"/>
              <a:t>二项分布</a:t>
            </a:r>
            <a:r>
              <a:rPr lang="en-US" altLang="zh-CN" dirty="0"/>
              <a:t>"</a:t>
            </a:r>
            <a:r>
              <a:rPr lang="zh-CN" altLang="en-US" dirty="0"/>
              <a:t>，或者</a:t>
            </a:r>
            <a:r>
              <a:rPr lang="en-US" altLang="zh-CN" dirty="0"/>
              <a:t>"0-1</a:t>
            </a:r>
            <a:r>
              <a:rPr lang="zh-CN" altLang="en-US" dirty="0"/>
              <a:t>分布</a:t>
            </a:r>
            <a:r>
              <a:rPr lang="en-US" altLang="zh-CN" dirty="0"/>
              <a:t>"</a:t>
            </a:r>
            <a:r>
              <a:rPr lang="zh-CN" altLang="en-US" dirty="0"/>
              <a:t>。对于随机变量 </a:t>
            </a:r>
            <a:r>
              <a:rPr lang="en-US" altLang="zh-CN" dirty="0"/>
              <a:t>X</a:t>
            </a:r>
            <a:r>
              <a:rPr lang="zh-CN" altLang="en-US" dirty="0"/>
              <a:t>，如果 </a:t>
            </a:r>
            <a:r>
              <a:rPr lang="en-US" altLang="zh-CN" dirty="0"/>
              <a:t>X </a:t>
            </a:r>
            <a:r>
              <a:rPr lang="zh-CN" altLang="en-US" dirty="0"/>
              <a:t>的取值只能为 </a:t>
            </a:r>
            <a:r>
              <a:rPr lang="en-US" altLang="zh-CN" dirty="0"/>
              <a:t>0 </a:t>
            </a:r>
            <a:r>
              <a:rPr lang="zh-CN" altLang="en-US" dirty="0"/>
              <a:t>或 </a:t>
            </a:r>
            <a:r>
              <a:rPr lang="en-US" altLang="zh-CN" dirty="0"/>
              <a:t>1</a:t>
            </a:r>
            <a:r>
              <a:rPr lang="zh-CN" altLang="en-US" dirty="0"/>
              <a:t>，即 </a:t>
            </a:r>
            <a:r>
              <a:rPr lang="en-US" altLang="zh-CN" dirty="0"/>
              <a:t>X = {0, 1} </a:t>
            </a:r>
            <a:r>
              <a:rPr lang="zh-CN" altLang="en-US" dirty="0"/>
              <a:t>则称随机变量</a:t>
            </a:r>
            <a:r>
              <a:rPr lang="en-US" altLang="zh-CN" dirty="0"/>
              <a:t>X</a:t>
            </a:r>
            <a:r>
              <a:rPr lang="zh-CN" altLang="en-US" dirty="0"/>
              <a:t>满足贝努利分布，其相应的概率为：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>
              <a:sym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>
              <a:sym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>
              <a:sym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贝努利朴素贝叶斯是一种比较</a:t>
            </a:r>
            <a:r>
              <a:rPr lang="zh-CN" altLang="en-US" b="1" dirty="0"/>
              <a:t>适合于</a:t>
            </a:r>
            <a:r>
              <a:rPr lang="zh-CN" altLang="en-US" dirty="0">
                <a:solidFill>
                  <a:srgbClr val="0000FF"/>
                </a:solidFill>
              </a:rPr>
              <a:t>符合贝努利分布</a:t>
            </a:r>
            <a:r>
              <a:rPr lang="zh-CN" altLang="en-US" dirty="0"/>
              <a:t>的贝叶斯算法，具体而言就是那些</a:t>
            </a:r>
            <a:r>
              <a:rPr lang="zh-CN" altLang="en-US" dirty="0">
                <a:solidFill>
                  <a:srgbClr val="FF0000"/>
                </a:solidFill>
              </a:rPr>
              <a:t>只有两种可能</a:t>
            </a:r>
            <a:r>
              <a:rPr lang="zh-CN" altLang="en-US" dirty="0"/>
              <a:t>的实验，例如：正面或反面，成功或失败，有缺陷或没有缺陷，病人康复或未康复等。</a:t>
            </a:r>
            <a:endParaRPr lang="en-US" altLang="zh-CN" b="1" dirty="0"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朴素贝叶斯算法的不同实现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E1BDC8-95A2-4E54-B3FE-82DCD4F97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081" y="3279929"/>
            <a:ext cx="4164969" cy="138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5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6063916" cy="5711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sym typeface="+mn-lt"/>
              </a:rPr>
              <a:t>高斯</a:t>
            </a:r>
            <a:r>
              <a:rPr lang="en-US" altLang="zh-CN" b="1" dirty="0">
                <a:sym typeface="+mn-lt"/>
              </a:rPr>
              <a:t>Gaussian</a:t>
            </a:r>
            <a:r>
              <a:rPr lang="zh-CN" altLang="en-US" b="1" dirty="0">
                <a:sym typeface="+mn-lt"/>
              </a:rPr>
              <a:t>朴素贝叶斯</a:t>
            </a:r>
            <a:endParaRPr lang="en-US" altLang="zh-CN" b="1" dirty="0"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latin typeface="+mj-ea"/>
                <a:ea typeface="+mj-ea"/>
              </a:rPr>
              <a:t>        高斯贝叶斯假设样本的特征符合</a:t>
            </a:r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</a:rPr>
              <a:t>高斯分布</a:t>
            </a:r>
            <a:r>
              <a:rPr lang="zh-CN" altLang="en-US" dirty="0">
                <a:latin typeface="+mj-ea"/>
                <a:ea typeface="+mj-ea"/>
              </a:rPr>
              <a:t>，或者说符合</a:t>
            </a:r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</a:rPr>
              <a:t>正态分布</a:t>
            </a:r>
            <a:r>
              <a:rPr lang="zh-CN" altLang="en-US" dirty="0">
                <a:latin typeface="+mj-ea"/>
                <a:ea typeface="+mj-ea"/>
              </a:rPr>
              <a:t>。事实上，自然界的大多数事物都基本满足这个规律。</a:t>
            </a:r>
            <a:endParaRPr lang="en-US" altLang="zh-CN" dirty="0">
              <a:latin typeface="+mj-ea"/>
              <a:ea typeface="+mj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latin typeface="+mj-ea"/>
                <a:ea typeface="+mj-ea"/>
              </a:rPr>
              <a:t>高斯分布（</a:t>
            </a:r>
            <a:r>
              <a:rPr lang="en-US" altLang="zh-CN" dirty="0">
                <a:latin typeface="+mj-ea"/>
                <a:ea typeface="+mj-ea"/>
              </a:rPr>
              <a:t>Gaussian distribution</a:t>
            </a:r>
            <a:r>
              <a:rPr lang="zh-CN" altLang="en-US" dirty="0">
                <a:latin typeface="+mj-ea"/>
                <a:ea typeface="+mj-ea"/>
              </a:rPr>
              <a:t>），最早由</a:t>
            </a:r>
            <a:r>
              <a:rPr lang="en-US" altLang="zh-CN" dirty="0">
                <a:latin typeface="+mj-ea"/>
                <a:ea typeface="+mj-ea"/>
              </a:rPr>
              <a:t>A.</a:t>
            </a:r>
            <a:r>
              <a:rPr lang="zh-CN" altLang="en-US" dirty="0">
                <a:latin typeface="+mj-ea"/>
                <a:ea typeface="+mj-ea"/>
              </a:rPr>
              <a:t>棣莫弗在求</a:t>
            </a:r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</a:rPr>
              <a:t>二项分布</a:t>
            </a:r>
            <a:r>
              <a:rPr lang="zh-CN" altLang="en-US" dirty="0">
                <a:latin typeface="+mj-ea"/>
                <a:ea typeface="+mj-ea"/>
              </a:rPr>
              <a:t>的渐近公式中得到。</a:t>
            </a:r>
            <a:endParaRPr lang="en-US" altLang="zh-CN" b="1" dirty="0"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朴素贝叶斯算法的不同实现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AA2CDC-8E74-4A19-8341-FB2950EE9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203" y="1558090"/>
            <a:ext cx="3234797" cy="20814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3CBB15-43A3-4D56-86D4-815E643EB25D}"/>
              </a:ext>
            </a:extLst>
          </p:cNvPr>
          <p:cNvSpPr txBox="1"/>
          <p:nvPr/>
        </p:nvSpPr>
        <p:spPr>
          <a:xfrm>
            <a:off x="54141" y="3896358"/>
            <a:ext cx="9011653" cy="2385093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j-ea"/>
              </a:rPr>
              <a:t>C.F.</a:t>
            </a:r>
            <a:r>
              <a:rPr lang="zh-CN" altLang="en-US" sz="2400" dirty="0">
                <a:latin typeface="+mj-ea"/>
              </a:rPr>
              <a:t>高斯在研究测量误差时从另一个角度导出了它。高斯分布是一个在</a:t>
            </a:r>
            <a:r>
              <a:rPr lang="zh-CN" altLang="en-US" sz="2400" b="1" dirty="0">
                <a:latin typeface="+mj-ea"/>
              </a:rPr>
              <a:t>数学</a:t>
            </a:r>
            <a:r>
              <a:rPr lang="zh-CN" altLang="en-US" sz="2400" dirty="0">
                <a:latin typeface="+mj-ea"/>
              </a:rPr>
              <a:t>、</a:t>
            </a:r>
            <a:r>
              <a:rPr lang="zh-CN" altLang="en-US" sz="2400" b="1" dirty="0">
                <a:latin typeface="+mj-ea"/>
              </a:rPr>
              <a:t>物理</a:t>
            </a:r>
            <a:r>
              <a:rPr lang="zh-CN" altLang="en-US" sz="2400" dirty="0">
                <a:latin typeface="+mj-ea"/>
              </a:rPr>
              <a:t>及</a:t>
            </a:r>
            <a:r>
              <a:rPr lang="zh-CN" altLang="en-US" sz="2400" b="1" dirty="0">
                <a:latin typeface="+mj-ea"/>
              </a:rPr>
              <a:t>工程等领域</a:t>
            </a:r>
            <a:r>
              <a:rPr lang="zh-CN" altLang="en-US" sz="2400" dirty="0">
                <a:latin typeface="+mj-ea"/>
              </a:rPr>
              <a:t>都非常重要的概率分布，在</a:t>
            </a:r>
            <a:r>
              <a:rPr lang="zh-CN" altLang="en-US" sz="2400" b="1" dirty="0">
                <a:latin typeface="+mj-ea"/>
              </a:rPr>
              <a:t>统计学</a:t>
            </a:r>
            <a:r>
              <a:rPr lang="zh-CN" altLang="en-US" sz="2400" dirty="0">
                <a:latin typeface="+mj-ea"/>
              </a:rPr>
              <a:t>的许多方面有着重大的影响力。 </a:t>
            </a:r>
            <a:endParaRPr lang="en-US" altLang="zh-CN" sz="24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         正态曲线呈</a:t>
            </a:r>
            <a:r>
              <a:rPr lang="zh-CN" altLang="en-US" sz="2400" dirty="0">
                <a:solidFill>
                  <a:srgbClr val="0000FF"/>
                </a:solidFill>
              </a:rPr>
              <a:t>钟型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两头低，中间高，左右对称因其曲线呈钟形</a:t>
            </a:r>
            <a:r>
              <a:rPr lang="zh-CN" altLang="en-US" sz="2400" dirty="0"/>
              <a:t>，因此人们又经常称之为钟形曲线。</a:t>
            </a:r>
            <a:endParaRPr lang="en-US" altLang="zh-CN" sz="2400" b="1" dirty="0">
              <a:sym typeface="+mn-lt"/>
            </a:endParaRPr>
          </a:p>
          <a:p>
            <a:pPr marL="342900" marR="0" indent="-34290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643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sym typeface="+mn-lt"/>
              </a:rPr>
              <a:t>多项式</a:t>
            </a:r>
            <a:r>
              <a:rPr lang="en-US" altLang="zh-CN" b="1" dirty="0">
                <a:sym typeface="+mn-lt"/>
              </a:rPr>
              <a:t>Multinomial</a:t>
            </a:r>
            <a:r>
              <a:rPr lang="zh-CN" altLang="en-US" b="1" dirty="0">
                <a:sym typeface="+mn-lt"/>
              </a:rPr>
              <a:t>朴素贝叶斯</a:t>
            </a:r>
            <a:endParaRPr lang="en-US" altLang="zh-CN" b="1" dirty="0">
              <a:sym typeface="+mn-lt"/>
            </a:endParaRPr>
          </a:p>
          <a:p>
            <a:pPr marL="0" indent="0">
              <a:buNone/>
            </a:pPr>
            <a:r>
              <a:rPr lang="zh-CN" altLang="en-US" b="1" dirty="0">
                <a:sym typeface="+mn-lt"/>
              </a:rPr>
              <a:t>        </a:t>
            </a:r>
            <a:r>
              <a:rPr lang="zh-CN" altLang="en-US" dirty="0">
                <a:sym typeface="+mn-lt"/>
              </a:rPr>
              <a:t>多项式</a:t>
            </a:r>
            <a:r>
              <a:rPr lang="en-US" altLang="zh-CN" dirty="0">
                <a:sym typeface="+mn-lt"/>
              </a:rPr>
              <a:t>Multinomial</a:t>
            </a:r>
            <a:r>
              <a:rPr lang="zh-CN" altLang="en-US" dirty="0">
                <a:sym typeface="+mn-lt"/>
              </a:rPr>
              <a:t>朴素贝叶斯的</a:t>
            </a:r>
            <a:r>
              <a:rPr lang="zh-CN" altLang="en-US" dirty="0"/>
              <a:t>全称是先验为多项式分布的朴素贝叶斯。</a:t>
            </a:r>
            <a:r>
              <a:rPr lang="en-US" altLang="zh-CN" dirty="0" err="1"/>
              <a:t>MultinomialNB</a:t>
            </a:r>
            <a:r>
              <a:rPr lang="zh-CN" altLang="en-US" dirty="0"/>
              <a:t>假设特征的</a:t>
            </a:r>
            <a:r>
              <a:rPr lang="zh-CN" altLang="en-US" b="1" dirty="0">
                <a:solidFill>
                  <a:srgbClr val="C00000"/>
                </a:solidFill>
              </a:rPr>
              <a:t>先验概率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0000FF"/>
                </a:solidFill>
              </a:rPr>
              <a:t>多项式分布</a:t>
            </a:r>
            <a:r>
              <a:rPr lang="zh-CN" altLang="en-US" dirty="0"/>
              <a:t>，即如下式：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其中，</a:t>
            </a:r>
            <a:r>
              <a:rPr lang="en-US" altLang="zh-CN" dirty="0"/>
              <a:t>P(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j</a:t>
            </a:r>
            <a:r>
              <a:rPr lang="en-US" altLang="zh-CN" i="1" dirty="0"/>
              <a:t>=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jl</a:t>
            </a:r>
            <a:r>
              <a:rPr lang="en-US" altLang="zh-CN" dirty="0" err="1"/>
              <a:t>∣</a:t>
            </a:r>
            <a:r>
              <a:rPr lang="en-US" altLang="zh-CN" i="1" dirty="0" err="1"/>
              <a:t>Y</a:t>
            </a:r>
            <a:r>
              <a:rPr lang="en-US" altLang="zh-CN" i="1" dirty="0"/>
              <a:t>=C</a:t>
            </a:r>
            <a:r>
              <a:rPr lang="en-US" altLang="zh-CN" i="1" baseline="-25000" dirty="0"/>
              <a:t>k</a:t>
            </a:r>
            <a:r>
              <a:rPr lang="en-US" altLang="zh-CN" dirty="0"/>
              <a:t>)  </a:t>
            </a:r>
            <a:r>
              <a:rPr lang="zh-CN" altLang="en-US" dirty="0"/>
              <a:t>是第 </a:t>
            </a:r>
            <a:r>
              <a:rPr lang="en-US" altLang="zh-CN" i="1" dirty="0"/>
              <a:t>k</a:t>
            </a:r>
            <a:r>
              <a:rPr lang="en-US" altLang="zh-CN" dirty="0"/>
              <a:t> </a:t>
            </a:r>
            <a:r>
              <a:rPr lang="zh-CN" altLang="en-US" dirty="0"/>
              <a:t>个类别的第 </a:t>
            </a:r>
            <a:r>
              <a:rPr lang="en-US" altLang="zh-CN" i="1" dirty="0"/>
              <a:t>j </a:t>
            </a:r>
            <a:r>
              <a:rPr lang="zh-CN" altLang="en-US" dirty="0"/>
              <a:t>维特征的第 </a:t>
            </a:r>
            <a:r>
              <a:rPr lang="en-US" altLang="zh-CN" i="1" dirty="0"/>
              <a:t>l </a:t>
            </a:r>
            <a:r>
              <a:rPr lang="zh-CN" altLang="en-US" dirty="0"/>
              <a:t>个取值条件概率。</a:t>
            </a:r>
            <a:r>
              <a:rPr lang="en-US" altLang="zh-CN" i="1" dirty="0" err="1"/>
              <a:t>m</a:t>
            </a:r>
            <a:r>
              <a:rPr lang="en-US" altLang="zh-CN" i="1" baseline="-25000" dirty="0" err="1"/>
              <a:t>k</a:t>
            </a:r>
            <a:r>
              <a:rPr lang="en-US" altLang="zh-CN" i="1" dirty="0"/>
              <a:t>​</a:t>
            </a:r>
            <a:r>
              <a:rPr lang="zh-CN" altLang="en-US" dirty="0"/>
              <a:t>是训练集中输出为第 </a:t>
            </a:r>
            <a:r>
              <a:rPr lang="en-US" altLang="zh-CN" i="1" dirty="0"/>
              <a:t>k</a:t>
            </a:r>
            <a:r>
              <a:rPr lang="en-US" altLang="zh-CN" dirty="0"/>
              <a:t> </a:t>
            </a:r>
            <a:r>
              <a:rPr lang="zh-CN" altLang="en-US" dirty="0"/>
              <a:t>类的样本个数。</a:t>
            </a:r>
            <a:r>
              <a:rPr lang="en-US" altLang="zh-CN" i="1" dirty="0"/>
              <a:t>λ</a:t>
            </a:r>
            <a:r>
              <a:rPr lang="en-US" altLang="zh-CN" dirty="0"/>
              <a:t> </a:t>
            </a:r>
            <a:r>
              <a:rPr lang="zh-CN" altLang="en-US" dirty="0"/>
              <a:t>为一个大于</a:t>
            </a:r>
            <a:r>
              <a:rPr lang="en-US" altLang="zh-CN" dirty="0"/>
              <a:t>0</a:t>
            </a:r>
            <a:r>
              <a:rPr lang="zh-CN" altLang="en-US" dirty="0"/>
              <a:t>的常数，通常取值为</a:t>
            </a:r>
            <a:r>
              <a:rPr lang="en-US" altLang="zh-CN" dirty="0"/>
              <a:t>1</a:t>
            </a:r>
            <a:r>
              <a:rPr lang="zh-CN" altLang="en-US" dirty="0"/>
              <a:t>，即拉普拉斯平滑，也可以取其他值。</a:t>
            </a:r>
            <a:br>
              <a:rPr lang="zh-CN" altLang="en-US" dirty="0"/>
            </a:br>
            <a:endParaRPr lang="en-US" altLang="zh-CN" b="1" dirty="0"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朴素贝叶斯算法的不同实现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170" name="Picture 2" descr="在这里插入图片描述">
            <a:extLst>
              <a:ext uri="{FF2B5EF4-FFF2-40B4-BE49-F238E27FC236}">
                <a16:creationId xmlns:a16="http://schemas.microsoft.com/office/drawing/2014/main" id="{820DAA3E-7B5E-4740-BABC-D5DDA78A0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895350"/>
            <a:ext cx="42291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4F024E0-8F2B-4FB9-AAB3-AD5620C5C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71" y="5666875"/>
            <a:ext cx="7457057" cy="71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5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</p:spPr>
        <p:txBody>
          <a:bodyPr/>
          <a:lstStyle/>
          <a:p>
            <a:r>
              <a:rPr lang="en-US" altLang="zh-CN" b="1" dirty="0"/>
              <a:t>Start</a:t>
            </a:r>
            <a:r>
              <a:rPr lang="zh-CN" altLang="en-US" b="1" dirty="0"/>
              <a:t>：载入数据及数据初始化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朴素贝叶斯算法的不同实现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E2F536-46AE-446F-9908-385AA7B82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28" y="1460692"/>
            <a:ext cx="8857143" cy="27333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687D7FB-333C-454C-8CB3-F3535BA9268F}"/>
              </a:ext>
            </a:extLst>
          </p:cNvPr>
          <p:cNvSpPr/>
          <p:nvPr/>
        </p:nvSpPr>
        <p:spPr>
          <a:xfrm>
            <a:off x="685799" y="4133868"/>
            <a:ext cx="4572000" cy="23278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88000" defTabSz="914400">
              <a:lnSpc>
                <a:spcPct val="120000"/>
              </a:lnSpc>
              <a:buBlip>
                <a:blip r:embed="rId4"/>
              </a:buBlip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基本流程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sym typeface="+mn-lt"/>
            </a:endParaRPr>
          </a:p>
          <a:p>
            <a:pPr marL="9099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+mj-ea"/>
                <a:sym typeface="+mn-lt"/>
              </a:rPr>
              <a:t>数据载入</a:t>
            </a:r>
            <a:endParaRPr lang="en-US" altLang="zh-CN" sz="2000" dirty="0">
              <a:latin typeface="+mj-ea"/>
              <a:sym typeface="+mn-lt"/>
            </a:endParaRPr>
          </a:p>
          <a:p>
            <a:pPr marL="9099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+mj-ea"/>
                <a:sym typeface="+mn-lt"/>
              </a:rPr>
              <a:t>数据预处理</a:t>
            </a:r>
            <a:endParaRPr lang="en-US" altLang="zh-CN" sz="2000" dirty="0">
              <a:latin typeface="+mj-ea"/>
              <a:sym typeface="+mn-lt"/>
            </a:endParaRPr>
          </a:p>
          <a:p>
            <a:pPr marL="9099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+mj-ea"/>
                <a:sym typeface="+mn-lt"/>
              </a:rPr>
              <a:t>模型评分（准确率等）</a:t>
            </a:r>
            <a:endParaRPr lang="en-US" altLang="zh-CN" sz="2000" dirty="0">
              <a:latin typeface="+mj-ea"/>
              <a:sym typeface="+mn-lt"/>
            </a:endParaRPr>
          </a:p>
          <a:p>
            <a:pPr marL="9099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+mj-ea"/>
                <a:sym typeface="+mn-lt"/>
              </a:rPr>
              <a:t>结果可视化</a:t>
            </a:r>
            <a:endParaRPr lang="en-US" altLang="zh-CN" sz="2000" dirty="0">
              <a:latin typeface="+mj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81D64A-F455-4B62-AFDC-8B49CE313CDD}"/>
              </a:ext>
            </a:extLst>
          </p:cNvPr>
          <p:cNvSpPr txBox="1"/>
          <p:nvPr/>
        </p:nvSpPr>
        <p:spPr>
          <a:xfrm>
            <a:off x="4926930" y="4110825"/>
            <a:ext cx="3338763" cy="1425742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高级操作：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R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基于学习曲线的参数分析</a:t>
            </a:r>
          </a:p>
        </p:txBody>
      </p:sp>
    </p:spTree>
    <p:extLst>
      <p:ext uri="{BB962C8B-B14F-4D97-AF65-F5344CB8AC3E}">
        <p14:creationId xmlns:p14="http://schemas.microsoft.com/office/powerpoint/2010/main" val="70994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    基本步骤</a:t>
            </a:r>
            <a:endParaRPr lang="en-US" altLang="zh-CN" b="1" dirty="0"/>
          </a:p>
          <a:p>
            <a:pPr marL="9099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j-ea"/>
                <a:ea typeface="+mj-ea"/>
              </a:rPr>
              <a:t>载入数据集</a:t>
            </a:r>
            <a:endParaRPr lang="en-US" altLang="zh-CN" dirty="0">
              <a:latin typeface="+mj-ea"/>
              <a:ea typeface="+mj-ea"/>
            </a:endParaRPr>
          </a:p>
          <a:p>
            <a:pPr marL="9099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j-ea"/>
                <a:ea typeface="+mj-ea"/>
              </a:rPr>
              <a:t>数据集分析</a:t>
            </a:r>
            <a:endParaRPr lang="en-US" altLang="zh-CN" dirty="0">
              <a:latin typeface="+mj-ea"/>
              <a:ea typeface="+mj-ea"/>
            </a:endParaRPr>
          </a:p>
          <a:p>
            <a:pPr marL="9099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j-ea"/>
                <a:ea typeface="+mj-ea"/>
              </a:rPr>
              <a:t>数据预处理（训练集</a:t>
            </a:r>
            <a:r>
              <a:rPr lang="en-US" altLang="zh-CN" dirty="0">
                <a:latin typeface="+mj-ea"/>
                <a:ea typeface="+mj-ea"/>
              </a:rPr>
              <a:t>+</a:t>
            </a:r>
            <a:r>
              <a:rPr lang="zh-CN" altLang="en-US" dirty="0">
                <a:latin typeface="+mj-ea"/>
                <a:ea typeface="+mj-ea"/>
              </a:rPr>
              <a:t>测试集拆分、正则化等）</a:t>
            </a:r>
            <a:endParaRPr lang="en-US" altLang="zh-CN" dirty="0">
              <a:latin typeface="+mj-ea"/>
              <a:ea typeface="+mj-ea"/>
            </a:endParaRPr>
          </a:p>
          <a:p>
            <a:pPr marL="9099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j-ea"/>
                <a:ea typeface="+mj-ea"/>
              </a:rPr>
              <a:t>基于训练集构建贝叶斯模型</a:t>
            </a:r>
          </a:p>
          <a:p>
            <a:pPr marL="9099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j-ea"/>
                <a:ea typeface="+mj-ea"/>
              </a:rPr>
              <a:t>输出模型的准确率评分</a:t>
            </a:r>
            <a:endParaRPr lang="en-US" altLang="zh-CN" dirty="0">
              <a:latin typeface="+mj-ea"/>
              <a:ea typeface="+mj-ea"/>
            </a:endParaRPr>
          </a:p>
          <a:p>
            <a:pPr marL="9099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j-ea"/>
                <a:ea typeface="+mj-ea"/>
              </a:rPr>
              <a:t>对单个样本进行性能评定</a:t>
            </a:r>
            <a:endParaRPr lang="en-US" altLang="zh-CN" dirty="0">
              <a:latin typeface="+mj-ea"/>
              <a:ea typeface="+mj-ea"/>
            </a:endParaRPr>
          </a:p>
          <a:p>
            <a:pPr marL="9099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j-ea"/>
                <a:ea typeface="+mj-ea"/>
              </a:rPr>
              <a:t>对超参数进行分析（ 学习曲线）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b="1" dirty="0"/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朴素贝叶斯实战</a:t>
            </a:r>
            <a:r>
              <a:rPr lang="en-US" altLang="zh-CN" dirty="0"/>
              <a:t>——</a:t>
            </a:r>
            <a:r>
              <a:rPr lang="zh-CN" altLang="en-US" dirty="0"/>
              <a:t>肿瘤判断</a:t>
            </a:r>
          </a:p>
        </p:txBody>
      </p:sp>
    </p:spTree>
    <p:extLst>
      <p:ext uri="{BB962C8B-B14F-4D97-AF65-F5344CB8AC3E}">
        <p14:creationId xmlns:p14="http://schemas.microsoft.com/office/powerpoint/2010/main" val="259550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1E4E89-87C3-4024-A5C0-047264FDEE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朴素贝叶斯的基本概念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贝努利贝叶斯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高斯贝叶斯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多项式贝叶斯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贝叶斯实战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肿瘤判断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1AD9811-186B-4596-AC1E-E31537E6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Outlines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115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/>
              <a:t>        </a:t>
            </a:r>
            <a:r>
              <a:rPr lang="zh-CN" altLang="en-US" dirty="0">
                <a:solidFill>
                  <a:srgbClr val="0000FF"/>
                </a:solidFill>
              </a:rPr>
              <a:t>贝叶斯方法</a:t>
            </a:r>
            <a:r>
              <a:rPr lang="zh-CN" altLang="en-US" dirty="0"/>
              <a:t>是以</a:t>
            </a:r>
            <a:r>
              <a:rPr lang="zh-CN" altLang="en-US" b="1" dirty="0"/>
              <a:t>贝叶斯原理</a:t>
            </a:r>
            <a:r>
              <a:rPr lang="zh-CN" altLang="en-US" dirty="0"/>
              <a:t>为基础，使用概率统计的知识对样本数据集进行分类。由于其有着</a:t>
            </a:r>
            <a:r>
              <a:rPr lang="zh-CN" altLang="en-US" dirty="0">
                <a:solidFill>
                  <a:srgbClr val="0000FF"/>
                </a:solidFill>
              </a:rPr>
              <a:t>坚实的数学基础</a:t>
            </a:r>
            <a:r>
              <a:rPr lang="zh-CN" altLang="en-US" dirty="0"/>
              <a:t>，在相当的一段时期，贝叶斯分类算法的都具有</a:t>
            </a:r>
            <a:r>
              <a:rPr lang="zh-CN" altLang="en-US" b="1" dirty="0"/>
              <a:t>较低的误判率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贝叶斯方法的特点是结合</a:t>
            </a:r>
            <a:r>
              <a:rPr lang="zh-CN" altLang="en-US" b="1" i="1" dirty="0"/>
              <a:t>先验概率</a:t>
            </a:r>
            <a:r>
              <a:rPr lang="zh-CN" altLang="en-US" dirty="0"/>
              <a:t>和</a:t>
            </a:r>
            <a:r>
              <a:rPr lang="zh-CN" altLang="en-US" b="1" i="1" dirty="0"/>
              <a:t>后验概率</a:t>
            </a:r>
            <a:r>
              <a:rPr lang="zh-CN" altLang="en-US" dirty="0"/>
              <a:t>，即避免了只使用先验概率的主观偏见，也避免了单独使用样本信息的过拟合现象。贝叶斯分类算法在数据集较大的情况下表现出较高的准确率，同时算法本身也比较简单。</a:t>
            </a:r>
            <a:endParaRPr lang="en-US" altLang="zh-CN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/>
              <a:t>        </a:t>
            </a:r>
            <a:r>
              <a:rPr lang="zh-CN" altLang="en-US" dirty="0">
                <a:solidFill>
                  <a:srgbClr val="0000FF"/>
                </a:solidFill>
              </a:rPr>
              <a:t>朴素贝叶斯（</a:t>
            </a:r>
            <a:r>
              <a:rPr lang="en-US" altLang="zh-CN" dirty="0">
                <a:solidFill>
                  <a:srgbClr val="0000FF"/>
                </a:solidFill>
              </a:rPr>
              <a:t>Naive Bayesian) </a:t>
            </a:r>
            <a:r>
              <a:rPr lang="zh-CN" altLang="en-US" dirty="0"/>
              <a:t>算法是一种基于贝叶斯理论的有</a:t>
            </a:r>
            <a:r>
              <a:rPr lang="en-US" altLang="zh-CN" dirty="0"/>
              <a:t>"</a:t>
            </a:r>
            <a:r>
              <a:rPr lang="zh-CN" altLang="en-US" b="1" dirty="0"/>
              <a:t>监督学习算法</a:t>
            </a:r>
            <a:r>
              <a:rPr lang="en-US" altLang="zh-CN" dirty="0"/>
              <a:t>", </a:t>
            </a:r>
            <a:r>
              <a:rPr lang="zh-CN" altLang="en-US" dirty="0"/>
              <a:t>它假定给定目标值的属性之间是相互条件独立</a:t>
            </a:r>
            <a:r>
              <a:rPr lang="en-US" altLang="zh-CN" dirty="0"/>
              <a:t>(IID)</a:t>
            </a:r>
            <a:r>
              <a:rPr lang="zh-CN" altLang="en-US" dirty="0"/>
              <a:t>的，因此称之为</a:t>
            </a:r>
            <a:r>
              <a:rPr lang="en-US" altLang="zh-CN" dirty="0"/>
              <a:t>"</a:t>
            </a:r>
            <a:r>
              <a:rPr lang="zh-CN" altLang="en-US" dirty="0"/>
              <a:t>朴素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  <a:endParaRPr lang="zh-CN" altLang="en-US" sz="2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朴素贝叶斯的基本概念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308505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endParaRPr lang="en-US" altLang="zh-CN" dirty="0"/>
          </a:p>
          <a:p>
            <a:pPr marL="0" indent="0" algn="ctr">
              <a:lnSpc>
                <a:spcPct val="150000"/>
              </a:lnSpc>
              <a:buNone/>
            </a:pPr>
            <a:endParaRPr lang="en-US" altLang="zh-CN" dirty="0"/>
          </a:p>
          <a:p>
            <a:pPr marL="0" indent="0" algn="ctr">
              <a:lnSpc>
                <a:spcPct val="150000"/>
              </a:lnSpc>
              <a:buNone/>
            </a:pPr>
            <a:endParaRPr lang="en-US" altLang="zh-CN" dirty="0"/>
          </a:p>
          <a:p>
            <a:pPr marL="0" indent="0" algn="ctr">
              <a:lnSpc>
                <a:spcPct val="150000"/>
              </a:lnSpc>
              <a:buNone/>
            </a:pPr>
            <a:endParaRPr lang="en-US" altLang="zh-CN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3600" b="1" dirty="0"/>
              <a:t>关于</a:t>
            </a:r>
            <a:r>
              <a:rPr lang="zh-CN" altLang="en-US" sz="3600" b="1" dirty="0">
                <a:solidFill>
                  <a:srgbClr val="0000FF"/>
                </a:solidFill>
              </a:rPr>
              <a:t>朴素贝叶斯</a:t>
            </a:r>
            <a:r>
              <a:rPr lang="zh-CN" altLang="en-US" sz="3600" b="1" dirty="0"/>
              <a:t>的简单例子</a:t>
            </a:r>
            <a:endParaRPr lang="zh-CN" altLang="en-US" sz="40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朴素贝叶斯的基本概念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399659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31B092C-8335-4363-9707-B6A905AD39D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b="1" dirty="0"/>
                  <a:t>已知：</a:t>
                </a:r>
                <a:endParaRPr lang="zh-CN" altLang="en-US" dirty="0"/>
              </a:p>
              <a:p>
                <a:r>
                  <a:rPr lang="en-US" altLang="zh-CN" dirty="0"/>
                  <a:t>P(A): </a:t>
                </a:r>
                <a:r>
                  <a:rPr lang="zh-CN" altLang="en-US" dirty="0"/>
                  <a:t>表示天气预报今日降水的概率</a:t>
                </a:r>
              </a:p>
              <a:p>
                <a:r>
                  <a:rPr lang="en-US" altLang="zh-CN" dirty="0"/>
                  <a:t>P(B): </a:t>
                </a:r>
                <a:r>
                  <a:rPr lang="zh-CN" altLang="en-US" dirty="0"/>
                  <a:t>表示晚高峰堵车的概率</a:t>
                </a:r>
              </a:p>
              <a:p>
                <a:r>
                  <a:rPr lang="en-US" altLang="zh-CN" dirty="0"/>
                  <a:t>P(B|A): </a:t>
                </a:r>
                <a:r>
                  <a:rPr lang="zh-CN" altLang="en-US" dirty="0"/>
                  <a:t>如果下雨，晚高峰堵车的概率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zh-CN" altLang="en-US" b="1" dirty="0">
                    <a:latin typeface="+mn-lt"/>
                    <a:ea typeface="+mn-ea"/>
                    <a:cs typeface="+mn-ea"/>
                    <a:sym typeface="+mn-lt"/>
                  </a:rPr>
                  <a:t>那么，</a:t>
                </a: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当堵车时，下雨的概率为：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cs typeface="+mn-ea"/>
                        <a:sym typeface="+mn-lt"/>
                      </a:rPr>
                      <m:t>P</m:t>
                    </m:r>
                    <m:r>
                      <m:rPr>
                        <m:nor/>
                      </m:rPr>
                      <a:rPr lang="en-US" altLang="zh-CN" dirty="0">
                        <a:cs typeface="+mn-ea"/>
                        <a:sym typeface="+mn-lt"/>
                      </a:rPr>
                      <m:t>(</m:t>
                    </m:r>
                    <m:r>
                      <m:rPr>
                        <m:nor/>
                      </m:rPr>
                      <a:rPr lang="en-US" altLang="zh-CN" dirty="0">
                        <a:cs typeface="+mn-ea"/>
                        <a:sym typeface="+mn-lt"/>
                      </a:rPr>
                      <m:t>A</m:t>
                    </m:r>
                    <m:r>
                      <m:rPr>
                        <m:nor/>
                      </m:rPr>
                      <a:rPr lang="en-US" altLang="zh-CN" dirty="0">
                        <a:cs typeface="+mn-ea"/>
                        <a:sym typeface="+mn-lt"/>
                      </a:rPr>
                      <m:t>|</m:t>
                    </m:r>
                    <m:r>
                      <m:rPr>
                        <m:nor/>
                      </m:rPr>
                      <a:rPr lang="en-US" altLang="zh-CN" dirty="0">
                        <a:cs typeface="+mn-ea"/>
                        <a:sym typeface="+mn-lt"/>
                      </a:rPr>
                      <m:t>B</m:t>
                    </m:r>
                    <m:r>
                      <m:rPr>
                        <m:nor/>
                      </m:rPr>
                      <a:rPr lang="en-US" altLang="zh-CN" dirty="0">
                        <a:cs typeface="+mn-ea"/>
                        <a:sym typeface="+mn-lt"/>
                      </a:rPr>
                      <m:t>) = 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)·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设，</a:t>
                </a:r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P(A) = 50%, P(B) = 80%, P(B|A) = 95%</a:t>
                </a: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，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则堵车时，下雨的概率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cs typeface="+mn-ea"/>
                        <a:sym typeface="+mn-lt"/>
                      </a:rPr>
                      <m:t>P</m:t>
                    </m:r>
                    <m:r>
                      <m:rPr>
                        <m:nor/>
                      </m:rPr>
                      <a:rPr lang="en-US" altLang="zh-CN" dirty="0">
                        <a:cs typeface="+mn-ea"/>
                        <a:sym typeface="+mn-lt"/>
                      </a:rPr>
                      <m:t>(</m:t>
                    </m:r>
                    <m:r>
                      <m:rPr>
                        <m:nor/>
                      </m:rPr>
                      <a:rPr lang="en-US" altLang="zh-CN" dirty="0">
                        <a:cs typeface="+mn-ea"/>
                        <a:sym typeface="+mn-lt"/>
                      </a:rPr>
                      <m:t>A</m:t>
                    </m:r>
                    <m:r>
                      <m:rPr>
                        <m:nor/>
                      </m:rPr>
                      <a:rPr lang="en-US" altLang="zh-CN" dirty="0">
                        <a:cs typeface="+mn-ea"/>
                        <a:sym typeface="+mn-lt"/>
                      </a:rPr>
                      <m:t>|</m:t>
                    </m:r>
                    <m:r>
                      <m:rPr>
                        <m:nor/>
                      </m:rPr>
                      <a:rPr lang="en-US" altLang="zh-CN" dirty="0">
                        <a:cs typeface="+mn-ea"/>
                        <a:sym typeface="+mn-lt"/>
                      </a:rPr>
                      <m:t>B</m:t>
                    </m:r>
                    <m:r>
                      <m:rPr>
                        <m:nor/>
                      </m:rPr>
                      <a:rPr lang="en-US" altLang="zh-CN" dirty="0">
                        <a:cs typeface="+mn-ea"/>
                        <a:sym typeface="+mn-lt"/>
                      </a:rPr>
                      <m:t>) = 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)·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)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b="0" i="0" dirty="0" smtClean="0">
                            <a:cs typeface="+mn-ea"/>
                            <a:sym typeface="+mn-lt"/>
                          </a:rPr>
                          <m:t>0.95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altLang="zh-CN" b="0" i="0" dirty="0" smtClean="0">
                            <a:cs typeface="+mn-ea"/>
                            <a:sym typeface="+mn-lt"/>
                          </a:rPr>
                          <m:t>0.5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b="0" i="0" dirty="0" smtClean="0">
                            <a:cs typeface="+mn-ea"/>
                            <a:sym typeface="+mn-lt"/>
                          </a:rPr>
                          <m:t>0.8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</m:oMath>
                </a14:m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= 0.59375</a:t>
                </a:r>
              </a:p>
              <a:p>
                <a:pPr>
                  <a:lnSpc>
                    <a:spcPct val="130000"/>
                  </a:lnSpc>
                </a:pPr>
                <a:endParaRPr lang="en-US" altLang="zh-CN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zh-CN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31B092C-8335-4363-9707-B6A905AD3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000" t="-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关于朴素贝叶斯的简单例子</a:t>
            </a:r>
          </a:p>
        </p:txBody>
      </p:sp>
    </p:spTree>
    <p:extLst>
      <p:ext uri="{BB962C8B-B14F-4D97-AF65-F5344CB8AC3E}">
        <p14:creationId xmlns:p14="http://schemas.microsoft.com/office/powerpoint/2010/main" val="412924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31B092C-8335-4363-9707-B6A905AD39D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      </a:t>
                </a:r>
                <a:r>
                  <a:rPr lang="zh-CN" altLang="en-US" b="1" dirty="0">
                    <a:latin typeface="+mn-lt"/>
                    <a:ea typeface="+mn-ea"/>
                    <a:cs typeface="+mn-ea"/>
                    <a:sym typeface="+mn-lt"/>
                  </a:rPr>
                  <a:t>给定若干条件：</a:t>
                </a:r>
                <a:endParaRPr lang="en-US" altLang="zh-CN" b="1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13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假设，有三种与天气有关的气象现象，刮北风、闷热和多云。我们可以用布尔数据表示这些气象现象的状态。例如：刮北风 </a:t>
                </a:r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= 1</a:t>
                </a: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，不闷热 </a:t>
                </a:r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= 0</a:t>
                </a: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， 多云 </a:t>
                </a:r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= 1</a:t>
                </a: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， 不多云 </a:t>
                </a:r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= 0</a:t>
                </a: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。我们可以将这些与天气预报有关的气象现象称之为特征。换句话说，在这个例子中，每个样本都有三个特征，可以分别表示为</a:t>
                </a:r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:  </a:t>
                </a: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𝑓</a:t>
                </a:r>
                <a:r>
                  <a:rPr lang="en-US" altLang="zh-CN" baseline="-25000" dirty="0">
                    <a:latin typeface="+mn-lt"/>
                    <a:ea typeface="+mn-ea"/>
                    <a:cs typeface="+mn-ea"/>
                    <a:sym typeface="+mn-lt"/>
                  </a:rPr>
                  <a:t>1</a:t>
                </a:r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,</a:t>
                </a: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𝑓</a:t>
                </a:r>
                <a:r>
                  <a:rPr lang="en-US" altLang="zh-CN" baseline="-25000" dirty="0">
                    <a:latin typeface="+mn-lt"/>
                    <a:ea typeface="+mn-ea"/>
                    <a:cs typeface="+mn-ea"/>
                    <a:sym typeface="+mn-lt"/>
                  </a:rPr>
                  <a:t>2</a:t>
                </a:r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,</a:t>
                </a: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𝑓</a:t>
                </a:r>
                <a:r>
                  <a:rPr lang="en-US" altLang="zh-CN" baseline="-25000" dirty="0">
                    <a:latin typeface="+mn-lt"/>
                    <a:ea typeface="+mn-ea"/>
                    <a:cs typeface="+mn-ea"/>
                    <a:sym typeface="+mn-lt"/>
                  </a:rPr>
                  <a:t>3</a:t>
                </a:r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</a:p>
              <a:p>
                <a:pPr marL="342900" indent="-342900">
                  <a:lnSpc>
                    <a:spcPct val="13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在这些气象现象下，给出对天气的预测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>
                            <a:latin typeface="+mn-lt"/>
                            <a:ea typeface="+mn-ea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+mn-lt"/>
                            <a:ea typeface="+mn-ea"/>
                            <a:cs typeface="+mn-ea"/>
                            <a:sym typeface="+mn-lt"/>
                          </a:rPr>
                          <m:t>y</m:t>
                        </m:r>
                      </m:e>
                    </m:acc>
                  </m:oMath>
                </a14:m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 ，取值同样为布尔类型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>
                            <a:latin typeface="+mn-lt"/>
                            <a:ea typeface="+mn-ea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+mn-lt"/>
                            <a:ea typeface="+mn-ea"/>
                            <a:cs typeface="+mn-ea"/>
                            <a:sym typeface="+mn-lt"/>
                          </a:rPr>
                          <m:t>y</m:t>
                        </m:r>
                      </m:e>
                    </m:acc>
                    <m:r>
                      <a:rPr lang="en-US" altLang="zh-CN">
                        <a:latin typeface="+mn-lt"/>
                        <a:ea typeface="+mn-ea"/>
                        <a:cs typeface="+mn-ea"/>
                        <a:sym typeface="+mn-lt"/>
                      </a:rPr>
                      <m:t> </m:t>
                    </m:r>
                  </m:oMath>
                </a14:m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=0,1 </a:t>
                </a: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。</a:t>
                </a:r>
                <a:endParaRPr lang="en-US" altLang="zh-CN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13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假设实际的天气， 𝑦 </a:t>
                </a:r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= [0,1,1,0,1,0,0] </a:t>
                </a: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，其中有</a:t>
                </a:r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3</a:t>
                </a: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天下雨，</a:t>
                </a:r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4</a:t>
                </a: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天天晴（没有雨）</a:t>
                </a:r>
                <a:endParaRPr lang="en-US" altLang="zh-CN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31B092C-8335-4363-9707-B6A905AD3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867" r="-1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关于朴素贝叶斯的简单例子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102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我们可以将这些信息汇总如下表：</a:t>
            </a:r>
            <a:endParaRPr lang="en-US" altLang="zh-CN" baseline="-25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关于朴素贝叶斯的简单例子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4AB605-6092-4279-960D-7433674E3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92" y="2248800"/>
            <a:ext cx="4009524" cy="28952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9D8779-0833-4A7E-B2E2-E7762A77F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790" y="2684597"/>
            <a:ext cx="3038095" cy="2171429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426D334F-746D-4260-B7D9-D7B29833F3AE}"/>
              </a:ext>
            </a:extLst>
          </p:cNvPr>
          <p:cNvSpPr/>
          <p:nvPr/>
        </p:nvSpPr>
        <p:spPr>
          <a:xfrm>
            <a:off x="4934308" y="3533084"/>
            <a:ext cx="603849" cy="474453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0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/>
              <a:t>统计气候现象、预测的天气与实际天气之间的关系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关于朴素贝叶斯的简单例子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14820F-DC30-4588-9D25-61A736828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52" y="1318221"/>
            <a:ext cx="8838095" cy="524761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BE1DAE2-C65E-4620-AF3C-03C0BAA9D172}"/>
              </a:ext>
            </a:extLst>
          </p:cNvPr>
          <p:cNvSpPr/>
          <p:nvPr/>
        </p:nvSpPr>
        <p:spPr>
          <a:xfrm>
            <a:off x="3985404" y="2231946"/>
            <a:ext cx="4881870" cy="17100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-apple-system"/>
              </a:rPr>
              <a:t> 当 </a:t>
            </a:r>
            <a:r>
              <a:rPr lang="en-US" altLang="zh-CN" dirty="0">
                <a:latin typeface="-apple-system"/>
              </a:rPr>
              <a:t>y = 0 </a:t>
            </a:r>
            <a:r>
              <a:rPr lang="zh-CN" altLang="en-US" dirty="0">
                <a:latin typeface="-apple-system"/>
              </a:rPr>
              <a:t>时</a:t>
            </a:r>
            <a:r>
              <a:rPr lang="en-US" altLang="zh-CN" dirty="0">
                <a:latin typeface="-apple-system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-apple-system"/>
              </a:rPr>
              <a:t>不下雨的</a:t>
            </a:r>
            <a:r>
              <a:rPr lang="en-US" altLang="zh-CN" dirty="0">
                <a:solidFill>
                  <a:srgbClr val="0000FF"/>
                </a:solidFill>
                <a:latin typeface="-apple-system"/>
              </a:rPr>
              <a:t>4</a:t>
            </a:r>
            <a:r>
              <a:rPr lang="zh-CN" altLang="en-US" dirty="0">
                <a:solidFill>
                  <a:srgbClr val="0000FF"/>
                </a:solidFill>
                <a:latin typeface="-apple-system"/>
              </a:rPr>
              <a:t>天</a:t>
            </a:r>
            <a:r>
              <a:rPr lang="en-US" altLang="zh-CN" dirty="0">
                <a:latin typeface="-apple-system"/>
              </a:rPr>
              <a:t>), </a:t>
            </a:r>
            <a:r>
              <a:rPr lang="zh-CN" altLang="en-US" dirty="0">
                <a:latin typeface="-apple-system"/>
              </a:rPr>
              <a:t>有</a:t>
            </a:r>
            <a:r>
              <a:rPr lang="en-US" altLang="zh-CN" dirty="0">
                <a:latin typeface="-apple-system"/>
              </a:rPr>
              <a:t>1</a:t>
            </a:r>
            <a:r>
              <a:rPr lang="zh-CN" altLang="en-US" dirty="0">
                <a:latin typeface="-apple-system"/>
              </a:rPr>
              <a:t>天刮北风、</a:t>
            </a:r>
            <a:r>
              <a:rPr lang="en-US" altLang="zh-CN" dirty="0">
                <a:latin typeface="-apple-system"/>
              </a:rPr>
              <a:t>2</a:t>
            </a:r>
            <a:r>
              <a:rPr lang="zh-CN" altLang="en-US" dirty="0">
                <a:latin typeface="-apple-system"/>
              </a:rPr>
              <a:t>天闷热、</a:t>
            </a:r>
            <a:r>
              <a:rPr lang="en-US" altLang="zh-CN" dirty="0">
                <a:latin typeface="-apple-system"/>
              </a:rPr>
              <a:t>0</a:t>
            </a:r>
            <a:r>
              <a:rPr lang="zh-CN" altLang="en-US" dirty="0">
                <a:latin typeface="-apple-system"/>
              </a:rPr>
              <a:t>天多云，但是这</a:t>
            </a:r>
            <a:r>
              <a:rPr lang="en-US" altLang="zh-CN" dirty="0">
                <a:latin typeface="-apple-system"/>
              </a:rPr>
              <a:t>4</a:t>
            </a:r>
            <a:r>
              <a:rPr lang="zh-CN" altLang="en-US" dirty="0">
                <a:latin typeface="-apple-system"/>
              </a:rPr>
              <a:t>天都被预报为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有雨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-apple-system"/>
              </a:rPr>
              <a:t> 当 </a:t>
            </a:r>
            <a:r>
              <a:rPr lang="en-US" altLang="zh-CN" dirty="0">
                <a:latin typeface="-apple-system"/>
              </a:rPr>
              <a:t>y = 1 </a:t>
            </a:r>
            <a:r>
              <a:rPr lang="zh-CN" altLang="en-US" dirty="0">
                <a:latin typeface="-apple-system"/>
              </a:rPr>
              <a:t>时</a:t>
            </a:r>
            <a:r>
              <a:rPr lang="en-US" altLang="zh-CN" dirty="0">
                <a:latin typeface="-apple-system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-apple-system"/>
              </a:rPr>
              <a:t>下雨的</a:t>
            </a:r>
            <a:r>
              <a:rPr lang="en-US" altLang="zh-CN" dirty="0">
                <a:solidFill>
                  <a:srgbClr val="0000FF"/>
                </a:solidFill>
                <a:latin typeface="-apple-system"/>
              </a:rPr>
              <a:t>3</a:t>
            </a:r>
            <a:r>
              <a:rPr lang="zh-CN" altLang="en-US" dirty="0">
                <a:solidFill>
                  <a:srgbClr val="0000FF"/>
                </a:solidFill>
                <a:latin typeface="-apple-system"/>
              </a:rPr>
              <a:t>天</a:t>
            </a:r>
            <a:r>
              <a:rPr lang="en-US" altLang="zh-CN" dirty="0">
                <a:latin typeface="-apple-system"/>
              </a:rPr>
              <a:t>), </a:t>
            </a:r>
            <a:r>
              <a:rPr lang="zh-CN" altLang="en-US" dirty="0">
                <a:latin typeface="-apple-system"/>
              </a:rPr>
              <a:t>有</a:t>
            </a:r>
            <a:r>
              <a:rPr lang="en-US" altLang="zh-CN" dirty="0">
                <a:latin typeface="-apple-system"/>
              </a:rPr>
              <a:t>1</a:t>
            </a:r>
            <a:r>
              <a:rPr lang="zh-CN" altLang="en-US" dirty="0">
                <a:latin typeface="-apple-system"/>
              </a:rPr>
              <a:t>天刮北风、</a:t>
            </a:r>
            <a:r>
              <a:rPr lang="en-US" altLang="zh-CN" dirty="0">
                <a:latin typeface="-apple-system"/>
              </a:rPr>
              <a:t>3</a:t>
            </a:r>
            <a:r>
              <a:rPr lang="zh-CN" altLang="en-US" dirty="0">
                <a:latin typeface="-apple-system"/>
              </a:rPr>
              <a:t>天闷热、</a:t>
            </a:r>
            <a:r>
              <a:rPr lang="en-US" altLang="zh-CN" dirty="0">
                <a:latin typeface="-apple-system"/>
              </a:rPr>
              <a:t>3</a:t>
            </a:r>
            <a:r>
              <a:rPr lang="zh-CN" altLang="en-US" dirty="0">
                <a:latin typeface="-apple-system"/>
              </a:rPr>
              <a:t>天多云，但这</a:t>
            </a:r>
            <a:r>
              <a:rPr lang="en-US" altLang="zh-CN" dirty="0">
                <a:latin typeface="-apple-system"/>
              </a:rPr>
              <a:t>3</a:t>
            </a:r>
            <a:r>
              <a:rPr lang="zh-CN" altLang="en-US" dirty="0">
                <a:latin typeface="-apple-system"/>
              </a:rPr>
              <a:t>天都被预测为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没有雨</a:t>
            </a:r>
            <a:endParaRPr lang="zh-CN" altLang="en-US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9075EB-705B-4048-8A46-61FD79FF2240}"/>
              </a:ext>
            </a:extLst>
          </p:cNvPr>
          <p:cNvSpPr/>
          <p:nvPr/>
        </p:nvSpPr>
        <p:spPr>
          <a:xfrm>
            <a:off x="5852156" y="587158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-apple-system"/>
              </a:rPr>
              <a:t>奇葩的结果！！！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624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31B092C-8335-4363-9707-B6A905AD39D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b="1" dirty="0"/>
                  <a:t>场景一：</a:t>
                </a:r>
                <a:r>
                  <a:rPr lang="zh-CN" altLang="en-US" dirty="0"/>
                  <a:t>假设天气预报为晴朗，但出现了多云的情况。试问真实的天气是什么？我们将该问题符号化后可以得到：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条件： 𝑓</a:t>
                </a:r>
                <a:r>
                  <a:rPr lang="en-US" altLang="zh-CN" baseline="-25000" dirty="0"/>
                  <a:t>1 </a:t>
                </a:r>
                <a:r>
                  <a:rPr lang="en-US" altLang="zh-CN" dirty="0"/>
                  <a:t>= 0, </a:t>
                </a:r>
                <a:r>
                  <a:rPr lang="zh-CN" altLang="en-US" dirty="0"/>
                  <a:t>𝑓</a:t>
                </a:r>
                <a:r>
                  <a:rPr lang="en-US" altLang="zh-CN" baseline="-25000" dirty="0"/>
                  <a:t>2  </a:t>
                </a:r>
                <a:r>
                  <a:rPr lang="en-US" altLang="zh-CN" dirty="0"/>
                  <a:t>= 0, </a:t>
                </a:r>
                <a:r>
                  <a:rPr lang="zh-CN" altLang="en-US" dirty="0"/>
                  <a:t>𝑓</a:t>
                </a:r>
                <a:r>
                  <a:rPr lang="en-US" altLang="zh-CN" baseline="-25000" dirty="0"/>
                  <a:t>3 </a:t>
                </a:r>
                <a:r>
                  <a:rPr lang="en-US" altLang="zh-CN" dirty="0"/>
                  <a:t>= 1,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y</m:t>
                        </m:r>
                      </m:e>
                    </m:acc>
                  </m:oMath>
                </a14:m>
                <a:r>
                  <a:rPr lang="zh-CN" altLang="en-US" dirty="0">
                    <a:cs typeface="+mn-ea"/>
                    <a:sym typeface="+mn-lt"/>
                  </a:rPr>
                  <a:t> </a:t>
                </a:r>
                <a:r>
                  <a:rPr lang="en-US" altLang="zh-CN" dirty="0"/>
                  <a:t>= 0 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求解： 𝑦</a:t>
                </a:r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31B092C-8335-4363-9707-B6A905AD3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000" t="-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关于朴素贝叶斯的简单例子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AD9CDC-1B5F-4ED3-9846-B6EDF6917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24" y="2752587"/>
            <a:ext cx="8780952" cy="3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6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3lk5ig0x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a:spPr>
      <a:bodyPr rtlCol="0" anchor="ctr"/>
      <a:lstStyle>
        <a:defPPr algn="ctr">
          <a:defRPr dirty="0" smtClean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/>
      <a:bodyPr>
        <a:noAutofit/>
      </a:bodyPr>
      <a:lstStyle>
        <a:defPPr marL="342900" marR="0" indent="-342900" algn="l" defTabSz="457200" rtl="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6350</TotalTime>
  <Words>1246</Words>
  <Application>Microsoft Office PowerPoint</Application>
  <PresentationFormat>全屏显示(4:3)</PresentationFormat>
  <Paragraphs>114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-apple-system</vt:lpstr>
      <vt:lpstr>等线</vt:lpstr>
      <vt:lpstr>微软雅黑</vt:lpstr>
      <vt:lpstr>Arial</vt:lpstr>
      <vt:lpstr>Calibri</vt:lpstr>
      <vt:lpstr>Calibri Light</vt:lpstr>
      <vt:lpstr>Cambria Math</vt:lpstr>
      <vt:lpstr>Times New Roman</vt:lpstr>
      <vt:lpstr>Vrinda</vt:lpstr>
      <vt:lpstr>Wingdings</vt:lpstr>
      <vt:lpstr>Office 主题​​</vt:lpstr>
      <vt:lpstr>第5课时 朴素贝叶斯</vt:lpstr>
      <vt:lpstr>Outlines</vt:lpstr>
      <vt:lpstr>朴素贝叶斯的基本概念</vt:lpstr>
      <vt:lpstr>朴素贝叶斯的基本概念</vt:lpstr>
      <vt:lpstr>关于朴素贝叶斯的简单例子</vt:lpstr>
      <vt:lpstr>关于朴素贝叶斯的简单例子</vt:lpstr>
      <vt:lpstr>关于朴素贝叶斯的简单例子</vt:lpstr>
      <vt:lpstr>关于朴素贝叶斯的简单例子</vt:lpstr>
      <vt:lpstr>关于朴素贝叶斯的简单例子</vt:lpstr>
      <vt:lpstr>一个关于朴素贝叶斯的简单例子</vt:lpstr>
      <vt:lpstr>一个关于朴素贝叶斯的简单例子</vt:lpstr>
      <vt:lpstr>朴素贝叶斯算法的不同实现</vt:lpstr>
      <vt:lpstr>朴素贝叶斯算法的不同实现</vt:lpstr>
      <vt:lpstr>朴素贝叶斯算法的不同实现</vt:lpstr>
      <vt:lpstr>朴素贝叶斯算法的不同实现</vt:lpstr>
      <vt:lpstr>朴素贝叶斯算法的不同实现</vt:lpstr>
      <vt:lpstr>朴素贝叶斯实战——肿瘤判断</vt:lpstr>
      <vt:lpstr>PowerPoint 演示文稿</vt:lpstr>
    </vt:vector>
  </TitlesOfParts>
  <Company>Hust_Ynou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欧新宇</dc:creator>
  <cp:lastModifiedBy>欧 新宇</cp:lastModifiedBy>
  <cp:revision>854</cp:revision>
  <dcterms:created xsi:type="dcterms:W3CDTF">2016-09-20T07:20:31Z</dcterms:created>
  <dcterms:modified xsi:type="dcterms:W3CDTF">2020-01-18T15:38:40Z</dcterms:modified>
</cp:coreProperties>
</file>