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02" r:id="rId2"/>
    <p:sldId id="440" r:id="rId3"/>
    <p:sldId id="460" r:id="rId4"/>
    <p:sldId id="47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78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479" r:id="rId22"/>
    <p:sldId id="408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08" d="100"/>
          <a:sy n="108" d="100"/>
        </p:scale>
        <p:origin x="120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2020-1-19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7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7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07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9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52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05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6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4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52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0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0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6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5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7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3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19,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 algn="just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January 19,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/22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6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 决策树与随机森林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优点：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 </a:t>
            </a:r>
            <a:r>
              <a:rPr lang="zh-CN" altLang="en-US" dirty="0"/>
              <a:t>计算复杂度低，分类速度快，模型易于理解、可读性高，对中间值的缺失不敏感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缺点：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  </a:t>
            </a:r>
            <a:r>
              <a:rPr lang="zh-CN" altLang="en-US" dirty="0"/>
              <a:t>可能会产生过度匹配问题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适用数据类型：</a:t>
            </a:r>
            <a:r>
              <a:rPr lang="zh-CN" altLang="en-US" dirty="0"/>
              <a:t>数值型和标称型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决策树的优缺点</a:t>
            </a:r>
          </a:p>
        </p:txBody>
      </p:sp>
    </p:spTree>
    <p:extLst>
      <p:ext uri="{BB962C8B-B14F-4D97-AF65-F5344CB8AC3E}">
        <p14:creationId xmlns:p14="http://schemas.microsoft.com/office/powerpoint/2010/main" val="181934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决策树的工作过程的可视化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33E3F6-CD45-46E0-8127-AFECFF50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8092"/>
            <a:ext cx="9144000" cy="34051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1C17C9-EB98-4ABC-9313-F8F9E5BCD127}"/>
              </a:ext>
            </a:extLst>
          </p:cNvPr>
          <p:cNvSpPr txBox="1"/>
          <p:nvPr/>
        </p:nvSpPr>
        <p:spPr>
          <a:xfrm>
            <a:off x="0" y="941033"/>
            <a:ext cx="9144000" cy="19797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     </a:t>
            </a:r>
            <a:r>
              <a:rPr lang="en-US" altLang="zh-CN" sz="2400" dirty="0" err="1">
                <a:latin typeface="+mn-ea"/>
              </a:rPr>
              <a:t>Graphviz</a:t>
            </a:r>
            <a:r>
              <a:rPr lang="en-US" altLang="zh-CN" sz="2400" dirty="0">
                <a:latin typeface="+mn-ea"/>
              </a:rPr>
              <a:t> (Graph Visualization Software) </a:t>
            </a:r>
            <a:r>
              <a:rPr lang="zh-CN" altLang="en-US" sz="2400" dirty="0">
                <a:latin typeface="+mn-ea"/>
              </a:rPr>
              <a:t>是一个由</a:t>
            </a:r>
            <a:r>
              <a:rPr lang="en-US" altLang="zh-CN" sz="2400" dirty="0">
                <a:latin typeface="+mn-ea"/>
              </a:rPr>
              <a:t>AT&amp;T</a:t>
            </a:r>
            <a:r>
              <a:rPr lang="zh-CN" altLang="en-US" sz="2400" dirty="0">
                <a:latin typeface="+mn-ea"/>
              </a:rPr>
              <a:t>实验室启动的开源工具包，可用于绘制各种流程图和结构图。它依赖于</a:t>
            </a:r>
            <a:r>
              <a:rPr lang="en-US" altLang="zh-CN" sz="2400" dirty="0">
                <a:latin typeface="+mn-ea"/>
              </a:rPr>
              <a:t>DOT</a:t>
            </a:r>
            <a:r>
              <a:rPr lang="zh-CN" altLang="en-US" sz="2400" dirty="0">
                <a:latin typeface="+mn-ea"/>
              </a:rPr>
              <a:t>描述语言，</a:t>
            </a:r>
            <a:r>
              <a:rPr lang="en-US" altLang="zh-CN" sz="2400" dirty="0">
                <a:latin typeface="+mn-ea"/>
              </a:rPr>
              <a:t>DOT</a:t>
            </a:r>
            <a:r>
              <a:rPr lang="zh-CN" altLang="en-US" sz="2400" dirty="0">
                <a:latin typeface="+mn-ea"/>
              </a:rPr>
              <a:t>是一种图形描述语言，具有简单易学的特点。</a:t>
            </a: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         在机器学习中，</a:t>
            </a:r>
            <a:r>
              <a:rPr lang="zh-CN" altLang="en-US" b="1" dirty="0"/>
              <a:t>随机森林</a:t>
            </a:r>
            <a:r>
              <a:rPr lang="zh-CN" altLang="en-US" dirty="0"/>
              <a:t>是一个包含多个决策树的分类器，其输出的类别是由每棵树的输出进行联合判决。随机森林最初是由</a:t>
            </a:r>
            <a:r>
              <a:rPr lang="en-US" altLang="zh-CN" dirty="0"/>
              <a:t>Leo </a:t>
            </a:r>
            <a:r>
              <a:rPr lang="en-US" altLang="zh-CN" dirty="0" err="1"/>
              <a:t>Breiman</a:t>
            </a:r>
            <a:r>
              <a:rPr lang="zh-CN" altLang="en-US" dirty="0"/>
              <a:t>和</a:t>
            </a:r>
            <a:r>
              <a:rPr lang="en-US" altLang="zh-CN" dirty="0"/>
              <a:t>Adele Cutler</a:t>
            </a:r>
            <a:r>
              <a:rPr lang="zh-CN" altLang="en-US" dirty="0"/>
              <a:t>提出，并以</a:t>
            </a:r>
            <a:r>
              <a:rPr lang="en-US" altLang="zh-CN" dirty="0"/>
              <a:t>"</a:t>
            </a:r>
            <a:r>
              <a:rPr lang="en-US" altLang="zh-CN" b="1" dirty="0"/>
              <a:t>Random Forests</a:t>
            </a:r>
            <a:r>
              <a:rPr lang="en-US" altLang="zh-CN" dirty="0"/>
              <a:t>"</a:t>
            </a:r>
            <a:r>
              <a:rPr lang="zh-CN" altLang="en-US" dirty="0"/>
              <a:t>作为商标，而该术语则是由贝尔实验室的</a:t>
            </a:r>
            <a:r>
              <a:rPr lang="en-US" altLang="zh-CN" dirty="0"/>
              <a:t>Tin Kam Ho</a:t>
            </a:r>
            <a:r>
              <a:rPr lang="zh-CN" altLang="en-US" dirty="0"/>
              <a:t>所提出的随机决策森林（</a:t>
            </a:r>
            <a:r>
              <a:rPr lang="en-US" altLang="zh-CN" dirty="0"/>
              <a:t>random decision forests</a:t>
            </a:r>
            <a:r>
              <a:rPr lang="zh-CN" altLang="en-US" dirty="0"/>
              <a:t>）而来。</a:t>
            </a:r>
            <a:endParaRPr lang="en-US" altLang="zh-CN" baseline="-25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40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27230D-EDF7-4A55-A8B8-8D857FEC10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856910" y="3429000"/>
            <a:ext cx="3923106" cy="296109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F9795-E111-471B-97B2-7D7FC448E352}"/>
              </a:ext>
            </a:extLst>
          </p:cNvPr>
          <p:cNvSpPr txBox="1"/>
          <p:nvPr/>
        </p:nvSpPr>
        <p:spPr>
          <a:xfrm>
            <a:off x="363984" y="1296140"/>
            <a:ext cx="1695635" cy="350667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4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随机森林算法过程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假设用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来表示训练样本的个数，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表示特征的数目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;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输入特征数目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，用于确定决策树上一个节点的决策结果；其中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应远小于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M;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从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个训练样本中以（放回）抽样的方式，取样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次，形成一个训练集（即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bootstrap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取样），并用未抽到的用例（样本）作预测，评估其误差；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0067E-D37B-4790-8222-885F836323D9}"/>
              </a:ext>
            </a:extLst>
          </p:cNvPr>
          <p:cNvSpPr txBox="1"/>
          <p:nvPr/>
        </p:nvSpPr>
        <p:spPr>
          <a:xfrm>
            <a:off x="0" y="3706427"/>
            <a:ext cx="4856910" cy="185543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对于每一个节点，随机选择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个特征，决策树上每个节点的决定都是基于这些特征确定的。根据这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个特征，计算其最佳的分裂方式。</a:t>
            </a: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5. 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每棵树都会完整成长而不会剪枝，这有可能在建完一棵正常树状分类器后会被采用。</a:t>
            </a:r>
          </a:p>
          <a:p>
            <a:pPr marL="342900" marR="0" indent="-342900" algn="ju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8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F9795-E111-471B-97B2-7D7FC448E352}"/>
              </a:ext>
            </a:extLst>
          </p:cNvPr>
          <p:cNvSpPr txBox="1"/>
          <p:nvPr/>
        </p:nvSpPr>
        <p:spPr>
          <a:xfrm>
            <a:off x="363984" y="1296140"/>
            <a:ext cx="1695635" cy="350667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数据预载入及预处理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785A27-53AF-411C-A1D3-CAB5D618B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0" y="1556643"/>
            <a:ext cx="8766360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3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F9795-E111-471B-97B2-7D7FC448E352}"/>
              </a:ext>
            </a:extLst>
          </p:cNvPr>
          <p:cNvSpPr txBox="1"/>
          <p:nvPr/>
        </p:nvSpPr>
        <p:spPr>
          <a:xfrm>
            <a:off x="363984" y="1296140"/>
            <a:ext cx="1695635" cy="350667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模型训练及常用参数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Bootstrap</a:t>
            </a: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Class_weight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Max_feature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Max_leaf_nodes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n_estimators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n_jobs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3500" indent="-342900" algn="just" defTabSz="914400"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random_state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0B446B-C91A-4DD3-B742-75043320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0" y="1403544"/>
            <a:ext cx="8965339" cy="24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模型评估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36DFC7-7361-4541-9CF4-D6F13B28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" y="1491102"/>
            <a:ext cx="8991700" cy="15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结果可视化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715368-0AAA-4DFA-94C2-1089F55C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7" y="1324703"/>
            <a:ext cx="8740195" cy="51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9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随机森林的使用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结果可视化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28600" indent="-288000" algn="just" defTabSz="914400">
              <a:buBlip>
                <a:blip r:embed="rId3"/>
              </a:buBlip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defTabSz="914400"/>
            <a:r>
              <a:rPr lang="zh-CN" altLang="en-US" sz="2400" dirty="0"/>
              <a:t>         从结果看，随机森林获得的结果要更加细腻。有兴趣的同学，可以尝试调整一下参数</a:t>
            </a:r>
            <a:r>
              <a:rPr lang="en-US" altLang="zh-CN" sz="2400" dirty="0" err="1"/>
              <a:t>n_estimator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random_state</a:t>
            </a:r>
            <a:r>
              <a:rPr lang="zh-CN" altLang="en-US" sz="2400" dirty="0"/>
              <a:t>，看看是否能获得更好的预测结果。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12FEAB-297B-4633-9DA3-3A1C2E25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81" y="1524238"/>
            <a:ext cx="549523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4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随机森林的优缺点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优点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由于采用了集成算法，本身精度比大多数单个算法要好，所以准确性高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在测试集上表现良好，由于两个随机性的引入，使得随机森林不容易陷入过拟合（样本随机，特征随机）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在工业上，由于两个随机性的引入，使得随机森林具有一定的抗噪声能力，对比其他算法具有一定优势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由于树的组合，使得随机森林可以处理非线性数据，本身属于非线性分类（拟合）模型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它能够处理很高维度（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很多）的数据，并且不用做特征选择，对数据集的适应能力强：既能处理离散型数据，也能处理连续型数据，数据集无需规范化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训练速度快，可以运用在大规模数据集上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1EF361-DE02-438E-81FD-73EAB4993C59}"/>
              </a:ext>
            </a:extLst>
          </p:cNvPr>
          <p:cNvSpPr/>
          <p:nvPr/>
        </p:nvSpPr>
        <p:spPr>
          <a:xfrm>
            <a:off x="7555043" y="6083423"/>
            <a:ext cx="1224973" cy="4083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5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决策树的基本原理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决策树的构建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随机森林的基本原理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随机森林的构建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实例分析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Adult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数据集的相亲问题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随机森林的优缺点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A420F-C06C-4363-9600-DE3F8FF57837}"/>
              </a:ext>
            </a:extLst>
          </p:cNvPr>
          <p:cNvSpPr txBox="1"/>
          <p:nvPr/>
        </p:nvSpPr>
        <p:spPr>
          <a:xfrm>
            <a:off x="0" y="933297"/>
            <a:ext cx="9144000" cy="284085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228600" indent="-288000" algn="just" defTabSz="9144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2400" b="1" dirty="0">
                <a:latin typeface="+mn-ea"/>
              </a:rPr>
              <a:t>优点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在训练过程中，能够检测到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间的互相影响，且可以得出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的重要性，具有一定参考意义</a:t>
            </a:r>
            <a:endParaRPr lang="en-US" altLang="zh-CN" sz="2400" dirty="0"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在训练过程中，能够检测到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间的互相影响，且可以得出</a:t>
            </a:r>
            <a:r>
              <a:rPr lang="en-US" altLang="zh-CN" sz="2400" dirty="0">
                <a:latin typeface="+mn-ea"/>
              </a:rPr>
              <a:t>feature</a:t>
            </a:r>
            <a:r>
              <a:rPr lang="zh-CN" altLang="en-US" sz="2400" dirty="0">
                <a:latin typeface="+mn-ea"/>
              </a:rPr>
              <a:t>的重要性，具有一定参考意义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由于每棵树可以独立、同时生成，容易做成并行化方法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由于实现简单、精度高、抗过拟合能力强，当面对非线性数据时，适于作为基准模型（</a:t>
            </a:r>
            <a:r>
              <a:rPr lang="en-US" altLang="zh-CN" sz="2400" dirty="0">
                <a:latin typeface="+mn-ea"/>
              </a:rPr>
              <a:t>Baseline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marL="228600" indent="-288000" algn="just" defTabSz="914400">
              <a:lnSpc>
                <a:spcPct val="120000"/>
              </a:lnSpc>
              <a:buBlip>
                <a:blip r:embed="rId3"/>
              </a:buBlip>
            </a:pPr>
            <a:r>
              <a:rPr lang="zh-CN" altLang="en-US" sz="2400" b="1" dirty="0">
                <a:latin typeface="+mn-ea"/>
              </a:rPr>
              <a:t>缺点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当随机森林中的决策树个数很多时，训练时需要的空间和时间会比较大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随机森林中还有许多不好解释的地方，有点算是黑盒模型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在某些噪音比较大的样本集上，模型容易陷入过拟合</a:t>
            </a:r>
          </a:p>
        </p:txBody>
      </p:sp>
    </p:spTree>
    <p:extLst>
      <p:ext uri="{BB962C8B-B14F-4D97-AF65-F5344CB8AC3E}">
        <p14:creationId xmlns:p14="http://schemas.microsoft.com/office/powerpoint/2010/main" val="19428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载入数据集（</a:t>
            </a:r>
            <a:r>
              <a:rPr lang="en-US" altLang="zh-CN" b="1" dirty="0">
                <a:solidFill>
                  <a:srgbClr val="0000FF"/>
                </a:solidFill>
              </a:rPr>
              <a:t>Ch0604CaseAdult.py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数据预处理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基于训练集进行建模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预测与评分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模型优化 </a:t>
            </a:r>
            <a:r>
              <a:rPr lang="en-US" altLang="zh-CN" b="1" dirty="0">
                <a:solidFill>
                  <a:srgbClr val="0000FF"/>
                </a:solidFill>
              </a:rPr>
              <a:t>(Ch0604CaseAdultFull.py)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超参数分析 </a:t>
            </a:r>
            <a:r>
              <a:rPr lang="en-US" altLang="zh-CN" b="1" dirty="0">
                <a:solidFill>
                  <a:srgbClr val="0000FF"/>
                </a:solidFill>
              </a:rPr>
              <a:t>(Ch0604CaseAdultFullDraw.py)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1"/>
            <a:ext cx="8991047" cy="549275"/>
          </a:xfrm>
        </p:spPr>
        <p:txBody>
          <a:bodyPr/>
          <a:lstStyle/>
          <a:p>
            <a:r>
              <a:rPr lang="zh-CN" altLang="en-US" dirty="0"/>
              <a:t>实例分析</a:t>
            </a:r>
            <a:r>
              <a:rPr lang="en-US" altLang="zh-CN" dirty="0"/>
              <a:t>——</a:t>
            </a:r>
            <a:r>
              <a:rPr lang="zh-CN" altLang="en-US" dirty="0"/>
              <a:t>基于</a:t>
            </a:r>
            <a:r>
              <a:rPr lang="en-US" altLang="zh-CN" dirty="0"/>
              <a:t>Adult</a:t>
            </a:r>
            <a:r>
              <a:rPr lang="zh-CN" altLang="en-US" dirty="0"/>
              <a:t>数据集的相亲问题</a:t>
            </a:r>
          </a:p>
        </p:txBody>
      </p:sp>
    </p:spTree>
    <p:extLst>
      <p:ext uri="{BB962C8B-B14F-4D97-AF65-F5344CB8AC3E}">
        <p14:creationId xmlns:p14="http://schemas.microsoft.com/office/powerpoint/2010/main" val="20262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b="1" dirty="0"/>
              <a:t>        决策树</a:t>
            </a:r>
            <a:r>
              <a:rPr lang="en-US" altLang="zh-CN" b="1" dirty="0"/>
              <a:t>(Decision Tree)</a:t>
            </a:r>
            <a:r>
              <a:rPr lang="zh-CN" altLang="en-US" dirty="0"/>
              <a:t> 是一种基本的</a:t>
            </a:r>
            <a:r>
              <a:rPr lang="zh-CN" altLang="en-US" dirty="0">
                <a:solidFill>
                  <a:srgbClr val="FF0000"/>
                </a:solidFill>
              </a:rPr>
              <a:t>分类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回归</a:t>
            </a:r>
            <a:r>
              <a:rPr lang="zh-CN" altLang="en-US" dirty="0"/>
              <a:t>算法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（本课程仅讨论决策树在分类中的应用）</a:t>
            </a:r>
            <a:r>
              <a:rPr lang="zh-CN" altLang="en-US" dirty="0"/>
              <a:t>。决策树模型呈</a:t>
            </a:r>
            <a:r>
              <a:rPr lang="zh-CN" altLang="en-US" dirty="0">
                <a:solidFill>
                  <a:srgbClr val="0000FF"/>
                </a:solidFill>
              </a:rPr>
              <a:t>树形结构</a:t>
            </a:r>
            <a:r>
              <a:rPr lang="zh-CN" altLang="en-US" dirty="0"/>
              <a:t>，在分类问题中，</a:t>
            </a:r>
            <a:r>
              <a:rPr lang="zh-CN" altLang="en-US" dirty="0">
                <a:solidFill>
                  <a:srgbClr val="0000FF"/>
                </a:solidFill>
              </a:rPr>
              <a:t>依据样本的特征</a:t>
            </a:r>
            <a:r>
              <a:rPr lang="zh-CN" altLang="en-US" dirty="0"/>
              <a:t>对实例进行分类，是一种典型的</a:t>
            </a:r>
            <a:r>
              <a:rPr lang="en-US" altLang="zh-CN" dirty="0"/>
              <a:t>if-then/else-then</a:t>
            </a:r>
            <a:r>
              <a:rPr lang="zh-CN" altLang="en-US" dirty="0"/>
              <a:t>推导规则。从数学原理上理解，它也可以被认为是定义在特征空间与类别空间上的</a:t>
            </a:r>
            <a:r>
              <a:rPr lang="zh-CN" altLang="en-US" b="1" dirty="0"/>
              <a:t>条件概率</a:t>
            </a:r>
            <a:r>
              <a:rPr lang="zh-CN" altLang="en-US" dirty="0"/>
              <a:t>分布。</a:t>
            </a:r>
            <a:endParaRPr lang="en-US" altLang="zh-CN" dirty="0"/>
          </a:p>
          <a:p>
            <a:pPr marL="0" indent="0" algn="just">
              <a:buNone/>
            </a:pPr>
            <a:endParaRPr lang="zh-CN" altLang="en-US" dirty="0"/>
          </a:p>
          <a:p>
            <a:pPr algn="just"/>
            <a:r>
              <a:rPr lang="zh-CN" altLang="en-US" b="1" dirty="0"/>
              <a:t>学习时</a:t>
            </a:r>
            <a:r>
              <a:rPr lang="en-US" altLang="zh-CN" b="1" dirty="0"/>
              <a:t>: </a:t>
            </a:r>
            <a:r>
              <a:rPr lang="zh-CN" altLang="en-US" dirty="0"/>
              <a:t>利用训练数据，根据</a:t>
            </a:r>
            <a:r>
              <a:rPr lang="zh-CN" altLang="en-US" b="1" dirty="0">
                <a:solidFill>
                  <a:srgbClr val="FF0000"/>
                </a:solidFill>
              </a:rPr>
              <a:t>损失函数最小化</a:t>
            </a:r>
            <a:r>
              <a:rPr lang="zh-CN" altLang="en-US" dirty="0"/>
              <a:t>的原则建立决策树模型</a:t>
            </a:r>
            <a:r>
              <a:rPr lang="en-US" altLang="zh-CN" dirty="0"/>
              <a:t>;</a:t>
            </a:r>
          </a:p>
          <a:p>
            <a:pPr algn="just"/>
            <a:r>
              <a:rPr lang="zh-CN" altLang="en-US" b="1" dirty="0"/>
              <a:t>预测时</a:t>
            </a:r>
            <a:r>
              <a:rPr lang="en-US" altLang="zh-CN" b="1" dirty="0"/>
              <a:t>: </a:t>
            </a:r>
            <a:r>
              <a:rPr lang="zh-CN" altLang="en-US" dirty="0"/>
              <a:t>对新的数据，利用决策树模型进行分类。</a:t>
            </a:r>
            <a:endParaRPr lang="en-US" altLang="zh-CN" dirty="0"/>
          </a:p>
          <a:p>
            <a:pPr algn="just"/>
            <a:endParaRPr lang="zh-CN" altLang="en-US" dirty="0"/>
          </a:p>
          <a:p>
            <a:pPr marL="0" indent="0" algn="just">
              <a:buNone/>
            </a:pPr>
            <a:r>
              <a:rPr lang="zh-CN" altLang="en-US" dirty="0"/>
              <a:t>        决策树学习通常包括</a:t>
            </a:r>
            <a:r>
              <a:rPr lang="en-US" altLang="zh-CN" dirty="0"/>
              <a:t>3</a:t>
            </a:r>
            <a:r>
              <a:rPr lang="zh-CN" altLang="en-US" dirty="0"/>
              <a:t>个步骤：特征选择、决策树的生成和决策树的修剪。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       下面给出一个利用决策树进行判定的图例，要求：根据一系列的属性特征输出特定的人物。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决策树的基本原理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0FBC1-8F14-40B7-9753-2D7EB0F2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3" y="2668718"/>
            <a:ext cx="8605333" cy="28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载入数据库并进行数据预处理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068B50-AE98-4EAC-933F-BAEA908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3" y="1562648"/>
            <a:ext cx="8685714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配置决策树，并拟合训练集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1B231-1476-4445-BD87-9E2F9179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0" y="1621441"/>
            <a:ext cx="8647619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可视化分类器结果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D633C-7CC1-4B9E-A416-4AE22D6B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1" y="1329394"/>
            <a:ext cx="8414238" cy="5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可视化分类器结果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15903-F379-4AD6-BF8F-E5639D89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21" y="1777809"/>
            <a:ext cx="6000000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6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对比不同树深模型在训练集和测试集上的准确率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决策树的使用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33AEB-B7F9-4DD6-BCBF-C726821B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0618"/>
            <a:ext cx="9144000" cy="41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46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6513</TotalTime>
  <Words>1052</Words>
  <Application>Microsoft Office PowerPoint</Application>
  <PresentationFormat>全屏显示(4:3)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Calibri Light</vt:lpstr>
      <vt:lpstr>Times New Roman</vt:lpstr>
      <vt:lpstr>Vrinda</vt:lpstr>
      <vt:lpstr>Wingdings</vt:lpstr>
      <vt:lpstr>Office 主题​​</vt:lpstr>
      <vt:lpstr>第6课时 决策树与随机森林</vt:lpstr>
      <vt:lpstr>Outlines</vt:lpstr>
      <vt:lpstr>决策树的基本原理</vt:lpstr>
      <vt:lpstr>决策树的基本原理</vt:lpstr>
      <vt:lpstr>决策树的使用</vt:lpstr>
      <vt:lpstr>决策树的使用</vt:lpstr>
      <vt:lpstr>决策树的使用</vt:lpstr>
      <vt:lpstr>决策树的使用</vt:lpstr>
      <vt:lpstr>决策树的使用</vt:lpstr>
      <vt:lpstr>决策树的优缺点</vt:lpstr>
      <vt:lpstr>决策树的工作过程的可视化</vt:lpstr>
      <vt:lpstr>随机森林的基本概念</vt:lpstr>
      <vt:lpstr>随机森林的基本概念</vt:lpstr>
      <vt:lpstr>随机森林的使用</vt:lpstr>
      <vt:lpstr>随机森林的使用</vt:lpstr>
      <vt:lpstr>随机森林的使用</vt:lpstr>
      <vt:lpstr>随机森林的使用</vt:lpstr>
      <vt:lpstr>随机森林的使用</vt:lpstr>
      <vt:lpstr>随机森林的优缺点</vt:lpstr>
      <vt:lpstr>随机森林的优缺点</vt:lpstr>
      <vt:lpstr>实例分析——基于Adult数据集的相亲问题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890</cp:revision>
  <dcterms:created xsi:type="dcterms:W3CDTF">2016-09-20T07:20:31Z</dcterms:created>
  <dcterms:modified xsi:type="dcterms:W3CDTF">2020-01-19T04:02:00Z</dcterms:modified>
</cp:coreProperties>
</file>