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1" r:id="rId2"/>
    <p:sldId id="371" r:id="rId3"/>
    <p:sldId id="372" r:id="rId4"/>
    <p:sldId id="373" r:id="rId5"/>
    <p:sldId id="383" r:id="rId6"/>
    <p:sldId id="380" r:id="rId7"/>
    <p:sldId id="384" r:id="rId8"/>
    <p:sldId id="385" r:id="rId9"/>
    <p:sldId id="374" r:id="rId10"/>
    <p:sldId id="379" r:id="rId11"/>
    <p:sldId id="386" r:id="rId12"/>
    <p:sldId id="387" r:id="rId13"/>
    <p:sldId id="388" r:id="rId14"/>
    <p:sldId id="397" r:id="rId15"/>
    <p:sldId id="398" r:id="rId16"/>
    <p:sldId id="399" r:id="rId17"/>
    <p:sldId id="400" r:id="rId18"/>
    <p:sldId id="315" r:id="rId19"/>
    <p:sldId id="389" r:id="rId20"/>
    <p:sldId id="401" r:id="rId21"/>
    <p:sldId id="390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381" r:id="rId32"/>
    <p:sldId id="411" r:id="rId33"/>
    <p:sldId id="391" r:id="rId34"/>
    <p:sldId id="392" r:id="rId35"/>
    <p:sldId id="393" r:id="rId36"/>
    <p:sldId id="412" r:id="rId37"/>
    <p:sldId id="413" r:id="rId38"/>
    <p:sldId id="414" r:id="rId39"/>
    <p:sldId id="415" r:id="rId40"/>
    <p:sldId id="416" r:id="rId41"/>
    <p:sldId id="417" r:id="rId42"/>
    <p:sldId id="394" r:id="rId43"/>
    <p:sldId id="418" r:id="rId44"/>
    <p:sldId id="419" r:id="rId45"/>
    <p:sldId id="395" r:id="rId46"/>
    <p:sldId id="382" r:id="rId47"/>
    <p:sldId id="396" r:id="rId48"/>
    <p:sldId id="420" r:id="rId49"/>
    <p:sldId id="423" r:id="rId50"/>
    <p:sldId id="421" r:id="rId51"/>
    <p:sldId id="422" r:id="rId52"/>
    <p:sldId id="342" r:id="rId53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40" autoAdjust="0"/>
    <p:restoredTop sz="97311" autoAdjust="0"/>
  </p:normalViewPr>
  <p:slideViewPr>
    <p:cSldViewPr>
      <p:cViewPr>
        <p:scale>
          <a:sx n="140" d="100"/>
          <a:sy n="140" d="100"/>
        </p:scale>
        <p:origin x="1158" y="546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2020-3-8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新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3698" y="6318490"/>
            <a:ext cx="1183005" cy="3641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19846" y="6318490"/>
            <a:ext cx="1394656" cy="36416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3048000"/>
            <a:ext cx="1402097" cy="14478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7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77340" y="1219200"/>
            <a:ext cx="5989320" cy="397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/52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03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基底与坐标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坐标与变换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2E5B2A-E2AA-4597-A07A-804A422F606A}"/>
              </a:ext>
            </a:extLst>
          </p:cNvPr>
          <p:cNvSpPr txBox="1"/>
          <p:nvPr/>
        </p:nvSpPr>
        <p:spPr>
          <a:xfrm>
            <a:off x="1219200" y="922673"/>
            <a:ext cx="6934200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特别注意：</a:t>
            </a:r>
            <a:r>
              <a:rPr lang="zh-CN" altLang="en-US" sz="2000" dirty="0">
                <a:solidFill>
                  <a:srgbClr val="0000FF"/>
                </a:solidFill>
              </a:rPr>
              <a:t>本章内容理论知识较多，有一定难度，希望各位 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                     </a:t>
            </a:r>
            <a:r>
              <a:rPr lang="zh-CN" altLang="en-US" sz="2000" dirty="0">
                <a:solidFill>
                  <a:srgbClr val="0000FF"/>
                </a:solidFill>
              </a:rPr>
              <a:t>同学认真理解，反复阅读，有任何问题及时提问。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3DD3C44-4C60-443C-8D69-D199AF8E1D9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5549881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Clr>
                    <a:schemeClr val="accent3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dirty="0"/>
                  <a:t>若干个同维数的列向量（或同维的行向量）所组成的集合叫做</a:t>
                </a:r>
                <a:r>
                  <a:rPr lang="zh-CN" altLang="en-US" b="1" dirty="0"/>
                  <a:t>向量组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798513" lvl="1" indent="-346075"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400" dirty="0"/>
                  <a:t>一个 𝑚</a:t>
                </a:r>
                <a:r>
                  <a:rPr lang="en-US" altLang="zh-CN" sz="2400" dirty="0"/>
                  <a:t>×</a:t>
                </a:r>
                <a:r>
                  <a:rPr lang="zh-CN" altLang="en-US" sz="2400" dirty="0"/>
                  <a:t>𝑛 矩阵</a:t>
                </a:r>
                <a:r>
                  <a:rPr lang="zh-CN" altLang="en-US" sz="2400" b="1" i="1" dirty="0"/>
                  <a:t> </a:t>
                </a:r>
                <a:r>
                  <a:rPr lang="en-US" altLang="zh-CN" sz="2400" b="1" i="1" dirty="0"/>
                  <a:t>A</a:t>
                </a:r>
                <a:r>
                  <a:rPr lang="en-US" altLang="zh-CN" sz="2400" dirty="0"/>
                  <a:t> =</a:t>
                </a:r>
                <a:r>
                  <a:rPr lang="zh-CN" altLang="en-US" sz="2400" dirty="0"/>
                  <a:t>𝑎</a:t>
                </a:r>
                <a:r>
                  <a:rPr lang="zh-CN" altLang="en-US" sz="2400" baseline="-25000" dirty="0"/>
                  <a:t>𝑖𝑗</a:t>
                </a:r>
                <a:r>
                  <a:rPr lang="zh-CN" altLang="en-US" sz="2400" dirty="0"/>
                  <a:t> 有 𝑛 个 𝑚 维列向量：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,</a:t>
                </a:r>
              </a:p>
              <a:p>
                <a:pPr marL="798513" lvl="1" indent="-346075">
                  <a:lnSpc>
                    <a:spcPct val="150000"/>
                  </a:lnSpc>
                  <a:buClr>
                    <a:schemeClr val="accent3"/>
                  </a:buClr>
                  <a:defRPr/>
                </a:pPr>
                <a:r>
                  <a:rPr lang="en-US" altLang="zh-CN" sz="2400" dirty="0"/>
                  <a:t>   (</a:t>
                </a:r>
                <a:r>
                  <a:rPr lang="zh-CN" altLang="en-US" sz="2400" dirty="0"/>
                  <a:t>𝑗</a:t>
                </a:r>
                <a:r>
                  <a:rPr lang="en-US" altLang="zh-CN" sz="2400" dirty="0"/>
                  <a:t>=1,2,...,</a:t>
                </a:r>
                <a:r>
                  <a:rPr lang="zh-CN" altLang="en-US" sz="2400" dirty="0"/>
                  <a:t>𝑛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。它们组成的向量组 𝑎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𝑎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,...,</a:t>
                </a:r>
                <a:r>
                  <a:rPr lang="zh-CN" altLang="en-US" sz="2400" dirty="0"/>
                  <a:t>𝑎</a:t>
                </a:r>
                <a:r>
                  <a:rPr lang="zh-CN" altLang="en-US" sz="2400" baseline="-25000" dirty="0"/>
                  <a:t>𝑛</a:t>
                </a:r>
                <a:r>
                  <a:rPr lang="zh-CN" altLang="en-US" sz="2400" dirty="0"/>
                  <a:t> 称为矩阵</a:t>
                </a:r>
                <a:r>
                  <a:rPr lang="en-US" altLang="zh-CN" sz="2400" b="1" i="1" dirty="0"/>
                  <a:t>A</a:t>
                </a:r>
                <a:r>
                  <a:rPr lang="zh-CN" altLang="en-US" sz="2400" dirty="0"/>
                  <a:t>的</a:t>
                </a:r>
                <a:r>
                  <a:rPr lang="zh-CN" altLang="en-US" sz="2400" b="1" dirty="0"/>
                  <a:t>列向量组</a:t>
                </a:r>
                <a:r>
                  <a:rPr lang="zh-CN" altLang="en-US" sz="2400" dirty="0"/>
                  <a:t>。</a:t>
                </a:r>
              </a:p>
              <a:p>
                <a:pPr marL="800089" lvl="1" indent="-342900">
                  <a:lnSpc>
                    <a:spcPct val="150000"/>
                  </a:lnSpc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400" dirty="0"/>
                  <a:t>一个 𝑚</a:t>
                </a:r>
                <a:r>
                  <a:rPr lang="en-US" altLang="zh-CN" sz="2400" dirty="0"/>
                  <a:t>×</a:t>
                </a:r>
                <a:r>
                  <a:rPr lang="zh-CN" altLang="en-US" sz="2400" dirty="0"/>
                  <a:t>𝑛 矩阵 </a:t>
                </a:r>
                <a:r>
                  <a:rPr lang="en-US" altLang="zh-CN" sz="2400" b="1" i="1" dirty="0"/>
                  <a:t>A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又有 𝑚 个 𝑛 维行向量：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sz="2400" dirty="0"/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dirty="0"/>
                      <m:t>(</m:t>
                    </m:r>
                    <m:r>
                      <m:rPr>
                        <m:nor/>
                      </m:rPr>
                      <a:rPr lang="zh-CN" altLang="en-US" sz="2400" dirty="0"/>
                      <m:t>𝑎</m:t>
                    </m:r>
                    <m:r>
                      <m:rPr>
                        <m:nor/>
                      </m:rPr>
                      <a:rPr lang="zh-CN" altLang="en-US" sz="2400" baseline="-25000" dirty="0"/>
                      <m:t>𝑖</m:t>
                    </m:r>
                    <m:r>
                      <m:rPr>
                        <m:nor/>
                      </m:rPr>
                      <a:rPr lang="en-US" altLang="zh-CN" sz="2400" baseline="-25000" dirty="0"/>
                      <m:t>1</m:t>
                    </m:r>
                    <m:r>
                      <m:rPr>
                        <m:nor/>
                      </m:rPr>
                      <a:rPr lang="en-US" altLang="zh-CN" sz="2400" dirty="0"/>
                      <m:t>,</m:t>
                    </m:r>
                    <m:r>
                      <m:rPr>
                        <m:nor/>
                      </m:rPr>
                      <a:rPr lang="zh-CN" altLang="en-US" sz="2400" dirty="0"/>
                      <m:t>𝑎</m:t>
                    </m:r>
                    <m:r>
                      <m:rPr>
                        <m:nor/>
                      </m:rPr>
                      <a:rPr lang="zh-CN" altLang="en-US" sz="2400" baseline="-25000" dirty="0"/>
                      <m:t>𝑖</m:t>
                    </m:r>
                    <m:r>
                      <m:rPr>
                        <m:nor/>
                      </m:rPr>
                      <a:rPr lang="en-US" altLang="zh-CN" sz="2400" baseline="-25000" dirty="0"/>
                      <m:t>2</m:t>
                    </m:r>
                    <m:r>
                      <m:rPr>
                        <m:nor/>
                      </m:rPr>
                      <a:rPr lang="en-US" altLang="zh-CN" sz="2400" dirty="0"/>
                      <m:t>,...,</m:t>
                    </m:r>
                    <m:r>
                      <m:rPr>
                        <m:nor/>
                      </m:rPr>
                      <a:rPr lang="zh-CN" altLang="en-US" sz="2400" dirty="0"/>
                      <m:t>𝑎</m:t>
                    </m:r>
                    <m:r>
                      <m:rPr>
                        <m:nor/>
                      </m:rPr>
                      <a:rPr lang="zh-CN" altLang="en-US" sz="2400" baseline="-25000" dirty="0"/>
                      <m:t>𝑖𝑛</m:t>
                    </m:r>
                    <m:r>
                      <m:rPr>
                        <m:nor/>
                      </m:rPr>
                      <a:rPr lang="en-US" altLang="zh-CN" sz="2400" dirty="0"/>
                      <m:t>),</m:t>
                    </m:r>
                    <m:r>
                      <m:rPr>
                        <m:nor/>
                      </m:rPr>
                      <a:rPr lang="en-US" altLang="zh-CN" sz="2400" b="0" i="0" dirty="0" smtClean="0"/>
                      <m:t> </m:t>
                    </m:r>
                    <m:r>
                      <m:rPr>
                        <m:nor/>
                      </m:rPr>
                      <a:rPr lang="en-US" altLang="zh-CN" sz="2400" dirty="0"/>
                      <m:t>(</m:t>
                    </m:r>
                    <m:r>
                      <m:rPr>
                        <m:nor/>
                      </m:rPr>
                      <a:rPr lang="zh-CN" altLang="en-US" sz="2400" dirty="0"/>
                      <m:t>𝑖</m:t>
                    </m:r>
                    <m:r>
                      <m:rPr>
                        <m:nor/>
                      </m:rPr>
                      <a:rPr lang="en-US" altLang="zh-CN" sz="2400" dirty="0"/>
                      <m:t>=1,2,...,</m:t>
                    </m:r>
                    <m:r>
                      <m:rPr>
                        <m:nor/>
                      </m:rPr>
                      <a:rPr lang="zh-CN" altLang="en-US" sz="2400" dirty="0"/>
                      <m:t>𝑚</m:t>
                    </m:r>
                    <m:r>
                      <m:rPr>
                        <m:nor/>
                      </m:rPr>
                      <a:rPr lang="en-US" altLang="zh-CN" sz="2400" dirty="0"/>
                      <m:t>)</m:t>
                    </m:r>
                  </m:oMath>
                </a14:m>
                <a:r>
                  <a:rPr lang="zh-CN" altLang="en-US" sz="2400" dirty="0"/>
                  <a:t>。它们所组成的向量组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sz="2400" dirty="0"/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sz="2400" dirty="0"/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sz="2400" dirty="0"/>
                  <a:t>,...,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 sz="2400" dirty="0"/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zh-CN" altLang="en-US" sz="2400" dirty="0"/>
                  <a:t> 称为矩阵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的</a:t>
                </a:r>
                <a:r>
                  <a:rPr lang="zh-CN" altLang="en-US" sz="2400" b="1" dirty="0"/>
                  <a:t>行向量组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3DD3C44-4C60-443C-8D69-D199AF8E1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5549881"/>
              </a:xfrm>
              <a:blipFill>
                <a:blip r:embed="rId2"/>
                <a:stretch>
                  <a:fillRect l="-333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向量组</a:t>
            </a:r>
          </a:p>
        </p:txBody>
      </p:sp>
    </p:spTree>
    <p:extLst>
      <p:ext uri="{BB962C8B-B14F-4D97-AF65-F5344CB8AC3E}">
        <p14:creationId xmlns:p14="http://schemas.microsoft.com/office/powerpoint/2010/main" val="28900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3DD3C44-4C60-443C-8D69-D199AF8E1D9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776238"/>
                <a:ext cx="9144000" cy="5192667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Clr>
                    <a:schemeClr val="accent3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dirty="0"/>
                  <a:t>由有限个向量所组成的</a:t>
                </a:r>
                <a:r>
                  <a:rPr lang="zh-CN" altLang="en-US" b="1" dirty="0"/>
                  <a:t>向量组</a:t>
                </a:r>
                <a:r>
                  <a:rPr lang="zh-CN" altLang="en-US" dirty="0"/>
                  <a:t>可以构成一个</a:t>
                </a:r>
                <a:r>
                  <a:rPr lang="zh-CN" altLang="en-US" b="1" dirty="0"/>
                  <a:t>矩阵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800089" lvl="1" indent="-342900" algn="just">
                  <a:lnSpc>
                    <a:spcPct val="200000"/>
                  </a:lnSpc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𝑚 个</a:t>
                </a:r>
                <a:r>
                  <a:rPr lang="zh-CN" altLang="en-US" sz="2400" dirty="0"/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𝑛 维列向量</a:t>
                </a:r>
                <a:r>
                  <a:rPr lang="zh-CN" altLang="en-US" sz="2400" dirty="0"/>
                  <a:t>所组成的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向量组</a:t>
                </a:r>
                <a:r>
                  <a:rPr lang="zh-CN" altLang="en-US" sz="2400" dirty="0"/>
                  <a:t>𝑎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𝑎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,...,</a:t>
                </a:r>
                <a:r>
                  <a:rPr lang="zh-CN" altLang="en-US" sz="2400" dirty="0"/>
                  <a:t>𝑎</a:t>
                </a:r>
                <a:r>
                  <a:rPr lang="en-US" altLang="zh-CN" sz="2400" baseline="-25000" dirty="0"/>
                  <a:t>m</a:t>
                </a:r>
                <a:r>
                  <a:rPr lang="zh-CN" altLang="en-US" sz="2400" dirty="0"/>
                  <a:t>，构成一个 </a:t>
                </a:r>
                <a:r>
                  <a:rPr lang="zh-CN" alt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𝑛</a:t>
                </a:r>
                <a:r>
                  <a:rPr lang="en-US" altLang="zh-C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×</a:t>
                </a:r>
                <a:r>
                  <a:rPr lang="zh-CN" alt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𝑚 的矩阵</a:t>
                </a:r>
                <a:r>
                  <a:rPr lang="zh-CN" altLang="en-US" sz="2400" dirty="0"/>
                  <a:t>：</a:t>
                </a:r>
                <a:r>
                  <a:rPr lang="en-US" altLang="zh-CN" sz="2400" b="1" i="1" dirty="0"/>
                  <a:t>A</a:t>
                </a:r>
                <a:r>
                  <a:rPr lang="en-US" altLang="zh-CN" sz="2400" dirty="0"/>
                  <a:t> =(</a:t>
                </a:r>
                <a:r>
                  <a:rPr lang="zh-CN" altLang="en-US" sz="2400" dirty="0"/>
                  <a:t>𝑎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𝑎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,...,</a:t>
                </a:r>
                <a:r>
                  <a:rPr lang="zh-CN" altLang="en-US" sz="2400" dirty="0"/>
                  <a:t>𝑎</a:t>
                </a:r>
                <a:r>
                  <a:rPr lang="en-US" altLang="zh-CN" sz="2400" baseline="-25000" dirty="0"/>
                  <a:t>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) </a:t>
                </a:r>
                <a:r>
                  <a:rPr lang="zh-CN" altLang="en-US" sz="2400" dirty="0"/>
                  <a:t>。</a:t>
                </a:r>
              </a:p>
              <a:p>
                <a:pPr marL="800089" lvl="1" indent="-342900" algn="l">
                  <a:lnSpc>
                    <a:spcPct val="150000"/>
                  </a:lnSpc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𝑚 个</a:t>
                </a:r>
                <a:r>
                  <a:rPr lang="zh-CN" altLang="en-US" sz="2400" dirty="0"/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𝑛 维行向量</a:t>
                </a:r>
                <a:r>
                  <a:rPr lang="zh-CN" altLang="en-US" sz="2400" dirty="0"/>
                  <a:t>所组成的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向量组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altLang="zh-CN" sz="2400" dirty="0"/>
                  <a:t>,...,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，构成一个</a:t>
                </a:r>
                <a:r>
                  <a:rPr lang="zh-CN" alt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  𝑚</a:t>
                </a:r>
                <a:r>
                  <a:rPr lang="en-US" altLang="zh-C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×</a:t>
                </a:r>
                <a:r>
                  <a:rPr lang="zh-CN" alt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𝑛的矩阵</a:t>
                </a:r>
                <a:r>
                  <a:rPr lang="zh-CN" altLang="en-US" sz="2400" dirty="0"/>
                  <a:t>：</a:t>
                </a:r>
                <a:r>
                  <a:rPr lang="en-US" altLang="zh-CN" sz="2400" b="1" i="1" dirty="0"/>
                  <a:t>B</a:t>
                </a:r>
                <a:r>
                  <a:rPr lang="en-US" altLang="zh-C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3DD3C44-4C60-443C-8D69-D199AF8E1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776238"/>
                <a:ext cx="9144000" cy="5192667"/>
              </a:xfrm>
              <a:blipFill>
                <a:blip r:embed="rId2"/>
                <a:stretch>
                  <a:fillRect l="-333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向量组</a:t>
            </a:r>
          </a:p>
        </p:txBody>
      </p:sp>
    </p:spTree>
    <p:extLst>
      <p:ext uri="{BB962C8B-B14F-4D97-AF65-F5344CB8AC3E}">
        <p14:creationId xmlns:p14="http://schemas.microsoft.com/office/powerpoint/2010/main" val="31504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577109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/>
              <a:t>定义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altLang="zh-CN" sz="2400" dirty="0"/>
              <a:t>       </a:t>
            </a:r>
            <a:r>
              <a:rPr lang="zh-CN" altLang="en-US" sz="2400" dirty="0"/>
              <a:t>给定向量组 </a:t>
            </a:r>
            <a:r>
              <a:rPr lang="en-US" altLang="zh-CN" sz="2400" b="1" i="1" dirty="0"/>
              <a:t>A</a:t>
            </a:r>
            <a:r>
              <a:rPr lang="en-US" altLang="zh-CN" sz="2400" dirty="0"/>
              <a:t>: </a:t>
            </a:r>
            <a:r>
              <a:rPr lang="zh-CN" altLang="en-US" sz="2400" dirty="0"/>
              <a:t>𝑎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𝑎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,...,</a:t>
            </a:r>
            <a:r>
              <a:rPr lang="zh-CN" altLang="en-US" sz="2400" dirty="0"/>
              <a:t>𝑎</a:t>
            </a:r>
            <a:r>
              <a:rPr lang="en-US" altLang="zh-CN" sz="2400" baseline="-25000" dirty="0"/>
              <a:t>m</a:t>
            </a:r>
            <a:r>
              <a:rPr lang="zh-CN" altLang="en-US" sz="2400" dirty="0"/>
              <a:t>，对于任何一组实数 𝑘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𝑘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,...,</a:t>
            </a:r>
            <a:r>
              <a:rPr lang="zh-CN" altLang="en-US" sz="2400" dirty="0"/>
              <a:t>𝑘</a:t>
            </a:r>
            <a:r>
              <a:rPr lang="zh-CN" altLang="en-US" sz="2400" baseline="-25000" dirty="0"/>
              <a:t>𝑚</a:t>
            </a:r>
            <a:r>
              <a:rPr lang="zh-CN" altLang="en-US" sz="2400" dirty="0"/>
              <a:t>，向量 𝑘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𝑎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  <a:r>
              <a:rPr lang="zh-CN" altLang="en-US" sz="2400" dirty="0"/>
              <a:t>𝑘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𝑎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+...+</a:t>
            </a:r>
            <a:r>
              <a:rPr lang="zh-CN" altLang="en-US" sz="2400" dirty="0"/>
              <a:t>𝑘</a:t>
            </a:r>
            <a:r>
              <a:rPr lang="zh-CN" altLang="en-US" sz="2400" baseline="-25000" dirty="0"/>
              <a:t>𝑚</a:t>
            </a:r>
            <a:r>
              <a:rPr lang="zh-CN" altLang="en-US" sz="2400" dirty="0"/>
              <a:t>𝑎</a:t>
            </a:r>
            <a:r>
              <a:rPr lang="zh-CN" altLang="en-US" sz="2400" baseline="-25000" dirty="0"/>
              <a:t>𝑚</a:t>
            </a:r>
            <a:r>
              <a:rPr lang="zh-CN" altLang="en-US" sz="2400" dirty="0"/>
              <a:t> 称为</a:t>
            </a:r>
            <a:r>
              <a:rPr lang="zh-CN" altLang="en-US" sz="2400" dirty="0">
                <a:solidFill>
                  <a:srgbClr val="FF0000"/>
                </a:solidFill>
              </a:rPr>
              <a:t>关于</a:t>
            </a:r>
            <a:r>
              <a:rPr lang="zh-CN" altLang="en-US" sz="2400" dirty="0">
                <a:solidFill>
                  <a:srgbClr val="0000FF"/>
                </a:solidFill>
              </a:rPr>
              <a:t>向量组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系数 𝑘</a:t>
            </a:r>
            <a:r>
              <a:rPr lang="en-US" altLang="zh-CN" sz="2400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 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线性组合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FF"/>
                </a:solidFill>
              </a:rPr>
              <a:t>𝑘</a:t>
            </a:r>
            <a:r>
              <a:rPr lang="en-US" altLang="zh-CN" sz="2400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 </a:t>
            </a:r>
            <a:r>
              <a:rPr lang="zh-CN" altLang="en-US" sz="2400" dirty="0"/>
              <a:t>称为线性组的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系数</a:t>
            </a:r>
            <a:r>
              <a:rPr lang="zh-CN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给定向量组</a:t>
            </a:r>
            <a:r>
              <a:rPr lang="en-US" altLang="zh-CN" b="1" i="1" dirty="0"/>
              <a:t>A</a:t>
            </a:r>
            <a:r>
              <a:rPr lang="en-US" altLang="zh-CN" dirty="0"/>
              <a:t>: 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</a:t>
            </a:r>
            <a:r>
              <a:rPr lang="zh-CN" altLang="en-US" dirty="0"/>
              <a:t>和向量</a:t>
            </a:r>
            <a:r>
              <a:rPr lang="zh-CN" altLang="en-US" b="1" dirty="0"/>
              <a:t>𝑏</a:t>
            </a:r>
            <a:r>
              <a:rPr lang="zh-CN" altLang="en-US" dirty="0"/>
              <a:t>，如果存在一组数 𝜆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𝜆</a:t>
            </a:r>
            <a:r>
              <a:rPr lang="zh-CN" altLang="en-US" baseline="-25000" dirty="0"/>
              <a:t>𝑚</a:t>
            </a:r>
            <a:r>
              <a:rPr lang="zh-CN" altLang="en-US" dirty="0"/>
              <a:t>，使 </a:t>
            </a:r>
            <a:r>
              <a:rPr lang="en-US" altLang="zh-CN" b="1" i="1" dirty="0"/>
              <a:t>b</a:t>
            </a:r>
            <a:r>
              <a:rPr lang="en-US" altLang="zh-CN" dirty="0"/>
              <a:t> =</a:t>
            </a:r>
            <a:r>
              <a:rPr lang="zh-CN" altLang="en-US" dirty="0"/>
              <a:t>𝜆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𝜆</a:t>
            </a:r>
            <a:r>
              <a:rPr lang="zh-CN" altLang="en-US" baseline="-25000" dirty="0"/>
              <a:t>𝑚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zh-CN" altLang="en-US" dirty="0"/>
              <a:t>，则向量 </a:t>
            </a:r>
            <a:r>
              <a:rPr lang="zh-CN" altLang="en-US" b="1" dirty="0"/>
              <a:t>𝑏</a:t>
            </a:r>
            <a:r>
              <a:rPr lang="zh-CN" altLang="en-US" dirty="0"/>
              <a:t> 是向量组 </a:t>
            </a:r>
            <a:r>
              <a:rPr lang="en-US" altLang="zh-CN" b="1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的线性组合，这时称向量 </a:t>
            </a:r>
            <a:r>
              <a:rPr lang="zh-CN" altLang="en-US" b="1" dirty="0"/>
              <a:t>𝑏</a:t>
            </a:r>
            <a:r>
              <a:rPr lang="en-US" altLang="zh-CN" dirty="0"/>
              <a:t> </a:t>
            </a:r>
            <a:r>
              <a:rPr lang="zh-CN" altLang="en-US" dirty="0"/>
              <a:t>能由向量组 </a:t>
            </a:r>
            <a:r>
              <a:rPr lang="en-US" altLang="zh-CN" b="1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线性表示。</a:t>
            </a:r>
            <a:endParaRPr lang="en-US" altLang="zh-CN" dirty="0"/>
          </a:p>
          <a:p>
            <a:pPr marL="342900" lvl="1" indent="-342900" algn="just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微软雅黑"/>
                <a:ea typeface="微软雅黑" panose="020B0503020204020204" pitchFamily="34" charset="-122"/>
                <a:cs typeface="微软雅黑"/>
              </a:rPr>
              <a:t>扩展到方程组：</a:t>
            </a:r>
            <a:endParaRPr lang="en-US" altLang="zh-CN" sz="2400" b="1" dirty="0">
              <a:solidFill>
                <a:srgbClr val="7030A0"/>
              </a:solidFill>
              <a:latin typeface="微软雅黑"/>
              <a:ea typeface="微软雅黑" panose="020B0503020204020204" pitchFamily="34" charset="-122"/>
              <a:cs typeface="微软雅黑"/>
            </a:endParaRPr>
          </a:p>
          <a:p>
            <a:pPr marL="0" lvl="1" indent="536575" algn="just"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sz="2400" dirty="0">
                <a:solidFill>
                  <a:srgbClr val="7030A0"/>
                </a:solidFill>
              </a:rPr>
              <a:t>向量 𝑏 能够由向量组 </a:t>
            </a:r>
            <a:r>
              <a:rPr lang="en-US" altLang="zh-CN" sz="2400" dirty="0">
                <a:solidFill>
                  <a:srgbClr val="7030A0"/>
                </a:solidFill>
              </a:rPr>
              <a:t>A </a:t>
            </a:r>
            <a:r>
              <a:rPr lang="zh-CN" altLang="en-US" sz="2400" dirty="0">
                <a:solidFill>
                  <a:srgbClr val="7030A0"/>
                </a:solidFill>
              </a:rPr>
              <a:t>线性表示，也就意味着由它们构成的方程组：𝑥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1</a:t>
            </a:r>
            <a:r>
              <a:rPr lang="zh-CN" altLang="en-US" sz="2400" dirty="0">
                <a:solidFill>
                  <a:srgbClr val="7030A0"/>
                </a:solidFill>
              </a:rPr>
              <a:t>𝑎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400" i="1" dirty="0">
                <a:solidFill>
                  <a:srgbClr val="7030A0"/>
                </a:solidFill>
              </a:rPr>
              <a:t>+</a:t>
            </a:r>
            <a:r>
              <a:rPr lang="zh-CN" altLang="en-US" sz="2400" dirty="0">
                <a:solidFill>
                  <a:srgbClr val="7030A0"/>
                </a:solidFill>
              </a:rPr>
              <a:t>𝑥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2</a:t>
            </a:r>
            <a:r>
              <a:rPr lang="zh-CN" altLang="en-US" sz="2400" dirty="0">
                <a:solidFill>
                  <a:srgbClr val="7030A0"/>
                </a:solidFill>
              </a:rPr>
              <a:t>𝑎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2</a:t>
            </a:r>
            <a:r>
              <a:rPr lang="en-US" altLang="zh-CN" sz="2400" i="1" dirty="0">
                <a:solidFill>
                  <a:srgbClr val="7030A0"/>
                </a:solidFill>
              </a:rPr>
              <a:t>+...+</a:t>
            </a:r>
            <a:r>
              <a:rPr lang="zh-CN" altLang="en-US" sz="2400" dirty="0">
                <a:solidFill>
                  <a:srgbClr val="7030A0"/>
                </a:solidFill>
              </a:rPr>
              <a:t>𝑥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m</a:t>
            </a:r>
            <a:r>
              <a:rPr lang="zh-CN" altLang="en-US" sz="2400" dirty="0">
                <a:solidFill>
                  <a:srgbClr val="7030A0"/>
                </a:solidFill>
              </a:rPr>
              <a:t>𝑎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m</a:t>
            </a:r>
            <a:r>
              <a:rPr lang="en-US" altLang="zh-CN" sz="2400" dirty="0">
                <a:solidFill>
                  <a:srgbClr val="7030A0"/>
                </a:solidFill>
              </a:rPr>
              <a:t>=</a:t>
            </a:r>
            <a:r>
              <a:rPr lang="zh-CN" altLang="en-US" sz="2400" dirty="0">
                <a:solidFill>
                  <a:srgbClr val="7030A0"/>
                </a:solidFill>
              </a:rPr>
              <a:t>𝑏 有解。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线性组合</a:t>
            </a:r>
          </a:p>
        </p:txBody>
      </p:sp>
    </p:spTree>
    <p:extLst>
      <p:ext uri="{BB962C8B-B14F-4D97-AF65-F5344CB8AC3E}">
        <p14:creationId xmlns:p14="http://schemas.microsoft.com/office/powerpoint/2010/main" val="16708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613420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/>
              <a:t>定义：</a:t>
            </a:r>
            <a:endParaRPr lang="en-US" altLang="zh-CN" b="1" dirty="0"/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altLang="zh-CN" b="1" dirty="0"/>
              <a:t>      </a:t>
            </a:r>
            <a:r>
              <a:rPr lang="zh-CN" altLang="en-US" dirty="0"/>
              <a:t>给定向量</a:t>
            </a:r>
            <a:r>
              <a:rPr lang="en-US" altLang="zh-CN" b="1" i="1" dirty="0"/>
              <a:t>A</a:t>
            </a:r>
            <a:r>
              <a:rPr lang="en-US" altLang="zh-CN" dirty="0"/>
              <a:t>: 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</a:t>
            </a:r>
            <a:r>
              <a:rPr lang="zh-CN" altLang="en-US" dirty="0"/>
              <a:t>，如果</a:t>
            </a:r>
            <a:r>
              <a:rPr lang="zh-CN" altLang="en-US" dirty="0">
                <a:solidFill>
                  <a:srgbClr val="FF0000"/>
                </a:solidFill>
              </a:rPr>
              <a:t>存在</a:t>
            </a:r>
            <a:r>
              <a:rPr lang="zh-CN" altLang="en-US" b="1" dirty="0"/>
              <a:t>不全为零</a:t>
            </a:r>
            <a:r>
              <a:rPr lang="zh-CN" altLang="en-US" dirty="0"/>
              <a:t>的数𝑘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𝑘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𝑘</a:t>
            </a:r>
            <a:r>
              <a:rPr lang="zh-CN" altLang="en-US" baseline="-25000" dirty="0"/>
              <a:t>𝑚</a:t>
            </a:r>
            <a:r>
              <a:rPr lang="zh-CN" altLang="en-US" dirty="0"/>
              <a:t>，使得 𝑘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𝑘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𝑘</a:t>
            </a:r>
            <a:r>
              <a:rPr lang="zh-CN" altLang="en-US" baseline="-25000" dirty="0"/>
              <a:t>𝑚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en-US" altLang="zh-CN" dirty="0"/>
              <a:t>=0</a:t>
            </a:r>
            <a:r>
              <a:rPr lang="zh-CN" altLang="en-US" dirty="0"/>
              <a:t>，则称向量组</a:t>
            </a:r>
            <a:r>
              <a:rPr lang="en-US" altLang="zh-CN" b="1" i="1" dirty="0"/>
              <a:t>A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0000FF"/>
                </a:solidFill>
              </a:rPr>
              <a:t>线性相关</a:t>
            </a:r>
            <a:r>
              <a:rPr lang="zh-CN" altLang="en-US" dirty="0"/>
              <a:t>的，否则称它</a:t>
            </a:r>
            <a:r>
              <a:rPr lang="zh-CN" altLang="en-US" b="1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dirty="0"/>
              <a:t>      讨论向量组𝑎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</a:t>
            </a:r>
            <a:r>
              <a:rPr lang="zh-CN" altLang="en-US" dirty="0"/>
              <a:t> 线性相关，通常是指 </a:t>
            </a:r>
            <a:r>
              <a:rPr lang="zh-CN" altLang="en-US" b="1" dirty="0">
                <a:solidFill>
                  <a:srgbClr val="0000FF"/>
                </a:solidFill>
              </a:rPr>
              <a:t>𝑚≤</a:t>
            </a:r>
            <a:r>
              <a:rPr lang="en-US" altLang="zh-CN" b="1" dirty="0">
                <a:solidFill>
                  <a:srgbClr val="0000FF"/>
                </a:solidFill>
              </a:rPr>
              <a:t>2 </a:t>
            </a:r>
            <a:r>
              <a:rPr lang="zh-CN" altLang="en-US" dirty="0"/>
              <a:t>的情况。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当 </a:t>
            </a:r>
            <a:r>
              <a:rPr lang="zh-CN" altLang="en-US" dirty="0">
                <a:solidFill>
                  <a:srgbClr val="0000FF"/>
                </a:solidFill>
              </a:rPr>
              <a:t>𝑚</a:t>
            </a:r>
            <a:r>
              <a:rPr lang="en-US" altLang="zh-CN" dirty="0">
                <a:solidFill>
                  <a:srgbClr val="0000FF"/>
                </a:solidFill>
              </a:rPr>
              <a:t>=1 </a:t>
            </a:r>
            <a:r>
              <a:rPr lang="zh-CN" altLang="en-US" dirty="0"/>
              <a:t>时，该定义也成立，这意味着向量组只包含一个向量</a:t>
            </a:r>
          </a:p>
          <a:p>
            <a:pPr marL="800089" lvl="1" indent="-342900" algn="just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当 𝑎</a:t>
            </a:r>
            <a:r>
              <a:rPr lang="en-US" altLang="zh-CN" sz="2400" dirty="0"/>
              <a:t>=0 </a:t>
            </a:r>
            <a:r>
              <a:rPr lang="zh-CN" altLang="en-US" sz="2400" dirty="0"/>
              <a:t>时，线性相关；</a:t>
            </a:r>
          </a:p>
          <a:p>
            <a:pPr marL="800089" lvl="1" indent="-342900" algn="just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当 𝑎≠</a:t>
            </a:r>
            <a:r>
              <a:rPr lang="en-US" altLang="zh-CN" sz="2400" dirty="0"/>
              <a:t>0 </a:t>
            </a:r>
            <a:r>
              <a:rPr lang="zh-CN" altLang="en-US" sz="2400" dirty="0"/>
              <a:t>时，线性无关。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当 </a:t>
            </a:r>
            <a:r>
              <a:rPr lang="zh-CN" altLang="en-US" dirty="0">
                <a:solidFill>
                  <a:srgbClr val="0000FF"/>
                </a:solidFill>
              </a:rPr>
              <a:t>𝑚</a:t>
            </a:r>
            <a:r>
              <a:rPr lang="en-US" altLang="zh-CN" dirty="0">
                <a:solidFill>
                  <a:srgbClr val="0000FF"/>
                </a:solidFill>
              </a:rPr>
              <a:t>=2 </a:t>
            </a:r>
            <a:r>
              <a:rPr lang="zh-CN" altLang="en-US" dirty="0"/>
              <a:t>时，即向量组包含两个向量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zh-CN" altLang="en-US" dirty="0"/>
              <a:t>，它线性相关的充分必要条件是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的分量对应成比例，其几何意义是</a:t>
            </a:r>
            <a:r>
              <a:rPr lang="zh-CN" altLang="en-US" dirty="0">
                <a:solidFill>
                  <a:srgbClr val="FF0000"/>
                </a:solidFill>
              </a:rPr>
              <a:t>两向量共线</a:t>
            </a:r>
            <a:r>
              <a:rPr lang="zh-CN" altLang="en-US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当 </a:t>
            </a:r>
            <a:r>
              <a:rPr lang="zh-CN" altLang="en-US" dirty="0">
                <a:solidFill>
                  <a:srgbClr val="0000FF"/>
                </a:solidFill>
              </a:rPr>
              <a:t>𝑚</a:t>
            </a:r>
            <a:r>
              <a:rPr lang="en-US" altLang="zh-CN" dirty="0">
                <a:solidFill>
                  <a:srgbClr val="0000FF"/>
                </a:solidFill>
              </a:rPr>
              <a:t>=3 </a:t>
            </a:r>
            <a:r>
              <a:rPr lang="zh-CN" altLang="en-US" dirty="0"/>
              <a:t>时，三个向量线性相关的几何意义是</a:t>
            </a:r>
            <a:r>
              <a:rPr lang="zh-CN" altLang="en-US" dirty="0">
                <a:solidFill>
                  <a:srgbClr val="FF0000"/>
                </a:solidFill>
              </a:rPr>
              <a:t>三向量共面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305771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BD2949-BDED-43B0-B18F-090F226EC0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线性相关的正向推导</a:t>
            </a:r>
            <a:r>
              <a:rPr lang="zh-CN" altLang="en-US" b="0" dirty="0"/>
              <a:t> 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0C7B84-58B1-4B14-954E-FFFFC067D01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488886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向量组 </a:t>
                </a:r>
                <a:r>
                  <a:rPr lang="en-US" altLang="zh-CN" b="1" i="1" dirty="0"/>
                  <a:t>A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m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𝑚≤</a:t>
                </a:r>
                <a:r>
                  <a:rPr lang="en-US" altLang="zh-CN" dirty="0"/>
                  <a:t>2) </a:t>
                </a:r>
                <a:r>
                  <a:rPr lang="zh-CN" altLang="en-US" dirty="0"/>
                  <a:t>线性相关，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zh-CN" altLang="en-US" dirty="0"/>
                  <a:t>向量组 </a:t>
                </a:r>
                <a:r>
                  <a:rPr lang="en-US" altLang="zh-CN" b="1" i="1" dirty="0"/>
                  <a:t>A </a:t>
                </a:r>
                <a:r>
                  <a:rPr lang="zh-CN" altLang="en-US" dirty="0"/>
                  <a:t>中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至少有一个</a:t>
                </a:r>
                <a:r>
                  <a:rPr lang="zh-CN" altLang="en-US" dirty="0"/>
                  <a:t>向量能由其余 </a:t>
                </a:r>
                <a:r>
                  <a:rPr lang="en-US" altLang="zh-CN" dirty="0"/>
                  <a:t>m-1 </a:t>
                </a:r>
                <a:r>
                  <a:rPr lang="zh-CN" altLang="en-US" dirty="0"/>
                  <a:t>个向量线性表示。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这是因为，如果向量组</a:t>
                </a:r>
                <a:r>
                  <a:rPr lang="en-US" altLang="zh-CN" b="1" i="1" dirty="0"/>
                  <a:t>A </a:t>
                </a:r>
                <a:r>
                  <a:rPr lang="zh-CN" altLang="en-US" dirty="0"/>
                  <a:t>线性相关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zh-CN" altLang="en-US" dirty="0"/>
                  <a:t>则有不全为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的数 𝑘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𝑘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𝑘</a:t>
                </a:r>
                <a:r>
                  <a:rPr lang="zh-CN" altLang="en-US" baseline="-25000" dirty="0"/>
                  <a:t>𝑚 </a:t>
                </a:r>
                <a:r>
                  <a:rPr lang="zh-CN" altLang="en-US" dirty="0"/>
                  <a:t>使 𝑘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𝑘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+...+</a:t>
                </a:r>
                <a:r>
                  <a:rPr lang="zh-CN" altLang="en-US" dirty="0"/>
                  <a:t>𝑘</a:t>
                </a:r>
                <a:r>
                  <a:rPr lang="zh-CN" altLang="en-US" baseline="-25000" dirty="0"/>
                  <a:t>𝑚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𝑚</a:t>
                </a:r>
                <a:r>
                  <a:rPr lang="en-US" altLang="zh-CN" dirty="0"/>
                  <a:t>=0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因为𝑘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𝑘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𝑘</a:t>
                </a:r>
                <a:r>
                  <a:rPr lang="zh-CN" altLang="en-US" baseline="-25000" dirty="0"/>
                  <a:t>𝑚</a:t>
                </a:r>
                <a:r>
                  <a:rPr lang="zh-CN" altLang="en-US" dirty="0"/>
                  <a:t>不全为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，不妨设𝑘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≠0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zh-CN" altLang="en-US" dirty="0"/>
                  <a:t>于是便有：𝑎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𝑘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𝑘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+...+</a:t>
                </a:r>
                <a:r>
                  <a:rPr lang="zh-CN" altLang="en-US" dirty="0"/>
                  <a:t>𝑘</a:t>
                </a:r>
                <a:r>
                  <a:rPr lang="zh-CN" altLang="en-US" baseline="-25000" dirty="0"/>
                  <a:t>𝑚</a:t>
                </a:r>
                <a:r>
                  <a:rPr lang="zh-CN" altLang="en-US" dirty="0"/>
                  <a:t>𝑎</a:t>
                </a:r>
                <a:r>
                  <a:rPr lang="zh-CN" altLang="en-US" baseline="-25000" dirty="0"/>
                  <a:t>𝑚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zh-CN" altLang="en-US" dirty="0"/>
                  <a:t>即𝑎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能由𝑎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𝑎</a:t>
                </a:r>
                <a:r>
                  <a:rPr lang="en-US" altLang="zh-CN" baseline="-25000" dirty="0"/>
                  <a:t>m</a:t>
                </a:r>
                <a:r>
                  <a:rPr lang="zh-CN" altLang="en-US" dirty="0"/>
                  <a:t>线性表示。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0C7B84-58B1-4B14-954E-FFFFC067D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888866"/>
              </a:xfr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AFBCBD42-6B92-4C84-9E4F-5C6850BA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6152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BD2949-BDED-43B0-B18F-090F226EC0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线性相关的反向推导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C7B84-58B1-4B14-954E-FFFFC067D01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6575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如果向量组</a:t>
            </a:r>
            <a:r>
              <a:rPr lang="zh-CN" altLang="en-US" b="1" i="1" dirty="0"/>
              <a:t> </a:t>
            </a:r>
            <a:r>
              <a:rPr lang="en-US" altLang="zh-CN" b="1" i="1" dirty="0"/>
              <a:t>A </a:t>
            </a:r>
            <a:r>
              <a:rPr lang="zh-CN" altLang="en-US" dirty="0"/>
              <a:t>中有某个向量能由其余 </a:t>
            </a:r>
            <a:r>
              <a:rPr lang="en-US" altLang="zh-CN" dirty="0"/>
              <a:t>m-1 </a:t>
            </a:r>
            <a:r>
              <a:rPr lang="zh-CN" altLang="en-US" dirty="0"/>
              <a:t>个向量线性表示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=&gt;</a:t>
            </a:r>
            <a:r>
              <a:rPr lang="zh-CN" altLang="en-US" dirty="0"/>
              <a:t>向量组</a:t>
            </a:r>
            <a:r>
              <a:rPr lang="zh-CN" altLang="en-US" b="1" i="1" dirty="0"/>
              <a:t> </a:t>
            </a:r>
            <a:r>
              <a:rPr lang="en-US" altLang="zh-CN" b="1" i="1" dirty="0"/>
              <a:t>A </a:t>
            </a:r>
            <a:r>
              <a:rPr lang="zh-CN" altLang="en-US" dirty="0"/>
              <a:t>线性相关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设𝑎</a:t>
            </a:r>
            <a:r>
              <a:rPr lang="en-US" altLang="zh-CN" baseline="-25000" dirty="0"/>
              <a:t>m</a:t>
            </a:r>
            <a:r>
              <a:rPr lang="zh-CN" altLang="en-US" dirty="0"/>
              <a:t>能由𝑎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m-1</a:t>
            </a:r>
            <a:r>
              <a:rPr lang="zh-CN" altLang="en-US" dirty="0"/>
              <a:t>线性表示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=&gt; </a:t>
            </a:r>
            <a:r>
              <a:rPr lang="zh-CN" altLang="en-US" dirty="0"/>
              <a:t>即有𝜆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𝜆</a:t>
            </a:r>
            <a:r>
              <a:rPr lang="zh-CN" altLang="en-US" baseline="-25000" dirty="0"/>
              <a:t>𝑚−</a:t>
            </a:r>
            <a:r>
              <a:rPr lang="en-US" altLang="zh-CN" baseline="-25000" dirty="0"/>
              <a:t>1</a:t>
            </a:r>
            <a:r>
              <a:rPr lang="zh-CN" altLang="en-US" dirty="0"/>
              <a:t>使 𝑎</a:t>
            </a:r>
            <a:r>
              <a:rPr lang="zh-CN" altLang="en-US" baseline="-25000" dirty="0"/>
              <a:t>𝑚</a:t>
            </a:r>
            <a:r>
              <a:rPr lang="en-US" altLang="zh-CN" dirty="0"/>
              <a:t>=</a:t>
            </a:r>
            <a:r>
              <a:rPr lang="zh-CN" altLang="en-US" dirty="0"/>
              <a:t>𝜆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𝜆</a:t>
            </a:r>
            <a:r>
              <a:rPr lang="zh-CN" altLang="en-US" baseline="-25000" dirty="0"/>
              <a:t>𝑚</a:t>
            </a:r>
            <a:r>
              <a:rPr lang="en-US" altLang="zh-CN" baseline="-25000" dirty="0"/>
              <a:t>-1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en-US" altLang="zh-CN" baseline="-25000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=&gt; </a:t>
            </a:r>
            <a:r>
              <a:rPr lang="zh-CN" altLang="en-US" dirty="0"/>
              <a:t>于是： 𝜆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𝜆</a:t>
            </a:r>
            <a:r>
              <a:rPr lang="zh-CN" altLang="en-US" baseline="-25000" dirty="0"/>
              <a:t>𝑚−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zh-CN" altLang="en-US" baseline="-25000" dirty="0"/>
              <a:t>𝑚−</a:t>
            </a:r>
            <a:r>
              <a:rPr lang="en-US" altLang="zh-CN" baseline="-25000" dirty="0"/>
              <a:t>1</a:t>
            </a:r>
            <a:r>
              <a:rPr lang="en-US" altLang="zh-CN" dirty="0"/>
              <a:t>+(−1)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en-US" altLang="zh-CN" dirty="0"/>
              <a:t>=0 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=&gt; </a:t>
            </a:r>
            <a:r>
              <a:rPr lang="zh-CN" altLang="en-US" dirty="0"/>
              <a:t>因为𝜆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𝜆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𝜆</a:t>
            </a:r>
            <a:r>
              <a:rPr lang="zh-CN" altLang="en-US" baseline="-25000" dirty="0"/>
              <a:t>𝑚−</a:t>
            </a:r>
            <a:r>
              <a:rPr lang="en-US" altLang="zh-CN" baseline="-25000" dirty="0"/>
              <a:t>1</a:t>
            </a:r>
            <a:r>
              <a:rPr lang="en-US" altLang="zh-CN" dirty="0"/>
              <a:t>,−1</a:t>
            </a:r>
            <a:r>
              <a:rPr lang="zh-CN" altLang="en-US" dirty="0"/>
              <a:t>这𝑚个数不全为</a:t>
            </a:r>
            <a:r>
              <a:rPr lang="en-US" altLang="zh-CN" dirty="0"/>
              <a:t>0</a:t>
            </a:r>
            <a:r>
              <a:rPr lang="zh-CN" altLang="en-US" dirty="0"/>
              <a:t>（至少−</a:t>
            </a:r>
            <a:r>
              <a:rPr lang="en-US" altLang="zh-CN" dirty="0"/>
              <a:t>1≠0 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=&gt; </a:t>
            </a:r>
            <a:r>
              <a:rPr lang="zh-CN" altLang="en-US" dirty="0"/>
              <a:t>所以向量组 </a:t>
            </a:r>
            <a:r>
              <a:rPr lang="en-US" altLang="zh-CN" b="1" i="1" dirty="0"/>
              <a:t>A </a:t>
            </a:r>
            <a:r>
              <a:rPr lang="zh-CN" altLang="en-US" dirty="0"/>
              <a:t>线性相关。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FBCBD42-6B92-4C84-9E4F-5C6850BA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28024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BD2949-BDED-43B0-B18F-090F226EC0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扩展到方程组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C7B84-58B1-4B14-954E-FFFFC067D01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当方程组中有</a:t>
            </a:r>
            <a:r>
              <a:rPr lang="zh-CN" altLang="en-US" dirty="0">
                <a:solidFill>
                  <a:srgbClr val="0000FF"/>
                </a:solidFill>
              </a:rPr>
              <a:t>某个方程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zh-CN" altLang="en-US" dirty="0"/>
              <a:t>其余方程的</a:t>
            </a:r>
            <a:r>
              <a:rPr lang="zh-CN" altLang="en-US" dirty="0">
                <a:solidFill>
                  <a:srgbClr val="FF0000"/>
                </a:solidFill>
              </a:rPr>
              <a:t>线性组合</a:t>
            </a:r>
            <a:r>
              <a:rPr lang="zh-CN" altLang="en-US" dirty="0"/>
              <a:t>时，这个方程就是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多余</a:t>
            </a:r>
            <a:r>
              <a:rPr lang="zh-CN" altLang="en-US" dirty="0"/>
              <a:t>的，这时称</a:t>
            </a:r>
            <a:r>
              <a:rPr lang="zh-CN" altLang="en-US" b="1" dirty="0"/>
              <a:t>方程组</a:t>
            </a:r>
            <a:r>
              <a:rPr lang="zh-CN" altLang="en-US" dirty="0"/>
              <a:t>（各个方程）</a:t>
            </a:r>
            <a:r>
              <a:rPr lang="zh-CN" altLang="en-US" b="1" dirty="0"/>
              <a:t>是线性相关</a:t>
            </a:r>
            <a:r>
              <a:rPr lang="zh-CN" altLang="en-US" dirty="0"/>
              <a:t>的；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当方程组中</a:t>
            </a:r>
            <a:r>
              <a:rPr lang="zh-CN" altLang="en-US" dirty="0">
                <a:solidFill>
                  <a:srgbClr val="FF0000"/>
                </a:solidFill>
              </a:rPr>
              <a:t>没有</a:t>
            </a:r>
            <a:r>
              <a:rPr lang="zh-CN" altLang="en-US" dirty="0">
                <a:solidFill>
                  <a:srgbClr val="0000FF"/>
                </a:solidFill>
              </a:rPr>
              <a:t>多余的方程</a:t>
            </a:r>
            <a:r>
              <a:rPr lang="zh-CN" altLang="en-US" dirty="0"/>
              <a:t>，就称该方程组（各个方程）</a:t>
            </a:r>
            <a:r>
              <a:rPr lang="zh-CN" altLang="en-US" b="1" dirty="0"/>
              <a:t>线性无关</a:t>
            </a:r>
            <a:r>
              <a:rPr lang="zh-CN" altLang="en-US" dirty="0"/>
              <a:t>（或</a:t>
            </a:r>
            <a:r>
              <a:rPr lang="zh-CN" altLang="en-US" b="1" dirty="0"/>
              <a:t>线性独立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给定向量组</a:t>
            </a:r>
            <a:r>
              <a:rPr lang="en-US" altLang="zh-CN" b="1" i="1" dirty="0"/>
              <a:t>A</a:t>
            </a:r>
            <a:r>
              <a:rPr lang="en-US" altLang="zh-CN" dirty="0"/>
              <a:t>: 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 </a:t>
            </a:r>
            <a:r>
              <a:rPr lang="zh-CN" altLang="en-US" dirty="0"/>
              <a:t>构成矩阵</a:t>
            </a:r>
            <a:r>
              <a:rPr lang="en-US" altLang="zh-CN" b="1" i="1" dirty="0"/>
              <a:t>A</a:t>
            </a:r>
            <a:r>
              <a:rPr lang="en-US" altLang="zh-CN" dirty="0"/>
              <a:t>: 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</a:t>
            </a:r>
            <a:r>
              <a:rPr lang="zh-CN" altLang="en-US" dirty="0"/>
              <a:t>，如果</a:t>
            </a:r>
            <a:r>
              <a:rPr lang="zh-CN" altLang="en-US" b="1" dirty="0"/>
              <a:t>向量组</a:t>
            </a:r>
            <a:r>
              <a:rPr lang="en-US" altLang="zh-CN" b="1" i="1" dirty="0"/>
              <a:t>A</a:t>
            </a:r>
            <a:r>
              <a:rPr lang="en-US" altLang="zh-CN" b="1" dirty="0"/>
              <a:t> </a:t>
            </a:r>
            <a:r>
              <a:rPr lang="zh-CN" altLang="en-US" b="1" dirty="0"/>
              <a:t>线性相关</a:t>
            </a:r>
            <a:r>
              <a:rPr lang="zh-CN" altLang="en-US" dirty="0"/>
              <a:t>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zh-CN" altLang="en-US" dirty="0"/>
              <a:t>则</a:t>
            </a:r>
            <a:r>
              <a:rPr lang="zh-CN" altLang="en-US" b="1" dirty="0">
                <a:solidFill>
                  <a:srgbClr val="0000FF"/>
                </a:solidFill>
              </a:rPr>
              <a:t>齐次线性方程组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en-US" altLang="zh-CN" baseline="-25000" dirty="0"/>
              <a:t>m</a:t>
            </a:r>
            <a:r>
              <a:rPr lang="zh-CN" altLang="en-US" dirty="0"/>
              <a:t>𝑎</a:t>
            </a:r>
            <a:r>
              <a:rPr lang="en-US" altLang="zh-CN" baseline="-25000" dirty="0"/>
              <a:t>m 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zh-CN" altLang="en-US" dirty="0"/>
              <a:t>即𝐴𝑥</a:t>
            </a:r>
            <a:r>
              <a:rPr lang="en-US" altLang="zh-CN" dirty="0"/>
              <a:t>=0 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rgbClr val="0000FF"/>
                </a:solidFill>
              </a:rPr>
              <a:t>非零解</a:t>
            </a:r>
            <a:r>
              <a:rPr lang="zh-CN" altLang="en-US" dirty="0"/>
              <a:t>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FBCBD42-6B92-4C84-9E4F-5C6850BA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7174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8CDCA3E-99E2-4B89-B064-73BE318CA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197583E-1EA6-4FF6-9313-67A1255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线性相关性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C93E64-F04B-45FD-91B1-15CB8E041FF7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-3313" y="764018"/>
            <a:ext cx="91439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rtl="0">
              <a:lnSpc>
                <a:spcPct val="150000"/>
              </a:lnSpc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      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向量组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线性相关的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-apple-system"/>
              </a:rPr>
              <a:t>充分必要条件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是它所构成的矩阵 </a:t>
            </a:r>
            <a:r>
              <a:rPr kumimoji="0" lang="zh-CN" altLang="zh-CN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A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 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TIXMathJax_Main"/>
              </a:rPr>
              <a:t>=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m 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的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-apple-system"/>
              </a:rPr>
              <a:t>秩小于向量个数 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STIXMathJax_Normal-italic"/>
              </a:rPr>
              <a:t>𝑚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；向量组线性无关的</a:t>
            </a:r>
            <a:r>
              <a:rPr lang="zh-CN" altLang="zh-CN" b="1" dirty="0">
                <a:solidFill>
                  <a:srgbClr val="0000FF"/>
                </a:solidFill>
                <a:ea typeface="-apple-system"/>
              </a:rPr>
              <a:t>充分必要条件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是 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TIXMathJax_Normal-italic"/>
              </a:rPr>
              <a:t>𝑅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TIXMathJax_Main"/>
              </a:rPr>
              <a:t>(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TIXMathJax_Normal-italic"/>
              </a:rPr>
              <a:t>𝐴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TIXMathJax_Main"/>
              </a:rPr>
              <a:t>)=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TIXMathJax_Normal-italic"/>
              </a:rPr>
              <a:t>𝑚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-apple-system"/>
              </a:rPr>
              <a:t>。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lvl="0" algn="l" rtl="0">
              <a:lnSpc>
                <a:spcPct val="150000"/>
              </a:lnSpc>
            </a:pPr>
            <a:r>
              <a:rPr lang="zh-CN" altLang="en-US" dirty="0"/>
              <a:t>       求</a:t>
            </a:r>
            <a:r>
              <a:rPr lang="zh-CN" altLang="en-US" b="1" dirty="0"/>
              <a:t>矩阵的秩</a:t>
            </a:r>
            <a:r>
              <a:rPr lang="zh-CN" altLang="en-US" dirty="0"/>
              <a:t>的方法，需要将矩阵进行</a:t>
            </a:r>
            <a:r>
              <a:rPr lang="zh-CN" altLang="en-US" b="1" dirty="0"/>
              <a:t>初等变换</a:t>
            </a:r>
            <a:r>
              <a:rPr lang="zh-CN" altLang="en-US" dirty="0"/>
              <a:t>。基于</a:t>
            </a:r>
            <a:r>
              <a:rPr lang="en-US" altLang="zh-CN" dirty="0">
                <a:solidFill>
                  <a:srgbClr val="0000FF"/>
                </a:solidFill>
              </a:rPr>
              <a:t>Python</a:t>
            </a:r>
            <a:r>
              <a:rPr lang="zh-CN" altLang="en-US" dirty="0"/>
              <a:t>，我们可以使用</a:t>
            </a:r>
            <a:r>
              <a:rPr lang="en-US" altLang="zh-CN" dirty="0" err="1">
                <a:solidFill>
                  <a:srgbClr val="0000FF"/>
                </a:solidFill>
              </a:rPr>
              <a:t>numpy</a:t>
            </a:r>
            <a:r>
              <a:rPr lang="zh-CN" altLang="en-US" dirty="0"/>
              <a:t>库来实现，不需要手动求取，基本方法如下（后面将会做详细说明）：</a:t>
            </a:r>
            <a:endParaRPr lang="en-US" altLang="zh-CN" dirty="0"/>
          </a:p>
          <a:p>
            <a:pPr lvl="0" algn="l" rtl="0">
              <a:lnSpc>
                <a:spcPct val="100000"/>
              </a:lnSpc>
            </a:pPr>
            <a:endParaRPr kumimoji="0" lang="en-US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rtl="0">
              <a:lnSpc>
                <a:spcPct val="100000"/>
              </a:lnSpc>
            </a:pP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EC1ACD-0AB4-4CD0-96D4-F49A1D4DB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53000"/>
            <a:ext cx="4166391" cy="9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1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5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维数、基与坐标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BA2783-B716-43EE-BDF4-B1E4C00F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维数与基的定义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1F29C-7647-42A0-BE79-A05E1BB4C5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604284"/>
          </a:xfrm>
        </p:spPr>
        <p:txBody>
          <a:bodyPr/>
          <a:lstStyle/>
          <a:p>
            <a:r>
              <a:rPr lang="zh-CN" altLang="en-US" dirty="0"/>
              <a:t>   在线性空间 </a:t>
            </a:r>
            <a:r>
              <a:rPr lang="zh-CN" altLang="en-US" b="1" dirty="0"/>
              <a:t>𝑉</a:t>
            </a:r>
            <a:r>
              <a:rPr lang="zh-CN" altLang="en-US" dirty="0"/>
              <a:t> 中，如果存在 𝑛 个元素𝑎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 </a:t>
            </a:r>
            <a:r>
              <a:rPr lang="zh-CN" altLang="en-US" dirty="0"/>
              <a:t>满足：</a:t>
            </a:r>
          </a:p>
          <a:p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𝑉 中任一元素 𝑎 总可由𝑎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 </a:t>
            </a:r>
            <a:r>
              <a:rPr lang="zh-CN" altLang="en-US" dirty="0"/>
              <a:t>线性表示，那么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就称为线性空间 𝑉 的一个</a:t>
            </a:r>
            <a:r>
              <a:rPr lang="zh-CN" altLang="en-US" b="1" dirty="0"/>
              <a:t>基</a:t>
            </a:r>
            <a:r>
              <a:rPr lang="zh-CN" altLang="en-US" dirty="0"/>
              <a:t>，𝑛 称为线性空间 𝑉 的</a:t>
            </a:r>
            <a:r>
              <a:rPr lang="zh-CN" altLang="en-US" b="1" dirty="0"/>
              <a:t>维数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</a:t>
            </a:r>
            <a:r>
              <a:rPr lang="zh-CN" altLang="en-US" dirty="0">
                <a:solidFill>
                  <a:srgbClr val="0000FF"/>
                </a:solidFill>
              </a:rPr>
              <a:t>维数为 𝑛</a:t>
            </a:r>
            <a:r>
              <a:rPr lang="zh-CN" altLang="en-US" dirty="0"/>
              <a:t> 的线性空间称为</a:t>
            </a:r>
            <a:r>
              <a:rPr lang="zh-CN" altLang="en-US" dirty="0">
                <a:solidFill>
                  <a:srgbClr val="0000FF"/>
                </a:solidFill>
              </a:rPr>
              <a:t> 𝑛 维线性空间</a:t>
            </a:r>
            <a:r>
              <a:rPr lang="zh-CN" altLang="en-US" dirty="0"/>
              <a:t>，记作</a:t>
            </a:r>
            <a:r>
              <a:rPr lang="zh-CN" altLang="en-US" b="1" dirty="0">
                <a:solidFill>
                  <a:srgbClr val="0000FF"/>
                </a:solidFill>
              </a:rPr>
              <a:t> 𝑉</a:t>
            </a:r>
            <a:r>
              <a:rPr lang="zh-CN" altLang="en-US" b="1" baseline="-25000" dirty="0">
                <a:solidFill>
                  <a:srgbClr val="0000FF"/>
                </a:solidFill>
              </a:rPr>
              <a:t>𝑛</a:t>
            </a:r>
            <a:r>
              <a:rPr lang="zh-CN" altLang="en-US" b="1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维数与基</a:t>
            </a:r>
          </a:p>
        </p:txBody>
      </p:sp>
    </p:spTree>
    <p:extLst>
      <p:ext uri="{BB962C8B-B14F-4D97-AF65-F5344CB8AC3E}">
        <p14:creationId xmlns:p14="http://schemas.microsoft.com/office/powerpoint/2010/main" val="21589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8765-5FF3-4D8E-AB96-A914DF8FD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038600" cy="3306354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向量组的基本概念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向量空间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向量组的线性相关性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维数、基与坐标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构成基底的条件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张成的空间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805348-B446-4A03-BFF6-277063B3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91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D7BEF4-D964-4795-BD18-9F8DADBD950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465688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空间</a:t>
            </a:r>
            <a:r>
              <a:rPr lang="zh-CN" altLang="en-US" dirty="0"/>
              <a:t>：若知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为 𝑉𝑛 的一个基，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=&gt; </a:t>
            </a:r>
            <a:r>
              <a:rPr lang="zh-CN" altLang="en-US" dirty="0"/>
              <a:t>则 𝑉𝑛 可表示为 𝑉𝑛</a:t>
            </a:r>
            <a:r>
              <a:rPr lang="en-US" altLang="zh-CN" dirty="0"/>
              <a:t>={</a:t>
            </a:r>
            <a:r>
              <a:rPr lang="zh-CN" altLang="en-US" dirty="0"/>
              <a:t>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en-US" altLang="zh-CN" baseline="-25000" dirty="0"/>
              <a:t>n</a:t>
            </a:r>
            <a:r>
              <a:rPr lang="zh-CN" altLang="en-US" dirty="0"/>
              <a:t>𝑎</a:t>
            </a:r>
            <a:r>
              <a:rPr lang="en-US" altLang="zh-CN" baseline="-25000" dirty="0"/>
              <a:t>n 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en-US" altLang="zh-CN" baseline="-25000" dirty="0"/>
              <a:t>n </a:t>
            </a:r>
            <a:r>
              <a:rPr lang="zh-CN" altLang="en-US" dirty="0"/>
              <a:t>∈</a:t>
            </a:r>
            <a:r>
              <a:rPr lang="en-US" altLang="zh-CN" dirty="0"/>
              <a:t>R}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基的特性</a:t>
            </a:r>
            <a:r>
              <a:rPr lang="zh-CN" altLang="en-US" dirty="0"/>
              <a:t>：若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 为 𝑉𝑛 的一个基，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zh-CN" altLang="en-US" dirty="0"/>
              <a:t>则对任何向量 𝑎∈𝑉𝑛，都有一组有序数 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，使 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dirty="0"/>
              <a:t> ，并且这组数是唯一的。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zh-CN" altLang="en-US" dirty="0"/>
              <a:t>反之，任给一组有序数𝑥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，总有唯一的元素 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dirty="0"/>
              <a:t> ∈𝑉𝑛 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2C23C7-99E0-4FCE-B41E-422165C8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维数与基</a:t>
            </a:r>
          </a:p>
        </p:txBody>
      </p:sp>
    </p:spTree>
    <p:extLst>
      <p:ext uri="{BB962C8B-B14F-4D97-AF65-F5344CB8AC3E}">
        <p14:creationId xmlns:p14="http://schemas.microsoft.com/office/powerpoint/2010/main" val="25751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F6321BF-C3D0-449F-9C9D-69A8C3F87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基于向量的坐标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1F29C-7647-42A0-BE79-A05E1BB4C5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在向量空间中，向量可以用来描述空间中的一个</a:t>
            </a:r>
            <a:r>
              <a:rPr lang="zh-CN" altLang="en-US" b="1" dirty="0"/>
              <a:t>特定点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二维向量空间</a:t>
            </a:r>
            <a:r>
              <a:rPr lang="zh-CN" altLang="en-US" dirty="0"/>
              <a:t>：向量 </a:t>
            </a:r>
            <a:r>
              <a:rPr lang="en-US" altLang="zh-CN" dirty="0"/>
              <a:t>a= [4,5]</a:t>
            </a:r>
            <a:r>
              <a:rPr lang="zh-CN" altLang="en-US" baseline="30000" dirty="0"/>
              <a:t>𝑇</a:t>
            </a:r>
            <a:r>
              <a:rPr lang="zh-CN" altLang="en-US" dirty="0"/>
              <a:t> 可以用来表示</a:t>
            </a:r>
            <a:r>
              <a:rPr lang="zh-CN" altLang="en-US" dirty="0">
                <a:solidFill>
                  <a:srgbClr val="0000FF"/>
                </a:solidFill>
              </a:rPr>
              <a:t>二维平面</a:t>
            </a:r>
            <a:r>
              <a:rPr lang="zh-CN" altLang="en-US" dirty="0"/>
              <a:t>上的一个点，它在</a:t>
            </a:r>
            <a:r>
              <a:rPr lang="en-US" altLang="zh-CN" dirty="0"/>
              <a:t>x</a:t>
            </a:r>
            <a:r>
              <a:rPr lang="zh-CN" altLang="en-US" dirty="0"/>
              <a:t>轴上的分量是</a:t>
            </a:r>
            <a:r>
              <a:rPr lang="en-US" altLang="zh-CN" dirty="0"/>
              <a:t>4</a:t>
            </a:r>
            <a:r>
              <a:rPr lang="zh-CN" altLang="en-US" dirty="0"/>
              <a:t>，在</a:t>
            </a:r>
            <a:r>
              <a:rPr lang="en-US" altLang="zh-CN" dirty="0"/>
              <a:t>y</a:t>
            </a:r>
            <a:r>
              <a:rPr lang="zh-CN" altLang="en-US" dirty="0"/>
              <a:t>轴上的分量是</a:t>
            </a:r>
            <a:r>
              <a:rPr lang="en-US" altLang="zh-CN" dirty="0"/>
              <a:t>5</a:t>
            </a:r>
            <a:r>
              <a:rPr lang="zh-CN" altLang="en-US" dirty="0"/>
              <a:t>，记作</a:t>
            </a:r>
            <a:r>
              <a:rPr lang="en-US" altLang="zh-CN" dirty="0"/>
              <a:t>(4,5)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三维向量空间</a:t>
            </a:r>
            <a:r>
              <a:rPr lang="zh-CN" altLang="en-US" dirty="0"/>
              <a:t>：三维向量 </a:t>
            </a:r>
            <a:r>
              <a:rPr lang="en-US" altLang="zh-CN" dirty="0"/>
              <a:t>b= [3,4,5]</a:t>
            </a:r>
            <a:r>
              <a:rPr lang="zh-CN" altLang="en-US" baseline="30000" dirty="0"/>
              <a:t>𝑇</a:t>
            </a:r>
            <a:r>
              <a:rPr lang="zh-CN" altLang="en-US" dirty="0"/>
              <a:t> ，可以表示</a:t>
            </a:r>
            <a:r>
              <a:rPr lang="zh-CN" altLang="en-US" dirty="0">
                <a:solidFill>
                  <a:srgbClr val="0000FF"/>
                </a:solidFill>
              </a:rPr>
              <a:t>三维空间</a:t>
            </a:r>
            <a:r>
              <a:rPr lang="zh-CN" altLang="en-US" dirty="0"/>
              <a:t>中的一个点，它在</a:t>
            </a:r>
            <a:r>
              <a:rPr lang="en-US" altLang="zh-CN" dirty="0" err="1"/>
              <a:t>x,y,z</a:t>
            </a:r>
            <a:r>
              <a:rPr lang="zh-CN" altLang="en-US" dirty="0"/>
              <a:t>轴上的分量分别是</a:t>
            </a:r>
            <a:r>
              <a:rPr lang="en-US" altLang="zh-CN" dirty="0"/>
              <a:t>3,4,5</a:t>
            </a:r>
            <a:r>
              <a:rPr lang="zh-CN" altLang="en-US" dirty="0"/>
              <a:t>，记作</a:t>
            </a:r>
            <a:r>
              <a:rPr lang="en-US" altLang="zh-CN" dirty="0"/>
              <a:t>(3,4,5)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相似的，高维向量也可以用来表示高维空间中的位置。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       对于计算机专业的同学来说，要特别注意抽象理解高维空间的</a:t>
            </a:r>
            <a:r>
              <a:rPr lang="en-US" altLang="zh-CN" dirty="0"/>
              <a:t>“</a:t>
            </a:r>
            <a:r>
              <a:rPr lang="zh-CN" altLang="en-US" b="1" dirty="0">
                <a:solidFill>
                  <a:srgbClr val="0000FF"/>
                </a:solidFill>
              </a:rPr>
              <a:t>几何</a:t>
            </a:r>
            <a:r>
              <a:rPr lang="en-US" altLang="zh-CN" dirty="0"/>
              <a:t>”</a:t>
            </a:r>
            <a:r>
              <a:rPr lang="zh-CN" altLang="en-US" dirty="0"/>
              <a:t>形态，例如在进行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图像视频处理</a:t>
            </a:r>
            <a:r>
              <a:rPr lang="zh-CN" altLang="en-US" dirty="0"/>
              <a:t>的时候，一个视频的时序关系就是第</a:t>
            </a:r>
            <a:r>
              <a:rPr lang="en-US" altLang="zh-CN" dirty="0"/>
              <a:t>4</a:t>
            </a:r>
            <a:r>
              <a:rPr lang="zh-CN" altLang="en-US" dirty="0"/>
              <a:t>个维度的特征。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775536-4CEE-4174-826D-F49884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1381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参照系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4ED1-F416-4985-8F62-FDA8E5EA8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045319"/>
          </a:xfrm>
        </p:spPr>
        <p:txBody>
          <a:bodyPr/>
          <a:lstStyle/>
          <a:p>
            <a:r>
              <a:rPr lang="zh-CN" altLang="en-US" dirty="0"/>
              <a:t>       二维向量 𝑎 在空间中的坐标 </a:t>
            </a:r>
            <a:r>
              <a:rPr lang="en-US" altLang="zh-CN" dirty="0"/>
              <a:t>(4,5)</a:t>
            </a:r>
            <a:r>
              <a:rPr lang="zh-CN" altLang="en-US" dirty="0"/>
              <a:t>，有一个</a:t>
            </a:r>
            <a:r>
              <a:rPr lang="zh-CN" altLang="en-US" dirty="0">
                <a:solidFill>
                  <a:srgbClr val="0000FF"/>
                </a:solidFill>
              </a:rPr>
              <a:t>潜在条件</a:t>
            </a:r>
            <a:r>
              <a:rPr lang="zh-CN" altLang="en-US" dirty="0"/>
              <a:t>没有被指明，它的分量值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分别是投影在</a:t>
            </a:r>
            <a:r>
              <a:rPr lang="en-US" altLang="zh-CN" dirty="0"/>
              <a:t>x</a:t>
            </a:r>
            <a:r>
              <a:rPr lang="zh-CN" altLang="en-US" dirty="0"/>
              <a:t>轴和</a:t>
            </a:r>
            <a:r>
              <a:rPr lang="en-US" altLang="zh-CN" dirty="0"/>
              <a:t>y</a:t>
            </a:r>
            <a:r>
              <a:rPr lang="zh-CN" altLang="en-US" dirty="0"/>
              <a:t>轴上的有向线段的</a:t>
            </a:r>
            <a:r>
              <a:rPr lang="zh-CN" altLang="en-US" b="1" dirty="0"/>
              <a:t>参照系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轴上长度为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的有向线段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轴上长度为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的有向线段</a:t>
            </a:r>
            <a:r>
              <a:rPr lang="zh-CN" altLang="en-US" dirty="0"/>
              <a:t>。我们不妨做下列的假设：</a:t>
            </a:r>
          </a:p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 dirty="0"/>
              <a:t>若参照系变为</a:t>
            </a:r>
            <a:r>
              <a:rPr lang="en-US" altLang="zh-CN" dirty="0"/>
              <a:t>: x</a:t>
            </a:r>
            <a:r>
              <a:rPr lang="zh-CN" altLang="en-US" dirty="0"/>
              <a:t>轴上长度为</a:t>
            </a:r>
            <a:r>
              <a:rPr lang="en-US" altLang="zh-CN" dirty="0"/>
              <a:t>0.5</a:t>
            </a:r>
            <a:r>
              <a:rPr lang="zh-CN" altLang="en-US" dirty="0"/>
              <a:t>的有向线段和</a:t>
            </a:r>
            <a:r>
              <a:rPr lang="en-US" altLang="zh-CN" dirty="0"/>
              <a:t>y</a:t>
            </a:r>
            <a:r>
              <a:rPr lang="zh-CN" altLang="en-US" dirty="0"/>
              <a:t>轴上长度为</a:t>
            </a:r>
            <a:r>
              <a:rPr lang="en-US" altLang="zh-CN" dirty="0"/>
              <a:t>0.5</a:t>
            </a:r>
            <a:r>
              <a:rPr lang="zh-CN" altLang="en-US" dirty="0"/>
              <a:t>的有向线段，即</a:t>
            </a:r>
            <a:r>
              <a:rPr lang="en-US" altLang="zh-CN" dirty="0"/>
              <a:t>x</a:t>
            </a:r>
            <a:r>
              <a:rPr lang="zh-CN" altLang="en-US" dirty="0"/>
              <a:t>轴和</a:t>
            </a:r>
            <a:r>
              <a:rPr lang="en-US" altLang="zh-CN" dirty="0"/>
              <a:t>y</a:t>
            </a:r>
            <a:r>
              <a:rPr lang="zh-CN" altLang="en-US" dirty="0"/>
              <a:t>轴上的单位都由原来的</a:t>
            </a:r>
            <a:r>
              <a:rPr lang="en-US" altLang="zh-CN" dirty="0"/>
              <a:t>1</a:t>
            </a:r>
            <a:r>
              <a:rPr lang="zh-CN" altLang="en-US" dirty="0"/>
              <a:t>变为了</a:t>
            </a:r>
            <a:r>
              <a:rPr lang="en-US" altLang="zh-CN" dirty="0"/>
              <a:t>0.5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61950" indent="-361950"/>
            <a:r>
              <a:rPr lang="en-US" altLang="zh-CN" dirty="0"/>
              <a:t>    </a:t>
            </a:r>
            <a:r>
              <a:rPr lang="zh-CN" altLang="en-US" dirty="0"/>
              <a:t>此时，原始的坐标</a:t>
            </a:r>
            <a:r>
              <a:rPr lang="en-US" altLang="zh-CN" dirty="0"/>
              <a:t>(4,5)</a:t>
            </a:r>
            <a:r>
              <a:rPr lang="zh-CN" altLang="en-US" dirty="0"/>
              <a:t>就变成了</a:t>
            </a:r>
            <a:r>
              <a:rPr lang="en-US" altLang="zh-CN" dirty="0"/>
              <a:t>(8,10)</a:t>
            </a:r>
            <a:r>
              <a:rPr lang="zh-CN" altLang="en-US" dirty="0"/>
              <a:t>。</a:t>
            </a:r>
          </a:p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 dirty="0"/>
              <a:t>若参照系变为</a:t>
            </a:r>
            <a:r>
              <a:rPr lang="en-US" altLang="zh-CN" dirty="0"/>
              <a:t>: x</a:t>
            </a:r>
            <a:r>
              <a:rPr lang="zh-CN" altLang="en-US" dirty="0"/>
              <a:t>轴上长度为</a:t>
            </a:r>
            <a:r>
              <a:rPr lang="en-US" altLang="zh-CN" dirty="0"/>
              <a:t>2</a:t>
            </a:r>
            <a:r>
              <a:rPr lang="zh-CN" altLang="en-US" dirty="0"/>
              <a:t>的有向线段和</a:t>
            </a:r>
            <a:r>
              <a:rPr lang="en-US" altLang="zh-CN" dirty="0"/>
              <a:t>y</a:t>
            </a:r>
            <a:r>
              <a:rPr lang="zh-CN" altLang="en-US" dirty="0"/>
              <a:t>轴上长度为</a:t>
            </a:r>
            <a:r>
              <a:rPr lang="en-US" altLang="zh-CN" dirty="0"/>
              <a:t>0.5</a:t>
            </a:r>
            <a:r>
              <a:rPr lang="zh-CN" altLang="en-US" dirty="0"/>
              <a:t>的有向线段，则原始的坐标</a:t>
            </a:r>
            <a:r>
              <a:rPr lang="en-US" altLang="zh-CN" dirty="0"/>
              <a:t>(4,5)</a:t>
            </a:r>
            <a:r>
              <a:rPr lang="zh-CN" altLang="en-US" dirty="0"/>
              <a:t>，将就为了</a:t>
            </a:r>
            <a:r>
              <a:rPr lang="en-US" altLang="zh-CN" dirty="0"/>
              <a:t>(2,10)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61950" indent="-361950"/>
            <a:r>
              <a:rPr lang="en-US" altLang="zh-CN" dirty="0"/>
              <a:t>    </a:t>
            </a:r>
            <a:r>
              <a:rPr lang="zh-CN" altLang="en-US" dirty="0"/>
              <a:t>注意，此时坐标轴</a:t>
            </a:r>
            <a:r>
              <a:rPr lang="en-US" altLang="zh-CN" dirty="0"/>
              <a:t>x</a:t>
            </a:r>
            <a:r>
              <a:rPr lang="zh-CN" altLang="en-US" dirty="0"/>
              <a:t>和坐标轴</a:t>
            </a:r>
            <a:r>
              <a:rPr lang="en-US" altLang="zh-CN" dirty="0"/>
              <a:t>y</a:t>
            </a:r>
            <a:r>
              <a:rPr lang="zh-CN" altLang="en-US" dirty="0"/>
              <a:t>使用不同长度的参照。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355348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参照系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482859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值得注意的是，上面的假设，我们依然使用的是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与坐标轴重合</a:t>
                </a:r>
                <a:r>
                  <a:rPr lang="zh-CN" altLang="en-US" dirty="0"/>
                  <a:t>的参照系。在默认情况下，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轴上的参照系，是一个长度为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的有向线段，进一步说是一个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方向为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方向为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的向量，表示为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；相似地，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轴的参照系，可以表示为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假设一，参照系可以表示为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假设二，参照系可以表示为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828593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89394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参照系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384261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对于二维向量 𝑎 在二维空间的坐标</a:t>
                </a:r>
                <a:r>
                  <a:rPr lang="en-US" altLang="zh-CN" dirty="0"/>
                  <a:t>(4,5)</a:t>
                </a:r>
                <a:r>
                  <a:rPr lang="zh-CN" altLang="en-US" dirty="0"/>
                  <a:t>来说，它更完整的写法应该是 𝑎</a:t>
                </a:r>
                <a:r>
                  <a:rPr lang="en-US" altLang="zh-CN" dirty="0"/>
                  <a:t>=4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en-US" altLang="zh-CN" dirty="0"/>
                  <a:t>+5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zh-CN" altLang="en-US" dirty="0"/>
                  <a:t>，展开后表示为：𝑎</a:t>
                </a:r>
                <a:r>
                  <a:rPr lang="en-US" altLang="zh-CN" dirty="0"/>
                  <a:t>=4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+5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类似地，对于</a:t>
                </a:r>
                <a:r>
                  <a:rPr lang="zh-CN" altLang="en-US" dirty="0">
                    <a:solidFill>
                      <a:schemeClr val="accent4">
                        <a:lumMod val="75000"/>
                      </a:schemeClr>
                    </a:solidFill>
                  </a:rPr>
                  <a:t>假设二</a:t>
                </a:r>
                <a:r>
                  <a:rPr lang="zh-CN" altLang="en-US" dirty="0"/>
                  <a:t>中的二维向量 𝑎 在二维空间的坐标</a:t>
                </a:r>
                <a:r>
                  <a:rPr lang="en-US" altLang="zh-CN" dirty="0"/>
                  <a:t>(2,10)</a:t>
                </a:r>
                <a:r>
                  <a:rPr lang="zh-CN" altLang="en-US" dirty="0"/>
                  <a:t>来说，它更完整的写法应该是 𝑎</a:t>
                </a:r>
                <a:r>
                  <a:rPr lang="en-US" altLang="zh-CN" dirty="0"/>
                  <a:t>=2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+10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，展开后表示为：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𝑎</a:t>
                </a:r>
                <a:r>
                  <a:rPr lang="en-US" altLang="zh-CN" dirty="0"/>
                  <a:t>=2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+10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842619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131750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参照系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39808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至此，我们仍然没有脱离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坐标轴重合的参照系</a:t>
                </a:r>
                <a:r>
                  <a:rPr lang="zh-CN" altLang="en-US" dirty="0"/>
                  <a:t>的假设。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事实上，参照系 𝑒</a:t>
                </a:r>
                <a:r>
                  <a:rPr lang="zh-CN" altLang="en-US" baseline="-25000" dirty="0"/>
                  <a:t>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zh-CN" altLang="en-US" dirty="0"/>
                  <a:t> 并非一定要和坐标轴重合，例如，参照系可以变为 𝑒</a:t>
                </a:r>
                <a:r>
                  <a:rPr lang="zh-CN" altLang="en-US" baseline="-25000" dirty="0"/>
                  <a:t>𝑥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，或者其他值。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甚至于，可以使用极坐标系作为参照系，例如：</a:t>
                </a:r>
                <a:endParaRPr lang="en-US" altLang="zh-CN" dirty="0"/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/>
                  <a:t> 𝑒</a:t>
                </a:r>
                <a:r>
                  <a:rPr lang="zh-CN" altLang="en-US" baseline="-25000" dirty="0"/>
                  <a:t>𝑟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zh-CN" altLang="en-US" dirty="0"/>
                  <a:t>𝑐𝑜𝑠𝜙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zh-CN" altLang="en-US" dirty="0"/>
                  <a:t>𝑠𝑖𝑛𝜙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𝜙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𝑥</a:t>
                </a:r>
                <a:r>
                  <a:rPr lang="en-US" altLang="zh-CN" dirty="0"/>
                  <a:t>(−</a:t>
                </a:r>
                <a:r>
                  <a:rPr lang="zh-CN" altLang="en-US" dirty="0"/>
                  <a:t>𝑠𝑖𝑛𝜙</a:t>
                </a:r>
                <a:r>
                  <a:rPr lang="en-US" altLang="zh-CN" dirty="0"/>
                  <a:t>)+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𝑦</a:t>
                </a:r>
                <a:r>
                  <a:rPr lang="zh-CN" altLang="en-US" dirty="0"/>
                  <a:t>𝑐𝑜𝑠𝜙 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980862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57940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标准基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6136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在上例中，基 </a:t>
                </a:r>
                <a:r>
                  <a:rPr lang="en-US" altLang="zh-CN" dirty="0"/>
                  <a:t>E=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称之为</a:t>
                </a:r>
                <a:r>
                  <a:rPr lang="zh-CN" altLang="en-US" b="1" dirty="0"/>
                  <a:t>标准基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在一阶张量（向量）中，我们将一组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始终依附于坐标轴</a:t>
                </a:r>
                <a:r>
                  <a:rPr lang="en-US" altLang="zh-CN" dirty="0" err="1">
                    <a:solidFill>
                      <a:srgbClr val="0000FF"/>
                    </a:solidFill>
                  </a:rPr>
                  <a:t>x,y</a:t>
                </a:r>
                <a:r>
                  <a:rPr lang="zh-CN" altLang="en-US" dirty="0"/>
                  <a:t>，且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长度为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有向线段</a:t>
                </a:r>
                <a:r>
                  <a:rPr lang="zh-CN" altLang="en-US" dirty="0"/>
                  <a:t> 𝑒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𝑒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,...,</a:t>
                </a:r>
                <a:r>
                  <a:rPr lang="zh-CN" altLang="en-US" dirty="0"/>
                  <a:t>𝑒</a:t>
                </a:r>
                <a:r>
                  <a:rPr lang="zh-CN" altLang="en-US" baseline="-25000" dirty="0"/>
                  <a:t>𝑛</a:t>
                </a:r>
                <a:r>
                  <a:rPr lang="zh-CN" altLang="en-US" dirty="0"/>
                  <a:t> 称为 𝑛 维度数组（向量）在 𝑛 维空间 𝑉𝑛 中的</a:t>
                </a:r>
                <a:r>
                  <a:rPr lang="zh-CN" altLang="en-US" b="1" dirty="0"/>
                  <a:t>标准基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对于二阶张量（矩阵），同样使用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依附于坐标轴</a:t>
                </a:r>
                <a:r>
                  <a:rPr lang="zh-CN" altLang="en-US" dirty="0"/>
                  <a:t>，且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长度为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有向线段</a:t>
                </a:r>
                <a:r>
                  <a:rPr lang="zh-CN" altLang="en-US" dirty="0"/>
                  <a:t>称为</a:t>
                </a:r>
                <a:r>
                  <a:rPr lang="zh-CN" altLang="en-US" b="1" dirty="0"/>
                  <a:t>标准基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solidFill>
                      <a:srgbClr val="7030A0"/>
                    </a:solidFill>
                  </a:rPr>
                  <a:t>例：在空间 𝑅</a:t>
                </a:r>
                <a:r>
                  <a:rPr lang="en-US" altLang="zh-CN" baseline="30000" dirty="0">
                    <a:solidFill>
                      <a:srgbClr val="7030A0"/>
                    </a:solidFill>
                  </a:rPr>
                  <a:t>2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中，集合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就是一组典型的标准基。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B4ED1-F416-4985-8F62-FDA8E5EA8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61368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131183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4ED1-F416-4985-8F62-FDA8E5EA8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08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对照定义</a:t>
            </a:r>
            <a:r>
              <a:rPr lang="en-US" altLang="zh-CN" dirty="0"/>
              <a:t>4.1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维数与基的定</a:t>
            </a:r>
            <a:r>
              <a:rPr lang="zh-CN" altLang="en-US" dirty="0"/>
              <a:t>义，我们可以发现二维向量 𝑎 在二维空间中的完整表示 𝑎</a:t>
            </a:r>
            <a:r>
              <a:rPr lang="en-US" altLang="zh-CN" dirty="0"/>
              <a:t>=4</a:t>
            </a:r>
            <a:r>
              <a:rPr lang="zh-CN" altLang="en-US" dirty="0"/>
              <a:t>𝑒</a:t>
            </a:r>
            <a:r>
              <a:rPr lang="zh-CN" altLang="en-US" baseline="-25000" dirty="0"/>
              <a:t>𝑥</a:t>
            </a:r>
            <a:r>
              <a:rPr lang="en-US" altLang="zh-CN" dirty="0"/>
              <a:t>+5</a:t>
            </a:r>
            <a:r>
              <a:rPr lang="zh-CN" altLang="en-US" dirty="0"/>
              <a:t>𝑒</a:t>
            </a:r>
            <a:r>
              <a:rPr lang="zh-CN" altLang="en-US" baseline="-25000" dirty="0"/>
              <a:t>𝑦</a:t>
            </a:r>
            <a:r>
              <a:rPr lang="zh-CN" altLang="en-US" dirty="0"/>
              <a:t>，正好可以满足空间𝑉</a:t>
            </a:r>
            <a:r>
              <a:rPr lang="zh-CN" altLang="en-US" baseline="-25000" dirty="0"/>
              <a:t>𝑛</a:t>
            </a:r>
            <a:r>
              <a:rPr lang="zh-CN" altLang="en-US" dirty="0"/>
              <a:t>的表示𝑉</a:t>
            </a:r>
            <a:r>
              <a:rPr lang="zh-CN" altLang="en-US" baseline="-25000" dirty="0"/>
              <a:t>𝑛</a:t>
            </a:r>
            <a:r>
              <a:rPr lang="en-US" altLang="zh-CN" dirty="0"/>
              <a:t>={</a:t>
            </a:r>
            <a:r>
              <a:rPr lang="zh-CN" altLang="en-US" dirty="0"/>
              <a:t>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en-US" altLang="zh-CN" baseline="-25000" dirty="0"/>
              <a:t>n</a:t>
            </a:r>
            <a:r>
              <a:rPr lang="zh-CN" altLang="en-US" dirty="0"/>
              <a:t>𝑎</a:t>
            </a:r>
            <a:r>
              <a:rPr lang="en-US" altLang="zh-CN" baseline="-25000" dirty="0"/>
              <a:t>n 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∈</a:t>
            </a:r>
            <a:r>
              <a:rPr lang="en-US" altLang="zh-CN" dirty="0"/>
              <a:t>R}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此处，向量 𝑎 正好可以表示为有序数 </a:t>
            </a:r>
            <a:r>
              <a:rPr lang="en-US" altLang="zh-CN" dirty="0"/>
              <a:t>(4,5) </a:t>
            </a:r>
            <a:r>
              <a:rPr lang="zh-CN" altLang="en-US" dirty="0"/>
              <a:t>与向量组𝑎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zh-CN" altLang="en-US" dirty="0"/>
              <a:t>𝑒</a:t>
            </a:r>
            <a:r>
              <a:rPr lang="zh-CN" altLang="en-US" baseline="-25000" dirty="0"/>
              <a:t>𝑥</a:t>
            </a:r>
            <a:r>
              <a:rPr lang="en-US" altLang="zh-CN" dirty="0"/>
              <a:t>, 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zh-CN" altLang="en-US" dirty="0"/>
              <a:t>𝑒</a:t>
            </a:r>
            <a:r>
              <a:rPr lang="zh-CN" altLang="en-US" baseline="-25000" dirty="0"/>
              <a:t>𝑦 </a:t>
            </a:r>
            <a:r>
              <a:rPr lang="zh-CN" altLang="en-US" dirty="0"/>
              <a:t>的线性组合，使得 𝑉</a:t>
            </a:r>
            <a:r>
              <a:rPr lang="en-US" altLang="zh-CN" baseline="-25000" dirty="0"/>
              <a:t>2</a:t>
            </a:r>
            <a:r>
              <a:rPr lang="en-US" altLang="zh-CN" dirty="0"/>
              <a:t>={</a:t>
            </a:r>
            <a:r>
              <a:rPr lang="zh-CN" altLang="en-US" dirty="0"/>
              <a:t>𝑎</a:t>
            </a:r>
            <a:r>
              <a:rPr lang="en-US" altLang="zh-CN" dirty="0"/>
              <a:t>=4</a:t>
            </a:r>
            <a:r>
              <a:rPr lang="zh-CN" altLang="en-US" dirty="0"/>
              <a:t>𝑎</a:t>
            </a:r>
            <a:r>
              <a:rPr lang="en-US" altLang="zh-CN" baseline="-25000" dirty="0"/>
              <a:t>1 </a:t>
            </a:r>
            <a:r>
              <a:rPr lang="en-US" altLang="zh-CN" dirty="0"/>
              <a:t>+5</a:t>
            </a:r>
            <a:r>
              <a:rPr lang="zh-CN" altLang="en-US" dirty="0"/>
              <a:t>𝑎</a:t>
            </a:r>
            <a:r>
              <a:rPr lang="en-US" altLang="zh-CN" baseline="-25000" dirty="0"/>
              <a:t>1 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baseline="-25000" dirty="0"/>
              <a:t>1 </a:t>
            </a:r>
            <a:r>
              <a:rPr lang="en-US" altLang="zh-CN" dirty="0"/>
              <a:t>=4, </a:t>
            </a:r>
            <a:r>
              <a:rPr lang="zh-CN" altLang="en-US" dirty="0"/>
              <a:t>𝑥</a:t>
            </a:r>
            <a:r>
              <a:rPr lang="en-US" altLang="zh-CN" baseline="-25000" dirty="0"/>
              <a:t>2 </a:t>
            </a:r>
            <a:r>
              <a:rPr lang="en-US" altLang="zh-CN" dirty="0"/>
              <a:t>=5∈R}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由此，我们可以得出一个结论，在空间𝑉</a:t>
            </a:r>
            <a:r>
              <a:rPr lang="zh-CN" altLang="en-US" baseline="-25000" dirty="0"/>
              <a:t>𝑛</a:t>
            </a:r>
            <a:r>
              <a:rPr lang="zh-CN" altLang="en-US" dirty="0"/>
              <a:t>中，</a:t>
            </a:r>
            <a:r>
              <a:rPr lang="zh-CN" altLang="en-US" dirty="0">
                <a:solidFill>
                  <a:srgbClr val="0000FF"/>
                </a:solidFill>
              </a:rPr>
              <a:t>元素 𝑎 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FF"/>
                </a:solidFill>
              </a:rPr>
              <a:t>有序数</a:t>
            </a:r>
            <a:r>
              <a:rPr lang="zh-CN" altLang="en-US" dirty="0"/>
              <a:t>组 </a:t>
            </a:r>
            <a:r>
              <a:rPr lang="en-US" altLang="zh-CN" dirty="0"/>
              <a:t>(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 之间存在着一种</a:t>
            </a:r>
            <a:r>
              <a:rPr lang="zh-CN" altLang="en-US" dirty="0">
                <a:solidFill>
                  <a:srgbClr val="FF0000"/>
                </a:solidFill>
              </a:rPr>
              <a:t>一一对应</a:t>
            </a:r>
            <a:r>
              <a:rPr lang="zh-CN" altLang="en-US" dirty="0"/>
              <a:t>的关系，因此可以用这组有序数来表示元素 𝑎 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64182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坐标的定义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4ED1-F416-4985-8F62-FDA8E5EA8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定义</a:t>
            </a:r>
            <a:r>
              <a:rPr lang="zh-CN" altLang="en-US" dirty="0"/>
              <a:t> 设𝑎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是线性空间𝑉</a:t>
            </a:r>
            <a:r>
              <a:rPr lang="zh-CN" altLang="en-US" baseline="-25000" dirty="0"/>
              <a:t>𝑛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0000FF"/>
                </a:solidFill>
              </a:rPr>
              <a:t>基</a:t>
            </a:r>
            <a:r>
              <a:rPr lang="zh-CN" altLang="en-US" dirty="0"/>
              <a:t>，对于任意元素 𝑎∈𝑉</a:t>
            </a:r>
            <a:r>
              <a:rPr lang="zh-CN" altLang="en-US" baseline="-25000" dirty="0"/>
              <a:t>𝑛</a:t>
            </a:r>
            <a:r>
              <a:rPr lang="zh-CN" altLang="en-US" dirty="0"/>
              <a:t>，总</a:t>
            </a:r>
            <a:r>
              <a:rPr lang="zh-CN" altLang="en-US" b="1" dirty="0">
                <a:solidFill>
                  <a:srgbClr val="FF0000"/>
                </a:solidFill>
              </a:rPr>
              <a:t>有且仅有一组</a:t>
            </a:r>
            <a:r>
              <a:rPr lang="zh-CN" altLang="en-US" dirty="0"/>
              <a:t>有序数𝑥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，使𝑎</a:t>
            </a:r>
            <a:r>
              <a:rPr lang="en-US" altLang="zh-CN" dirty="0"/>
              <a:t>=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𝑥</a:t>
            </a:r>
            <a:r>
              <a:rPr lang="en-US" altLang="zh-CN" baseline="-25000" dirty="0"/>
              <a:t>n</a:t>
            </a:r>
            <a:r>
              <a:rPr lang="zh-CN" altLang="en-US" dirty="0"/>
              <a:t>𝑎</a:t>
            </a:r>
            <a:r>
              <a:rPr lang="en-US" altLang="zh-CN" baseline="-25000" dirty="0"/>
              <a:t>n 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有序数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就称为元素 𝑎 在𝑎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𝑎</a:t>
            </a:r>
            <a:r>
              <a:rPr lang="en-US" altLang="zh-CN" baseline="-25000" dirty="0"/>
              <a:t>n</a:t>
            </a:r>
            <a:r>
              <a:rPr lang="zh-CN" altLang="en-US" dirty="0"/>
              <a:t>这个基下的</a:t>
            </a:r>
            <a:r>
              <a:rPr lang="zh-CN" altLang="en-US" b="1" dirty="0">
                <a:solidFill>
                  <a:srgbClr val="FF0000"/>
                </a:solidFill>
              </a:rPr>
              <a:t>坐标</a:t>
            </a:r>
            <a:r>
              <a:rPr lang="zh-CN" altLang="en-US" dirty="0"/>
              <a:t>，并记作：𝑎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 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dirty="0">
                <a:solidFill>
                  <a:srgbClr val="7030A0"/>
                </a:solidFill>
              </a:rPr>
              <a:t>需要注意的是，在不特别说明基底的时候，均表示使用标准基来表征向量和坐标。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736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52EEE8-9383-462F-879D-6214C008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基于向量的线段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B4ED1-F416-4985-8F62-FDA8E5EA8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在某些情况下，我们可以默认</a:t>
            </a:r>
            <a:r>
              <a:rPr lang="zh-CN" altLang="en-US" b="1" dirty="0"/>
              <a:t>坐标轴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原点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C00000"/>
                </a:solidFill>
              </a:rPr>
              <a:t>起点</a:t>
            </a:r>
            <a:r>
              <a:rPr lang="zh-CN" altLang="en-US" dirty="0"/>
              <a:t>，此时，</a:t>
            </a:r>
            <a:r>
              <a:rPr lang="zh-CN" altLang="en-US" b="1" dirty="0"/>
              <a:t>向量</a:t>
            </a:r>
            <a:r>
              <a:rPr lang="zh-CN" altLang="en-US" dirty="0"/>
              <a:t>就可以被看作是一个以</a:t>
            </a:r>
            <a:r>
              <a:rPr lang="zh-CN" altLang="en-US" dirty="0">
                <a:solidFill>
                  <a:srgbClr val="0000FF"/>
                </a:solidFill>
              </a:rPr>
              <a:t>原点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起点</a:t>
            </a:r>
            <a:r>
              <a:rPr lang="zh-CN" altLang="en-US" dirty="0"/>
              <a:t>，以</a:t>
            </a:r>
            <a:r>
              <a:rPr lang="zh-CN" altLang="en-US" dirty="0">
                <a:solidFill>
                  <a:srgbClr val="0000FF"/>
                </a:solidFill>
              </a:rPr>
              <a:t>向量坐标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终点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有向线段</a:t>
            </a:r>
            <a:r>
              <a:rPr lang="zh-CN" altLang="en-US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zh-CN" altLang="en-US" b="1" dirty="0"/>
              <a:t>二维坐标系</a:t>
            </a:r>
            <a:r>
              <a:rPr lang="zh-CN" altLang="en-US" dirty="0"/>
              <a:t>中，向量 </a:t>
            </a:r>
            <a:r>
              <a:rPr lang="en-US" altLang="zh-CN" dirty="0"/>
              <a:t>a=[4,5]</a:t>
            </a:r>
            <a:r>
              <a:rPr lang="zh-CN" altLang="en-US" baseline="30000" dirty="0"/>
              <a:t>𝑇</a:t>
            </a:r>
            <a:r>
              <a:rPr lang="zh-CN" altLang="en-US" dirty="0"/>
              <a:t> 可以表示一条存在于平面</a:t>
            </a:r>
            <a:r>
              <a:rPr lang="en-US" altLang="zh-CN" dirty="0" err="1"/>
              <a:t>xOy</a:t>
            </a:r>
            <a:r>
              <a:rPr lang="zh-CN" altLang="en-US" dirty="0"/>
              <a:t>中，起点为</a:t>
            </a:r>
            <a:r>
              <a:rPr lang="en-US" altLang="zh-CN" dirty="0"/>
              <a:t>O[0,0]</a:t>
            </a:r>
            <a:r>
              <a:rPr lang="zh-CN" altLang="en-US" dirty="0"/>
              <a:t>，终点为</a:t>
            </a:r>
            <a:r>
              <a:rPr lang="en-US" altLang="zh-CN" dirty="0"/>
              <a:t>[4,5]</a:t>
            </a:r>
            <a:r>
              <a:rPr lang="zh-CN" altLang="en-US" dirty="0"/>
              <a:t>的有向线段。此时，它在</a:t>
            </a:r>
            <a:r>
              <a:rPr lang="en-US" altLang="zh-CN" dirty="0"/>
              <a:t>x</a:t>
            </a:r>
            <a:r>
              <a:rPr lang="zh-CN" altLang="en-US" dirty="0"/>
              <a:t>轴上的投影长度为</a:t>
            </a:r>
            <a:r>
              <a:rPr lang="en-US" altLang="zh-CN" dirty="0"/>
              <a:t>4</a:t>
            </a:r>
            <a:r>
              <a:rPr lang="zh-CN" altLang="en-US" dirty="0"/>
              <a:t>，在</a:t>
            </a:r>
            <a:r>
              <a:rPr lang="en-US" altLang="zh-CN" dirty="0"/>
              <a:t>y</a:t>
            </a:r>
            <a:r>
              <a:rPr lang="zh-CN" altLang="en-US" dirty="0"/>
              <a:t>轴上的投影长度为</a:t>
            </a:r>
            <a:r>
              <a:rPr lang="en-US" altLang="zh-CN" dirty="0"/>
              <a:t>5.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zh-CN" altLang="en-US" b="1" dirty="0"/>
              <a:t>三维坐标系</a:t>
            </a:r>
            <a:r>
              <a:rPr lang="zh-CN" altLang="en-US" dirty="0"/>
              <a:t>中，向量 </a:t>
            </a:r>
            <a:r>
              <a:rPr lang="en-US" altLang="zh-CN" dirty="0"/>
              <a:t>b=[3,4,5]</a:t>
            </a:r>
            <a:r>
              <a:rPr lang="zh-CN" altLang="en-US" baseline="30000" dirty="0"/>
              <a:t>𝑇</a:t>
            </a:r>
            <a:r>
              <a:rPr lang="zh-CN" altLang="en-US" dirty="0"/>
              <a:t> 可以表示为空间中，起点为</a:t>
            </a:r>
            <a:r>
              <a:rPr lang="en-US" altLang="zh-CN" dirty="0"/>
              <a:t>O[</a:t>
            </a:r>
            <a:r>
              <a:rPr lang="en-US" altLang="zh-CN" dirty="0" err="1"/>
              <a:t>x,y,z</a:t>
            </a:r>
            <a:r>
              <a:rPr lang="en-US" altLang="zh-CN" dirty="0"/>
              <a:t>]</a:t>
            </a:r>
            <a:r>
              <a:rPr lang="zh-CN" altLang="en-US" dirty="0"/>
              <a:t>，终点为</a:t>
            </a:r>
            <a:r>
              <a:rPr lang="en-US" altLang="zh-CN" dirty="0"/>
              <a:t>[3,4,5]</a:t>
            </a:r>
            <a:r>
              <a:rPr lang="zh-CN" altLang="en-US" dirty="0"/>
              <a:t>的有向线段。此时，它在</a:t>
            </a:r>
            <a:r>
              <a:rPr lang="en-US" altLang="zh-CN" dirty="0"/>
              <a:t>x</a:t>
            </a:r>
            <a:r>
              <a:rPr lang="zh-CN" altLang="en-US" dirty="0"/>
              <a:t>轴上的投影长度为</a:t>
            </a:r>
            <a:r>
              <a:rPr lang="en-US" altLang="zh-CN" dirty="0"/>
              <a:t>3</a:t>
            </a:r>
            <a:r>
              <a:rPr lang="zh-CN" altLang="en-US" dirty="0"/>
              <a:t>，在</a:t>
            </a:r>
            <a:r>
              <a:rPr lang="en-US" altLang="zh-CN" dirty="0"/>
              <a:t>y</a:t>
            </a:r>
            <a:r>
              <a:rPr lang="zh-CN" altLang="en-US" dirty="0"/>
              <a:t>轴上的投影长度为</a:t>
            </a:r>
            <a:r>
              <a:rPr lang="en-US" altLang="zh-CN" dirty="0"/>
              <a:t>4</a:t>
            </a:r>
            <a:r>
              <a:rPr lang="zh-CN" altLang="en-US" dirty="0"/>
              <a:t>，在</a:t>
            </a:r>
            <a:r>
              <a:rPr lang="en-US" altLang="zh-CN" dirty="0"/>
              <a:t>z</a:t>
            </a:r>
            <a:r>
              <a:rPr lang="zh-CN" altLang="en-US" dirty="0"/>
              <a:t>轴上的投影长度为</a:t>
            </a:r>
            <a:r>
              <a:rPr lang="en-US" altLang="zh-CN" dirty="0"/>
              <a:t>5.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2619F7-5464-400D-BCDC-4A648AD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270357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向量组的基本概念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226684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6765108-3BFC-4C7C-8345-71BC3FBE4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/>
          <a:lstStyle/>
          <a:p>
            <a:r>
              <a:rPr lang="zh-CN" altLang="en-US" dirty="0"/>
              <a:t>基于向量的线段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AA6A-08BE-464F-AD7F-C2C80AABAA4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此外，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在空间中的向量，值的</a:t>
            </a:r>
            <a:r>
              <a:rPr lang="zh-CN" altLang="en-US" dirty="0">
                <a:solidFill>
                  <a:srgbClr val="0000FF"/>
                </a:solidFill>
              </a:rPr>
              <a:t>正负</a:t>
            </a:r>
            <a:r>
              <a:rPr lang="zh-CN" altLang="en-US" dirty="0"/>
              <a:t>表示了与</a:t>
            </a:r>
            <a:r>
              <a:rPr lang="zh-CN" altLang="en-US" dirty="0">
                <a:solidFill>
                  <a:srgbClr val="FF0000"/>
                </a:solidFill>
              </a:rPr>
              <a:t>坐标轴方向的关系</a:t>
            </a:r>
            <a:endParaRPr lang="en-US" altLang="zh-CN" dirty="0"/>
          </a:p>
          <a:p>
            <a:pPr marL="800089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</a:rPr>
              <a:t>正值</a:t>
            </a:r>
            <a:r>
              <a:rPr lang="zh-CN" altLang="en-US" sz="2400" dirty="0"/>
              <a:t>表示与坐标轴</a:t>
            </a:r>
            <a:r>
              <a:rPr lang="zh-CN" altLang="en-US" sz="2400" dirty="0">
                <a:solidFill>
                  <a:srgbClr val="FF0000"/>
                </a:solidFill>
              </a:rPr>
              <a:t>方向一致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800089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</a:rPr>
              <a:t>负值</a:t>
            </a:r>
            <a:r>
              <a:rPr lang="zh-CN" altLang="en-US" sz="2400" dirty="0"/>
              <a:t>表示与坐标轴</a:t>
            </a:r>
            <a:r>
              <a:rPr lang="zh-CN" altLang="en-US" sz="2400" dirty="0">
                <a:solidFill>
                  <a:srgbClr val="FF0000"/>
                </a:solidFill>
              </a:rPr>
              <a:t>方向相反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向量的相加表示多个向量</a:t>
            </a:r>
            <a:r>
              <a:rPr lang="zh-CN" altLang="en-US" dirty="0">
                <a:solidFill>
                  <a:srgbClr val="FF0000"/>
                </a:solidFill>
              </a:rPr>
              <a:t>首尾相连</a:t>
            </a:r>
            <a:r>
              <a:rPr lang="zh-CN" altLang="en-US" dirty="0"/>
              <a:t>，两端的</a:t>
            </a:r>
            <a:r>
              <a:rPr lang="zh-CN" altLang="en-US" dirty="0">
                <a:solidFill>
                  <a:srgbClr val="FF0000"/>
                </a:solidFill>
              </a:rPr>
              <a:t>起止点相连</a:t>
            </a:r>
            <a:r>
              <a:rPr lang="zh-CN" altLang="en-US" dirty="0"/>
              <a:t>的有向线段；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向量的数乘表示向量在</a:t>
            </a:r>
            <a:r>
              <a:rPr lang="zh-CN" altLang="en-US" dirty="0">
                <a:solidFill>
                  <a:srgbClr val="0000FF"/>
                </a:solidFill>
              </a:rPr>
              <a:t>某方向上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FF0000"/>
                </a:solidFill>
              </a:rPr>
              <a:t>倍数的改变</a:t>
            </a:r>
            <a:r>
              <a:rPr lang="zh-CN" altLang="en-US" dirty="0"/>
              <a:t>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F54104D-6153-4DEB-AA41-062067EA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</a:t>
            </a:r>
          </a:p>
        </p:txBody>
      </p:sp>
    </p:spTree>
    <p:extLst>
      <p:ext uri="{BB962C8B-B14F-4D97-AF65-F5344CB8AC3E}">
        <p14:creationId xmlns:p14="http://schemas.microsoft.com/office/powerpoint/2010/main" val="5627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5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构成基底的条件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9481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6CB04A9-C828-4B01-8F57-267ABC171D2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在前面的内容中，我们已经看到在</a:t>
            </a:r>
            <a:r>
              <a:rPr lang="zh-CN" altLang="en-US" dirty="0">
                <a:solidFill>
                  <a:srgbClr val="0000FF"/>
                </a:solidFill>
              </a:rPr>
              <a:t>标准坐标系中</a:t>
            </a:r>
            <a:r>
              <a:rPr lang="zh-CN" altLang="en-US" dirty="0"/>
              <a:t>的向量可以以不同的形态存在于不同的基底上，这是一个非常有意义的结论。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基于这样的结论，我们可以实现将</a:t>
            </a:r>
            <a:r>
              <a:rPr lang="zh-CN" altLang="en-US" b="1" dirty="0">
                <a:solidFill>
                  <a:srgbClr val="0000FF"/>
                </a:solidFill>
              </a:rPr>
              <a:t>样本</a:t>
            </a:r>
            <a:r>
              <a:rPr lang="zh-CN" altLang="en-US" dirty="0"/>
              <a:t>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一个空间向另外一个空间的转换</a:t>
            </a:r>
            <a:r>
              <a:rPr lang="zh-CN" altLang="en-US" dirty="0"/>
              <a:t>，这意味着</a:t>
            </a:r>
            <a:r>
              <a:rPr lang="zh-CN" altLang="en-US" dirty="0">
                <a:solidFill>
                  <a:srgbClr val="7030A0"/>
                </a:solidFill>
              </a:rPr>
              <a:t>降维压缩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7030A0"/>
                </a:solidFill>
              </a:rPr>
              <a:t>显示优化</a:t>
            </a:r>
            <a:r>
              <a:rPr lang="zh-CN" altLang="en-US" dirty="0"/>
              <a:t>等应用变成可能。例如对于一张适配于桌面计算机的</a:t>
            </a:r>
            <a:r>
              <a:rPr lang="en-US" altLang="zh-CN" dirty="0"/>
              <a:t>1600×1200</a:t>
            </a:r>
            <a:r>
              <a:rPr lang="zh-CN" altLang="en-US" dirty="0"/>
              <a:t>的</a:t>
            </a:r>
            <a:r>
              <a:rPr lang="en-US" altLang="zh-CN" dirty="0"/>
              <a:t>RGB</a:t>
            </a:r>
            <a:r>
              <a:rPr lang="zh-CN" altLang="en-US" dirty="0"/>
              <a:t>图像，我们可以将其无损地转换为适配于手机显示的</a:t>
            </a:r>
            <a:r>
              <a:rPr lang="en-US" altLang="zh-CN" dirty="0"/>
              <a:t>640×480</a:t>
            </a:r>
            <a:r>
              <a:rPr lang="zh-CN" altLang="en-US" dirty="0"/>
              <a:t>的</a:t>
            </a:r>
            <a:r>
              <a:rPr lang="en-US" altLang="zh-CN" dirty="0"/>
              <a:t>RGB</a:t>
            </a:r>
            <a:r>
              <a:rPr lang="zh-CN" altLang="en-US" dirty="0"/>
              <a:t>图像，也可以将其转换为黑白的灰度图；甚至于经过一定的算法将其从</a:t>
            </a:r>
            <a:r>
              <a:rPr lang="en-US" altLang="zh-CN" dirty="0"/>
              <a:t>.bmp</a:t>
            </a:r>
            <a:r>
              <a:rPr lang="zh-CN" altLang="en-US" dirty="0"/>
              <a:t>格式空间转换为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wepp</a:t>
            </a:r>
            <a:r>
              <a:rPr lang="zh-CN" altLang="en-US" dirty="0"/>
              <a:t>格式空间，以实现其在视觉上的无损压缩。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93D45A-3E39-4C06-BD86-9BDEC365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03698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7B221D-75B0-4076-93EF-2A31AD817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答案是否定的！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12670C1-34BD-4859-9D6E-983E8806C3F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8670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给定一组向量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作为空间的</a:t>
                </a:r>
                <a:r>
                  <a:rPr lang="zh-CN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基底</a:t>
                </a:r>
                <a:r>
                  <a:rPr lang="zh-CN" altLang="en-US" dirty="0"/>
                  <a:t>，但无论如何，我们都无法找到一个能满足等式𝑎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𝑥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CN" dirty="0"/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{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的解，也就意味着向量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/>
                  <a:t> 不能作为基底。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       类似的向量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 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同样也不能作为基底。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       对于 𝑛 维空间 𝑉</a:t>
                </a:r>
                <a:r>
                  <a:rPr lang="zh-CN" altLang="en-US" baseline="-25000" dirty="0">
                    <a:solidFill>
                      <a:srgbClr val="FF0000"/>
                    </a:solidFill>
                  </a:rPr>
                  <a:t>𝑛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，并非任意选取 𝑛 个向量都能作为一组基底，构成基底必须要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满足一定的条件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12670C1-34BD-4859-9D6E-983E8806C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86705"/>
              </a:xfrm>
              <a:blipFill>
                <a:blip r:embed="rId2"/>
                <a:stretch>
                  <a:fillRect l="-467" r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任意向量都可以作为基底吗？</a:t>
            </a:r>
          </a:p>
        </p:txBody>
      </p:sp>
    </p:spTree>
    <p:extLst>
      <p:ext uri="{BB962C8B-B14F-4D97-AF65-F5344CB8AC3E}">
        <p14:creationId xmlns:p14="http://schemas.microsoft.com/office/powerpoint/2010/main" val="8143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0722172-65DA-4C3D-AF19-90F9937B5C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给定一个 𝑛 维空间 𝑉</a:t>
            </a:r>
            <a:r>
              <a:rPr lang="zh-CN" altLang="en-US" baseline="-25000" dirty="0"/>
              <a:t>𝑛</a:t>
            </a:r>
            <a:r>
              <a:rPr lang="zh-CN" altLang="en-US" dirty="0"/>
              <a:t>和一组向量 𝑎，要使向量组 𝑎 能够成为 𝑛 维空间 𝑉</a:t>
            </a:r>
            <a:r>
              <a:rPr lang="zh-CN" altLang="en-US" baseline="-25000" dirty="0"/>
              <a:t>𝑛 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00FF"/>
                </a:solidFill>
              </a:rPr>
              <a:t>充要条件</a:t>
            </a:r>
            <a:r>
              <a:rPr lang="zh-CN" altLang="en-US" dirty="0"/>
              <a:t>是：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具体看，充要条件包含两个方面的要点：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b="1" dirty="0"/>
              <a:t>向量完备</a:t>
            </a:r>
            <a:r>
              <a:rPr lang="zh-CN" altLang="en-US" dirty="0"/>
              <a:t>：任意向量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b="1" dirty="0"/>
              <a:t>线性无关</a:t>
            </a:r>
            <a:r>
              <a:rPr lang="zh-CN" altLang="en-US" dirty="0"/>
              <a:t>：线性组合唯一性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6ED06A-057E-4CED-BE5F-8018D93CCF5D}"/>
              </a:ext>
            </a:extLst>
          </p:cNvPr>
          <p:cNvSpPr txBox="1"/>
          <p:nvPr/>
        </p:nvSpPr>
        <p:spPr>
          <a:xfrm>
            <a:off x="9829800" y="3048000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18B5DA-A501-43B3-B76C-90C4D188A6ED}"/>
              </a:ext>
            </a:extLst>
          </p:cNvPr>
          <p:cNvSpPr txBox="1"/>
          <p:nvPr/>
        </p:nvSpPr>
        <p:spPr>
          <a:xfrm>
            <a:off x="342900" y="2225259"/>
            <a:ext cx="8458200" cy="16946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在 𝑛 维空间中，</a:t>
            </a:r>
            <a:r>
              <a:rPr lang="zh-CN" altLang="en-US" dirty="0">
                <a:solidFill>
                  <a:srgbClr val="0000FF"/>
                </a:solidFill>
              </a:rPr>
              <a:t>任意一个</a:t>
            </a:r>
            <a:r>
              <a:rPr lang="zh-CN" altLang="en-US" dirty="0"/>
              <a:t>向量都可以表示为向量组 𝑎 的线性组合，并且这种线性组合的表示方式（系数组合）必须是</a:t>
            </a:r>
            <a:r>
              <a:rPr lang="zh-CN" altLang="en-US" dirty="0">
                <a:solidFill>
                  <a:srgbClr val="FF0000"/>
                </a:solidFill>
              </a:rPr>
              <a:t>唯一的</a:t>
            </a:r>
            <a:r>
              <a:rPr lang="zh-CN" altLang="en-US" dirty="0"/>
              <a:t>。此时，向量组 𝑎，就称为 𝑛 维空间 𝑉</a:t>
            </a:r>
            <a:r>
              <a:rPr lang="zh-CN" altLang="en-US" baseline="-25000" dirty="0"/>
              <a:t>𝑛</a:t>
            </a:r>
            <a:r>
              <a:rPr lang="zh-CN" altLang="en-US" dirty="0"/>
              <a:t> 的一组基。</a:t>
            </a:r>
          </a:p>
        </p:txBody>
      </p:sp>
    </p:spTree>
    <p:extLst>
      <p:ext uri="{BB962C8B-B14F-4D97-AF65-F5344CB8AC3E}">
        <p14:creationId xmlns:p14="http://schemas.microsoft.com/office/powerpoint/2010/main" val="36898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向量完备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78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       所谓向量完备主要包含两个层面的概念：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数量完备</a:t>
            </a:r>
            <a:r>
              <a:rPr lang="zh-CN" altLang="en-US" dirty="0">
                <a:latin typeface="+mn-ea"/>
                <a:ea typeface="+mn-ea"/>
              </a:rPr>
              <a:t>及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维数完备</a:t>
            </a:r>
            <a:r>
              <a:rPr lang="zh-CN" altLang="en-US" dirty="0">
                <a:latin typeface="+mn-ea"/>
                <a:ea typeface="+mn-ea"/>
              </a:rPr>
              <a:t>。简而言之，给定一个 𝑛 维空间 𝑉𝑛，要使向量组 </a:t>
            </a:r>
            <a:r>
              <a:rPr lang="en-US" altLang="zh-CN" dirty="0">
                <a:latin typeface="+mn-ea"/>
                <a:ea typeface="+mn-ea"/>
              </a:rPr>
              <a:t>a </a:t>
            </a:r>
            <a:r>
              <a:rPr lang="zh-CN" altLang="en-US" dirty="0">
                <a:latin typeface="+mn-ea"/>
                <a:ea typeface="+mn-ea"/>
              </a:rPr>
              <a:t>能成为空间的一组基向量，必要条件是：</a:t>
            </a:r>
            <a:endParaRPr lang="en-US" altLang="zh-CN" dirty="0">
              <a:latin typeface="+mn-ea"/>
              <a:ea typeface="+mn-ea"/>
            </a:endParaRPr>
          </a:p>
          <a:p>
            <a:pPr marL="914389" lvl="1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+mn-ea"/>
              </a:rPr>
              <a:t>a </a:t>
            </a:r>
            <a:r>
              <a:rPr lang="zh-CN" altLang="en-US" sz="2400" dirty="0">
                <a:latin typeface="+mn-ea"/>
              </a:rPr>
              <a:t>中基向量的数量等于 𝑛 </a:t>
            </a:r>
            <a:endParaRPr lang="en-US" altLang="zh-CN" sz="2400" dirty="0">
              <a:latin typeface="+mn-ea"/>
            </a:endParaRPr>
          </a:p>
          <a:p>
            <a:pPr marL="914389" lvl="1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+mn-ea"/>
              </a:rPr>
              <a:t>a </a:t>
            </a:r>
            <a:r>
              <a:rPr lang="zh-CN" altLang="en-US" sz="2400" dirty="0">
                <a:latin typeface="+mn-ea"/>
              </a:rPr>
              <a:t>中的每一个基向量的维数也等于 𝑛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 marL="0" lvl="1" indent="455613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假设在一个三维空间中，按照向量完备的要求，要使向量组 </a:t>
            </a:r>
            <a:r>
              <a:rPr lang="en-US" altLang="zh-CN" sz="2400" dirty="0">
                <a:latin typeface="+mn-ea"/>
              </a:rPr>
              <a:t>a </a:t>
            </a:r>
            <a:r>
              <a:rPr lang="zh-CN" altLang="en-US" sz="2400" dirty="0">
                <a:latin typeface="+mn-ea"/>
              </a:rPr>
              <a:t>能成为一组基向量，就要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保证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a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内的基向量的数量为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，并且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每一个基向量的维数也等于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。我们来做下列两种假设。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0267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向量完备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65752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b="1" dirty="0"/>
              <a:t>数量完备但维数不完备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基向量数量为</a:t>
            </a:r>
            <a:r>
              <a:rPr lang="en-US" altLang="zh-CN" dirty="0"/>
              <a:t>3</a:t>
            </a:r>
            <a:r>
              <a:rPr lang="zh-CN" altLang="en-US" dirty="0"/>
              <a:t>，但是其中有的向量的维度不等于</a:t>
            </a:r>
            <a:r>
              <a:rPr lang="en-US" altLang="zh-CN" dirty="0"/>
              <a:t>3</a:t>
            </a:r>
            <a:r>
              <a:rPr lang="zh-CN" altLang="en-US" dirty="0"/>
              <a:t>，即可能少于</a:t>
            </a:r>
            <a:r>
              <a:rPr lang="en-US" altLang="zh-CN" dirty="0"/>
              <a:t>3</a:t>
            </a:r>
            <a:r>
              <a:rPr lang="zh-CN" altLang="en-US" dirty="0"/>
              <a:t>，也可能大于</a:t>
            </a:r>
            <a:r>
              <a:rPr lang="en-US" altLang="zh-CN" dirty="0"/>
              <a:t>3</a:t>
            </a:r>
            <a:r>
              <a:rPr lang="zh-CN" altLang="en-US" dirty="0"/>
              <a:t>。例如向量 𝑢</a:t>
            </a:r>
            <a:r>
              <a:rPr lang="en-US" altLang="zh-CN" dirty="0"/>
              <a:t>=[1,2] </a:t>
            </a:r>
            <a:r>
              <a:rPr lang="zh-CN" altLang="en-US" dirty="0"/>
              <a:t>和向量 𝑣</a:t>
            </a:r>
            <a:r>
              <a:rPr lang="en-US" altLang="zh-CN" dirty="0"/>
              <a:t>=[1,2,3,4] </a:t>
            </a:r>
            <a:r>
              <a:rPr lang="zh-CN" altLang="en-US" dirty="0"/>
              <a:t>。不难想象，在一个三维空间中，这样的向量根本无法表示，因为在三维空间中任何一个向量都必然会有三个维度的分量，只是在其中某个</a:t>
            </a:r>
            <a:r>
              <a:rPr lang="zh-CN" altLang="en-US" dirty="0">
                <a:solidFill>
                  <a:srgbClr val="0000FF"/>
                </a:solidFill>
              </a:rPr>
              <a:t>值为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的时候，会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与某个平面或坐标轴重合</a:t>
            </a:r>
            <a:r>
              <a:rPr lang="zh-CN" altLang="en-US" dirty="0"/>
              <a:t>，但依然不会出现维度缺失或维度过多的问题。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因此，</a:t>
            </a:r>
            <a:r>
              <a:rPr lang="zh-CN" altLang="en-US" b="1" dirty="0">
                <a:solidFill>
                  <a:srgbClr val="FF0000"/>
                </a:solidFill>
              </a:rPr>
              <a:t>违背</a:t>
            </a:r>
            <a:r>
              <a:rPr lang="zh-CN" altLang="en-US" b="1" dirty="0">
                <a:solidFill>
                  <a:srgbClr val="0000FF"/>
                </a:solidFill>
              </a:rPr>
              <a:t>维数完备</a:t>
            </a:r>
            <a:r>
              <a:rPr lang="zh-CN" altLang="en-US" b="1" dirty="0">
                <a:solidFill>
                  <a:srgbClr val="FF0000"/>
                </a:solidFill>
              </a:rPr>
              <a:t>是无法成为基向量的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115361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向量完备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b="1" dirty="0"/>
              <a:t>维数完备但数量不完备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当基向量数量小于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时</a:t>
            </a:r>
            <a:r>
              <a:rPr lang="zh-CN" altLang="en-US" dirty="0"/>
              <a:t>，向量 𝑎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∈</a:t>
            </a:r>
            <a:r>
              <a:rPr lang="zh-CN" altLang="en-US" dirty="0"/>
              <a:t>𝑎 不足以表征整个向量空间，即使它们不共线，也只能用于表征一个平面。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当基向量数量大于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时，</a:t>
            </a:r>
            <a:endParaRPr lang="en-US" altLang="zh-CN" dirty="0"/>
          </a:p>
          <a:p>
            <a:pPr marL="800089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若向量组中存在</a:t>
            </a:r>
            <a:r>
              <a:rPr lang="en-US" altLang="zh-CN" sz="2400" dirty="0"/>
              <a:t>4</a:t>
            </a:r>
            <a:r>
              <a:rPr lang="zh-CN" altLang="en-US" sz="2400" dirty="0"/>
              <a:t>个向量，任选其三组成一组基向量，则第</a:t>
            </a:r>
            <a:r>
              <a:rPr lang="en-US" altLang="zh-CN" sz="2400" dirty="0"/>
              <a:t>4</a:t>
            </a:r>
            <a:r>
              <a:rPr lang="zh-CN" altLang="en-US" sz="2400" dirty="0"/>
              <a:t>个向量就可由基向量来表征，也就是说第</a:t>
            </a:r>
            <a:r>
              <a:rPr lang="en-US" altLang="zh-CN" sz="2400" dirty="0"/>
              <a:t>4</a:t>
            </a:r>
            <a:r>
              <a:rPr lang="zh-CN" altLang="en-US" sz="2400" dirty="0"/>
              <a:t>个向量是多余的；</a:t>
            </a:r>
            <a:endParaRPr lang="en-US" altLang="zh-CN" sz="2400" dirty="0"/>
          </a:p>
          <a:p>
            <a:pPr marL="800089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如果任选</a:t>
            </a:r>
            <a:r>
              <a:rPr lang="en-US" altLang="zh-CN" sz="2400" dirty="0"/>
              <a:t>3</a:t>
            </a:r>
            <a:r>
              <a:rPr lang="zh-CN" altLang="en-US" sz="2400" dirty="0"/>
              <a:t>个向量不足以表征第</a:t>
            </a:r>
            <a:r>
              <a:rPr lang="en-US" altLang="zh-CN" sz="2400" dirty="0"/>
              <a:t>4</a:t>
            </a:r>
            <a:r>
              <a:rPr lang="zh-CN" altLang="en-US" sz="2400" dirty="0"/>
              <a:t>个向量，说明这三个向量必然存在共线或共面的问题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综上，</a:t>
            </a:r>
            <a:r>
              <a:rPr lang="zh-CN" altLang="en-US" b="1" dirty="0">
                <a:solidFill>
                  <a:srgbClr val="FF0000"/>
                </a:solidFill>
              </a:rPr>
              <a:t>违背</a:t>
            </a:r>
            <a:r>
              <a:rPr lang="zh-CN" altLang="en-US" b="1" dirty="0">
                <a:solidFill>
                  <a:srgbClr val="0000FF"/>
                </a:solidFill>
              </a:rPr>
              <a:t>数量完备</a:t>
            </a:r>
            <a:r>
              <a:rPr lang="zh-CN" altLang="en-US" b="1" dirty="0">
                <a:solidFill>
                  <a:srgbClr val="FF0000"/>
                </a:solidFill>
              </a:rPr>
              <a:t>的向量也无法成为基底。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838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向量空间中的向量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下面，我们讨论在三维空间中，不同数量的向量在向量空间中的形态问题。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假设存在</a:t>
            </a:r>
            <a:r>
              <a:rPr lang="en-US" altLang="zh-CN" dirty="0"/>
              <a:t>3</a:t>
            </a:r>
            <a:r>
              <a:rPr lang="zh-CN" altLang="en-US" dirty="0"/>
              <a:t>个非零三维向量𝑢</a:t>
            </a:r>
            <a:r>
              <a:rPr lang="en-US" altLang="zh-CN" dirty="0"/>
              <a:t>=[</a:t>
            </a:r>
            <a:r>
              <a:rPr lang="zh-CN" altLang="en-US" dirty="0"/>
              <a:t>𝑢</a:t>
            </a:r>
            <a:r>
              <a:rPr lang="zh-CN" altLang="en-US" baseline="-25000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zh-CN" altLang="en-US" baseline="-25000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zh-CN" altLang="en-US" baseline="-25000" dirty="0"/>
              <a:t>𝑧</a:t>
            </a:r>
            <a:r>
              <a:rPr lang="en-US" altLang="zh-CN" dirty="0"/>
              <a:t>], </a:t>
            </a:r>
            <a:r>
              <a:rPr lang="zh-CN" altLang="en-US" dirty="0"/>
              <a:t>𝑣</a:t>
            </a:r>
            <a:r>
              <a:rPr lang="en-US" altLang="zh-CN" dirty="0"/>
              <a:t>=[</a:t>
            </a:r>
            <a:r>
              <a:rPr lang="zh-CN" altLang="en-US" dirty="0"/>
              <a:t>𝑣</a:t>
            </a:r>
            <a:r>
              <a:rPr lang="zh-CN" altLang="en-US" baseline="-25000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zh-CN" altLang="en-US" baseline="-25000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zh-CN" altLang="en-US" baseline="-25000" dirty="0"/>
              <a:t>𝑧</a:t>
            </a:r>
            <a:r>
              <a:rPr lang="en-US" altLang="zh-CN" dirty="0"/>
              <a:t>], </a:t>
            </a:r>
            <a:r>
              <a:rPr lang="zh-CN" altLang="en-US" dirty="0"/>
              <a:t>𝑤</a:t>
            </a:r>
            <a:r>
              <a:rPr lang="en-US" altLang="zh-CN" dirty="0"/>
              <a:t>=[</a:t>
            </a:r>
            <a:r>
              <a:rPr lang="zh-CN" altLang="en-US" dirty="0"/>
              <a:t>𝑤</a:t>
            </a:r>
            <a:r>
              <a:rPr lang="zh-CN" altLang="en-US" baseline="-25000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𝑤</a:t>
            </a:r>
            <a:r>
              <a:rPr lang="zh-CN" altLang="en-US" baseline="-25000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𝑤</a:t>
            </a:r>
            <a:r>
              <a:rPr lang="zh-CN" altLang="en-US" baseline="-25000" dirty="0"/>
              <a:t>𝑧</a:t>
            </a:r>
            <a:r>
              <a:rPr lang="en-US" altLang="zh-CN" dirty="0"/>
              <a:t>] </a:t>
            </a:r>
            <a:r>
              <a:rPr lang="zh-CN" altLang="en-US" dirty="0"/>
              <a:t>和一个三维空间 𝑉</a:t>
            </a:r>
            <a:r>
              <a:rPr lang="en-US" altLang="zh-CN" baseline="-25000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在默认情况下，𝑢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dirty="0"/>
              <a:t>,</a:t>
            </a:r>
            <a:r>
              <a:rPr lang="zh-CN" altLang="en-US" dirty="0"/>
              <a:t>𝑤 将表示空间 𝑉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中的一个</a:t>
            </a:r>
            <a:r>
              <a:rPr lang="zh-CN" altLang="en-US" dirty="0">
                <a:solidFill>
                  <a:srgbClr val="0000FF"/>
                </a:solidFill>
              </a:rPr>
              <a:t>确定的点</a:t>
            </a:r>
            <a:r>
              <a:rPr lang="zh-CN" altLang="en-US" dirty="0"/>
              <a:t>，或者分别表示为一条以原点</a:t>
            </a:r>
            <a:r>
              <a:rPr lang="en-US" altLang="zh-CN" dirty="0"/>
              <a:t>(0,0,0)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起点</a:t>
            </a:r>
            <a:r>
              <a:rPr lang="zh-CN" altLang="en-US" dirty="0"/>
              <a:t>，</a:t>
            </a:r>
            <a:r>
              <a:rPr lang="en-US" altLang="zh-CN" dirty="0"/>
              <a:t>u(</a:t>
            </a:r>
            <a:r>
              <a:rPr lang="en-US" altLang="zh-CN" dirty="0" err="1"/>
              <a:t>x,y</a:t>
            </a:r>
            <a:r>
              <a:rPr lang="en-US" altLang="zh-CN" dirty="0"/>
              <a:t>), v(</a:t>
            </a:r>
            <a:r>
              <a:rPr lang="en-US" altLang="zh-CN" dirty="0" err="1"/>
              <a:t>x,y</a:t>
            </a:r>
            <a:r>
              <a:rPr lang="en-US" altLang="zh-CN" dirty="0"/>
              <a:t>), z(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终点</a:t>
            </a:r>
            <a:r>
              <a:rPr lang="zh-CN" altLang="en-US" dirty="0"/>
              <a:t>的有向线段。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68987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向量空间中的向量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3335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第一种情况</a:t>
            </a:r>
            <a:r>
              <a:rPr lang="zh-CN" altLang="en-US" dirty="0"/>
              <a:t>：只存在向量 </a:t>
            </a:r>
            <a:r>
              <a:rPr lang="zh-CN" altLang="en-US" b="1" dirty="0"/>
              <a:t>𝑢</a:t>
            </a:r>
            <a:r>
              <a:rPr lang="zh-CN" altLang="en-US" dirty="0"/>
              <a:t> 和标量 𝑎∈</a:t>
            </a:r>
            <a:r>
              <a:rPr lang="en-US" altLang="zh-CN" dirty="0"/>
              <a:t>R</a:t>
            </a:r>
            <a:r>
              <a:rPr lang="zh-CN" altLang="en-US" dirty="0"/>
              <a:t>，𝑎</a:t>
            </a:r>
            <a:r>
              <a:rPr lang="zh-CN" altLang="en-US" b="1" dirty="0"/>
              <a:t>𝑢</a:t>
            </a:r>
            <a:r>
              <a:rPr lang="zh-CN" altLang="en-US" dirty="0"/>
              <a:t>将确定空间中的一条直线。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40DF30-2D43-461D-B500-8669E47A963D}"/>
              </a:ext>
            </a:extLst>
          </p:cNvPr>
          <p:cNvSpPr txBox="1"/>
          <p:nvPr/>
        </p:nvSpPr>
        <p:spPr>
          <a:xfrm>
            <a:off x="201917" y="2667000"/>
            <a:ext cx="4328003" cy="391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     由于向量 𝑢 在</a:t>
            </a:r>
            <a:r>
              <a:rPr lang="en-US" altLang="zh-CN" dirty="0"/>
              <a:t>x, y, z</a:t>
            </a:r>
            <a:r>
              <a:rPr lang="zh-CN" altLang="en-US" dirty="0"/>
              <a:t>三个方向上的坐标是</a:t>
            </a:r>
            <a:r>
              <a:rPr lang="zh-CN" altLang="en-US" dirty="0">
                <a:solidFill>
                  <a:srgbClr val="0000FF"/>
                </a:solidFill>
              </a:rPr>
              <a:t>固定</a:t>
            </a:r>
            <a:r>
              <a:rPr lang="zh-CN" altLang="en-US" dirty="0"/>
              <a:t>的，因此可以认为向量 </a:t>
            </a:r>
            <a:r>
              <a:rPr lang="zh-CN" altLang="en-US" b="1" dirty="0"/>
              <a:t>𝑢</a:t>
            </a:r>
            <a:r>
              <a:rPr lang="zh-CN" altLang="en-US" dirty="0"/>
              <a:t> 是空间中的一条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固定的有向线段</a:t>
            </a:r>
            <a:r>
              <a:rPr lang="zh-CN" altLang="en-US" dirty="0"/>
              <a:t>，因此线性组合 𝑎</a:t>
            </a:r>
            <a:r>
              <a:rPr lang="zh-CN" altLang="en-US" b="1" dirty="0"/>
              <a:t>𝑢</a:t>
            </a:r>
            <a:r>
              <a:rPr lang="zh-CN" altLang="en-US" dirty="0"/>
              <a:t> 将</a:t>
            </a:r>
            <a:r>
              <a:rPr lang="zh-CN" altLang="en-US" dirty="0">
                <a:solidFill>
                  <a:srgbClr val="FF0000"/>
                </a:solidFill>
              </a:rPr>
              <a:t>覆盖</a:t>
            </a:r>
            <a:r>
              <a:rPr lang="zh-CN" altLang="en-US" dirty="0"/>
              <a:t>向量 </a:t>
            </a:r>
            <a:r>
              <a:rPr lang="zh-CN" altLang="en-US" b="1" dirty="0"/>
              <a:t>𝑢 </a:t>
            </a:r>
            <a:r>
              <a:rPr lang="zh-CN" altLang="en-US" dirty="0">
                <a:solidFill>
                  <a:srgbClr val="FF0000"/>
                </a:solidFill>
              </a:rPr>
              <a:t>所在的直线</a:t>
            </a:r>
            <a:r>
              <a:rPr lang="zh-CN" altLang="en-US" dirty="0"/>
              <a:t>，换句话说，𝑎</a:t>
            </a:r>
            <a:r>
              <a:rPr lang="zh-CN" altLang="en-US" b="1" dirty="0"/>
              <a:t>𝑢</a:t>
            </a:r>
            <a:r>
              <a:rPr lang="zh-CN" altLang="en-US" dirty="0"/>
              <a:t> 将确定三维空间 𝑉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中一条过原点</a:t>
            </a:r>
            <a:r>
              <a:rPr lang="en-US" altLang="zh-CN" dirty="0"/>
              <a:t>(0,0,0)</a:t>
            </a:r>
            <a:r>
              <a:rPr lang="zh-CN" altLang="en-US" dirty="0"/>
              <a:t>的直线。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115F56-14B8-4175-BC8F-4ECA68377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20" y="2971800"/>
            <a:ext cx="4404203" cy="27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1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1" dirty="0"/>
              <a:t>n </a:t>
            </a:r>
            <a:r>
              <a:rPr lang="zh-CN" altLang="en-US" dirty="0"/>
              <a:t>维向量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6575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math"/>
              </a:rPr>
              <a:t>定义</a:t>
            </a:r>
            <a:r>
              <a:rPr lang="zh-CN" altLang="en-US" dirty="0">
                <a:latin typeface="math"/>
              </a:rPr>
              <a:t>：</a:t>
            </a:r>
            <a:r>
              <a:rPr lang="en-US" altLang="zh-CN" i="1" dirty="0">
                <a:latin typeface="math"/>
              </a:rPr>
              <a:t>n </a:t>
            </a:r>
            <a:r>
              <a:rPr lang="zh-CN" altLang="en-US" dirty="0">
                <a:latin typeface="math"/>
              </a:rPr>
              <a:t>个有序的数</a:t>
            </a:r>
            <a:r>
              <a:rPr lang="en-US" altLang="zh-CN" i="1" dirty="0">
                <a:latin typeface="math"/>
              </a:rPr>
              <a:t>a</a:t>
            </a:r>
            <a:r>
              <a:rPr lang="en-US" altLang="zh-CN" i="1" baseline="-25000" dirty="0">
                <a:latin typeface="math"/>
              </a:rPr>
              <a:t>1</a:t>
            </a:r>
            <a:r>
              <a:rPr lang="en-US" altLang="zh-CN" dirty="0">
                <a:latin typeface="math"/>
              </a:rPr>
              <a:t>,</a:t>
            </a:r>
            <a:r>
              <a:rPr lang="en-US" altLang="zh-CN" i="1" dirty="0">
                <a:latin typeface="math"/>
              </a:rPr>
              <a:t>a</a:t>
            </a:r>
            <a:r>
              <a:rPr lang="en-US" altLang="zh-CN" i="1" baseline="-25000" dirty="0">
                <a:latin typeface="math"/>
              </a:rPr>
              <a:t>2</a:t>
            </a:r>
            <a:r>
              <a:rPr lang="en-US" altLang="zh-CN" dirty="0">
                <a:latin typeface="math"/>
              </a:rPr>
              <a:t>,</a:t>
            </a:r>
            <a:r>
              <a:rPr lang="en-US" altLang="zh-CN" i="1" dirty="0">
                <a:latin typeface="math"/>
              </a:rPr>
              <a:t>…</a:t>
            </a:r>
            <a:r>
              <a:rPr lang="en-US" altLang="zh-CN" dirty="0">
                <a:latin typeface="math"/>
              </a:rPr>
              <a:t>,</a:t>
            </a:r>
            <a:r>
              <a:rPr lang="en-US" altLang="zh-CN" i="1" dirty="0">
                <a:latin typeface="math"/>
              </a:rPr>
              <a:t>a</a:t>
            </a:r>
            <a:r>
              <a:rPr lang="en-US" altLang="zh-CN" i="1" baseline="-25000" dirty="0">
                <a:latin typeface="math"/>
              </a:rPr>
              <a:t>n</a:t>
            </a:r>
            <a:r>
              <a:rPr lang="zh-CN" altLang="en-US" dirty="0">
                <a:latin typeface="math"/>
              </a:rPr>
              <a:t>所组成的数组称为</a:t>
            </a:r>
            <a:r>
              <a:rPr lang="en-US" altLang="zh-CN" i="1" dirty="0">
                <a:latin typeface="math"/>
              </a:rPr>
              <a:t>n</a:t>
            </a:r>
            <a:r>
              <a:rPr lang="zh-CN" altLang="en-US" dirty="0">
                <a:latin typeface="math"/>
              </a:rPr>
              <a:t>维数组，这</a:t>
            </a:r>
            <a:r>
              <a:rPr lang="en-US" altLang="zh-CN" i="1" dirty="0">
                <a:latin typeface="math"/>
              </a:rPr>
              <a:t>n</a:t>
            </a:r>
            <a:r>
              <a:rPr lang="zh-CN" altLang="en-US" dirty="0">
                <a:latin typeface="math"/>
              </a:rPr>
              <a:t>个数称为该向量的</a:t>
            </a:r>
            <a:r>
              <a:rPr lang="en-US" altLang="zh-CN" i="1" dirty="0">
                <a:latin typeface="math"/>
              </a:rPr>
              <a:t>n</a:t>
            </a:r>
            <a:r>
              <a:rPr lang="zh-CN" altLang="en-US" dirty="0">
                <a:latin typeface="math"/>
              </a:rPr>
              <a:t>个分量，第 </a:t>
            </a:r>
            <a:r>
              <a:rPr lang="en-US" altLang="zh-CN" i="1" dirty="0" err="1">
                <a:latin typeface="math"/>
              </a:rPr>
              <a:t>i</a:t>
            </a:r>
            <a:r>
              <a:rPr lang="en-US" altLang="zh-CN" i="1" dirty="0">
                <a:latin typeface="math"/>
              </a:rPr>
              <a:t> </a:t>
            </a:r>
            <a:r>
              <a:rPr lang="zh-CN" altLang="en-US" dirty="0">
                <a:latin typeface="math"/>
              </a:rPr>
              <a:t>个数</a:t>
            </a:r>
            <a:r>
              <a:rPr lang="en-US" altLang="zh-CN" i="1" dirty="0">
                <a:latin typeface="math"/>
              </a:rPr>
              <a:t>a</a:t>
            </a:r>
            <a:r>
              <a:rPr lang="en-US" altLang="zh-CN" i="1" baseline="-25000" dirty="0">
                <a:latin typeface="math"/>
              </a:rPr>
              <a:t>i </a:t>
            </a:r>
            <a:r>
              <a:rPr lang="zh-CN" altLang="en-US" dirty="0">
                <a:latin typeface="math"/>
              </a:rPr>
              <a:t>称为第</a:t>
            </a:r>
            <a:r>
              <a:rPr lang="en-US" altLang="zh-CN" i="1" dirty="0" err="1">
                <a:latin typeface="math"/>
              </a:rPr>
              <a:t>i</a:t>
            </a:r>
            <a:r>
              <a:rPr lang="en-US" altLang="zh-CN" i="1" dirty="0">
                <a:latin typeface="math"/>
              </a:rPr>
              <a:t> </a:t>
            </a:r>
            <a:r>
              <a:rPr lang="zh-CN" altLang="en-US" dirty="0">
                <a:latin typeface="math"/>
              </a:rPr>
              <a:t>个分量。</a:t>
            </a:r>
            <a:endParaRPr lang="en-US" altLang="zh-CN" dirty="0">
              <a:latin typeface="math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/>
              <a:t>n </a:t>
            </a:r>
            <a:r>
              <a:rPr lang="zh-CN" altLang="en-US" dirty="0">
                <a:latin typeface="+mn-ea"/>
              </a:rPr>
              <a:t>维向量可以写成一行，称为</a:t>
            </a:r>
            <a:r>
              <a:rPr lang="en-US" altLang="zh-CN" i="1" dirty="0">
                <a:solidFill>
                  <a:srgbClr val="FF0000"/>
                </a:solidFill>
                <a:latin typeface="+mn-ea"/>
              </a:rPr>
              <a:t>n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维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行向量</a:t>
            </a:r>
            <a:r>
              <a:rPr lang="zh-CN" altLang="en-US" dirty="0">
                <a:latin typeface="+mn-ea"/>
              </a:rPr>
              <a:t>；也可以写成一列，称为</a:t>
            </a:r>
            <a:r>
              <a:rPr lang="en-US" altLang="zh-CN" i="1" dirty="0">
                <a:solidFill>
                  <a:srgbClr val="FF0000"/>
                </a:solidFill>
                <a:latin typeface="+mn-ea"/>
              </a:rPr>
              <a:t>n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维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列向量。</a:t>
            </a:r>
            <a:endParaRPr lang="en-US" altLang="zh-CN" dirty="0">
              <a:solidFill>
                <a:srgbClr val="0000FF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在计算机领域中，无论是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行向量</a:t>
            </a:r>
            <a:r>
              <a:rPr lang="zh-CN" altLang="en-US" dirty="0">
                <a:latin typeface="+mn-ea"/>
              </a:rPr>
              <a:t>还是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列向量</a:t>
            </a:r>
            <a:r>
              <a:rPr lang="zh-CN" altLang="en-US" dirty="0">
                <a:latin typeface="+mn-ea"/>
              </a:rPr>
              <a:t>，都按照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矩阵</a:t>
            </a:r>
            <a:r>
              <a:rPr lang="zh-CN" altLang="en-US" dirty="0">
                <a:latin typeface="+mn-ea"/>
              </a:rPr>
              <a:t>的运算规则进行运算，即：将向量转换成二阶矩阵来进行结算。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在默认情况下，如果没有指明是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行向量</a:t>
            </a:r>
            <a:r>
              <a:rPr lang="zh-CN" altLang="en-US" dirty="0">
                <a:latin typeface="+mn-ea"/>
              </a:rPr>
              <a:t>还是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列向量</a:t>
            </a:r>
            <a:r>
              <a:rPr lang="zh-CN" altLang="en-US" dirty="0">
                <a:latin typeface="+mn-ea"/>
              </a:rPr>
              <a:t>，都当作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列向量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向量组的基本概念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2941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向量空间中的向量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3335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第二种情况</a:t>
            </a:r>
            <a:r>
              <a:rPr lang="zh-CN" altLang="en-US" dirty="0"/>
              <a:t>：存在向量 </a:t>
            </a:r>
            <a:r>
              <a:rPr lang="zh-CN" altLang="en-US" b="1" dirty="0"/>
              <a:t>𝑢</a:t>
            </a:r>
            <a:r>
              <a:rPr lang="en-US" altLang="zh-CN" b="1" dirty="0"/>
              <a:t>,</a:t>
            </a:r>
            <a:r>
              <a:rPr lang="zh-CN" altLang="en-US" b="1" dirty="0"/>
              <a:t>𝑣</a:t>
            </a:r>
            <a:r>
              <a:rPr lang="zh-CN" altLang="en-US" dirty="0"/>
              <a:t> 和标量 𝑎</a:t>
            </a:r>
            <a:r>
              <a:rPr lang="en-US" altLang="zh-CN" dirty="0"/>
              <a:t>,</a:t>
            </a:r>
            <a:r>
              <a:rPr lang="zh-CN" altLang="en-US" dirty="0"/>
              <a:t>𝑏∈</a:t>
            </a:r>
            <a:r>
              <a:rPr lang="en-US" altLang="zh-CN" dirty="0"/>
              <a:t>R</a:t>
            </a:r>
            <a:r>
              <a:rPr lang="zh-CN" altLang="en-US" dirty="0"/>
              <a:t>，𝑎</a:t>
            </a:r>
            <a:r>
              <a:rPr lang="zh-CN" altLang="en-US" b="1" dirty="0"/>
              <a:t>𝑢</a:t>
            </a:r>
            <a:r>
              <a:rPr lang="en-US" altLang="zh-CN" dirty="0"/>
              <a:t>+</a:t>
            </a:r>
            <a:r>
              <a:rPr lang="zh-CN" altLang="en-US" dirty="0"/>
              <a:t>𝑏</a:t>
            </a:r>
            <a:r>
              <a:rPr lang="zh-CN" altLang="en-US" b="1" dirty="0"/>
              <a:t>𝑣</a:t>
            </a:r>
            <a:r>
              <a:rPr lang="zh-CN" altLang="en-US" dirty="0"/>
              <a:t> 将确定空间中的一个平面或一条直线。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C96A3A-837E-4DC3-8574-AD28E342C12B}"/>
              </a:ext>
            </a:extLst>
          </p:cNvPr>
          <p:cNvSpPr/>
          <p:nvPr/>
        </p:nvSpPr>
        <p:spPr>
          <a:xfrm>
            <a:off x="3809163" y="2592500"/>
            <a:ext cx="5334000" cy="3720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/>
              <a:t>当 </a:t>
            </a:r>
            <a:r>
              <a:rPr lang="zh-CN" altLang="en-US" sz="2200" b="1" dirty="0"/>
              <a:t>𝑢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𝑣</a:t>
            </a:r>
            <a:r>
              <a:rPr lang="zh-CN" altLang="en-US" sz="2200" dirty="0"/>
              <a:t> 处于</a:t>
            </a:r>
            <a:r>
              <a:rPr lang="zh-CN" altLang="en-US" sz="2200" dirty="0">
                <a:solidFill>
                  <a:srgbClr val="0000FF"/>
                </a:solidFill>
              </a:rPr>
              <a:t>同一条直线上</a:t>
            </a:r>
            <a:r>
              <a:rPr lang="zh-CN" altLang="en-US" sz="2200" dirty="0"/>
              <a:t>时， 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 的所有线性组合将确定</a:t>
            </a:r>
            <a:r>
              <a:rPr lang="zh-CN" altLang="en-US" sz="2200" dirty="0">
                <a:solidFill>
                  <a:srgbClr val="FF0000"/>
                </a:solidFill>
              </a:rPr>
              <a:t>一条直线</a:t>
            </a:r>
            <a:r>
              <a:rPr lang="zh-CN" altLang="en-US" sz="2200" dirty="0"/>
              <a:t>，这条直线与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 所在的直线重合。</a:t>
            </a:r>
            <a:r>
              <a:rPr lang="en-US" altLang="zh-CN" sz="2200" dirty="0">
                <a:solidFill>
                  <a:schemeClr val="accent3"/>
                </a:solidFill>
              </a:rPr>
              <a:t>(</a:t>
            </a:r>
            <a:r>
              <a:rPr lang="zh-CN" altLang="en-US" sz="2200" dirty="0">
                <a:solidFill>
                  <a:schemeClr val="accent3"/>
                </a:solidFill>
              </a:rPr>
              <a:t>等同第一种情况</a:t>
            </a:r>
            <a:r>
              <a:rPr lang="en-US" altLang="zh-CN" sz="2200" dirty="0">
                <a:solidFill>
                  <a:schemeClr val="accent3"/>
                </a:solidFill>
              </a:rPr>
              <a:t>)</a:t>
            </a:r>
            <a:endParaRPr lang="zh-CN" altLang="en-US" sz="2200" dirty="0">
              <a:solidFill>
                <a:schemeClr val="accent3"/>
              </a:solidFill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/>
              <a:t>当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 </a:t>
            </a:r>
            <a:r>
              <a:rPr lang="zh-CN" altLang="en-US" sz="2200" dirty="0">
                <a:solidFill>
                  <a:srgbClr val="0000FF"/>
                </a:solidFill>
              </a:rPr>
              <a:t>不在同一条直线</a:t>
            </a:r>
            <a:r>
              <a:rPr lang="zh-CN" altLang="en-US" sz="2200" dirty="0"/>
              <a:t>时，𝑎𝑢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 将表示为两条过原点</a:t>
            </a:r>
            <a:r>
              <a:rPr lang="en-US" altLang="zh-CN" sz="2200" dirty="0"/>
              <a:t>(0,0,0)</a:t>
            </a:r>
            <a:r>
              <a:rPr lang="zh-CN" altLang="en-US" sz="2200" dirty="0"/>
              <a:t>的直线，并且相交于原点。根据两条不共线的直线确定一个平面的定理，不共线的向量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 将确定</a:t>
            </a:r>
            <a:r>
              <a:rPr lang="zh-CN" altLang="en-US" sz="2200" dirty="0">
                <a:solidFill>
                  <a:srgbClr val="FF0000"/>
                </a:solidFill>
              </a:rPr>
              <a:t>一个过原点的二维平面</a:t>
            </a:r>
            <a:r>
              <a:rPr lang="zh-CN" altLang="en-US" sz="2200" dirty="0"/>
              <a:t>。</a:t>
            </a:r>
            <a:endParaRPr lang="en-US" altLang="zh-CN" sz="2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238241-89D2-482D-B5B1-0D6AA1BB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3" y="2746415"/>
            <a:ext cx="368709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1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向量空间中的向量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893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第三种情况</a:t>
            </a:r>
            <a:r>
              <a:rPr lang="zh-CN" altLang="en-US" dirty="0"/>
              <a:t>：存在向量 𝑢</a:t>
            </a:r>
            <a:r>
              <a:rPr lang="en-US" altLang="zh-CN" dirty="0"/>
              <a:t>,</a:t>
            </a:r>
            <a:r>
              <a:rPr lang="zh-CN" altLang="en-US" dirty="0"/>
              <a:t>𝑣</a:t>
            </a:r>
            <a:r>
              <a:rPr lang="en-US" altLang="zh-CN" dirty="0"/>
              <a:t>,</a:t>
            </a:r>
            <a:r>
              <a:rPr lang="zh-CN" altLang="en-US" dirty="0"/>
              <a:t>𝑤 和标量 𝑎</a:t>
            </a:r>
            <a:r>
              <a:rPr lang="en-US" altLang="zh-CN" dirty="0"/>
              <a:t>,</a:t>
            </a:r>
            <a:r>
              <a:rPr lang="zh-CN" altLang="en-US" dirty="0"/>
              <a:t>𝑏</a:t>
            </a:r>
            <a:r>
              <a:rPr lang="en-US" altLang="zh-CN" dirty="0"/>
              <a:t>,</a:t>
            </a:r>
            <a:r>
              <a:rPr lang="zh-CN" altLang="en-US" dirty="0"/>
              <a:t>𝑐∈</a:t>
            </a:r>
            <a:r>
              <a:rPr lang="en-US" altLang="zh-CN" dirty="0"/>
              <a:t>R</a:t>
            </a:r>
            <a:r>
              <a:rPr lang="zh-CN" altLang="en-US" dirty="0"/>
              <a:t>，𝑎𝑢</a:t>
            </a:r>
            <a:r>
              <a:rPr lang="en-US" altLang="zh-CN" dirty="0"/>
              <a:t>+</a:t>
            </a:r>
            <a:r>
              <a:rPr lang="zh-CN" altLang="en-US" dirty="0"/>
              <a:t>𝑏𝑣</a:t>
            </a:r>
            <a:r>
              <a:rPr lang="en-US" altLang="zh-CN" dirty="0"/>
              <a:t>+</a:t>
            </a:r>
            <a:r>
              <a:rPr lang="zh-CN" altLang="en-US" dirty="0"/>
              <a:t>𝑐𝑤 将确定空间中的一个平面或一条直线。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当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处于同一条直线上时，𝑎𝑢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</a:t>
            </a:r>
            <a:r>
              <a:rPr lang="en-US" altLang="zh-CN" sz="2200" dirty="0"/>
              <a:t>+</a:t>
            </a:r>
            <a:r>
              <a:rPr lang="zh-CN" altLang="en-US" sz="2200" dirty="0"/>
              <a:t>𝑐𝑤 的所有线性组合将确定一条直线，这条直线与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所在的直线重合。</a:t>
            </a:r>
            <a:r>
              <a:rPr lang="en-US" altLang="zh-CN" sz="2200" dirty="0">
                <a:solidFill>
                  <a:schemeClr val="accent3"/>
                </a:solidFill>
              </a:rPr>
              <a:t>(</a:t>
            </a:r>
            <a:r>
              <a:rPr lang="zh-CN" altLang="en-US" sz="2200" dirty="0">
                <a:solidFill>
                  <a:schemeClr val="accent3"/>
                </a:solidFill>
              </a:rPr>
              <a:t>等同第一种情况</a:t>
            </a:r>
            <a:r>
              <a:rPr lang="en-US" altLang="zh-CN" sz="2200" dirty="0">
                <a:solidFill>
                  <a:schemeClr val="accent3"/>
                </a:solidFill>
              </a:rPr>
              <a:t>)</a:t>
            </a:r>
            <a:endParaRPr lang="zh-CN" altLang="en-US" sz="2200" dirty="0">
              <a:solidFill>
                <a:schemeClr val="accent3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当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位于同一个平面时，或任意两个处于同一条直线上时，𝑎𝑢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</a:t>
            </a:r>
            <a:r>
              <a:rPr lang="en-US" altLang="zh-CN" sz="2200" dirty="0"/>
              <a:t>+</a:t>
            </a:r>
            <a:r>
              <a:rPr lang="zh-CN" altLang="en-US" sz="2200" dirty="0"/>
              <a:t>𝑐𝑤 的所有线性组合将确定一条直线，这条直线与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所在的直线重合。</a:t>
            </a:r>
            <a:r>
              <a:rPr lang="en-US" altLang="zh-CN" sz="2200" dirty="0">
                <a:solidFill>
                  <a:schemeClr val="accent3"/>
                </a:solidFill>
              </a:rPr>
              <a:t>(</a:t>
            </a:r>
            <a:r>
              <a:rPr lang="zh-CN" altLang="en-US" sz="2200" dirty="0">
                <a:solidFill>
                  <a:schemeClr val="accent3"/>
                </a:solidFill>
              </a:rPr>
              <a:t>等同第二种情况</a:t>
            </a:r>
            <a:r>
              <a:rPr lang="en-US" altLang="zh-CN" sz="2200" dirty="0">
                <a:solidFill>
                  <a:schemeClr val="accent3"/>
                </a:solidFill>
              </a:rPr>
              <a:t>)</a:t>
            </a:r>
            <a:endParaRPr lang="zh-CN" altLang="en-US" sz="2200" dirty="0">
              <a:solidFill>
                <a:schemeClr val="accent3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/>
              <a:t>当 𝑢</a:t>
            </a:r>
            <a:r>
              <a:rPr lang="en-US" altLang="zh-CN" sz="2200" dirty="0"/>
              <a:t>,</a:t>
            </a:r>
            <a:r>
              <a:rPr lang="zh-CN" altLang="en-US" sz="2200" dirty="0"/>
              <a:t>𝑣</a:t>
            </a:r>
            <a:r>
              <a:rPr lang="en-US" altLang="zh-CN" sz="2200" dirty="0"/>
              <a:t>,</a:t>
            </a:r>
            <a:r>
              <a:rPr lang="zh-CN" altLang="en-US" sz="2200" dirty="0"/>
              <a:t>𝑤 不在同一个平面时，𝑎𝑢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</a:t>
            </a:r>
            <a:r>
              <a:rPr lang="en-US" altLang="zh-CN" sz="2200" dirty="0"/>
              <a:t>+</a:t>
            </a:r>
            <a:r>
              <a:rPr lang="zh-CN" altLang="en-US" sz="2200" dirty="0"/>
              <a:t>𝑐𝑤 将表征整个三维空间 𝑉</a:t>
            </a:r>
            <a:r>
              <a:rPr lang="en-US" altLang="zh-CN" sz="2200" baseline="-25000" dirty="0"/>
              <a:t>3</a:t>
            </a:r>
            <a:r>
              <a:rPr lang="zh-CN" altLang="en-US" sz="2200" dirty="0"/>
              <a:t>，也就是说 𝑉</a:t>
            </a:r>
            <a:r>
              <a:rPr lang="en-US" altLang="zh-CN" sz="2200" baseline="-25000" dirty="0"/>
              <a:t>3</a:t>
            </a:r>
            <a:r>
              <a:rPr lang="en-US" altLang="zh-CN" sz="2200" dirty="0"/>
              <a:t> </a:t>
            </a:r>
            <a:r>
              <a:rPr lang="zh-CN" altLang="en-US" sz="2200" dirty="0"/>
              <a:t>中的任意一个点都可以通过 𝑎𝑢</a:t>
            </a:r>
            <a:r>
              <a:rPr lang="en-US" altLang="zh-CN" sz="2200" dirty="0"/>
              <a:t>+</a:t>
            </a:r>
            <a:r>
              <a:rPr lang="zh-CN" altLang="en-US" sz="2200" dirty="0"/>
              <a:t>𝑏𝑣</a:t>
            </a:r>
            <a:r>
              <a:rPr lang="en-US" altLang="zh-CN" sz="2200" dirty="0"/>
              <a:t>+</a:t>
            </a:r>
            <a:r>
              <a:rPr lang="zh-CN" altLang="en-US" sz="2200" dirty="0"/>
              <a:t>𝑐𝑤 的线性组合来表示。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49204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线性无关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如何确保唯一性呢？即如何确保空间 𝑉𝑛 中的任意一个向量 </a:t>
            </a:r>
            <a:r>
              <a:rPr lang="en-US" altLang="zh-CN" dirty="0"/>
              <a:t>a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有且仅有</a:t>
            </a:r>
            <a:r>
              <a:rPr lang="zh-CN" altLang="en-US" dirty="0"/>
              <a:t>一种方法可以通过基向量的线性组合来表示？简而言之，就是确保基向量间是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的。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回顾</a:t>
            </a:r>
            <a:r>
              <a:rPr lang="zh-CN" altLang="en-US" b="1" dirty="0">
                <a:solidFill>
                  <a:srgbClr val="7030A0"/>
                </a:solidFill>
              </a:rPr>
              <a:t>线性相关</a:t>
            </a:r>
            <a:r>
              <a:rPr lang="zh-CN" altLang="en-US" dirty="0">
                <a:solidFill>
                  <a:srgbClr val="7030A0"/>
                </a:solidFill>
              </a:rPr>
              <a:t>的定义：给定向量组 </a:t>
            </a:r>
            <a:r>
              <a:rPr lang="en-US" altLang="zh-CN" dirty="0">
                <a:solidFill>
                  <a:srgbClr val="7030A0"/>
                </a:solidFill>
              </a:rPr>
              <a:t>A: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,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,...,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m</a:t>
            </a:r>
            <a:r>
              <a:rPr lang="zh-CN" altLang="en-US" dirty="0">
                <a:solidFill>
                  <a:srgbClr val="7030A0"/>
                </a:solidFill>
              </a:rPr>
              <a:t>，如果存在不全为零的数𝑘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,</a:t>
            </a:r>
            <a:r>
              <a:rPr lang="zh-CN" altLang="en-US" dirty="0">
                <a:solidFill>
                  <a:srgbClr val="7030A0"/>
                </a:solidFill>
              </a:rPr>
              <a:t>𝑘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,...,</a:t>
            </a:r>
            <a:r>
              <a:rPr lang="zh-CN" altLang="en-US" dirty="0">
                <a:solidFill>
                  <a:srgbClr val="7030A0"/>
                </a:solidFill>
              </a:rPr>
              <a:t>𝑘</a:t>
            </a:r>
            <a:r>
              <a:rPr lang="zh-CN" altLang="en-US" baseline="-25000" dirty="0">
                <a:solidFill>
                  <a:srgbClr val="7030A0"/>
                </a:solidFill>
              </a:rPr>
              <a:t>𝑚</a:t>
            </a:r>
            <a:r>
              <a:rPr lang="zh-CN" altLang="en-US" dirty="0">
                <a:solidFill>
                  <a:srgbClr val="7030A0"/>
                </a:solidFill>
              </a:rPr>
              <a:t>，使得 𝑘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+</a:t>
            </a:r>
            <a:r>
              <a:rPr lang="zh-CN" altLang="en-US" dirty="0">
                <a:solidFill>
                  <a:srgbClr val="7030A0"/>
                </a:solidFill>
              </a:rPr>
              <a:t>𝑘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+...+</a:t>
            </a:r>
            <a:r>
              <a:rPr lang="zh-CN" altLang="en-US" dirty="0">
                <a:solidFill>
                  <a:srgbClr val="7030A0"/>
                </a:solidFill>
              </a:rPr>
              <a:t>𝑘</a:t>
            </a:r>
            <a:r>
              <a:rPr lang="zh-CN" altLang="en-US" baseline="-25000" dirty="0">
                <a:solidFill>
                  <a:srgbClr val="7030A0"/>
                </a:solidFill>
              </a:rPr>
              <a:t>𝑚</a:t>
            </a:r>
            <a:r>
              <a:rPr lang="zh-CN" altLang="en-US" dirty="0">
                <a:solidFill>
                  <a:srgbClr val="7030A0"/>
                </a:solidFill>
              </a:rPr>
              <a:t>𝑎</a:t>
            </a:r>
            <a:r>
              <a:rPr lang="zh-CN" altLang="en-US" baseline="-25000" dirty="0">
                <a:solidFill>
                  <a:srgbClr val="7030A0"/>
                </a:solidFill>
              </a:rPr>
              <a:t>𝑚</a:t>
            </a:r>
            <a:r>
              <a:rPr lang="en-US" altLang="zh-CN" dirty="0">
                <a:solidFill>
                  <a:srgbClr val="7030A0"/>
                </a:solidFill>
              </a:rPr>
              <a:t>=0</a:t>
            </a:r>
            <a:r>
              <a:rPr lang="zh-CN" altLang="en-US" dirty="0">
                <a:solidFill>
                  <a:srgbClr val="7030A0"/>
                </a:solidFill>
              </a:rPr>
              <a:t>，则称向量组 </a:t>
            </a:r>
            <a:r>
              <a:rPr lang="en-US" altLang="zh-CN" dirty="0">
                <a:solidFill>
                  <a:srgbClr val="7030A0"/>
                </a:solidFill>
              </a:rPr>
              <a:t>A</a:t>
            </a:r>
            <a:r>
              <a:rPr lang="zh-CN" altLang="en-US" dirty="0">
                <a:solidFill>
                  <a:srgbClr val="7030A0"/>
                </a:solidFill>
              </a:rPr>
              <a:t>是线性相关的，否则称它</a:t>
            </a:r>
            <a:r>
              <a:rPr lang="zh-CN" altLang="en-US" b="1" dirty="0">
                <a:solidFill>
                  <a:srgbClr val="7030A0"/>
                </a:solidFill>
              </a:rPr>
              <a:t>线性无关</a:t>
            </a:r>
            <a:r>
              <a:rPr lang="zh-CN" altLang="en-US" dirty="0">
                <a:solidFill>
                  <a:srgbClr val="7030A0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这就意味着，只有在 𝑘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zh-CN" altLang="en-US" dirty="0"/>
              <a:t>𝑘</a:t>
            </a:r>
            <a:r>
              <a:rPr lang="en-US" altLang="zh-CN" baseline="-25000" dirty="0"/>
              <a:t>2</a:t>
            </a:r>
            <a:r>
              <a:rPr lang="en-US" altLang="zh-CN" dirty="0"/>
              <a:t>=,...,=</a:t>
            </a:r>
            <a:r>
              <a:rPr lang="zh-CN" altLang="en-US" dirty="0"/>
              <a:t>𝑘</a:t>
            </a:r>
            <a:r>
              <a:rPr lang="zh-CN" altLang="en-US" baseline="-25000" dirty="0"/>
              <a:t>𝑚</a:t>
            </a:r>
            <a:r>
              <a:rPr lang="en-US" altLang="zh-CN" dirty="0"/>
              <a:t>=0 </a:t>
            </a:r>
            <a:r>
              <a:rPr lang="zh-CN" altLang="en-US" dirty="0"/>
              <a:t>时，线性组合才能满足𝑘</a:t>
            </a:r>
            <a:r>
              <a:rPr lang="en-US" altLang="zh-CN" baseline="-25000" dirty="0"/>
              <a:t>1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𝑘</a:t>
            </a:r>
            <a:r>
              <a:rPr lang="en-US" altLang="zh-CN" baseline="-25000" dirty="0"/>
              <a:t>2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𝑘</a:t>
            </a:r>
            <a:r>
              <a:rPr lang="zh-CN" altLang="en-US" baseline="-25000" dirty="0"/>
              <a:t>𝑚</a:t>
            </a:r>
            <a:r>
              <a:rPr lang="zh-CN" altLang="en-US" dirty="0"/>
              <a:t>𝑎</a:t>
            </a:r>
            <a:r>
              <a:rPr lang="zh-CN" altLang="en-US" baseline="-25000" dirty="0"/>
              <a:t>𝑚</a:t>
            </a:r>
            <a:r>
              <a:rPr lang="en-US" altLang="zh-CN" dirty="0"/>
              <a:t>=0</a:t>
            </a:r>
            <a:r>
              <a:rPr lang="zh-CN" altLang="en-US" dirty="0"/>
              <a:t>，否则，如果</a:t>
            </a:r>
            <a:r>
              <a:rPr lang="zh-CN" altLang="en-US" dirty="0">
                <a:solidFill>
                  <a:srgbClr val="0000FF"/>
                </a:solidFill>
              </a:rPr>
              <a:t>存在 𝑘</a:t>
            </a:r>
            <a:r>
              <a:rPr lang="zh-CN" altLang="en-US" baseline="-25000" dirty="0">
                <a:solidFill>
                  <a:srgbClr val="0000FF"/>
                </a:solidFill>
              </a:rPr>
              <a:t>𝑖</a:t>
            </a:r>
            <a:r>
              <a:rPr lang="zh-CN" altLang="en-US" dirty="0">
                <a:solidFill>
                  <a:srgbClr val="0000FF"/>
                </a:solidFill>
              </a:rPr>
              <a:t>≠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，则 </a:t>
            </a:r>
            <a:r>
              <a:rPr lang="en-US" altLang="zh-CN" dirty="0"/>
              <a:t>A </a:t>
            </a:r>
            <a:r>
              <a:rPr lang="zh-CN" altLang="en-US" dirty="0"/>
              <a:t>就是</a:t>
            </a:r>
            <a:r>
              <a:rPr lang="zh-CN" altLang="en-US" dirty="0">
                <a:solidFill>
                  <a:srgbClr val="FF0000"/>
                </a:solidFill>
              </a:rPr>
              <a:t>线性相关</a:t>
            </a:r>
            <a:r>
              <a:rPr lang="zh-CN" altLang="en-US" dirty="0"/>
              <a:t>的。也就是说，</a:t>
            </a:r>
            <a:r>
              <a:rPr lang="zh-CN" altLang="en-US" b="1" dirty="0"/>
              <a:t>满足向量组 </a:t>
            </a:r>
            <a:r>
              <a:rPr lang="en-US" altLang="zh-CN" b="1" dirty="0"/>
              <a:t>A </a:t>
            </a:r>
            <a:r>
              <a:rPr lang="zh-CN" altLang="en-US" b="1" dirty="0"/>
              <a:t>线性无关的条件是有序数全为</a:t>
            </a:r>
            <a:r>
              <a:rPr lang="en-US" altLang="zh-CN" b="1" dirty="0"/>
              <a:t>0</a:t>
            </a:r>
            <a:r>
              <a:rPr lang="zh-CN" altLang="en-US" b="1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10423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线性无关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下面我们简单证明一下，为什么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>
                <a:solidFill>
                  <a:srgbClr val="FF0000"/>
                </a:solidFill>
              </a:rPr>
              <a:t>等价于</a:t>
            </a:r>
            <a:r>
              <a:rPr lang="zh-CN" altLang="en-US" dirty="0">
                <a:solidFill>
                  <a:srgbClr val="0000FF"/>
                </a:solidFill>
              </a:rPr>
              <a:t>唯一性</a:t>
            </a:r>
            <a:r>
              <a:rPr lang="zh-CN" altLang="en-US" dirty="0"/>
              <a:t>。首先给出两个假设：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假设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dirty="0"/>
              <a:t>存在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的向量组</a:t>
            </a:r>
            <a:r>
              <a:rPr lang="en-US" altLang="zh-CN" b="1" dirty="0"/>
              <a:t>U</a:t>
            </a:r>
            <a:r>
              <a:rPr lang="en-US" altLang="zh-CN" dirty="0"/>
              <a:t>: 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𝑢</a:t>
            </a:r>
            <a:r>
              <a:rPr lang="zh-CN" altLang="en-US" baseline="-25000" dirty="0"/>
              <a:t>𝑛</a:t>
            </a:r>
            <a:r>
              <a:rPr lang="zh-CN" altLang="en-US" dirty="0"/>
              <a:t> 是空间 𝑉</a:t>
            </a:r>
            <a:r>
              <a:rPr lang="zh-CN" altLang="en-US" baseline="-25000" dirty="0"/>
              <a:t>𝑛</a:t>
            </a:r>
            <a:r>
              <a:rPr lang="zh-CN" altLang="en-US" dirty="0"/>
              <a:t> 的基底向量，即空间中的任意一个向量都可以使用</a:t>
            </a:r>
            <a:r>
              <a:rPr lang="en-US" altLang="zh-CN" b="1" dirty="0">
                <a:solidFill>
                  <a:srgbClr val="00B050"/>
                </a:solidFill>
              </a:rPr>
              <a:t>U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50"/>
                </a:solidFill>
              </a:rPr>
              <a:t>不全为零的有序</a:t>
            </a:r>
            <a:r>
              <a:rPr lang="zh-CN" altLang="en-US" dirty="0"/>
              <a:t>数来表征。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假设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zh-CN" altLang="en-US" dirty="0"/>
              <a:t>给定一个指定向量 𝑤，该向量可以同时使用 </a:t>
            </a:r>
            <a:r>
              <a:rPr lang="en-US" altLang="zh-CN" b="1" dirty="0">
                <a:solidFill>
                  <a:srgbClr val="00B050"/>
                </a:solidFill>
              </a:rPr>
              <a:t>U 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50"/>
                </a:solidFill>
              </a:rPr>
              <a:t>两组不全为零</a:t>
            </a:r>
            <a:r>
              <a:rPr lang="zh-CN" altLang="en-US" dirty="0"/>
              <a:t>的有序数𝑎</a:t>
            </a:r>
            <a:r>
              <a:rPr lang="en-US" altLang="zh-CN" baseline="-25000" dirty="0"/>
              <a:t>n,</a:t>
            </a:r>
            <a:r>
              <a:rPr lang="zh-CN" altLang="en-US" dirty="0"/>
              <a:t>𝑏</a:t>
            </a:r>
            <a:r>
              <a:rPr lang="zh-CN" altLang="en-US" baseline="-25000" dirty="0"/>
              <a:t>𝑛</a:t>
            </a:r>
            <a:r>
              <a:rPr lang="zh-CN" altLang="en-US" dirty="0"/>
              <a:t>来表征，即：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zh-CN" altLang="en-US" dirty="0"/>
              <a:t>  𝑤</a:t>
            </a:r>
            <a:r>
              <a:rPr lang="en-US" altLang="zh-CN" dirty="0"/>
              <a:t>=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dirty="0"/>
              <a:t>𝑢</a:t>
            </a:r>
            <a:r>
              <a:rPr lang="zh-CN" altLang="en-US" baseline="-25000" dirty="0"/>
              <a:t>𝑛</a:t>
            </a:r>
            <a:r>
              <a:rPr lang="en-US" altLang="zh-CN" dirty="0"/>
              <a:t>=</a:t>
            </a:r>
            <a:r>
              <a:rPr lang="zh-CN" altLang="en-US" dirty="0"/>
              <a:t>𝑏</a:t>
            </a:r>
            <a:r>
              <a:rPr lang="en-US" altLang="zh-CN" baseline="-25000" dirty="0"/>
              <a:t>1</a:t>
            </a:r>
            <a:r>
              <a:rPr lang="zh-CN" altLang="en-US" dirty="0"/>
              <a:t>𝑢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𝑏</a:t>
            </a:r>
            <a:r>
              <a:rPr lang="en-US" altLang="zh-CN" baseline="-25000" dirty="0"/>
              <a:t>2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𝑏</a:t>
            </a:r>
            <a:r>
              <a:rPr lang="zh-CN" altLang="en-US" baseline="-25000" dirty="0"/>
              <a:t>𝑛</a:t>
            </a:r>
            <a:r>
              <a:rPr lang="zh-CN" altLang="en-US" dirty="0"/>
              <a:t>𝑢</a:t>
            </a:r>
            <a:r>
              <a:rPr lang="zh-CN" altLang="en-US" baseline="-25000" dirty="0"/>
              <a:t>𝑛</a:t>
            </a:r>
            <a:r>
              <a:rPr lang="zh-CN" altLang="en-US" dirty="0"/>
              <a:t>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82715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线性无关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115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整理一下有</a:t>
            </a:r>
            <a:r>
              <a:rPr lang="en-US" altLang="zh-CN" dirty="0"/>
              <a:t>:</a:t>
            </a:r>
          </a:p>
          <a:p>
            <a:pPr algn="ctr"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𝑎</a:t>
            </a:r>
            <a:r>
              <a:rPr lang="en-US" altLang="zh-CN" baseline="-25000" dirty="0"/>
              <a:t>1 </a:t>
            </a:r>
            <a:r>
              <a:rPr lang="en-US" altLang="zh-CN" dirty="0"/>
              <a:t>− </a:t>
            </a:r>
            <a:r>
              <a:rPr lang="zh-CN" altLang="en-US" dirty="0"/>
              <a:t>𝑏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𝑢</a:t>
            </a:r>
            <a:r>
              <a:rPr lang="en-US" altLang="zh-CN" baseline="-25000" dirty="0"/>
              <a:t>1 </a:t>
            </a:r>
            <a:r>
              <a:rPr lang="en-US" altLang="zh-CN" dirty="0"/>
              <a:t>+ (</a:t>
            </a:r>
            <a:r>
              <a:rPr lang="zh-CN" altLang="en-US" dirty="0"/>
              <a:t>𝑎</a:t>
            </a:r>
            <a:r>
              <a:rPr lang="en-US" altLang="zh-CN" baseline="-25000" dirty="0"/>
              <a:t>2 </a:t>
            </a:r>
            <a:r>
              <a:rPr lang="en-US" altLang="zh-CN" dirty="0"/>
              <a:t>− </a:t>
            </a:r>
            <a:r>
              <a:rPr lang="zh-CN" altLang="en-US" dirty="0"/>
              <a:t>𝑏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𝑢</a:t>
            </a:r>
            <a:r>
              <a:rPr lang="en-US" altLang="zh-CN" baseline="-25000" dirty="0"/>
              <a:t>2 </a:t>
            </a:r>
            <a:r>
              <a:rPr lang="en-US" altLang="zh-CN" dirty="0"/>
              <a:t>+...+ (</a:t>
            </a:r>
            <a:r>
              <a:rPr lang="zh-CN" altLang="en-US" dirty="0"/>
              <a:t>𝑎</a:t>
            </a:r>
            <a:r>
              <a:rPr lang="zh-CN" altLang="en-US" baseline="-25000" dirty="0"/>
              <a:t>𝑛 </a:t>
            </a:r>
            <a:r>
              <a:rPr lang="zh-CN" altLang="en-US" dirty="0"/>
              <a:t>− 𝑏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dirty="0"/>
              <a:t>𝑢</a:t>
            </a:r>
            <a:r>
              <a:rPr lang="zh-CN" altLang="en-US" baseline="-25000" dirty="0"/>
              <a:t>𝑛 </a:t>
            </a:r>
            <a:r>
              <a:rPr lang="en-US" altLang="zh-CN" dirty="0"/>
              <a:t>= 0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由于𝑢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𝑢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𝑢</a:t>
            </a:r>
            <a:r>
              <a:rPr lang="zh-CN" altLang="en-US" baseline="-25000" dirty="0"/>
              <a:t>𝑛 </a:t>
            </a:r>
            <a:r>
              <a:rPr lang="zh-CN" altLang="en-US" dirty="0"/>
              <a:t>是一组</a:t>
            </a:r>
            <a:r>
              <a:rPr lang="zh-CN" altLang="en-US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的向量，因此为了满足线性组合的</a:t>
            </a:r>
            <a:r>
              <a:rPr lang="zh-CN" altLang="en-US" dirty="0">
                <a:solidFill>
                  <a:srgbClr val="FF0000"/>
                </a:solidFill>
              </a:rPr>
              <a:t>等式等于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的要求，就必须满足：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en-US" altLang="zh-CN" dirty="0"/>
              <a:t>−</a:t>
            </a:r>
            <a:r>
              <a:rPr lang="zh-CN" altLang="en-US" dirty="0"/>
              <a:t>𝑏</a:t>
            </a:r>
            <a:r>
              <a:rPr lang="en-US" altLang="zh-CN" baseline="-25000" dirty="0"/>
              <a:t>1</a:t>
            </a:r>
            <a:r>
              <a:rPr lang="en-US" altLang="zh-CN" dirty="0"/>
              <a:t>+=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en-US" altLang="zh-CN" dirty="0"/>
              <a:t>−</a:t>
            </a:r>
            <a:r>
              <a:rPr lang="zh-CN" altLang="en-US" dirty="0"/>
              <a:t>𝑏</a:t>
            </a:r>
            <a:r>
              <a:rPr lang="en-US" altLang="zh-CN" baseline="-25000" dirty="0"/>
              <a:t>2</a:t>
            </a:r>
            <a:r>
              <a:rPr lang="en-US" altLang="zh-CN" dirty="0"/>
              <a:t>=...=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dirty="0"/>
              <a:t>−𝑏</a:t>
            </a:r>
            <a:r>
              <a:rPr lang="zh-CN" altLang="en-US" baseline="-25000" dirty="0"/>
              <a:t>𝑛</a:t>
            </a:r>
            <a:r>
              <a:rPr lang="en-US" altLang="zh-CN" dirty="0"/>
              <a:t>=0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因此，对于任意 𝑎</a:t>
            </a:r>
            <a:r>
              <a:rPr lang="zh-CN" altLang="en-US" baseline="-25000" dirty="0"/>
              <a:t>𝑖</a:t>
            </a:r>
            <a:r>
              <a:rPr lang="en-US" altLang="zh-CN" dirty="0"/>
              <a:t>, </a:t>
            </a:r>
            <a:r>
              <a:rPr lang="zh-CN" altLang="en-US" dirty="0"/>
              <a:t>𝑏</a:t>
            </a:r>
            <a:r>
              <a:rPr lang="zh-CN" altLang="en-US" baseline="-25000" dirty="0"/>
              <a:t>𝑖</a:t>
            </a:r>
            <a:r>
              <a:rPr lang="zh-CN" altLang="en-US" dirty="0"/>
              <a:t> 都有𝑎</a:t>
            </a:r>
            <a:r>
              <a:rPr lang="zh-CN" altLang="en-US" baseline="-25000" dirty="0"/>
              <a:t>𝑖</a:t>
            </a:r>
            <a:r>
              <a:rPr lang="zh-CN" altLang="en-US" dirty="0"/>
              <a:t>−𝑏</a:t>
            </a:r>
            <a:r>
              <a:rPr lang="zh-CN" altLang="en-US" baseline="-25000" dirty="0"/>
              <a:t>𝑖</a:t>
            </a:r>
            <a:r>
              <a:rPr lang="en-US" altLang="zh-CN" dirty="0"/>
              <a:t>=0</a:t>
            </a:r>
            <a:r>
              <a:rPr lang="zh-CN" altLang="en-US" dirty="0"/>
              <a:t>，即 𝑎</a:t>
            </a:r>
            <a:r>
              <a:rPr lang="zh-CN" altLang="en-US" baseline="-25000" dirty="0"/>
              <a:t>𝑖</a:t>
            </a:r>
            <a:r>
              <a:rPr lang="en-US" altLang="zh-CN" dirty="0"/>
              <a:t>=</a:t>
            </a:r>
            <a:r>
              <a:rPr lang="zh-CN" altLang="en-US" dirty="0"/>
              <a:t>𝑏</a:t>
            </a:r>
            <a:r>
              <a:rPr lang="zh-CN" altLang="en-US" baseline="-25000" dirty="0"/>
              <a:t>𝑖</a:t>
            </a:r>
            <a:r>
              <a:rPr lang="zh-CN" altLang="en-US" dirty="0"/>
              <a:t>。这个结论与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假设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2——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存在两组有序数</a:t>
            </a:r>
            <a:r>
              <a:rPr lang="zh-CN" altLang="en-US" dirty="0"/>
              <a:t>相违背。由此，反证了不可能存在两种不同的线性组合使得基向量 </a:t>
            </a:r>
            <a:r>
              <a:rPr lang="en-US" altLang="zh-CN" dirty="0"/>
              <a:t>U </a:t>
            </a:r>
            <a:r>
              <a:rPr lang="zh-CN" altLang="en-US" dirty="0"/>
              <a:t>能够用来表达空间 𝑉𝑛 中的所有向量。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b="1" dirty="0">
                <a:solidFill>
                  <a:srgbClr val="FF0000"/>
                </a:solidFill>
              </a:rPr>
              <a:t>综上，</a:t>
            </a:r>
            <a:r>
              <a:rPr lang="zh-CN" altLang="en-US" b="1" dirty="0">
                <a:solidFill>
                  <a:srgbClr val="0000FF"/>
                </a:solidFill>
              </a:rPr>
              <a:t>线性无关</a:t>
            </a:r>
            <a:r>
              <a:rPr lang="zh-CN" altLang="en-US" b="1" dirty="0">
                <a:solidFill>
                  <a:srgbClr val="FF0000"/>
                </a:solidFill>
              </a:rPr>
              <a:t>与表示</a:t>
            </a:r>
            <a:r>
              <a:rPr lang="zh-CN" altLang="en-US" b="1" dirty="0">
                <a:solidFill>
                  <a:srgbClr val="0000FF"/>
                </a:solidFill>
              </a:rPr>
              <a:t>唯一性</a:t>
            </a:r>
            <a:r>
              <a:rPr lang="zh-CN" altLang="en-US" b="1" dirty="0">
                <a:solidFill>
                  <a:srgbClr val="FF0000"/>
                </a:solidFill>
              </a:rPr>
              <a:t>是等价的。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88455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8562C-843F-4259-A44D-74AE7D3D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结论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D9CEB-2240-48F8-991E-A9B087A7A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在 𝑛 维空间中，向量组 𝐸</a:t>
            </a:r>
            <a:r>
              <a:rPr lang="en-US" altLang="zh-CN" dirty="0"/>
              <a:t>=</a:t>
            </a:r>
            <a:r>
              <a:rPr lang="zh-CN" altLang="en-US" dirty="0"/>
              <a:t>𝑒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𝑒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𝑒</a:t>
            </a:r>
            <a:r>
              <a:rPr lang="zh-CN" altLang="en-US" baseline="-25000" dirty="0"/>
              <a:t>𝑛</a:t>
            </a:r>
            <a:r>
              <a:rPr lang="zh-CN" altLang="en-US" dirty="0"/>
              <a:t>  能够构成</a:t>
            </a:r>
            <a:r>
              <a:rPr lang="zh-CN" altLang="en-US" dirty="0">
                <a:solidFill>
                  <a:srgbClr val="FF0000"/>
                </a:solidFill>
              </a:rPr>
              <a:t>基底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充要条件</a:t>
            </a:r>
            <a:r>
              <a:rPr lang="zh-CN" altLang="en-US" dirty="0"/>
              <a:t>是：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/>
              <a:t>𝑛 维空间中的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任何向量 𝑣</a:t>
            </a:r>
            <a:r>
              <a:rPr lang="zh-CN" altLang="en-US" dirty="0"/>
              <a:t>，都能表示为： 𝑣 </a:t>
            </a:r>
            <a:r>
              <a:rPr lang="en-US" altLang="zh-CN" dirty="0"/>
              <a:t>= 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zh-CN" altLang="en-US" dirty="0"/>
              <a:t>𝑒</a:t>
            </a:r>
            <a:r>
              <a:rPr lang="en-US" altLang="zh-CN" baseline="-25000" dirty="0"/>
              <a:t>1 </a:t>
            </a:r>
            <a:r>
              <a:rPr lang="en-US" altLang="zh-CN" dirty="0"/>
              <a:t>+ 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zh-CN" altLang="en-US" dirty="0"/>
              <a:t>𝑒</a:t>
            </a:r>
            <a:r>
              <a:rPr lang="en-US" altLang="zh-CN" baseline="-25000" dirty="0"/>
              <a:t>2 </a:t>
            </a:r>
            <a:r>
              <a:rPr lang="en-US" altLang="zh-CN" dirty="0"/>
              <a:t>+ ... + 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𝑒</a:t>
            </a:r>
            <a:r>
              <a:rPr lang="zh-CN" altLang="en-US" baseline="-25000" dirty="0"/>
              <a:t>𝑛 </a:t>
            </a:r>
            <a:r>
              <a:rPr lang="zh-CN" altLang="en-US" dirty="0"/>
              <a:t>的形式；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/>
              <a:t>以上的这种表示形式是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唯一的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换句话说，构成 𝑛 维空间的基底的 𝑛 个向量 </a:t>
            </a:r>
            <a:r>
              <a:rPr lang="en-US" altLang="zh-CN" dirty="0"/>
              <a:t>(</a:t>
            </a:r>
            <a:r>
              <a:rPr lang="zh-CN" altLang="en-US" dirty="0"/>
              <a:t>𝑒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𝑒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𝑒</a:t>
            </a:r>
            <a:r>
              <a:rPr lang="zh-CN" altLang="en-US" baseline="-25000" dirty="0"/>
              <a:t>𝑛</a:t>
            </a:r>
            <a:r>
              <a:rPr lang="en-US" altLang="zh-CN" dirty="0"/>
              <a:t>) </a:t>
            </a:r>
            <a:r>
              <a:rPr lang="zh-CN" altLang="en-US" dirty="0"/>
              <a:t>必须满足</a:t>
            </a:r>
            <a:r>
              <a:rPr lang="zh-CN" altLang="en-US" b="1" dirty="0">
                <a:solidFill>
                  <a:srgbClr val="0000FF"/>
                </a:solidFill>
              </a:rPr>
              <a:t>线性无关</a:t>
            </a:r>
            <a:r>
              <a:rPr lang="zh-CN" altLang="en-US" dirty="0"/>
              <a:t>的条件。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FBFD6E-613A-4B39-9D64-629EC245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构成基底的条件</a:t>
            </a:r>
          </a:p>
        </p:txBody>
      </p:sp>
    </p:spTree>
    <p:extLst>
      <p:ext uri="{BB962C8B-B14F-4D97-AF65-F5344CB8AC3E}">
        <p14:creationId xmlns:p14="http://schemas.microsoft.com/office/powerpoint/2010/main" val="386511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5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4199226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空间张成的定义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2C95A-5ADC-4806-9AE8-96C43F7750C2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228600" y="1397096"/>
            <a:ext cx="8763000" cy="2994886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给定一个向量组，由它的</a:t>
            </a:r>
            <a:r>
              <a:rPr lang="zh-CN" altLang="zh-CN" dirty="0">
                <a:solidFill>
                  <a:srgbClr val="0000FF"/>
                </a:solidFill>
              </a:rPr>
              <a:t>所有线性组合</a:t>
            </a:r>
            <a:r>
              <a:rPr lang="zh-CN" altLang="zh-CN" dirty="0"/>
              <a:t>所构成的</a:t>
            </a:r>
            <a:r>
              <a:rPr lang="zh-CN" altLang="zh-CN" dirty="0">
                <a:solidFill>
                  <a:srgbClr val="FF0000"/>
                </a:solidFill>
              </a:rPr>
              <a:t>空间</a:t>
            </a:r>
            <a:r>
              <a:rPr lang="zh-CN" altLang="zh-CN" dirty="0"/>
              <a:t>称为这个向量组的</a:t>
            </a:r>
            <a:r>
              <a:rPr lang="zh-CN" altLang="zh-CN" b="1" dirty="0"/>
              <a:t>张成</a:t>
            </a:r>
            <a:r>
              <a:rPr lang="zh-CN" altLang="zh-CN" dirty="0"/>
              <a:t>。换句话说，一个向量组的张成空间是这个向量组线性组合得到的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所有点的集合</a:t>
            </a:r>
            <a:r>
              <a:rPr lang="zh-CN" altLang="zh-CN" dirty="0"/>
              <a:t>。张成空间对向量组并没有线性无关性的要求，但作为基底的向量组是张量空间的</a:t>
            </a:r>
            <a:r>
              <a:rPr lang="zh-CN" altLang="zh-CN" b="1" dirty="0">
                <a:solidFill>
                  <a:srgbClr val="0000FF"/>
                </a:solidFill>
              </a:rPr>
              <a:t>最小向量组</a:t>
            </a:r>
            <a:r>
              <a:rPr lang="zh-CN" altLang="zh-CN" dirty="0"/>
              <a:t>。 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41129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空间张成的例子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4515944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第一种情况：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/>
                  <a:t>       向量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是两个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线性无关</a:t>
                </a:r>
                <a:r>
                  <a:rPr lang="zh-CN" altLang="en-US" dirty="0"/>
                  <a:t>的二维向量，它们构成了二维空间中的一组基底，因此它们的张成空间就是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整个二维空间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0"/>
                <a:endParaRPr lang="zh-CN" altLang="en-US" dirty="0"/>
              </a:p>
              <a:p>
                <a:pPr marL="342900" lvl="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第二种情况：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/>
                  <a:t>       向量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存在着如下关系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=−2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，即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 </a:t>
                </a:r>
                <a:r>
                  <a:rPr lang="zh-CN" altLang="en-US" dirty="0"/>
                  <a:t>是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线性相关</a:t>
                </a:r>
                <a:r>
                  <a:rPr lang="zh-CN" altLang="en-US" dirty="0"/>
                  <a:t>的共线向量，它们的张成空间是一条经过原点</a:t>
                </a:r>
                <a:r>
                  <a:rPr lang="en-US" altLang="zh-CN" dirty="0"/>
                  <a:t>(0,0)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一条直线</a:t>
                </a:r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515944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176743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空间张成的例子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3477647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第三种情况</a:t>
                </a:r>
                <a:r>
                  <a:rPr lang="zh-CN" altLang="en-US" dirty="0"/>
                  <a:t>：𝑢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dirty="0"/>
                  <a:t>       向量𝑢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和𝑢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是一组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线性无关</a:t>
                </a:r>
                <a:r>
                  <a:rPr lang="zh-CN" altLang="en-US" dirty="0"/>
                  <a:t>的向量，但是根据向量在空间中的特性，两个不相关的向量只能确定一个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过原点的平面</a:t>
                </a:r>
                <a:r>
                  <a:rPr lang="zh-CN" altLang="en-US" dirty="0"/>
                  <a:t>，因此它们张成的空间是一个经过原点</a:t>
                </a:r>
                <a:r>
                  <a:rPr lang="en-US" altLang="zh-CN" dirty="0"/>
                  <a:t>(0,0,0)</a:t>
                </a:r>
                <a:r>
                  <a:rPr lang="zh-CN" altLang="en-US" dirty="0"/>
                  <a:t>的平面。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3477647"/>
              </a:xfrm>
              <a:blipFill>
                <a:blip r:embed="rId2"/>
                <a:stretch>
                  <a:fillRect l="-467" r="-467" b="-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21093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1" dirty="0"/>
              <a:t>n </a:t>
            </a:r>
            <a:r>
              <a:rPr lang="zh-CN" altLang="en-US" dirty="0"/>
              <a:t>维向量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0613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math"/>
                  </a:rPr>
                  <a:t>         在本课程中，我们统一使用</a:t>
                </a:r>
                <a:r>
                  <a:rPr lang="zh-CN" altLang="en-US" b="1" i="1" dirty="0">
                    <a:solidFill>
                      <a:srgbClr val="FF0000"/>
                    </a:solidFill>
                    <a:latin typeface="math"/>
                  </a:rPr>
                  <a:t>黑体小写斜体字母 </a:t>
                </a:r>
                <a:r>
                  <a:rPr lang="zh-CN" altLang="en-US" dirty="0">
                    <a:latin typeface="math"/>
                  </a:rPr>
                  <a:t>表示，这也是标准表达方式。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（在部分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Slide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或者代码中可能会使用 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A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，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B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，</a:t>
                </a:r>
                <a:r>
                  <a:rPr lang="en-US" altLang="zh-CN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C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类似的</a:t>
                </a:r>
                <a:r>
                  <a:rPr lang="zh-CN" altLang="en-US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大写英文斜体字母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，这也不错，此时可以理解为这是一个张量，因为，所有的</a:t>
                </a:r>
                <a:r>
                  <a:rPr lang="zh-CN" altLang="en-US" dirty="0">
                    <a:solidFill>
                      <a:srgbClr val="0000FF"/>
                    </a:solidFill>
                    <a:latin typeface="math"/>
                  </a:rPr>
                  <a:t>向量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都可以理解为</a:t>
                </a:r>
                <a:r>
                  <a:rPr lang="zh-CN" altLang="en-US" dirty="0">
                    <a:solidFill>
                      <a:srgbClr val="FF0000"/>
                    </a:solidFill>
                    <a:latin typeface="math"/>
                  </a:rPr>
                  <a:t>一阶张量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th"/>
                  </a:rPr>
                  <a:t>。）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th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math"/>
                  </a:rPr>
                  <a:t>其中</a:t>
                </a:r>
                <a:r>
                  <a:rPr lang="en-US" altLang="zh-CN" dirty="0">
                    <a:latin typeface="math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>
                    <a:latin typeface="math"/>
                  </a:rPr>
                  <a:t>表示列向量；</a:t>
                </a:r>
                <a:endParaRPr lang="en-US" altLang="zh-CN" dirty="0">
                  <a:latin typeface="math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math"/>
                  </a:rPr>
                  <a:t>用列向量的转置用来表示行向量，如：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>
                    <a:latin typeface="math"/>
                  </a:rPr>
                  <a:t>。</a:t>
                </a:r>
                <a:endParaRPr lang="en-US" altLang="zh-CN" dirty="0">
                  <a:latin typeface="math"/>
                </a:endParaRPr>
              </a:p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math"/>
                  </a:rPr>
                  <a:t>假设：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CN" altLang="en-US" dirty="0">
                    <a:latin typeface="math"/>
                  </a:rPr>
                  <a:t>，则有：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math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math"/>
                  </a:rPr>
                  <a:t>      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是一个列向量，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>
                    <a:latin typeface="math"/>
                  </a:rPr>
                  <a:t>是一个行向量。</a:t>
                </a: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0B3645-6502-4185-BCD4-458D9013A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206132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向量组的基本概念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148362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空间张成的例子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29692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第四种情况</a:t>
                </a:r>
                <a:r>
                  <a:rPr lang="zh-CN" altLang="en-US" dirty="0"/>
                  <a:t>：𝑢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/>
                <a:r>
                  <a:rPr lang="zh-CN" altLang="en-US" dirty="0"/>
                  <a:t>        此处，存在三个不同的向量 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，但是我们发现它们之间存在 𝑢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+2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，也就是说向量𝑢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可以用𝑢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来表征，它们之间存在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线性相关性</a:t>
                </a:r>
                <a:r>
                  <a:rPr lang="zh-CN" altLang="en-US" dirty="0"/>
                  <a:t>。所以，可以说这三个向量中有一个向量是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多余的</a:t>
                </a:r>
                <a:r>
                  <a:rPr lang="zh-CN" altLang="en-US" dirty="0"/>
                  <a:t>。因此，对于只存在两个线性无关向量（剔出一个可被合成的向量后）的向量空间，向量𝑢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的张成空间是一个经过原点</a:t>
                </a:r>
                <a:r>
                  <a:rPr lang="en-US" altLang="zh-CN" dirty="0"/>
                  <a:t>(0,0,0)</a:t>
                </a:r>
                <a:r>
                  <a:rPr lang="zh-CN" altLang="en-US" dirty="0"/>
                  <a:t>的平面。相似地，对于向量𝑢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，它们所张成的空间也是一个经过原点</a:t>
                </a:r>
                <a:r>
                  <a:rPr lang="en-US" altLang="zh-CN" dirty="0"/>
                  <a:t>(0,0,0) </a:t>
                </a:r>
                <a:r>
                  <a:rPr lang="zh-CN" altLang="en-US" dirty="0"/>
                  <a:t>的平面，此时𝑢</a:t>
                </a:r>
                <a:r>
                  <a:rPr lang="en-US" altLang="zh-CN" baseline="-25000" dirty="0"/>
                  <a:t>2 </a:t>
                </a:r>
                <a:r>
                  <a:rPr lang="en-US" altLang="zh-CN" dirty="0"/>
                  <a:t>=1/2(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 </a:t>
                </a:r>
                <a:r>
                  <a:rPr lang="en-US" altLang="zh-CN" dirty="0"/>
                  <a:t>−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，𝑢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可以被向量𝑢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线性表示，此时𝑢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是一个可以被剔除的向量。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329692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146657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0472CB-82E5-49D0-A7EE-B785AFD83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空间张成的例子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88885"/>
              </a:xfrm>
            </p:spPr>
            <p:txBody>
              <a:bodyPr/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第五种情况</a:t>
                </a:r>
                <a:r>
                  <a:rPr lang="zh-CN" altLang="en-US" dirty="0"/>
                  <a:t>：𝑢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, 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/>
                  <a:t>       向量𝑢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𝑢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是三个典型的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线性无关</a:t>
                </a:r>
                <a:r>
                  <a:rPr lang="zh-CN" altLang="en-US" dirty="0"/>
                  <a:t>向量，它们可以组成三维空间的一组基底，因此它们的张成空间是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整个三维空间</a:t>
                </a:r>
                <a:r>
                  <a:rPr lang="zh-CN" altLang="en-US" dirty="0"/>
                  <a:t>。</a:t>
                </a:r>
              </a:p>
              <a:p>
                <a:pPr lvl="0"/>
                <a:endParaRPr lang="en-US" altLang="zh-CN" dirty="0"/>
              </a:p>
              <a:p>
                <a:pPr lvl="0"/>
                <a:endParaRPr lang="zh-CN" altLang="en-US" dirty="0"/>
              </a:p>
              <a:p>
                <a:pPr lvl="0"/>
                <a:r>
                  <a:rPr lang="zh-CN" altLang="en-US" dirty="0">
                    <a:solidFill>
                      <a:srgbClr val="7030A0"/>
                    </a:solidFill>
                  </a:rPr>
                  <a:t>       由上面的例子，可以得到一些结论：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向量的个数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维数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都不是张成空间维数及形态的决定因素，还需要与向量的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线性无关性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及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秩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进行整体考虑。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8E2C95A-5ADC-4806-9AE8-96C43F775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5188885"/>
              </a:xfrm>
              <a:blipFill>
                <a:blip r:embed="rId2"/>
                <a:stretch>
                  <a:fillRect l="-467"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B6919AC-8653-4505-8481-2AE9B919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张成的空间</a:t>
            </a:r>
          </a:p>
        </p:txBody>
      </p:sp>
    </p:spTree>
    <p:extLst>
      <p:ext uri="{BB962C8B-B14F-4D97-AF65-F5344CB8AC3E}">
        <p14:creationId xmlns:p14="http://schemas.microsoft.com/office/powerpoint/2010/main" val="320442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8"/>
          </a:xfrm>
        </p:spPr>
        <p:txBody>
          <a:bodyPr/>
          <a:lstStyle/>
          <a:p>
            <a:r>
              <a:rPr lang="zh-CN" altLang="en-US" dirty="0"/>
              <a:t>向量空间</a:t>
            </a:r>
          </a:p>
        </p:txBody>
      </p:sp>
    </p:spTree>
    <p:extLst>
      <p:ext uri="{BB962C8B-B14F-4D97-AF65-F5344CB8AC3E}">
        <p14:creationId xmlns:p14="http://schemas.microsoft.com/office/powerpoint/2010/main" val="292617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三维向量空间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18150-04DC-4248-B2BA-73DBAE7DDB3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6568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在几何中，</a:t>
            </a:r>
            <a:r>
              <a:rPr lang="zh-CN" altLang="en-US" b="1" dirty="0"/>
              <a:t>空间</a:t>
            </a:r>
            <a:r>
              <a:rPr lang="zh-CN" altLang="en-US" dirty="0"/>
              <a:t>通常作为</a:t>
            </a:r>
            <a:r>
              <a:rPr lang="zh-CN" altLang="en-US" dirty="0">
                <a:solidFill>
                  <a:srgbClr val="0000FF"/>
                </a:solidFill>
              </a:rPr>
              <a:t>点的集合</a:t>
            </a:r>
            <a:r>
              <a:rPr lang="zh-CN" altLang="en-US" dirty="0"/>
              <a:t>，即空间的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FF"/>
                </a:solidFill>
              </a:rPr>
              <a:t>点</a:t>
            </a:r>
            <a:r>
              <a:rPr lang="zh-CN" altLang="en-US" dirty="0"/>
              <a:t>，这样的空间称为</a:t>
            </a:r>
            <a:r>
              <a:rPr lang="zh-CN" altLang="en-US" b="1" dirty="0">
                <a:solidFill>
                  <a:srgbClr val="FF0000"/>
                </a:solidFill>
              </a:rPr>
              <a:t>点空间</a:t>
            </a:r>
            <a:r>
              <a:rPr lang="zh-CN" altLang="en-US" dirty="0"/>
              <a:t>。我们把</a:t>
            </a:r>
            <a:r>
              <a:rPr lang="en-US" altLang="zh-CN" dirty="0"/>
              <a:t>3</a:t>
            </a:r>
            <a:r>
              <a:rPr lang="zh-CN" altLang="en-US" dirty="0"/>
              <a:t>维向量的全体所组成的集合： </a:t>
            </a:r>
            <a:r>
              <a:rPr lang="zh-CN" altLang="en-US" b="1" dirty="0"/>
              <a:t>𝑅</a:t>
            </a:r>
            <a:r>
              <a:rPr lang="en-US" altLang="zh-CN" baseline="30000" dirty="0"/>
              <a:t>3</a:t>
            </a:r>
            <a:r>
              <a:rPr lang="en-US" altLang="zh-CN" dirty="0"/>
              <a:t>={</a:t>
            </a:r>
            <a:r>
              <a:rPr lang="zh-CN" altLang="en-US" b="1" dirty="0"/>
              <a:t>𝑟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𝑧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𝑧∈𝑅</a:t>
            </a:r>
            <a:r>
              <a:rPr lang="en-US" altLang="zh-CN" dirty="0"/>
              <a:t>} </a:t>
            </a:r>
            <a:r>
              <a:rPr lang="zh-CN" altLang="en-US" dirty="0"/>
              <a:t>叫做</a:t>
            </a:r>
            <a:r>
              <a:rPr lang="zh-CN" altLang="en-US" b="1" dirty="0"/>
              <a:t>三维向量空间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在点空间取定坐标系后，空间中的点</a:t>
            </a:r>
            <a:r>
              <a:rPr lang="en-US" altLang="zh-CN" dirty="0"/>
              <a:t>P(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3</a:t>
            </a:r>
            <a:r>
              <a:rPr lang="zh-CN" altLang="en-US" dirty="0"/>
              <a:t>维向量</a:t>
            </a:r>
            <a:br>
              <a:rPr lang="en-US" altLang="zh-CN" dirty="0"/>
            </a:br>
            <a:r>
              <a:rPr lang="zh-CN" altLang="en-US" b="1" dirty="0"/>
              <a:t>𝑟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𝑧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zh-CN" altLang="en-US" dirty="0"/>
              <a:t>之间就存在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一一对应</a:t>
            </a:r>
            <a:r>
              <a:rPr lang="zh-CN" altLang="en-US" dirty="0"/>
              <a:t>的关系。因此，</a:t>
            </a:r>
            <a:r>
              <a:rPr lang="zh-CN" altLang="en-US" b="1" dirty="0">
                <a:solidFill>
                  <a:srgbClr val="0000FF"/>
                </a:solidFill>
              </a:rPr>
              <a:t>向量空间</a:t>
            </a:r>
            <a:r>
              <a:rPr lang="zh-CN" altLang="en-US" dirty="0"/>
              <a:t>可以类比为取定了坐标系的</a:t>
            </a:r>
            <a:r>
              <a:rPr lang="zh-CN" altLang="en-US" b="1" dirty="0">
                <a:solidFill>
                  <a:srgbClr val="0000FF"/>
                </a:solidFill>
              </a:rPr>
              <a:t>点空间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向量的集合：</a:t>
            </a:r>
            <a:r>
              <a:rPr lang="zh-CN" altLang="en-US" b="1" dirty="0"/>
              <a:t>𝜋</a:t>
            </a:r>
            <a:r>
              <a:rPr lang="en-US" altLang="zh-CN" dirty="0"/>
              <a:t>={</a:t>
            </a:r>
            <a:r>
              <a:rPr lang="zh-CN" altLang="en-US" b="1" dirty="0"/>
              <a:t>𝑟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dirty="0"/>
              <a:t>,</a:t>
            </a:r>
            <a:r>
              <a:rPr lang="zh-CN" altLang="en-US" dirty="0"/>
              <a:t>𝑦</a:t>
            </a:r>
            <a:r>
              <a:rPr lang="en-US" altLang="zh-CN" dirty="0"/>
              <a:t>,</a:t>
            </a:r>
            <a:r>
              <a:rPr lang="zh-CN" altLang="en-US" dirty="0"/>
              <a:t>𝑧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en-US" altLang="zh-CN" dirty="0"/>
              <a:t>|</a:t>
            </a:r>
            <a:r>
              <a:rPr lang="zh-CN" altLang="en-US" dirty="0"/>
              <a:t>𝑎𝑥</a:t>
            </a:r>
            <a:r>
              <a:rPr lang="en-US" altLang="zh-CN" dirty="0"/>
              <a:t>+</a:t>
            </a:r>
            <a:r>
              <a:rPr lang="zh-CN" altLang="en-US" dirty="0"/>
              <a:t>𝑏𝑦</a:t>
            </a:r>
            <a:r>
              <a:rPr lang="en-US" altLang="zh-CN" dirty="0"/>
              <a:t>+</a:t>
            </a:r>
            <a:r>
              <a:rPr lang="zh-CN" altLang="en-US" dirty="0"/>
              <a:t>𝑐𝑧</a:t>
            </a:r>
            <a:r>
              <a:rPr lang="en-US" altLang="zh-CN" dirty="0"/>
              <a:t>=</a:t>
            </a:r>
            <a:r>
              <a:rPr lang="zh-CN" altLang="en-US" dirty="0"/>
              <a:t>𝑑</a:t>
            </a:r>
            <a:r>
              <a:rPr lang="en-US" altLang="zh-CN" dirty="0"/>
              <a:t>} </a:t>
            </a:r>
            <a:r>
              <a:rPr lang="zh-CN" altLang="en-US" dirty="0"/>
              <a:t>也叫做</a:t>
            </a:r>
            <a:r>
              <a:rPr lang="zh-CN" altLang="en-US" dirty="0">
                <a:solidFill>
                  <a:srgbClr val="0000FF"/>
                </a:solidFill>
              </a:rPr>
              <a:t>向量空间</a:t>
            </a:r>
            <a:r>
              <a:rPr lang="zh-CN" altLang="en-US" dirty="0"/>
              <a:t> </a:t>
            </a:r>
            <a:r>
              <a:rPr lang="zh-CN" altLang="en-US" b="1" dirty="0"/>
              <a:t>𝑅</a:t>
            </a:r>
            <a:r>
              <a:rPr lang="en-US" altLang="zh-CN" baseline="30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FF0000"/>
                </a:solidFill>
              </a:rPr>
              <a:t>平面</a:t>
            </a:r>
            <a:r>
              <a:rPr lang="zh-CN" altLang="en-US" dirty="0"/>
              <a:t>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001"/>
            <a:ext cx="9144000" cy="577787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98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E6EE6C-E083-4023-93A4-060E38BEC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1" dirty="0"/>
              <a:t>n </a:t>
            </a:r>
            <a:r>
              <a:rPr lang="zh-CN" altLang="en-US" dirty="0"/>
              <a:t>维向量空间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18150-04DC-4248-B2BA-73DBAE7DDB3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045319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𝑛 维向量</a:t>
            </a:r>
            <a:r>
              <a:rPr lang="zh-CN" altLang="en-US" dirty="0"/>
              <a:t>的全体所组成的集合：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b="1" dirty="0"/>
              <a:t>𝑅</a:t>
            </a:r>
            <a:r>
              <a:rPr lang="zh-CN" altLang="en-US" baseline="-25000" dirty="0"/>
              <a:t>𝑛</a:t>
            </a:r>
            <a:r>
              <a:rPr lang="en-US" altLang="zh-CN" dirty="0"/>
              <a:t>={</a:t>
            </a:r>
            <a:r>
              <a:rPr lang="zh-CN" altLang="en-US" b="1" dirty="0"/>
              <a:t>𝑥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en-US" altLang="zh-CN" dirty="0"/>
              <a:t>|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zh-CN" altLang="en-US" dirty="0"/>
              <a:t>∈𝑅</a:t>
            </a:r>
            <a:r>
              <a:rPr lang="en-US" altLang="zh-CN" dirty="0"/>
              <a:t>} </a:t>
            </a:r>
            <a:r>
              <a:rPr lang="zh-CN" altLang="en-US" dirty="0"/>
              <a:t>叫做 </a:t>
            </a:r>
            <a:r>
              <a:rPr lang="zh-CN" altLang="en-US" b="1" dirty="0"/>
              <a:t>𝑛 维向量空间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  𝑛 维向量的集合 𝜋</a:t>
            </a:r>
            <a:r>
              <a:rPr lang="en-US" altLang="zh-CN" dirty="0"/>
              <a:t>={</a:t>
            </a:r>
            <a:r>
              <a:rPr lang="zh-CN" altLang="en-US" dirty="0"/>
              <a:t>𝑥</a:t>
            </a:r>
            <a:r>
              <a:rPr lang="en-US" altLang="zh-CN" dirty="0"/>
              <a:t>=(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)</a:t>
            </a:r>
            <a:r>
              <a:rPr lang="zh-CN" altLang="en-US" baseline="30000" dirty="0"/>
              <a:t>𝑇</a:t>
            </a:r>
            <a:r>
              <a:rPr lang="en-US" altLang="zh-CN" dirty="0"/>
              <a:t>|</a:t>
            </a:r>
            <a:r>
              <a:rPr lang="zh-CN" altLang="en-US" dirty="0"/>
              <a:t>𝑎</a:t>
            </a:r>
            <a:r>
              <a:rPr lang="en-US" altLang="zh-CN" baseline="-25000" dirty="0"/>
              <a:t>1</a:t>
            </a:r>
            <a:r>
              <a:rPr lang="zh-CN" altLang="en-US" dirty="0"/>
              <a:t>𝑥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zh-CN" altLang="en-US" dirty="0"/>
              <a:t>𝑎</a:t>
            </a:r>
            <a:r>
              <a:rPr lang="en-US" altLang="zh-CN" baseline="-25000" dirty="0"/>
              <a:t>2</a:t>
            </a:r>
            <a:r>
              <a:rPr lang="zh-CN" altLang="en-US" dirty="0"/>
              <a:t>𝑥</a:t>
            </a:r>
            <a:r>
              <a:rPr lang="en-US" altLang="zh-CN" baseline="-25000" dirty="0"/>
              <a:t>2</a:t>
            </a:r>
            <a:r>
              <a:rPr lang="en-US" altLang="zh-CN" dirty="0"/>
              <a:t>+...+</a:t>
            </a:r>
            <a:r>
              <a:rPr lang="zh-CN" altLang="en-US" dirty="0"/>
              <a:t>𝑎</a:t>
            </a:r>
            <a:r>
              <a:rPr lang="zh-CN" altLang="en-US" baseline="-25000" dirty="0"/>
              <a:t>𝑛</a:t>
            </a:r>
            <a:r>
              <a:rPr lang="zh-CN" altLang="en-US" dirty="0"/>
              <a:t>𝑥</a:t>
            </a:r>
            <a:r>
              <a:rPr lang="zh-CN" altLang="en-US" baseline="-25000" dirty="0"/>
              <a:t>𝑛</a:t>
            </a:r>
            <a:r>
              <a:rPr lang="en-US" altLang="zh-CN" dirty="0"/>
              <a:t>=</a:t>
            </a:r>
            <a:r>
              <a:rPr lang="zh-CN" altLang="en-US" dirty="0"/>
              <a:t>𝑏</a:t>
            </a:r>
            <a:r>
              <a:rPr lang="en-US" altLang="zh-CN" dirty="0"/>
              <a:t>} </a:t>
            </a:r>
            <a:r>
              <a:rPr lang="zh-CN" altLang="en-US" dirty="0"/>
              <a:t>叫做 𝑛 维向量空间 𝑅</a:t>
            </a:r>
            <a:r>
              <a:rPr lang="zh-CN" altLang="en-US" baseline="-25000" dirty="0"/>
              <a:t>𝑛</a:t>
            </a:r>
            <a:r>
              <a:rPr lang="zh-CN" altLang="en-US" dirty="0"/>
              <a:t> 中的 𝑛−</a:t>
            </a:r>
            <a:r>
              <a:rPr lang="en-US" altLang="zh-CN" dirty="0"/>
              <a:t>1 </a:t>
            </a:r>
            <a:r>
              <a:rPr lang="zh-CN" altLang="en-US" dirty="0"/>
              <a:t>维</a:t>
            </a:r>
            <a:r>
              <a:rPr lang="zh-CN" altLang="en-US" b="1" dirty="0">
                <a:solidFill>
                  <a:srgbClr val="0000FF"/>
                </a:solidFill>
              </a:rPr>
              <a:t>超平面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      𝑛 维向量有着广泛的实际意义。例如，为了确定飞机的飞行状态，我们需要</a:t>
            </a:r>
            <a:r>
              <a:rPr lang="en-US" altLang="zh-CN" dirty="0">
                <a:solidFill>
                  <a:srgbClr val="0000FF"/>
                </a:solidFill>
              </a:rPr>
              <a:t>6</a:t>
            </a:r>
            <a:r>
              <a:rPr lang="zh-CN" altLang="en-US" dirty="0">
                <a:solidFill>
                  <a:srgbClr val="0000FF"/>
                </a:solidFill>
              </a:rPr>
              <a:t>个</a:t>
            </a:r>
            <a:r>
              <a:rPr lang="zh-CN" altLang="en-US" dirty="0"/>
              <a:t>参数。表示飞机重心在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空间的位置</a:t>
            </a:r>
            <a:r>
              <a:rPr lang="zh-CN" altLang="en-US" dirty="0"/>
              <a:t>需要</a:t>
            </a:r>
            <a:r>
              <a:rPr lang="en-US" altLang="zh-CN" dirty="0"/>
              <a:t>3</a:t>
            </a:r>
            <a:r>
              <a:rPr lang="zh-CN" altLang="en-US" dirty="0"/>
              <a:t>个参数</a:t>
            </a:r>
            <a:r>
              <a:rPr lang="en-US" altLang="zh-CN" dirty="0" err="1"/>
              <a:t>x,y,z</a:t>
            </a:r>
            <a:r>
              <a:rPr lang="en-US" altLang="zh-CN" dirty="0"/>
              <a:t>; </a:t>
            </a:r>
            <a:r>
              <a:rPr lang="zh-CN" altLang="en-US" dirty="0"/>
              <a:t>此外，还需要</a:t>
            </a:r>
            <a:r>
              <a:rPr lang="en-US" altLang="zh-CN" dirty="0"/>
              <a:t>3</a:t>
            </a:r>
            <a:r>
              <a:rPr lang="zh-CN" altLang="en-US" dirty="0"/>
              <a:t>个参数，机身的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水平转角 </a:t>
            </a:r>
            <a:r>
              <a:rPr lang="zh-CN" altLang="en-US" dirty="0"/>
              <a:t>𝜃</a:t>
            </a:r>
            <a:r>
              <a:rPr lang="en-US" altLang="zh-CN" dirty="0"/>
              <a:t>(0≤</a:t>
            </a:r>
            <a:r>
              <a:rPr lang="zh-CN" altLang="en-US" dirty="0"/>
              <a:t>𝜃</a:t>
            </a:r>
            <a:r>
              <a:rPr lang="en-US" altLang="zh-CN" dirty="0"/>
              <a:t>&lt;2</a:t>
            </a:r>
            <a:r>
              <a:rPr lang="zh-CN" altLang="en-US" dirty="0"/>
              <a:t>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机身的仰角</a:t>
            </a:r>
            <a:r>
              <a:rPr lang="zh-CN" altLang="en-US" dirty="0"/>
              <a:t> 𝜓</a:t>
            </a:r>
            <a:r>
              <a:rPr lang="en-US" altLang="zh-CN" dirty="0"/>
              <a:t>(−</a:t>
            </a:r>
            <a:r>
              <a:rPr lang="zh-CN" altLang="en-US" dirty="0"/>
              <a:t>𝜋</a:t>
            </a:r>
            <a:r>
              <a:rPr lang="en-US" altLang="zh-CN" dirty="0"/>
              <a:t>2≤</a:t>
            </a:r>
            <a:r>
              <a:rPr lang="zh-CN" altLang="en-US" dirty="0"/>
              <a:t>𝜓≤𝜋</a:t>
            </a:r>
            <a:r>
              <a:rPr lang="en-US" altLang="zh-CN" dirty="0"/>
              <a:t>2)</a:t>
            </a:r>
            <a:r>
              <a:rPr lang="zh-CN" altLang="en-US" dirty="0"/>
              <a:t>，以及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机翼的转角 </a:t>
            </a:r>
            <a:r>
              <a:rPr lang="zh-CN" altLang="en-US" dirty="0"/>
              <a:t>𝜙</a:t>
            </a:r>
            <a:r>
              <a:rPr lang="en-US" altLang="zh-CN" dirty="0"/>
              <a:t>(−</a:t>
            </a:r>
            <a:r>
              <a:rPr lang="zh-CN" altLang="en-US" dirty="0"/>
              <a:t>𝜋≤𝜙≤𝜋</a:t>
            </a:r>
            <a:r>
              <a:rPr lang="en-US" altLang="zh-CN" dirty="0"/>
              <a:t>)</a:t>
            </a:r>
            <a:r>
              <a:rPr lang="zh-CN" altLang="en-US" dirty="0"/>
              <a:t>。如此，</a:t>
            </a:r>
            <a:r>
              <a:rPr lang="en-US" altLang="zh-CN" dirty="0"/>
              <a:t>6</a:t>
            </a:r>
            <a:r>
              <a:rPr lang="zh-CN" altLang="en-US" dirty="0"/>
              <a:t>个参数组成一个</a:t>
            </a:r>
            <a:r>
              <a:rPr lang="en-US" altLang="zh-CN" dirty="0"/>
              <a:t>6</a:t>
            </a:r>
            <a:r>
              <a:rPr lang="zh-CN" altLang="en-US" dirty="0"/>
              <a:t>维的向量，就可用来描述一架飞机的飞行状态。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3D0EEDB-4C9E-45CB-9AA6-B9EEA9AB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001"/>
            <a:ext cx="9144000" cy="577787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218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889384"/>
            <a:ext cx="9144000" cy="649986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向量组的线性相关性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014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math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3680</TotalTime>
  <Words>5913</Words>
  <Application>Microsoft Office PowerPoint</Application>
  <PresentationFormat>全屏显示(4:3)</PresentationFormat>
  <Paragraphs>282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math</vt:lpstr>
      <vt:lpstr>等线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第1章 坐标与变换</vt:lpstr>
      <vt:lpstr>PowerPoint 演示文稿</vt:lpstr>
      <vt:lpstr>PowerPoint 演示文稿</vt:lpstr>
      <vt:lpstr>向量组的基本概念</vt:lpstr>
      <vt:lpstr>向量组的基本概念</vt:lpstr>
      <vt:lpstr>PowerPoint 演示文稿</vt:lpstr>
      <vt:lpstr>向量空间</vt:lpstr>
      <vt:lpstr>向量空间</vt:lpstr>
      <vt:lpstr>PowerPoint 演示文稿</vt:lpstr>
      <vt:lpstr>向量组</vt:lpstr>
      <vt:lpstr>向量组</vt:lpstr>
      <vt:lpstr>线性组合</vt:lpstr>
      <vt:lpstr>线性相关性</vt:lpstr>
      <vt:lpstr>线性相关性</vt:lpstr>
      <vt:lpstr>线性相关性</vt:lpstr>
      <vt:lpstr>线性相关性</vt:lpstr>
      <vt:lpstr>线性相关性</vt:lpstr>
      <vt:lpstr>PowerPoint 演示文稿</vt:lpstr>
      <vt:lpstr>维数与基</vt:lpstr>
      <vt:lpstr>维数与基</vt:lpstr>
      <vt:lpstr>坐标</vt:lpstr>
      <vt:lpstr>坐标</vt:lpstr>
      <vt:lpstr>坐标</vt:lpstr>
      <vt:lpstr>坐标</vt:lpstr>
      <vt:lpstr>坐标</vt:lpstr>
      <vt:lpstr>坐标</vt:lpstr>
      <vt:lpstr>坐标</vt:lpstr>
      <vt:lpstr>坐标</vt:lpstr>
      <vt:lpstr>坐标</vt:lpstr>
      <vt:lpstr>坐标</vt:lpstr>
      <vt:lpstr>PowerPoint 演示文稿</vt:lpstr>
      <vt:lpstr>构成基底的条件</vt:lpstr>
      <vt:lpstr>任意向量都可以作为基底吗？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构成基底的条件</vt:lpstr>
      <vt:lpstr>PowerPoint 演示文稿</vt:lpstr>
      <vt:lpstr>张成的空间</vt:lpstr>
      <vt:lpstr>张成的空间</vt:lpstr>
      <vt:lpstr>张成的空间</vt:lpstr>
      <vt:lpstr>张成的空间</vt:lpstr>
      <vt:lpstr>张成的空间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新宇</cp:lastModifiedBy>
  <cp:revision>858</cp:revision>
  <dcterms:created xsi:type="dcterms:W3CDTF">2019-02-13T06:30:20Z</dcterms:created>
  <dcterms:modified xsi:type="dcterms:W3CDTF">2020-03-08T11:51:52Z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