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01" r:id="rId2"/>
    <p:sldId id="372" r:id="rId3"/>
    <p:sldId id="395" r:id="rId4"/>
    <p:sldId id="382" r:id="rId5"/>
    <p:sldId id="383" r:id="rId6"/>
    <p:sldId id="384" r:id="rId7"/>
    <p:sldId id="385" r:id="rId8"/>
    <p:sldId id="387" r:id="rId9"/>
    <p:sldId id="386" r:id="rId10"/>
    <p:sldId id="388" r:id="rId11"/>
    <p:sldId id="389" r:id="rId12"/>
    <p:sldId id="400" r:id="rId13"/>
    <p:sldId id="397" r:id="rId14"/>
    <p:sldId id="392" r:id="rId15"/>
    <p:sldId id="390" r:id="rId16"/>
    <p:sldId id="398" r:id="rId17"/>
    <p:sldId id="391" r:id="rId18"/>
    <p:sldId id="401" r:id="rId19"/>
    <p:sldId id="393" r:id="rId20"/>
    <p:sldId id="394" r:id="rId21"/>
    <p:sldId id="396" r:id="rId22"/>
    <p:sldId id="399" r:id="rId23"/>
    <p:sldId id="342" r:id="rId24"/>
  </p:sldIdLst>
  <p:sldSz cx="9144000" cy="6858000" type="screen4x3"/>
  <p:notesSz cx="9144000" cy="5143500"/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1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40" autoAdjust="0"/>
    <p:restoredTop sz="97311" autoAdjust="0"/>
  </p:normalViewPr>
  <p:slideViewPr>
    <p:cSldViewPr>
      <p:cViewPr varScale="1">
        <p:scale>
          <a:sx n="114" d="100"/>
          <a:sy n="114" d="100"/>
        </p:scale>
        <p:origin x="624" y="51"/>
      </p:cViewPr>
      <p:guideLst>
        <p:guide orient="horz" pos="384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CD449-0720-4299-8DE9-69CE28848277}" type="datetimeFigureOut">
              <a:rPr lang="zh-CN" altLang="en-US" smtClean="0"/>
              <a:t>2020-5-30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14713" y="642938"/>
            <a:ext cx="231457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0EC1B-DF12-404D-B2C7-261ED781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6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1982AEFB-EE81-48DE-9DD4-8CFBE17FAB1A}"/>
              </a:ext>
            </a:extLst>
          </p:cNvPr>
          <p:cNvSpPr/>
          <p:nvPr userDrawn="1"/>
        </p:nvSpPr>
        <p:spPr>
          <a:xfrm>
            <a:off x="928052" y="4038600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18AF12D8-A3EF-4DD4-AB7C-D25AFC1AFC14}"/>
              </a:ext>
            </a:extLst>
          </p:cNvPr>
          <p:cNvSpPr txBox="1"/>
          <p:nvPr userDrawn="1"/>
        </p:nvSpPr>
        <p:spPr>
          <a:xfrm>
            <a:off x="-1" y="4536206"/>
            <a:ext cx="9144000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397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397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41595DCD-EC7B-43D2-A89F-DA49AC4940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3070325"/>
            <a:ext cx="9144000" cy="677108"/>
          </a:xfrm>
        </p:spPr>
        <p:txBody>
          <a:bodyPr/>
          <a:lstStyle>
            <a:lvl1pPr algn="ctr">
              <a:defRPr sz="4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53E208D-ADA2-402A-A9D6-032D5BDEEF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90887" y="6296049"/>
            <a:ext cx="1183005" cy="3641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0521EDF-1DE4-497D-9BFA-C1092D43DE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27036" y="6296049"/>
            <a:ext cx="1394656" cy="364168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0AE80A5B-656A-4912-8553-5ED159B18E19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Holder 2">
            <a:extLst>
              <a:ext uri="{FF2B5EF4-FFF2-40B4-BE49-F238E27FC236}">
                <a16:creationId xmlns:a16="http://schemas.microsoft.com/office/drawing/2014/main" id="{C97F5ECA-A77A-40B6-BF8F-F2A82638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2E958C1-BB62-4AD6-B45E-C819B85FFF4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874836" y="6296049"/>
            <a:ext cx="1192964" cy="364168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50466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9">
            <a:extLst>
              <a:ext uri="{FF2B5EF4-FFF2-40B4-BE49-F238E27FC236}">
                <a16:creationId xmlns:a16="http://schemas.microsoft.com/office/drawing/2014/main" id="{3E070FF4-8783-41C9-A071-1E73A67F0448}"/>
              </a:ext>
            </a:extLst>
          </p:cNvPr>
          <p:cNvSpPr/>
          <p:nvPr userDrawn="1"/>
        </p:nvSpPr>
        <p:spPr>
          <a:xfrm>
            <a:off x="827579" y="5461000"/>
            <a:ext cx="1001220" cy="1074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DD9669E9-347C-43B3-AF3E-4073BB6EE26E}"/>
              </a:ext>
            </a:extLst>
          </p:cNvPr>
          <p:cNvSpPr/>
          <p:nvPr userDrawn="1"/>
        </p:nvSpPr>
        <p:spPr>
          <a:xfrm>
            <a:off x="0" y="5546427"/>
            <a:ext cx="9144000" cy="1079500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9B44C45-5445-485A-A9AB-82E6A69D648C}"/>
              </a:ext>
            </a:extLst>
          </p:cNvPr>
          <p:cNvGrpSpPr/>
          <p:nvPr userDrawn="1"/>
        </p:nvGrpSpPr>
        <p:grpSpPr>
          <a:xfrm>
            <a:off x="8535925" y="4648200"/>
            <a:ext cx="531876" cy="1016000"/>
            <a:chOff x="8496427" y="3524250"/>
            <a:chExt cx="531876" cy="698500"/>
          </a:xfrm>
        </p:grpSpPr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407C86E8-CC0C-435E-B008-514D802D90BB}"/>
                </a:ext>
              </a:extLst>
            </p:cNvPr>
            <p:cNvSpPr/>
            <p:nvPr/>
          </p:nvSpPr>
          <p:spPr>
            <a:xfrm>
              <a:off x="8496427" y="3524250"/>
              <a:ext cx="18415" cy="698500"/>
            </a:xfrm>
            <a:custGeom>
              <a:avLst/>
              <a:gdLst/>
              <a:ahLst/>
              <a:cxnLst/>
              <a:rect l="l" t="t" r="r" b="b"/>
              <a:pathLst>
                <a:path w="18415" h="698500">
                  <a:moveTo>
                    <a:pt x="0" y="0"/>
                  </a:moveTo>
                  <a:lnTo>
                    <a:pt x="18033" y="698080"/>
                  </a:lnTo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C706BD38-20DC-42D1-9CCE-D8E22DFA4D53}"/>
                </a:ext>
              </a:extLst>
            </p:cNvPr>
            <p:cNvSpPr/>
            <p:nvPr/>
          </p:nvSpPr>
          <p:spPr>
            <a:xfrm>
              <a:off x="8497443" y="3524377"/>
              <a:ext cx="530860" cy="275590"/>
            </a:xfrm>
            <a:custGeom>
              <a:avLst/>
              <a:gdLst/>
              <a:ahLst/>
              <a:cxnLst/>
              <a:rect l="l" t="t" r="r" b="b"/>
              <a:pathLst>
                <a:path w="530859" h="275589">
                  <a:moveTo>
                    <a:pt x="0" y="11430"/>
                  </a:moveTo>
                  <a:lnTo>
                    <a:pt x="525017" y="0"/>
                  </a:lnTo>
                  <a:lnTo>
                    <a:pt x="530859" y="263779"/>
                  </a:lnTo>
                  <a:lnTo>
                    <a:pt x="5714" y="275209"/>
                  </a:lnTo>
                  <a:lnTo>
                    <a:pt x="0" y="11430"/>
                  </a:lnTo>
                  <a:close/>
                </a:path>
              </a:pathLst>
            </a:custGeom>
            <a:ln w="1904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0" name="object 15">
              <a:extLst>
                <a:ext uri="{FF2B5EF4-FFF2-40B4-BE49-F238E27FC236}">
                  <a16:creationId xmlns:a16="http://schemas.microsoft.com/office/drawing/2014/main" id="{48E929C1-037F-47A3-8314-A1855ACC3775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1C8F7364-5B7C-42DB-896A-FD5B81C8A842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2" name="object 17">
              <a:extLst>
                <a:ext uri="{FF2B5EF4-FFF2-40B4-BE49-F238E27FC236}">
                  <a16:creationId xmlns:a16="http://schemas.microsoft.com/office/drawing/2014/main" id="{5FB11481-8953-4103-971C-E35584A7EA1E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A8B48601-6A35-407D-8201-FCBC65D49CC2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212875AD-78B8-4A77-B09B-1DD3C78571D6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EEA1201A-3744-4689-8930-0B23AA1D04B1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6" name="object 21">
              <a:extLst>
                <a:ext uri="{FF2B5EF4-FFF2-40B4-BE49-F238E27FC236}">
                  <a16:creationId xmlns:a16="http://schemas.microsoft.com/office/drawing/2014/main" id="{C3125C63-8F63-4988-B8A2-1DE969058E3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7" name="object 22">
              <a:extLst>
                <a:ext uri="{FF2B5EF4-FFF2-40B4-BE49-F238E27FC236}">
                  <a16:creationId xmlns:a16="http://schemas.microsoft.com/office/drawing/2014/main" id="{8D76275C-4F82-4E43-9E3B-64AAE6ED451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8" name="object 23">
              <a:extLst>
                <a:ext uri="{FF2B5EF4-FFF2-40B4-BE49-F238E27FC236}">
                  <a16:creationId xmlns:a16="http://schemas.microsoft.com/office/drawing/2014/main" id="{AF500B73-32A8-4759-9554-97124E1906C2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9" name="object 24">
              <a:extLst>
                <a:ext uri="{FF2B5EF4-FFF2-40B4-BE49-F238E27FC236}">
                  <a16:creationId xmlns:a16="http://schemas.microsoft.com/office/drawing/2014/main" id="{EBA7AFF4-4DF9-4523-AE84-031732964ABD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1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0" name="object 25">
              <a:extLst>
                <a:ext uri="{FF2B5EF4-FFF2-40B4-BE49-F238E27FC236}">
                  <a16:creationId xmlns:a16="http://schemas.microsoft.com/office/drawing/2014/main" id="{E958EA40-A3DC-4C5C-A6EA-6D91120F2D29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1" name="object 26">
              <a:extLst>
                <a:ext uri="{FF2B5EF4-FFF2-40B4-BE49-F238E27FC236}">
                  <a16:creationId xmlns:a16="http://schemas.microsoft.com/office/drawing/2014/main" id="{83E523FA-32D7-48F9-9D5D-7A0DE72BE062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2" name="object 27">
              <a:extLst>
                <a:ext uri="{FF2B5EF4-FFF2-40B4-BE49-F238E27FC236}">
                  <a16:creationId xmlns:a16="http://schemas.microsoft.com/office/drawing/2014/main" id="{5BDF307F-EF03-440F-BCA7-015194B55A1D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3" name="object 28">
              <a:extLst>
                <a:ext uri="{FF2B5EF4-FFF2-40B4-BE49-F238E27FC236}">
                  <a16:creationId xmlns:a16="http://schemas.microsoft.com/office/drawing/2014/main" id="{D9A4682F-7CD6-4FDF-906D-7972A8F20B10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4" name="object 29">
              <a:extLst>
                <a:ext uri="{FF2B5EF4-FFF2-40B4-BE49-F238E27FC236}">
                  <a16:creationId xmlns:a16="http://schemas.microsoft.com/office/drawing/2014/main" id="{B23D1CF5-A322-4F0C-BAD6-D69417FB272A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5" name="object 30">
              <a:extLst>
                <a:ext uri="{FF2B5EF4-FFF2-40B4-BE49-F238E27FC236}">
                  <a16:creationId xmlns:a16="http://schemas.microsoft.com/office/drawing/2014/main" id="{4A9B59B5-D9C1-405E-986C-533A2A33D42F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6" name="object 31">
              <a:extLst>
                <a:ext uri="{FF2B5EF4-FFF2-40B4-BE49-F238E27FC236}">
                  <a16:creationId xmlns:a16="http://schemas.microsoft.com/office/drawing/2014/main" id="{3DEC1F7C-5B3E-45F6-A7E5-A42711676E3B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8" y="60451"/>
                  </a:lnTo>
                  <a:lnTo>
                    <a:pt x="83693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7" name="object 32">
              <a:extLst>
                <a:ext uri="{FF2B5EF4-FFF2-40B4-BE49-F238E27FC236}">
                  <a16:creationId xmlns:a16="http://schemas.microsoft.com/office/drawing/2014/main" id="{4BF93DE8-1B19-4C9E-A43A-43616E78B261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693" y="57911"/>
                  </a:lnTo>
                  <a:lnTo>
                    <a:pt x="1778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8" name="object 33">
              <a:extLst>
                <a:ext uri="{FF2B5EF4-FFF2-40B4-BE49-F238E27FC236}">
                  <a16:creationId xmlns:a16="http://schemas.microsoft.com/office/drawing/2014/main" id="{DB19FC18-08F7-46F3-9F4D-5C51398A9227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3"/>
                  </a:lnTo>
                  <a:lnTo>
                    <a:pt x="1777" y="60325"/>
                  </a:lnTo>
                  <a:lnTo>
                    <a:pt x="83820" y="57785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9" name="object 34">
              <a:extLst>
                <a:ext uri="{FF2B5EF4-FFF2-40B4-BE49-F238E27FC236}">
                  <a16:creationId xmlns:a16="http://schemas.microsoft.com/office/drawing/2014/main" id="{1EEFF945-5EF5-440E-8DB6-11D5913A77C4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3"/>
                  </a:moveTo>
                  <a:lnTo>
                    <a:pt x="82042" y="0"/>
                  </a:lnTo>
                  <a:lnTo>
                    <a:pt x="83820" y="57785"/>
                  </a:lnTo>
                  <a:lnTo>
                    <a:pt x="1777" y="60325"/>
                  </a:lnTo>
                  <a:lnTo>
                    <a:pt x="0" y="2413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0" name="object 35">
              <a:extLst>
                <a:ext uri="{FF2B5EF4-FFF2-40B4-BE49-F238E27FC236}">
                  <a16:creationId xmlns:a16="http://schemas.microsoft.com/office/drawing/2014/main" id="{D10CB0F1-C05A-4552-A343-BB09B5E338EC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1915" y="0"/>
                  </a:moveTo>
                  <a:lnTo>
                    <a:pt x="0" y="2539"/>
                  </a:lnTo>
                  <a:lnTo>
                    <a:pt x="1650" y="60451"/>
                  </a:lnTo>
                  <a:lnTo>
                    <a:pt x="83693" y="57911"/>
                  </a:lnTo>
                  <a:lnTo>
                    <a:pt x="81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1" name="object 36">
              <a:extLst>
                <a:ext uri="{FF2B5EF4-FFF2-40B4-BE49-F238E27FC236}">
                  <a16:creationId xmlns:a16="http://schemas.microsoft.com/office/drawing/2014/main" id="{1B1AD891-5D61-47F9-BFD1-1A8CD89C77BA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1915" y="0"/>
                  </a:lnTo>
                  <a:lnTo>
                    <a:pt x="83693" y="57911"/>
                  </a:lnTo>
                  <a:lnTo>
                    <a:pt x="1650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2" name="object 37">
              <a:extLst>
                <a:ext uri="{FF2B5EF4-FFF2-40B4-BE49-F238E27FC236}">
                  <a16:creationId xmlns:a16="http://schemas.microsoft.com/office/drawing/2014/main" id="{0242D25D-71A4-4DB4-8005-90B03576D9E6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3" name="object 38">
              <a:extLst>
                <a:ext uri="{FF2B5EF4-FFF2-40B4-BE49-F238E27FC236}">
                  <a16:creationId xmlns:a16="http://schemas.microsoft.com/office/drawing/2014/main" id="{BC60F468-DC2B-44CF-AEEE-A82C151F0F53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34" name="object 11">
            <a:extLst>
              <a:ext uri="{FF2B5EF4-FFF2-40B4-BE49-F238E27FC236}">
                <a16:creationId xmlns:a16="http://schemas.microsoft.com/office/drawing/2014/main" id="{C2180774-6741-40F4-A904-A005AE022CCA}"/>
              </a:ext>
            </a:extLst>
          </p:cNvPr>
          <p:cNvSpPr/>
          <p:nvPr userDrawn="1"/>
        </p:nvSpPr>
        <p:spPr>
          <a:xfrm>
            <a:off x="827579" y="2819400"/>
            <a:ext cx="1402097" cy="1676400"/>
          </a:xfrm>
          <a:custGeom>
            <a:avLst/>
            <a:gdLst/>
            <a:ahLst/>
            <a:cxnLst/>
            <a:rect l="l" t="t" r="r" b="b"/>
            <a:pathLst>
              <a:path w="1188085" h="1257300">
                <a:moveTo>
                  <a:pt x="312483" y="895350"/>
                </a:moveTo>
                <a:lnTo>
                  <a:pt x="269923" y="910589"/>
                </a:lnTo>
                <a:lnTo>
                  <a:pt x="226356" y="924560"/>
                </a:lnTo>
                <a:lnTo>
                  <a:pt x="183102" y="939800"/>
                </a:lnTo>
                <a:lnTo>
                  <a:pt x="141482" y="956310"/>
                </a:lnTo>
                <a:lnTo>
                  <a:pt x="102816" y="974089"/>
                </a:lnTo>
                <a:lnTo>
                  <a:pt x="68423" y="995680"/>
                </a:lnTo>
                <a:lnTo>
                  <a:pt x="39625" y="1022350"/>
                </a:lnTo>
                <a:lnTo>
                  <a:pt x="17742" y="1054100"/>
                </a:lnTo>
                <a:lnTo>
                  <a:pt x="4093" y="1093470"/>
                </a:lnTo>
                <a:lnTo>
                  <a:pt x="0" y="1139189"/>
                </a:lnTo>
                <a:lnTo>
                  <a:pt x="3441" y="1168400"/>
                </a:lnTo>
                <a:lnTo>
                  <a:pt x="11568" y="1197610"/>
                </a:lnTo>
                <a:lnTo>
                  <a:pt x="23911" y="1228089"/>
                </a:lnTo>
                <a:lnTo>
                  <a:pt x="40005" y="1257300"/>
                </a:lnTo>
                <a:lnTo>
                  <a:pt x="312483" y="1257300"/>
                </a:lnTo>
                <a:lnTo>
                  <a:pt x="312483" y="895350"/>
                </a:lnTo>
                <a:close/>
              </a:path>
              <a:path w="1188085" h="1257300">
                <a:moveTo>
                  <a:pt x="312483" y="579119"/>
                </a:moveTo>
                <a:lnTo>
                  <a:pt x="312483" y="624839"/>
                </a:lnTo>
                <a:lnTo>
                  <a:pt x="317563" y="628650"/>
                </a:lnTo>
                <a:lnTo>
                  <a:pt x="322516" y="628650"/>
                </a:lnTo>
                <a:lnTo>
                  <a:pt x="327469" y="631189"/>
                </a:lnTo>
                <a:lnTo>
                  <a:pt x="335250" y="648969"/>
                </a:lnTo>
                <a:lnTo>
                  <a:pt x="343614" y="664210"/>
                </a:lnTo>
                <a:lnTo>
                  <a:pt x="352669" y="679450"/>
                </a:lnTo>
                <a:lnTo>
                  <a:pt x="362521" y="694689"/>
                </a:lnTo>
                <a:lnTo>
                  <a:pt x="374372" y="717550"/>
                </a:lnTo>
                <a:lnTo>
                  <a:pt x="388937" y="740410"/>
                </a:lnTo>
                <a:lnTo>
                  <a:pt x="405598" y="762000"/>
                </a:lnTo>
                <a:lnTo>
                  <a:pt x="423735" y="782319"/>
                </a:lnTo>
                <a:lnTo>
                  <a:pt x="414813" y="814069"/>
                </a:lnTo>
                <a:lnTo>
                  <a:pt x="372586" y="866139"/>
                </a:lnTo>
                <a:lnTo>
                  <a:pt x="336232" y="886460"/>
                </a:lnTo>
                <a:lnTo>
                  <a:pt x="312483" y="895350"/>
                </a:lnTo>
                <a:lnTo>
                  <a:pt x="312483" y="1257300"/>
                </a:lnTo>
                <a:lnTo>
                  <a:pt x="593788" y="1257300"/>
                </a:lnTo>
                <a:lnTo>
                  <a:pt x="593788" y="1212850"/>
                </a:lnTo>
                <a:lnTo>
                  <a:pt x="585025" y="1211580"/>
                </a:lnTo>
                <a:lnTo>
                  <a:pt x="578802" y="1203960"/>
                </a:lnTo>
                <a:lnTo>
                  <a:pt x="578802" y="1184910"/>
                </a:lnTo>
                <a:lnTo>
                  <a:pt x="585025" y="1177289"/>
                </a:lnTo>
                <a:lnTo>
                  <a:pt x="593788" y="1176020"/>
                </a:lnTo>
                <a:lnTo>
                  <a:pt x="593788" y="1164589"/>
                </a:lnTo>
                <a:lnTo>
                  <a:pt x="585025" y="1163320"/>
                </a:lnTo>
                <a:lnTo>
                  <a:pt x="578802" y="1155700"/>
                </a:lnTo>
                <a:lnTo>
                  <a:pt x="578802" y="1136650"/>
                </a:lnTo>
                <a:lnTo>
                  <a:pt x="585025" y="1127760"/>
                </a:lnTo>
                <a:lnTo>
                  <a:pt x="593788" y="1127760"/>
                </a:lnTo>
                <a:lnTo>
                  <a:pt x="593788" y="1108710"/>
                </a:lnTo>
                <a:lnTo>
                  <a:pt x="551506" y="1093470"/>
                </a:lnTo>
                <a:lnTo>
                  <a:pt x="512668" y="1073150"/>
                </a:lnTo>
                <a:lnTo>
                  <a:pt x="476122" y="1046480"/>
                </a:lnTo>
                <a:lnTo>
                  <a:pt x="440720" y="1013460"/>
                </a:lnTo>
                <a:lnTo>
                  <a:pt x="405311" y="972819"/>
                </a:lnTo>
                <a:lnTo>
                  <a:pt x="368744" y="922019"/>
                </a:lnTo>
                <a:lnTo>
                  <a:pt x="399547" y="904239"/>
                </a:lnTo>
                <a:lnTo>
                  <a:pt x="424576" y="880110"/>
                </a:lnTo>
                <a:lnTo>
                  <a:pt x="444200" y="849630"/>
                </a:lnTo>
                <a:lnTo>
                  <a:pt x="458787" y="814069"/>
                </a:lnTo>
                <a:lnTo>
                  <a:pt x="593788" y="814069"/>
                </a:lnTo>
                <a:lnTo>
                  <a:pt x="593788" y="768350"/>
                </a:lnTo>
                <a:lnTo>
                  <a:pt x="543750" y="768350"/>
                </a:lnTo>
                <a:lnTo>
                  <a:pt x="512421" y="753110"/>
                </a:lnTo>
                <a:lnTo>
                  <a:pt x="489997" y="732789"/>
                </a:lnTo>
                <a:lnTo>
                  <a:pt x="476956" y="709930"/>
                </a:lnTo>
                <a:lnTo>
                  <a:pt x="473773" y="684530"/>
                </a:lnTo>
                <a:lnTo>
                  <a:pt x="485507" y="657860"/>
                </a:lnTo>
                <a:lnTo>
                  <a:pt x="513159" y="638810"/>
                </a:lnTo>
                <a:lnTo>
                  <a:pt x="551122" y="627380"/>
                </a:lnTo>
                <a:lnTo>
                  <a:pt x="593788" y="623569"/>
                </a:lnTo>
                <a:lnTo>
                  <a:pt x="593788" y="621030"/>
                </a:lnTo>
                <a:lnTo>
                  <a:pt x="423752" y="621030"/>
                </a:lnTo>
                <a:lnTo>
                  <a:pt x="403707" y="605789"/>
                </a:lnTo>
                <a:lnTo>
                  <a:pt x="401009" y="600710"/>
                </a:lnTo>
                <a:lnTo>
                  <a:pt x="343725" y="600710"/>
                </a:lnTo>
                <a:lnTo>
                  <a:pt x="335361" y="596900"/>
                </a:lnTo>
                <a:lnTo>
                  <a:pt x="327199" y="591819"/>
                </a:lnTo>
                <a:lnTo>
                  <a:pt x="319490" y="586739"/>
                </a:lnTo>
                <a:lnTo>
                  <a:pt x="312483" y="579119"/>
                </a:lnTo>
                <a:close/>
              </a:path>
              <a:path w="1188085" h="1257300">
                <a:moveTo>
                  <a:pt x="772706" y="811530"/>
                </a:moveTo>
                <a:lnTo>
                  <a:pt x="732599" y="811530"/>
                </a:lnTo>
                <a:lnTo>
                  <a:pt x="747184" y="847089"/>
                </a:lnTo>
                <a:lnTo>
                  <a:pt x="766794" y="878839"/>
                </a:lnTo>
                <a:lnTo>
                  <a:pt x="791785" y="904239"/>
                </a:lnTo>
                <a:lnTo>
                  <a:pt x="822515" y="922019"/>
                </a:lnTo>
                <a:lnTo>
                  <a:pt x="785005" y="967739"/>
                </a:lnTo>
                <a:lnTo>
                  <a:pt x="749895" y="1005839"/>
                </a:lnTo>
                <a:lnTo>
                  <a:pt x="715200" y="1038860"/>
                </a:lnTo>
                <a:lnTo>
                  <a:pt x="678939" y="1066800"/>
                </a:lnTo>
                <a:lnTo>
                  <a:pt x="639129" y="1089660"/>
                </a:lnTo>
                <a:lnTo>
                  <a:pt x="593788" y="1108710"/>
                </a:lnTo>
                <a:lnTo>
                  <a:pt x="593788" y="1127760"/>
                </a:lnTo>
                <a:lnTo>
                  <a:pt x="605091" y="1127760"/>
                </a:lnTo>
                <a:lnTo>
                  <a:pt x="612584" y="1135380"/>
                </a:lnTo>
                <a:lnTo>
                  <a:pt x="612584" y="1155700"/>
                </a:lnTo>
                <a:lnTo>
                  <a:pt x="605091" y="1164589"/>
                </a:lnTo>
                <a:lnTo>
                  <a:pt x="593788" y="1164589"/>
                </a:lnTo>
                <a:lnTo>
                  <a:pt x="593788" y="1176020"/>
                </a:lnTo>
                <a:lnTo>
                  <a:pt x="605091" y="1176020"/>
                </a:lnTo>
                <a:lnTo>
                  <a:pt x="612584" y="1183639"/>
                </a:lnTo>
                <a:lnTo>
                  <a:pt x="612584" y="1203960"/>
                </a:lnTo>
                <a:lnTo>
                  <a:pt x="605091" y="1212850"/>
                </a:lnTo>
                <a:lnTo>
                  <a:pt x="593788" y="1212850"/>
                </a:lnTo>
                <a:lnTo>
                  <a:pt x="593788" y="1257300"/>
                </a:lnTo>
                <a:lnTo>
                  <a:pt x="876363" y="1257300"/>
                </a:lnTo>
                <a:lnTo>
                  <a:pt x="876363" y="896619"/>
                </a:lnTo>
                <a:lnTo>
                  <a:pt x="863377" y="891539"/>
                </a:lnTo>
                <a:lnTo>
                  <a:pt x="857182" y="889000"/>
                </a:lnTo>
                <a:lnTo>
                  <a:pt x="851344" y="886460"/>
                </a:lnTo>
                <a:lnTo>
                  <a:pt x="815705" y="867410"/>
                </a:lnTo>
                <a:lnTo>
                  <a:pt x="790257" y="843280"/>
                </a:lnTo>
                <a:lnTo>
                  <a:pt x="773477" y="814069"/>
                </a:lnTo>
                <a:lnTo>
                  <a:pt x="772706" y="811530"/>
                </a:lnTo>
                <a:close/>
              </a:path>
              <a:path w="1188085" h="1257300">
                <a:moveTo>
                  <a:pt x="876363" y="896619"/>
                </a:moveTo>
                <a:lnTo>
                  <a:pt x="876363" y="1257300"/>
                </a:lnTo>
                <a:lnTo>
                  <a:pt x="1147635" y="1257300"/>
                </a:lnTo>
                <a:lnTo>
                  <a:pt x="1163726" y="1228089"/>
                </a:lnTo>
                <a:lnTo>
                  <a:pt x="1176067" y="1197610"/>
                </a:lnTo>
                <a:lnTo>
                  <a:pt x="1184193" y="1168400"/>
                </a:lnTo>
                <a:lnTo>
                  <a:pt x="1187640" y="1139189"/>
                </a:lnTo>
                <a:lnTo>
                  <a:pt x="1183872" y="1093470"/>
                </a:lnTo>
                <a:lnTo>
                  <a:pt x="1170483" y="1054100"/>
                </a:lnTo>
                <a:lnTo>
                  <a:pt x="1148800" y="1022350"/>
                </a:lnTo>
                <a:lnTo>
                  <a:pt x="1120151" y="995680"/>
                </a:lnTo>
                <a:lnTo>
                  <a:pt x="1085865" y="974089"/>
                </a:lnTo>
                <a:lnTo>
                  <a:pt x="1047270" y="956310"/>
                </a:lnTo>
                <a:lnTo>
                  <a:pt x="1005695" y="939800"/>
                </a:lnTo>
                <a:lnTo>
                  <a:pt x="918913" y="911860"/>
                </a:lnTo>
                <a:lnTo>
                  <a:pt x="876363" y="896619"/>
                </a:lnTo>
                <a:close/>
              </a:path>
              <a:path w="1188085" h="1257300">
                <a:moveTo>
                  <a:pt x="593788" y="814069"/>
                </a:moveTo>
                <a:lnTo>
                  <a:pt x="458787" y="814069"/>
                </a:lnTo>
                <a:lnTo>
                  <a:pt x="492265" y="836930"/>
                </a:lnTo>
                <a:lnTo>
                  <a:pt x="525827" y="854710"/>
                </a:lnTo>
                <a:lnTo>
                  <a:pt x="557746" y="864869"/>
                </a:lnTo>
                <a:lnTo>
                  <a:pt x="586295" y="868680"/>
                </a:lnTo>
                <a:lnTo>
                  <a:pt x="593788" y="868680"/>
                </a:lnTo>
                <a:lnTo>
                  <a:pt x="593788" y="814069"/>
                </a:lnTo>
                <a:close/>
              </a:path>
              <a:path w="1188085" h="1257300">
                <a:moveTo>
                  <a:pt x="595058" y="749300"/>
                </a:moveTo>
                <a:lnTo>
                  <a:pt x="593788" y="749300"/>
                </a:lnTo>
                <a:lnTo>
                  <a:pt x="593788" y="868680"/>
                </a:lnTo>
                <a:lnTo>
                  <a:pt x="602551" y="868680"/>
                </a:lnTo>
                <a:lnTo>
                  <a:pt x="631801" y="864869"/>
                </a:lnTo>
                <a:lnTo>
                  <a:pt x="664241" y="853439"/>
                </a:lnTo>
                <a:lnTo>
                  <a:pt x="698349" y="835660"/>
                </a:lnTo>
                <a:lnTo>
                  <a:pt x="732599" y="811530"/>
                </a:lnTo>
                <a:lnTo>
                  <a:pt x="772706" y="811530"/>
                </a:lnTo>
                <a:lnTo>
                  <a:pt x="763841" y="782319"/>
                </a:lnTo>
                <a:lnTo>
                  <a:pt x="776939" y="768350"/>
                </a:lnTo>
                <a:lnTo>
                  <a:pt x="631277" y="768350"/>
                </a:lnTo>
                <a:lnTo>
                  <a:pt x="619125" y="762000"/>
                </a:lnTo>
                <a:lnTo>
                  <a:pt x="607448" y="753110"/>
                </a:lnTo>
                <a:lnTo>
                  <a:pt x="595058" y="749300"/>
                </a:lnTo>
                <a:close/>
              </a:path>
              <a:path w="1188085" h="1257300">
                <a:moveTo>
                  <a:pt x="593788" y="749300"/>
                </a:moveTo>
                <a:lnTo>
                  <a:pt x="581398" y="753110"/>
                </a:lnTo>
                <a:lnTo>
                  <a:pt x="569722" y="762000"/>
                </a:lnTo>
                <a:lnTo>
                  <a:pt x="557569" y="768350"/>
                </a:lnTo>
                <a:lnTo>
                  <a:pt x="593788" y="768350"/>
                </a:lnTo>
                <a:lnTo>
                  <a:pt x="593788" y="749300"/>
                </a:lnTo>
                <a:close/>
              </a:path>
              <a:path w="1188085" h="1257300">
                <a:moveTo>
                  <a:pt x="639351" y="577850"/>
                </a:moveTo>
                <a:lnTo>
                  <a:pt x="593788" y="580389"/>
                </a:lnTo>
                <a:lnTo>
                  <a:pt x="593788" y="623569"/>
                </a:lnTo>
                <a:lnTo>
                  <a:pt x="636772" y="627380"/>
                </a:lnTo>
                <a:lnTo>
                  <a:pt x="674004" y="638810"/>
                </a:lnTo>
                <a:lnTo>
                  <a:pt x="700212" y="660400"/>
                </a:lnTo>
                <a:lnTo>
                  <a:pt x="710120" y="689610"/>
                </a:lnTo>
                <a:lnTo>
                  <a:pt x="706282" y="712469"/>
                </a:lnTo>
                <a:lnTo>
                  <a:pt x="694467" y="734060"/>
                </a:lnTo>
                <a:lnTo>
                  <a:pt x="674223" y="753110"/>
                </a:lnTo>
                <a:lnTo>
                  <a:pt x="645096" y="768350"/>
                </a:lnTo>
                <a:lnTo>
                  <a:pt x="776939" y="768350"/>
                </a:lnTo>
                <a:lnTo>
                  <a:pt x="782893" y="762000"/>
                </a:lnTo>
                <a:lnTo>
                  <a:pt x="800338" y="740410"/>
                </a:lnTo>
                <a:lnTo>
                  <a:pt x="815472" y="716280"/>
                </a:lnTo>
                <a:lnTo>
                  <a:pt x="827595" y="690880"/>
                </a:lnTo>
                <a:lnTo>
                  <a:pt x="836713" y="676910"/>
                </a:lnTo>
                <a:lnTo>
                  <a:pt x="845391" y="661669"/>
                </a:lnTo>
                <a:lnTo>
                  <a:pt x="853616" y="646430"/>
                </a:lnTo>
                <a:lnTo>
                  <a:pt x="861377" y="631189"/>
                </a:lnTo>
                <a:lnTo>
                  <a:pt x="871283" y="627380"/>
                </a:lnTo>
                <a:lnTo>
                  <a:pt x="876363" y="624839"/>
                </a:lnTo>
                <a:lnTo>
                  <a:pt x="876363" y="621030"/>
                </a:lnTo>
                <a:lnTo>
                  <a:pt x="760877" y="621030"/>
                </a:lnTo>
                <a:lnTo>
                  <a:pt x="735012" y="615950"/>
                </a:lnTo>
                <a:lnTo>
                  <a:pt x="733869" y="613410"/>
                </a:lnTo>
                <a:lnTo>
                  <a:pt x="731329" y="612139"/>
                </a:lnTo>
                <a:lnTo>
                  <a:pt x="730059" y="610869"/>
                </a:lnTo>
                <a:lnTo>
                  <a:pt x="706999" y="595630"/>
                </a:lnTo>
                <a:lnTo>
                  <a:pt x="676925" y="584200"/>
                </a:lnTo>
                <a:lnTo>
                  <a:pt x="639351" y="577850"/>
                </a:lnTo>
                <a:close/>
              </a:path>
              <a:path w="1188085" h="1257300">
                <a:moveTo>
                  <a:pt x="312483" y="161289"/>
                </a:moveTo>
                <a:lnTo>
                  <a:pt x="292933" y="213360"/>
                </a:lnTo>
                <a:lnTo>
                  <a:pt x="278765" y="266700"/>
                </a:lnTo>
                <a:lnTo>
                  <a:pt x="269263" y="321310"/>
                </a:lnTo>
                <a:lnTo>
                  <a:pt x="263715" y="374650"/>
                </a:lnTo>
                <a:lnTo>
                  <a:pt x="257137" y="387350"/>
                </a:lnTo>
                <a:lnTo>
                  <a:pt x="245046" y="431800"/>
                </a:lnTo>
                <a:lnTo>
                  <a:pt x="242014" y="474980"/>
                </a:lnTo>
                <a:lnTo>
                  <a:pt x="243742" y="496569"/>
                </a:lnTo>
                <a:lnTo>
                  <a:pt x="252932" y="539750"/>
                </a:lnTo>
                <a:lnTo>
                  <a:pt x="268926" y="579119"/>
                </a:lnTo>
                <a:lnTo>
                  <a:pt x="295322" y="612139"/>
                </a:lnTo>
                <a:lnTo>
                  <a:pt x="312483" y="624839"/>
                </a:lnTo>
                <a:lnTo>
                  <a:pt x="312483" y="579119"/>
                </a:lnTo>
                <a:lnTo>
                  <a:pt x="291572" y="543560"/>
                </a:lnTo>
                <a:lnTo>
                  <a:pt x="279876" y="499110"/>
                </a:lnTo>
                <a:lnTo>
                  <a:pt x="278229" y="450850"/>
                </a:lnTo>
                <a:lnTo>
                  <a:pt x="287464" y="406400"/>
                </a:lnTo>
                <a:lnTo>
                  <a:pt x="312483" y="370839"/>
                </a:lnTo>
                <a:lnTo>
                  <a:pt x="312483" y="161289"/>
                </a:lnTo>
                <a:close/>
              </a:path>
              <a:path w="1188085" h="1257300">
                <a:moveTo>
                  <a:pt x="876363" y="172719"/>
                </a:moveTo>
                <a:lnTo>
                  <a:pt x="876363" y="368300"/>
                </a:lnTo>
                <a:lnTo>
                  <a:pt x="882362" y="372110"/>
                </a:lnTo>
                <a:lnTo>
                  <a:pt x="888825" y="379730"/>
                </a:lnTo>
                <a:lnTo>
                  <a:pt x="895312" y="392430"/>
                </a:lnTo>
                <a:lnTo>
                  <a:pt x="901382" y="408939"/>
                </a:lnTo>
                <a:lnTo>
                  <a:pt x="909921" y="453389"/>
                </a:lnTo>
                <a:lnTo>
                  <a:pt x="908065" y="499110"/>
                </a:lnTo>
                <a:lnTo>
                  <a:pt x="896614" y="542289"/>
                </a:lnTo>
                <a:lnTo>
                  <a:pt x="876363" y="577850"/>
                </a:lnTo>
                <a:lnTo>
                  <a:pt x="876363" y="624839"/>
                </a:lnTo>
                <a:lnTo>
                  <a:pt x="907605" y="595630"/>
                </a:lnTo>
                <a:lnTo>
                  <a:pt x="928211" y="560069"/>
                </a:lnTo>
                <a:lnTo>
                  <a:pt x="941387" y="518160"/>
                </a:lnTo>
                <a:lnTo>
                  <a:pt x="945721" y="474980"/>
                </a:lnTo>
                <a:lnTo>
                  <a:pt x="945191" y="453389"/>
                </a:lnTo>
                <a:lnTo>
                  <a:pt x="936164" y="401319"/>
                </a:lnTo>
                <a:lnTo>
                  <a:pt x="925131" y="374650"/>
                </a:lnTo>
                <a:lnTo>
                  <a:pt x="917154" y="317500"/>
                </a:lnTo>
                <a:lnTo>
                  <a:pt x="906367" y="265430"/>
                </a:lnTo>
                <a:lnTo>
                  <a:pt x="892770" y="217169"/>
                </a:lnTo>
                <a:lnTo>
                  <a:pt x="876363" y="172719"/>
                </a:lnTo>
                <a:close/>
              </a:path>
              <a:path w="1188085" h="1257300">
                <a:moveTo>
                  <a:pt x="546274" y="577850"/>
                </a:moveTo>
                <a:lnTo>
                  <a:pt x="508317" y="582930"/>
                </a:lnTo>
                <a:lnTo>
                  <a:pt x="478075" y="595630"/>
                </a:lnTo>
                <a:lnTo>
                  <a:pt x="454977" y="610869"/>
                </a:lnTo>
                <a:lnTo>
                  <a:pt x="452564" y="612139"/>
                </a:lnTo>
                <a:lnTo>
                  <a:pt x="448754" y="615950"/>
                </a:lnTo>
                <a:lnTo>
                  <a:pt x="423752" y="621030"/>
                </a:lnTo>
                <a:lnTo>
                  <a:pt x="593788" y="621030"/>
                </a:lnTo>
                <a:lnTo>
                  <a:pt x="593788" y="580389"/>
                </a:lnTo>
                <a:lnTo>
                  <a:pt x="592518" y="580389"/>
                </a:lnTo>
                <a:lnTo>
                  <a:pt x="546274" y="577850"/>
                </a:lnTo>
                <a:close/>
              </a:path>
              <a:path w="1188085" h="1257300">
                <a:moveTo>
                  <a:pt x="643211" y="0"/>
                </a:moveTo>
                <a:lnTo>
                  <a:pt x="593788" y="2539"/>
                </a:lnTo>
                <a:lnTo>
                  <a:pt x="593788" y="276860"/>
                </a:lnTo>
                <a:lnTo>
                  <a:pt x="633346" y="304800"/>
                </a:lnTo>
                <a:lnTo>
                  <a:pt x="674032" y="331469"/>
                </a:lnTo>
                <a:lnTo>
                  <a:pt x="718192" y="355600"/>
                </a:lnTo>
                <a:lnTo>
                  <a:pt x="768174" y="373380"/>
                </a:lnTo>
                <a:lnTo>
                  <a:pt x="826325" y="382269"/>
                </a:lnTo>
                <a:lnTo>
                  <a:pt x="824346" y="430530"/>
                </a:lnTo>
                <a:lnTo>
                  <a:pt x="819263" y="482600"/>
                </a:lnTo>
                <a:lnTo>
                  <a:pt x="810726" y="532130"/>
                </a:lnTo>
                <a:lnTo>
                  <a:pt x="798384" y="574039"/>
                </a:lnTo>
                <a:lnTo>
                  <a:pt x="760877" y="621030"/>
                </a:lnTo>
                <a:lnTo>
                  <a:pt x="876363" y="621030"/>
                </a:lnTo>
                <a:lnTo>
                  <a:pt x="876363" y="600710"/>
                </a:lnTo>
                <a:lnTo>
                  <a:pt x="845121" y="600710"/>
                </a:lnTo>
                <a:lnTo>
                  <a:pt x="841746" y="543560"/>
                </a:lnTo>
                <a:lnTo>
                  <a:pt x="841056" y="499110"/>
                </a:lnTo>
                <a:lnTo>
                  <a:pt x="841077" y="491489"/>
                </a:lnTo>
                <a:lnTo>
                  <a:pt x="842567" y="453389"/>
                </a:lnTo>
                <a:lnTo>
                  <a:pt x="851163" y="396239"/>
                </a:lnTo>
                <a:lnTo>
                  <a:pt x="876363" y="368300"/>
                </a:lnTo>
                <a:lnTo>
                  <a:pt x="876363" y="172719"/>
                </a:lnTo>
                <a:lnTo>
                  <a:pt x="854402" y="129539"/>
                </a:lnTo>
                <a:lnTo>
                  <a:pt x="828835" y="91439"/>
                </a:lnTo>
                <a:lnTo>
                  <a:pt x="799557" y="59689"/>
                </a:lnTo>
                <a:lnTo>
                  <a:pt x="766460" y="34289"/>
                </a:lnTo>
                <a:lnTo>
                  <a:pt x="729441" y="15239"/>
                </a:lnTo>
                <a:lnTo>
                  <a:pt x="688393" y="3810"/>
                </a:lnTo>
                <a:lnTo>
                  <a:pt x="643211" y="0"/>
                </a:lnTo>
                <a:close/>
              </a:path>
              <a:path w="1188085" h="1257300">
                <a:moveTo>
                  <a:pt x="593788" y="2539"/>
                </a:moveTo>
                <a:lnTo>
                  <a:pt x="568626" y="7619"/>
                </a:lnTo>
                <a:lnTo>
                  <a:pt x="555658" y="11430"/>
                </a:lnTo>
                <a:lnTo>
                  <a:pt x="515366" y="19050"/>
                </a:lnTo>
                <a:lnTo>
                  <a:pt x="502459" y="22860"/>
                </a:lnTo>
                <a:lnTo>
                  <a:pt x="490029" y="26669"/>
                </a:lnTo>
                <a:lnTo>
                  <a:pt x="441328" y="35560"/>
                </a:lnTo>
                <a:lnTo>
                  <a:pt x="399826" y="54610"/>
                </a:lnTo>
                <a:lnTo>
                  <a:pt x="364921" y="82550"/>
                </a:lnTo>
                <a:lnTo>
                  <a:pt x="336007" y="119380"/>
                </a:lnTo>
                <a:lnTo>
                  <a:pt x="312483" y="161289"/>
                </a:lnTo>
                <a:lnTo>
                  <a:pt x="312483" y="370839"/>
                </a:lnTo>
                <a:lnTo>
                  <a:pt x="320881" y="370839"/>
                </a:lnTo>
                <a:lnTo>
                  <a:pt x="328803" y="377189"/>
                </a:lnTo>
                <a:lnTo>
                  <a:pt x="335772" y="389889"/>
                </a:lnTo>
                <a:lnTo>
                  <a:pt x="341312" y="408939"/>
                </a:lnTo>
                <a:lnTo>
                  <a:pt x="346279" y="445769"/>
                </a:lnTo>
                <a:lnTo>
                  <a:pt x="348186" y="491489"/>
                </a:lnTo>
                <a:lnTo>
                  <a:pt x="347259" y="543560"/>
                </a:lnTo>
                <a:lnTo>
                  <a:pt x="343725" y="600710"/>
                </a:lnTo>
                <a:lnTo>
                  <a:pt x="401009" y="600710"/>
                </a:lnTo>
                <a:lnTo>
                  <a:pt x="376793" y="534669"/>
                </a:lnTo>
                <a:lnTo>
                  <a:pt x="369075" y="486410"/>
                </a:lnTo>
                <a:lnTo>
                  <a:pt x="364618" y="435610"/>
                </a:lnTo>
                <a:lnTo>
                  <a:pt x="363084" y="389889"/>
                </a:lnTo>
                <a:lnTo>
                  <a:pt x="363185" y="377189"/>
                </a:lnTo>
                <a:lnTo>
                  <a:pt x="363791" y="344169"/>
                </a:lnTo>
                <a:lnTo>
                  <a:pt x="363791" y="337819"/>
                </a:lnTo>
                <a:lnTo>
                  <a:pt x="372411" y="285750"/>
                </a:lnTo>
                <a:lnTo>
                  <a:pt x="391223" y="241300"/>
                </a:lnTo>
                <a:lnTo>
                  <a:pt x="445357" y="217169"/>
                </a:lnTo>
                <a:lnTo>
                  <a:pt x="593788" y="217169"/>
                </a:lnTo>
                <a:lnTo>
                  <a:pt x="593788" y="2539"/>
                </a:lnTo>
                <a:close/>
              </a:path>
              <a:path w="1188085" h="1257300">
                <a:moveTo>
                  <a:pt x="876363" y="577850"/>
                </a:moveTo>
                <a:lnTo>
                  <a:pt x="869356" y="585469"/>
                </a:lnTo>
                <a:lnTo>
                  <a:pt x="861647" y="591819"/>
                </a:lnTo>
                <a:lnTo>
                  <a:pt x="853485" y="596900"/>
                </a:lnTo>
                <a:lnTo>
                  <a:pt x="845121" y="600710"/>
                </a:lnTo>
                <a:lnTo>
                  <a:pt x="876363" y="600710"/>
                </a:lnTo>
                <a:lnTo>
                  <a:pt x="876363" y="577850"/>
                </a:lnTo>
                <a:close/>
              </a:path>
              <a:path w="1188085" h="1257300">
                <a:moveTo>
                  <a:pt x="593788" y="217169"/>
                </a:moveTo>
                <a:lnTo>
                  <a:pt x="445357" y="217169"/>
                </a:lnTo>
                <a:lnTo>
                  <a:pt x="484449" y="222250"/>
                </a:lnTo>
                <a:lnTo>
                  <a:pt x="527494" y="237489"/>
                </a:lnTo>
                <a:lnTo>
                  <a:pt x="544889" y="246380"/>
                </a:lnTo>
                <a:lnTo>
                  <a:pt x="561594" y="255269"/>
                </a:lnTo>
                <a:lnTo>
                  <a:pt x="577822" y="265430"/>
                </a:lnTo>
                <a:lnTo>
                  <a:pt x="593788" y="276860"/>
                </a:lnTo>
                <a:lnTo>
                  <a:pt x="593788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474CD09D-2373-4573-8D3F-3E5844381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1400874"/>
            <a:ext cx="4724400" cy="1319144"/>
          </a:xfrm>
        </p:spPr>
        <p:txBody>
          <a:bodyPr/>
          <a:lstStyle>
            <a:lvl1pPr marL="342891" indent="-342891" algn="l">
              <a:lnSpc>
                <a:spcPct val="150000"/>
              </a:lnSpc>
              <a:spcAft>
                <a:spcPts val="80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9FD92A52-FEAA-4442-B24C-DFBD0B1938B7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6" name="Holder 2">
            <a:extLst>
              <a:ext uri="{FF2B5EF4-FFF2-40B4-BE49-F238E27FC236}">
                <a16:creationId xmlns:a16="http://schemas.microsoft.com/office/drawing/2014/main" id="{A424263A-B13D-4168-B557-0808BE9E0A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学习目标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15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90EEE-8790-4E80-8633-F5EBB0381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 lIns="252000" rIns="252000" anchor="ctr"/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6200" y="1397097"/>
            <a:ext cx="8991600" cy="724136"/>
          </a:xfrm>
        </p:spPr>
        <p:txBody>
          <a:bodyPr lIns="144000" tIns="144000" rIns="144000" bIns="144000"/>
          <a:lstStyle>
            <a:lvl1pPr algn="just">
              <a:lnSpc>
                <a:spcPct val="13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291472E6-B101-4C60-9A44-56E5BDA13E03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Holder 2">
            <a:extLst>
              <a:ext uri="{FF2B5EF4-FFF2-40B4-BE49-F238E27FC236}">
                <a16:creationId xmlns:a16="http://schemas.microsoft.com/office/drawing/2014/main" id="{3D9E8637-7446-4694-A4A9-F9335135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724136"/>
          </a:xfrm>
        </p:spPr>
        <p:txBody>
          <a:bodyPr lIns="144000" tIns="144000" rIns="144000" bIns="144000"/>
          <a:lstStyle>
            <a:lvl1pPr algn="just">
              <a:lnSpc>
                <a:spcPct val="13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F60ED85-8164-4C45-AAC0-200471DA7321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0" name="Holder 2">
            <a:extLst>
              <a:ext uri="{FF2B5EF4-FFF2-40B4-BE49-F238E27FC236}">
                <a16:creationId xmlns:a16="http://schemas.microsoft.com/office/drawing/2014/main" id="{59E4ECF2-4801-4B14-857F-D5C8A1D7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037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381D6B79-5626-4211-8688-0F03C3F646B9}"/>
              </a:ext>
            </a:extLst>
          </p:cNvPr>
          <p:cNvSpPr txBox="1"/>
          <p:nvPr userDrawn="1"/>
        </p:nvSpPr>
        <p:spPr>
          <a:xfrm>
            <a:off x="1678178" y="2710011"/>
            <a:ext cx="578739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7784" algn="l"/>
                <a:tab pos="3282869" algn="l"/>
              </a:tabLst>
            </a:pPr>
            <a:r>
              <a:rPr sz="2800" b="1" dirty="0">
                <a:solidFill>
                  <a:srgbClr val="006FC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 dirty="0">
              <a:latin typeface="微软雅黑"/>
              <a:cs typeface="微软雅黑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D6391A06-2E43-448C-810F-C8ADDD59684C}"/>
              </a:ext>
            </a:extLst>
          </p:cNvPr>
          <p:cNvSpPr txBox="1"/>
          <p:nvPr userDrawn="1"/>
        </p:nvSpPr>
        <p:spPr>
          <a:xfrm>
            <a:off x="1678178" y="4038601"/>
            <a:ext cx="4397503" cy="967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0856F89-5771-41FB-970E-68571E464369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Holder 2">
            <a:extLst>
              <a:ext uri="{FF2B5EF4-FFF2-40B4-BE49-F238E27FC236}">
                <a16:creationId xmlns:a16="http://schemas.microsoft.com/office/drawing/2014/main" id="{807BA48F-DD9F-41E0-9B47-A44F6457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36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0" y="2937379"/>
            <a:ext cx="9144000" cy="553997"/>
          </a:xfrm>
        </p:spPr>
        <p:txBody>
          <a:bodyPr anchor="ctr"/>
          <a:lstStyle>
            <a:lvl1pPr algn="ctr"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6E85D45F-AEF7-4DB7-9C85-720C99EA920D}"/>
              </a:ext>
            </a:extLst>
          </p:cNvPr>
          <p:cNvSpPr/>
          <p:nvPr userDrawn="1"/>
        </p:nvSpPr>
        <p:spPr>
          <a:xfrm>
            <a:off x="1577340" y="1219200"/>
            <a:ext cx="5989320" cy="3976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05124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616376"/>
            <a:ext cx="91440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9626" y="2182029"/>
            <a:ext cx="752474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0" y="-1"/>
            <a:ext cx="9144000" cy="192000"/>
          </a:xfrm>
          <a:prstGeom prst="rect">
            <a:avLst/>
          </a:prstGeom>
          <a:solidFill>
            <a:schemeClr val="tx1"/>
          </a:solidFill>
        </p:spPr>
        <p:txBody>
          <a:bodyPr vert="horz" lIns="270000" tIns="34291" rIns="135000" bIns="34291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计算机数学（</a:t>
            </a:r>
            <a:r>
              <a:rPr lang="en-US" altLang="zh-CN" sz="9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 Mathematical</a:t>
            </a:r>
            <a:r>
              <a:rPr lang="zh-CN" altLang="en-US" sz="9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0" y="6691499"/>
            <a:ext cx="4595648" cy="166501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1" rIns="135000" bIns="34291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67" baseline="0" dirty="0"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Xinyu Ou | ouxinyu@alumni.hust.edu.cn </a:t>
            </a:r>
            <a:endParaRPr lang="zh-CN" altLang="en-US" sz="1067" baseline="0" dirty="0">
              <a:latin typeface="Calibri" panose="020F0502020204030204" pitchFamily="34" charset="0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4595649" y="6693978"/>
            <a:ext cx="4548353" cy="164212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67" b="0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Yunnan Open University                                                                                   </a:t>
            </a:r>
            <a:fld id="{7202DD23-40A6-4897-9814-C905B8680320}" type="slidenum">
              <a:rPr lang="en-US" altLang="zh-CN" sz="1067" baseline="0" smtClean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‹#›</a:t>
            </a:fld>
            <a:r>
              <a:rPr lang="en-US" altLang="zh-CN" sz="1067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/23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62" r:id="rId3"/>
    <p:sldLayoutId id="2147483673" r:id="rId4"/>
    <p:sldLayoutId id="2147483672" r:id="rId5"/>
    <p:sldLayoutId id="2147483674" r:id="rId6"/>
  </p:sldLayoutIdLst>
  <p:txStyles>
    <p:titleStyle>
      <a:lvl1pPr algn="ctr">
        <a:defRPr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>
        <a:defRPr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115.28.150.200:8000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teaching.ouxinyu.cn/ComputerMath/Html/Lecture00Guidance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teaching.ouxinyu.cn/ComputerMath/Html/Lecture00GuidanceAssignments.html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ouxinyu@alumni.hust.edu.cn" TargetMode="External"/><Relationship Id="rId2" Type="http://schemas.openxmlformats.org/officeDocument/2006/relationships/hyperlink" Target="http://ouxinyu.cn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F570A8-D083-40D5-87E4-D82D14654E3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00</a:t>
            </a:r>
            <a:r>
              <a:rPr lang="zh-CN" altLang="en-US" dirty="0"/>
              <a:t>讲 课程导学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F30B52-06D7-4831-8AD2-CCC2CD32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89020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35825-A703-4D4F-8CA7-AA1CD12DA7B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28600" y="1179925"/>
            <a:ext cx="8839200" cy="73882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</a:rPr>
              <a:t>http://www.ketangpai.com</a:t>
            </a:r>
            <a:r>
              <a:rPr lang="zh-CN" altLang="en-US" sz="2200" b="1" dirty="0">
                <a:solidFill>
                  <a:schemeClr val="accent6">
                    <a:lumMod val="75000"/>
                  </a:schemeClr>
                </a:solidFill>
              </a:rPr>
              <a:t>，或微信扫码</a:t>
            </a:r>
            <a:endParaRPr lang="en-US" altLang="zh-CN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F2A40A7-1AD3-445F-A437-692EFA84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课程组织形式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4E70430-1819-4E9F-AC7A-9145FBF14F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课堂派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3EAF30A-03B3-4206-BCF4-0886CC1D3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690" y="1909220"/>
            <a:ext cx="3590619" cy="449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5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2A40A7-1AD3-445F-A437-692EFA84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课程组织形式</a:t>
            </a:r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D93C2AB3-091B-4B5A-BEF2-95CDAAEEF0F9}"/>
              </a:ext>
            </a:extLst>
          </p:cNvPr>
          <p:cNvSpPr txBox="1"/>
          <p:nvPr/>
        </p:nvSpPr>
        <p:spPr>
          <a:xfrm>
            <a:off x="4799306" y="2976903"/>
            <a:ext cx="104076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 err="1">
                <a:solidFill>
                  <a:srgbClr val="006FC0"/>
                </a:solidFill>
                <a:latin typeface="微软雅黑"/>
                <a:cs typeface="微软雅黑"/>
              </a:rPr>
              <a:t>在线</a:t>
            </a:r>
            <a:r>
              <a:rPr lang="zh-CN" altLang="en-US" sz="2000" b="1" spc="-5" dirty="0">
                <a:solidFill>
                  <a:srgbClr val="006FC0"/>
                </a:solidFill>
                <a:latin typeface="+mj-ea"/>
                <a:ea typeface="+mj-ea"/>
                <a:cs typeface="微软雅黑"/>
              </a:rPr>
              <a:t>教程</a:t>
            </a:r>
            <a:endParaRPr sz="2000" b="1" spc="-5" dirty="0">
              <a:solidFill>
                <a:srgbClr val="006FC0"/>
              </a:solidFill>
              <a:latin typeface="+mj-ea"/>
              <a:ea typeface="+mj-ea"/>
              <a:cs typeface="微软雅黑"/>
            </a:endParaRPr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6534897C-40AB-48C8-982B-331A54B25674}"/>
              </a:ext>
            </a:extLst>
          </p:cNvPr>
          <p:cNvSpPr/>
          <p:nvPr/>
        </p:nvSpPr>
        <p:spPr>
          <a:xfrm>
            <a:off x="5035265" y="3424578"/>
            <a:ext cx="619125" cy="1293495"/>
          </a:xfrm>
          <a:custGeom>
            <a:avLst/>
            <a:gdLst/>
            <a:ahLst/>
            <a:cxnLst/>
            <a:rect l="l" t="t" r="r" b="b"/>
            <a:pathLst>
              <a:path w="619125" h="1293495">
                <a:moveTo>
                  <a:pt x="13970" y="863600"/>
                </a:moveTo>
                <a:lnTo>
                  <a:pt x="0" y="1181227"/>
                </a:lnTo>
                <a:lnTo>
                  <a:pt x="271652" y="1293368"/>
                </a:lnTo>
                <a:lnTo>
                  <a:pt x="198754" y="1171829"/>
                </a:lnTo>
                <a:lnTo>
                  <a:pt x="236058" y="1139567"/>
                </a:lnTo>
                <a:lnTo>
                  <a:pt x="271755" y="1105956"/>
                </a:lnTo>
                <a:lnTo>
                  <a:pt x="305826" y="1071054"/>
                </a:lnTo>
                <a:lnTo>
                  <a:pt x="338252" y="1034921"/>
                </a:lnTo>
                <a:lnTo>
                  <a:pt x="369013" y="997615"/>
                </a:lnTo>
                <a:lnTo>
                  <a:pt x="378552" y="985012"/>
                </a:lnTo>
                <a:lnTo>
                  <a:pt x="86740" y="985012"/>
                </a:lnTo>
                <a:lnTo>
                  <a:pt x="13970" y="863600"/>
                </a:lnTo>
                <a:close/>
              </a:path>
              <a:path w="619125" h="1293495">
                <a:moveTo>
                  <a:pt x="584962" y="0"/>
                </a:moveTo>
                <a:lnTo>
                  <a:pt x="376554" y="51562"/>
                </a:lnTo>
                <a:lnTo>
                  <a:pt x="387256" y="100350"/>
                </a:lnTo>
                <a:lnTo>
                  <a:pt x="395322" y="149299"/>
                </a:lnTo>
                <a:lnTo>
                  <a:pt x="400782" y="198314"/>
                </a:lnTo>
                <a:lnTo>
                  <a:pt x="403666" y="247302"/>
                </a:lnTo>
                <a:lnTo>
                  <a:pt x="404002" y="296169"/>
                </a:lnTo>
                <a:lnTo>
                  <a:pt x="401819" y="344820"/>
                </a:lnTo>
                <a:lnTo>
                  <a:pt x="397147" y="393163"/>
                </a:lnTo>
                <a:lnTo>
                  <a:pt x="390016" y="441104"/>
                </a:lnTo>
                <a:lnTo>
                  <a:pt x="380453" y="488547"/>
                </a:lnTo>
                <a:lnTo>
                  <a:pt x="368489" y="535401"/>
                </a:lnTo>
                <a:lnTo>
                  <a:pt x="354153" y="581571"/>
                </a:lnTo>
                <a:lnTo>
                  <a:pt x="337474" y="626963"/>
                </a:lnTo>
                <a:lnTo>
                  <a:pt x="318481" y="671483"/>
                </a:lnTo>
                <a:lnTo>
                  <a:pt x="297203" y="715038"/>
                </a:lnTo>
                <a:lnTo>
                  <a:pt x="273670" y="757533"/>
                </a:lnTo>
                <a:lnTo>
                  <a:pt x="247910" y="798876"/>
                </a:lnTo>
                <a:lnTo>
                  <a:pt x="219953" y="838972"/>
                </a:lnTo>
                <a:lnTo>
                  <a:pt x="189829" y="877727"/>
                </a:lnTo>
                <a:lnTo>
                  <a:pt x="157566" y="915048"/>
                </a:lnTo>
                <a:lnTo>
                  <a:pt x="123193" y="950841"/>
                </a:lnTo>
                <a:lnTo>
                  <a:pt x="86740" y="985012"/>
                </a:lnTo>
                <a:lnTo>
                  <a:pt x="378552" y="985012"/>
                </a:lnTo>
                <a:lnTo>
                  <a:pt x="425462" y="919723"/>
                </a:lnTo>
                <a:lnTo>
                  <a:pt x="451111" y="879255"/>
                </a:lnTo>
                <a:lnTo>
                  <a:pt x="475017" y="837851"/>
                </a:lnTo>
                <a:lnTo>
                  <a:pt x="497160" y="795571"/>
                </a:lnTo>
                <a:lnTo>
                  <a:pt x="517521" y="752473"/>
                </a:lnTo>
                <a:lnTo>
                  <a:pt x="536080" y="708617"/>
                </a:lnTo>
                <a:lnTo>
                  <a:pt x="552818" y="664061"/>
                </a:lnTo>
                <a:lnTo>
                  <a:pt x="567715" y="618866"/>
                </a:lnTo>
                <a:lnTo>
                  <a:pt x="580752" y="573090"/>
                </a:lnTo>
                <a:lnTo>
                  <a:pt x="591908" y="526792"/>
                </a:lnTo>
                <a:lnTo>
                  <a:pt x="601166" y="480031"/>
                </a:lnTo>
                <a:lnTo>
                  <a:pt x="608504" y="432867"/>
                </a:lnTo>
                <a:lnTo>
                  <a:pt x="613903" y="385359"/>
                </a:lnTo>
                <a:lnTo>
                  <a:pt x="617344" y="337566"/>
                </a:lnTo>
                <a:lnTo>
                  <a:pt x="618808" y="289547"/>
                </a:lnTo>
                <a:lnTo>
                  <a:pt x="618274" y="241361"/>
                </a:lnTo>
                <a:lnTo>
                  <a:pt x="615723" y="193067"/>
                </a:lnTo>
                <a:lnTo>
                  <a:pt x="611136" y="144725"/>
                </a:lnTo>
                <a:lnTo>
                  <a:pt x="604493" y="96394"/>
                </a:lnTo>
                <a:lnTo>
                  <a:pt x="595775" y="48132"/>
                </a:lnTo>
                <a:lnTo>
                  <a:pt x="584962" y="0"/>
                </a:lnTo>
                <a:close/>
              </a:path>
            </a:pathLst>
          </a:custGeom>
          <a:solidFill>
            <a:srgbClr val="F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7547E844-1658-4A99-8FF5-16DBCECAA18F}"/>
              </a:ext>
            </a:extLst>
          </p:cNvPr>
          <p:cNvSpPr/>
          <p:nvPr/>
        </p:nvSpPr>
        <p:spPr>
          <a:xfrm>
            <a:off x="3098776" y="3441214"/>
            <a:ext cx="807085" cy="1247775"/>
          </a:xfrm>
          <a:custGeom>
            <a:avLst/>
            <a:gdLst/>
            <a:ahLst/>
            <a:cxnLst/>
            <a:rect l="l" t="t" r="r" b="b"/>
            <a:pathLst>
              <a:path w="807085" h="1247775">
                <a:moveTo>
                  <a:pt x="270890" y="0"/>
                </a:moveTo>
                <a:lnTo>
                  <a:pt x="0" y="113664"/>
                </a:lnTo>
                <a:lnTo>
                  <a:pt x="137667" y="147700"/>
                </a:lnTo>
                <a:lnTo>
                  <a:pt x="134249" y="196901"/>
                </a:lnTo>
                <a:lnTo>
                  <a:pt x="132921" y="245913"/>
                </a:lnTo>
                <a:lnTo>
                  <a:pt x="133655" y="294681"/>
                </a:lnTo>
                <a:lnTo>
                  <a:pt x="136423" y="343150"/>
                </a:lnTo>
                <a:lnTo>
                  <a:pt x="141197" y="391264"/>
                </a:lnTo>
                <a:lnTo>
                  <a:pt x="147948" y="438968"/>
                </a:lnTo>
                <a:lnTo>
                  <a:pt x="156649" y="486205"/>
                </a:lnTo>
                <a:lnTo>
                  <a:pt x="167270" y="532922"/>
                </a:lnTo>
                <a:lnTo>
                  <a:pt x="179784" y="579061"/>
                </a:lnTo>
                <a:lnTo>
                  <a:pt x="194163" y="624567"/>
                </a:lnTo>
                <a:lnTo>
                  <a:pt x="210378" y="669386"/>
                </a:lnTo>
                <a:lnTo>
                  <a:pt x="228400" y="713461"/>
                </a:lnTo>
                <a:lnTo>
                  <a:pt x="248202" y="756736"/>
                </a:lnTo>
                <a:lnTo>
                  <a:pt x="269756" y="799157"/>
                </a:lnTo>
                <a:lnTo>
                  <a:pt x="293033" y="840668"/>
                </a:lnTo>
                <a:lnTo>
                  <a:pt x="318004" y="881213"/>
                </a:lnTo>
                <a:lnTo>
                  <a:pt x="344642" y="920737"/>
                </a:lnTo>
                <a:lnTo>
                  <a:pt x="372919" y="959183"/>
                </a:lnTo>
                <a:lnTo>
                  <a:pt x="402805" y="996498"/>
                </a:lnTo>
                <a:lnTo>
                  <a:pt x="434273" y="1032624"/>
                </a:lnTo>
                <a:lnTo>
                  <a:pt x="467295" y="1067508"/>
                </a:lnTo>
                <a:lnTo>
                  <a:pt x="501842" y="1101092"/>
                </a:lnTo>
                <a:lnTo>
                  <a:pt x="537886" y="1133321"/>
                </a:lnTo>
                <a:lnTo>
                  <a:pt x="575399" y="1164141"/>
                </a:lnTo>
                <a:lnTo>
                  <a:pt x="614352" y="1193495"/>
                </a:lnTo>
                <a:lnTo>
                  <a:pt x="654718" y="1221328"/>
                </a:lnTo>
                <a:lnTo>
                  <a:pt x="696467" y="1247584"/>
                </a:lnTo>
                <a:lnTo>
                  <a:pt x="806958" y="1063371"/>
                </a:lnTo>
                <a:lnTo>
                  <a:pt x="764798" y="1036570"/>
                </a:lnTo>
                <a:lnTo>
                  <a:pt x="724382" y="1007788"/>
                </a:lnTo>
                <a:lnTo>
                  <a:pt x="685757" y="977111"/>
                </a:lnTo>
                <a:lnTo>
                  <a:pt x="648969" y="944626"/>
                </a:lnTo>
                <a:lnTo>
                  <a:pt x="614062" y="910420"/>
                </a:lnTo>
                <a:lnTo>
                  <a:pt x="581083" y="874580"/>
                </a:lnTo>
                <a:lnTo>
                  <a:pt x="550079" y="837193"/>
                </a:lnTo>
                <a:lnTo>
                  <a:pt x="521094" y="798345"/>
                </a:lnTo>
                <a:lnTo>
                  <a:pt x="494175" y="758123"/>
                </a:lnTo>
                <a:lnTo>
                  <a:pt x="469368" y="716614"/>
                </a:lnTo>
                <a:lnTo>
                  <a:pt x="446719" y="673905"/>
                </a:lnTo>
                <a:lnTo>
                  <a:pt x="426273" y="630082"/>
                </a:lnTo>
                <a:lnTo>
                  <a:pt x="408077" y="585233"/>
                </a:lnTo>
                <a:lnTo>
                  <a:pt x="392175" y="539444"/>
                </a:lnTo>
                <a:lnTo>
                  <a:pt x="378616" y="492802"/>
                </a:lnTo>
                <a:lnTo>
                  <a:pt x="367443" y="445393"/>
                </a:lnTo>
                <a:lnTo>
                  <a:pt x="358704" y="397306"/>
                </a:lnTo>
                <a:lnTo>
                  <a:pt x="352443" y="348626"/>
                </a:lnTo>
                <a:lnTo>
                  <a:pt x="348708" y="299440"/>
                </a:lnTo>
                <a:lnTo>
                  <a:pt x="347543" y="249835"/>
                </a:lnTo>
                <a:lnTo>
                  <a:pt x="348996" y="199898"/>
                </a:lnTo>
                <a:lnTo>
                  <a:pt x="455153" y="199898"/>
                </a:lnTo>
                <a:lnTo>
                  <a:pt x="270890" y="0"/>
                </a:lnTo>
                <a:close/>
              </a:path>
              <a:path w="807085" h="1247775">
                <a:moveTo>
                  <a:pt x="455153" y="199898"/>
                </a:moveTo>
                <a:lnTo>
                  <a:pt x="348996" y="199898"/>
                </a:lnTo>
                <a:lnTo>
                  <a:pt x="486410" y="233806"/>
                </a:lnTo>
                <a:lnTo>
                  <a:pt x="455153" y="199898"/>
                </a:lnTo>
                <a:close/>
              </a:path>
            </a:pathLst>
          </a:custGeom>
          <a:solidFill>
            <a:srgbClr val="F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7CFA1BF5-35B0-425E-8B0A-EB16CA777F25}"/>
              </a:ext>
            </a:extLst>
          </p:cNvPr>
          <p:cNvSpPr/>
          <p:nvPr/>
        </p:nvSpPr>
        <p:spPr>
          <a:xfrm>
            <a:off x="3098776" y="3441214"/>
            <a:ext cx="807085" cy="1247775"/>
          </a:xfrm>
          <a:custGeom>
            <a:avLst/>
            <a:gdLst/>
            <a:ahLst/>
            <a:cxnLst/>
            <a:rect l="l" t="t" r="r" b="b"/>
            <a:pathLst>
              <a:path w="807085" h="1247775">
                <a:moveTo>
                  <a:pt x="696467" y="1247584"/>
                </a:moveTo>
                <a:lnTo>
                  <a:pt x="654718" y="1221328"/>
                </a:lnTo>
                <a:lnTo>
                  <a:pt x="614352" y="1193495"/>
                </a:lnTo>
                <a:lnTo>
                  <a:pt x="575399" y="1164141"/>
                </a:lnTo>
                <a:lnTo>
                  <a:pt x="537886" y="1133321"/>
                </a:lnTo>
                <a:lnTo>
                  <a:pt x="501842" y="1101092"/>
                </a:lnTo>
                <a:lnTo>
                  <a:pt x="467295" y="1067508"/>
                </a:lnTo>
                <a:lnTo>
                  <a:pt x="434273" y="1032624"/>
                </a:lnTo>
                <a:lnTo>
                  <a:pt x="402805" y="996498"/>
                </a:lnTo>
                <a:lnTo>
                  <a:pt x="372919" y="959183"/>
                </a:lnTo>
                <a:lnTo>
                  <a:pt x="344642" y="920737"/>
                </a:lnTo>
                <a:lnTo>
                  <a:pt x="318004" y="881213"/>
                </a:lnTo>
                <a:lnTo>
                  <a:pt x="293033" y="840668"/>
                </a:lnTo>
                <a:lnTo>
                  <a:pt x="269756" y="799157"/>
                </a:lnTo>
                <a:lnTo>
                  <a:pt x="248202" y="756736"/>
                </a:lnTo>
                <a:lnTo>
                  <a:pt x="228400" y="713461"/>
                </a:lnTo>
                <a:lnTo>
                  <a:pt x="210378" y="669386"/>
                </a:lnTo>
                <a:lnTo>
                  <a:pt x="194163" y="624567"/>
                </a:lnTo>
                <a:lnTo>
                  <a:pt x="179784" y="579061"/>
                </a:lnTo>
                <a:lnTo>
                  <a:pt x="167270" y="532922"/>
                </a:lnTo>
                <a:lnTo>
                  <a:pt x="156649" y="486205"/>
                </a:lnTo>
                <a:lnTo>
                  <a:pt x="147948" y="438968"/>
                </a:lnTo>
                <a:lnTo>
                  <a:pt x="141197" y="391264"/>
                </a:lnTo>
                <a:lnTo>
                  <a:pt x="136423" y="343150"/>
                </a:lnTo>
                <a:lnTo>
                  <a:pt x="133655" y="294681"/>
                </a:lnTo>
                <a:lnTo>
                  <a:pt x="132921" y="245913"/>
                </a:lnTo>
                <a:lnTo>
                  <a:pt x="134249" y="196901"/>
                </a:lnTo>
                <a:lnTo>
                  <a:pt x="137667" y="147700"/>
                </a:lnTo>
                <a:lnTo>
                  <a:pt x="0" y="113664"/>
                </a:lnTo>
                <a:lnTo>
                  <a:pt x="270890" y="0"/>
                </a:lnTo>
                <a:lnTo>
                  <a:pt x="486410" y="233806"/>
                </a:lnTo>
                <a:lnTo>
                  <a:pt x="348996" y="199898"/>
                </a:lnTo>
                <a:lnTo>
                  <a:pt x="347543" y="249835"/>
                </a:lnTo>
                <a:lnTo>
                  <a:pt x="348708" y="299440"/>
                </a:lnTo>
                <a:lnTo>
                  <a:pt x="352443" y="348626"/>
                </a:lnTo>
                <a:lnTo>
                  <a:pt x="358704" y="397306"/>
                </a:lnTo>
                <a:lnTo>
                  <a:pt x="367443" y="445393"/>
                </a:lnTo>
                <a:lnTo>
                  <a:pt x="378616" y="492802"/>
                </a:lnTo>
                <a:lnTo>
                  <a:pt x="392175" y="539444"/>
                </a:lnTo>
                <a:lnTo>
                  <a:pt x="408077" y="585233"/>
                </a:lnTo>
                <a:lnTo>
                  <a:pt x="426273" y="630082"/>
                </a:lnTo>
                <a:lnTo>
                  <a:pt x="446719" y="673905"/>
                </a:lnTo>
                <a:lnTo>
                  <a:pt x="469368" y="716614"/>
                </a:lnTo>
                <a:lnTo>
                  <a:pt x="494175" y="758123"/>
                </a:lnTo>
                <a:lnTo>
                  <a:pt x="521094" y="798345"/>
                </a:lnTo>
                <a:lnTo>
                  <a:pt x="550079" y="837193"/>
                </a:lnTo>
                <a:lnTo>
                  <a:pt x="581083" y="874580"/>
                </a:lnTo>
                <a:lnTo>
                  <a:pt x="614062" y="910420"/>
                </a:lnTo>
                <a:lnTo>
                  <a:pt x="648969" y="944626"/>
                </a:lnTo>
                <a:lnTo>
                  <a:pt x="685757" y="977111"/>
                </a:lnTo>
                <a:lnTo>
                  <a:pt x="724382" y="1007788"/>
                </a:lnTo>
                <a:lnTo>
                  <a:pt x="764798" y="1036570"/>
                </a:lnTo>
                <a:lnTo>
                  <a:pt x="806958" y="1063371"/>
                </a:lnTo>
                <a:lnTo>
                  <a:pt x="696467" y="1247584"/>
                </a:lnTo>
                <a:close/>
              </a:path>
            </a:pathLst>
          </a:custGeom>
          <a:ln w="2514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5B9EF229-2E9B-4170-8716-EFC6C1D1AF3A}"/>
              </a:ext>
            </a:extLst>
          </p:cNvPr>
          <p:cNvSpPr txBox="1"/>
          <p:nvPr/>
        </p:nvSpPr>
        <p:spPr>
          <a:xfrm>
            <a:off x="2944598" y="2976903"/>
            <a:ext cx="10407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6FC0"/>
                </a:solidFill>
                <a:latin typeface="微软雅黑"/>
                <a:cs typeface="微软雅黑"/>
              </a:rPr>
              <a:t>在线实践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14" name="object 16">
            <a:extLst>
              <a:ext uri="{FF2B5EF4-FFF2-40B4-BE49-F238E27FC236}">
                <a16:creationId xmlns:a16="http://schemas.microsoft.com/office/drawing/2014/main" id="{86C6D901-F768-45E1-B2BD-3CC5C4F7F395}"/>
              </a:ext>
            </a:extLst>
          </p:cNvPr>
          <p:cNvSpPr/>
          <p:nvPr/>
        </p:nvSpPr>
        <p:spPr>
          <a:xfrm>
            <a:off x="3679358" y="2465370"/>
            <a:ext cx="1457960" cy="447675"/>
          </a:xfrm>
          <a:custGeom>
            <a:avLst/>
            <a:gdLst/>
            <a:ahLst/>
            <a:cxnLst/>
            <a:rect l="l" t="t" r="r" b="b"/>
            <a:pathLst>
              <a:path w="1457960" h="447675">
                <a:moveTo>
                  <a:pt x="1447633" y="214586"/>
                </a:moveTo>
                <a:lnTo>
                  <a:pt x="760930" y="214586"/>
                </a:lnTo>
                <a:lnTo>
                  <a:pt x="808650" y="216141"/>
                </a:lnTo>
                <a:lnTo>
                  <a:pt x="856309" y="220110"/>
                </a:lnTo>
                <a:lnTo>
                  <a:pt x="903812" y="226502"/>
                </a:lnTo>
                <a:lnTo>
                  <a:pt x="951065" y="235325"/>
                </a:lnTo>
                <a:lnTo>
                  <a:pt x="997973" y="246589"/>
                </a:lnTo>
                <a:lnTo>
                  <a:pt x="1044441" y="260301"/>
                </a:lnTo>
                <a:lnTo>
                  <a:pt x="1090375" y="276473"/>
                </a:lnTo>
                <a:lnTo>
                  <a:pt x="1135680" y="295111"/>
                </a:lnTo>
                <a:lnTo>
                  <a:pt x="1180262" y="316225"/>
                </a:lnTo>
                <a:lnTo>
                  <a:pt x="1224026" y="339824"/>
                </a:lnTo>
                <a:lnTo>
                  <a:pt x="1132205" y="447393"/>
                </a:lnTo>
                <a:lnTo>
                  <a:pt x="1437767" y="359636"/>
                </a:lnTo>
                <a:lnTo>
                  <a:pt x="1447633" y="214586"/>
                </a:lnTo>
                <a:close/>
              </a:path>
              <a:path w="1457960" h="447675">
                <a:moveTo>
                  <a:pt x="735569" y="0"/>
                </a:moveTo>
                <a:lnTo>
                  <a:pt x="689061" y="1665"/>
                </a:lnTo>
                <a:lnTo>
                  <a:pt x="642664" y="5189"/>
                </a:lnTo>
                <a:lnTo>
                  <a:pt x="596437" y="10567"/>
                </a:lnTo>
                <a:lnTo>
                  <a:pt x="550440" y="17796"/>
                </a:lnTo>
                <a:lnTo>
                  <a:pt x="504730" y="26870"/>
                </a:lnTo>
                <a:lnTo>
                  <a:pt x="459366" y="37785"/>
                </a:lnTo>
                <a:lnTo>
                  <a:pt x="414406" y="50537"/>
                </a:lnTo>
                <a:lnTo>
                  <a:pt x="369911" y="65121"/>
                </a:lnTo>
                <a:lnTo>
                  <a:pt x="325938" y="81533"/>
                </a:lnTo>
                <a:lnTo>
                  <a:pt x="282546" y="99769"/>
                </a:lnTo>
                <a:lnTo>
                  <a:pt x="239793" y="119823"/>
                </a:lnTo>
                <a:lnTo>
                  <a:pt x="197739" y="141692"/>
                </a:lnTo>
                <a:lnTo>
                  <a:pt x="156442" y="165372"/>
                </a:lnTo>
                <a:lnTo>
                  <a:pt x="115961" y="190857"/>
                </a:lnTo>
                <a:lnTo>
                  <a:pt x="76354" y="218143"/>
                </a:lnTo>
                <a:lnTo>
                  <a:pt x="37681" y="247226"/>
                </a:lnTo>
                <a:lnTo>
                  <a:pt x="0" y="278102"/>
                </a:lnTo>
                <a:lnTo>
                  <a:pt x="139446" y="441297"/>
                </a:lnTo>
                <a:lnTo>
                  <a:pt x="178082" y="409990"/>
                </a:lnTo>
                <a:lnTo>
                  <a:pt x="217983" y="380973"/>
                </a:lnTo>
                <a:lnTo>
                  <a:pt x="259052" y="354255"/>
                </a:lnTo>
                <a:lnTo>
                  <a:pt x="301197" y="329843"/>
                </a:lnTo>
                <a:lnTo>
                  <a:pt x="344322" y="307748"/>
                </a:lnTo>
                <a:lnTo>
                  <a:pt x="388332" y="287978"/>
                </a:lnTo>
                <a:lnTo>
                  <a:pt x="433133" y="270542"/>
                </a:lnTo>
                <a:lnTo>
                  <a:pt x="478630" y="255449"/>
                </a:lnTo>
                <a:lnTo>
                  <a:pt x="524728" y="242707"/>
                </a:lnTo>
                <a:lnTo>
                  <a:pt x="571333" y="232327"/>
                </a:lnTo>
                <a:lnTo>
                  <a:pt x="618351" y="224315"/>
                </a:lnTo>
                <a:lnTo>
                  <a:pt x="665686" y="218682"/>
                </a:lnTo>
                <a:lnTo>
                  <a:pt x="713244" y="215436"/>
                </a:lnTo>
                <a:lnTo>
                  <a:pt x="760930" y="214586"/>
                </a:lnTo>
                <a:lnTo>
                  <a:pt x="1447633" y="214586"/>
                </a:lnTo>
                <a:lnTo>
                  <a:pt x="1450371" y="174343"/>
                </a:lnTo>
                <a:lnTo>
                  <a:pt x="1365504" y="174343"/>
                </a:lnTo>
                <a:lnTo>
                  <a:pt x="1323600" y="149520"/>
                </a:lnTo>
                <a:lnTo>
                  <a:pt x="1280985" y="126617"/>
                </a:lnTo>
                <a:lnTo>
                  <a:pt x="1237720" y="105631"/>
                </a:lnTo>
                <a:lnTo>
                  <a:pt x="1193861" y="86557"/>
                </a:lnTo>
                <a:lnTo>
                  <a:pt x="1149467" y="69391"/>
                </a:lnTo>
                <a:lnTo>
                  <a:pt x="1104598" y="54127"/>
                </a:lnTo>
                <a:lnTo>
                  <a:pt x="1059312" y="40762"/>
                </a:lnTo>
                <a:lnTo>
                  <a:pt x="1013668" y="29292"/>
                </a:lnTo>
                <a:lnTo>
                  <a:pt x="967725" y="19711"/>
                </a:lnTo>
                <a:lnTo>
                  <a:pt x="921540" y="12016"/>
                </a:lnTo>
                <a:lnTo>
                  <a:pt x="875174" y="6201"/>
                </a:lnTo>
                <a:lnTo>
                  <a:pt x="828684" y="2263"/>
                </a:lnTo>
                <a:lnTo>
                  <a:pt x="782129" y="198"/>
                </a:lnTo>
                <a:lnTo>
                  <a:pt x="735569" y="0"/>
                </a:lnTo>
                <a:close/>
              </a:path>
              <a:path w="1457960" h="447675">
                <a:moveTo>
                  <a:pt x="1457706" y="66520"/>
                </a:moveTo>
                <a:lnTo>
                  <a:pt x="1365504" y="174343"/>
                </a:lnTo>
                <a:lnTo>
                  <a:pt x="1450371" y="174343"/>
                </a:lnTo>
                <a:lnTo>
                  <a:pt x="1457706" y="66520"/>
                </a:lnTo>
                <a:close/>
              </a:path>
            </a:pathLst>
          </a:custGeom>
          <a:solidFill>
            <a:srgbClr val="FF69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20">
            <a:extLst>
              <a:ext uri="{FF2B5EF4-FFF2-40B4-BE49-F238E27FC236}">
                <a16:creationId xmlns:a16="http://schemas.microsoft.com/office/drawing/2014/main" id="{65BDBA70-5751-4E91-A621-84047A5155C2}"/>
              </a:ext>
            </a:extLst>
          </p:cNvPr>
          <p:cNvSpPr txBox="1"/>
          <p:nvPr/>
        </p:nvSpPr>
        <p:spPr>
          <a:xfrm>
            <a:off x="2734541" y="4599709"/>
            <a:ext cx="3347594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zh-CN" altLang="en-US" sz="2000" b="1" spc="-5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面授教学</a:t>
            </a:r>
            <a:endParaRPr sz="2000" b="1" spc="-5" dirty="0">
              <a:solidFill>
                <a:srgbClr val="006F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FE4D12F-FB93-4DA3-9DE1-62381908A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135" y="2465658"/>
            <a:ext cx="2013433" cy="80262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559E73C-C37D-4D19-90D8-0B99EDE5A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62" y="2285463"/>
            <a:ext cx="1772897" cy="819478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5F88A01B-2E64-4613-BB02-44FAE5FCB826}"/>
              </a:ext>
            </a:extLst>
          </p:cNvPr>
          <p:cNvSpPr/>
          <p:nvPr/>
        </p:nvSpPr>
        <p:spPr>
          <a:xfrm>
            <a:off x="2434071" y="5161135"/>
            <a:ext cx="4275858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150000"/>
              </a:lnSpc>
              <a:spcBef>
                <a:spcPts val="2014"/>
              </a:spcBef>
            </a:pPr>
            <a:r>
              <a:rPr lang="zh-CN" altLang="en-US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知识讲解</a:t>
            </a:r>
            <a:r>
              <a:rPr lang="en-US" altLang="zh-CN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/</a:t>
            </a:r>
            <a:r>
              <a:rPr lang="zh-CN" altLang="en-US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习题讲解</a:t>
            </a:r>
            <a:r>
              <a:rPr lang="en-US" altLang="zh-CN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/</a:t>
            </a:r>
            <a:r>
              <a:rPr lang="zh-CN" altLang="en-US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课堂练习自主练习</a:t>
            </a:r>
            <a:endParaRPr lang="en-US" altLang="zh-CN" b="1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C6CF3BC-D99F-4CD8-97D4-28BD3DA37166}"/>
              </a:ext>
            </a:extLst>
          </p:cNvPr>
          <p:cNvSpPr/>
          <p:nvPr/>
        </p:nvSpPr>
        <p:spPr>
          <a:xfrm>
            <a:off x="87762" y="3098833"/>
            <a:ext cx="27998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14"/>
              </a:spcBef>
            </a:pPr>
            <a:r>
              <a:rPr lang="zh-CN" altLang="en-US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互动答题</a:t>
            </a:r>
            <a:r>
              <a:rPr lang="en-US" altLang="zh-CN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/</a:t>
            </a:r>
            <a:r>
              <a:rPr lang="zh-CN" altLang="en-US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作业提交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3D681B5-EFC4-4326-BE39-5AE9ACBF1A7A}"/>
              </a:ext>
            </a:extLst>
          </p:cNvPr>
          <p:cNvSpPr/>
          <p:nvPr/>
        </p:nvSpPr>
        <p:spPr>
          <a:xfrm>
            <a:off x="6082135" y="3151542"/>
            <a:ext cx="2013433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150000"/>
              </a:lnSpc>
              <a:spcBef>
                <a:spcPts val="2014"/>
              </a:spcBef>
            </a:pPr>
            <a:r>
              <a:rPr lang="zh-CN" altLang="en-US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自主学习</a:t>
            </a:r>
            <a:endParaRPr lang="en-US" altLang="zh-CN" b="1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2243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5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 animBg="1"/>
      <p:bldP spid="13" grpId="0"/>
      <p:bldP spid="14" grpId="0" animBg="1"/>
      <p:bldP spid="16" grpId="0"/>
      <p:bldP spid="24" grpId="0"/>
      <p:bldP spid="2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35825-A703-4D4F-8CA7-AA1CD12DA7B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04800" y="1619128"/>
            <a:ext cx="5181600" cy="3457192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参考教材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手边参考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zh-CN" altLang="en-US" b="1" dirty="0"/>
              <a:t>：</a:t>
            </a:r>
            <a:r>
              <a:rPr lang="en-US" altLang="zh-CN" b="1" dirty="0"/>
              <a:t>《</a:t>
            </a:r>
            <a:r>
              <a:rPr lang="zh-CN" altLang="en-US" dirty="0"/>
              <a:t>机器学习线性代数基础</a:t>
            </a:r>
            <a:r>
              <a:rPr lang="en-US" altLang="zh-CN" dirty="0"/>
              <a:t>(Python</a:t>
            </a:r>
            <a:r>
              <a:rPr lang="zh-CN" altLang="en-US" dirty="0"/>
              <a:t>语言描述</a:t>
            </a:r>
            <a:r>
              <a:rPr lang="en-US" altLang="zh-CN" dirty="0"/>
              <a:t>)</a:t>
            </a:r>
            <a:r>
              <a:rPr lang="en-US" altLang="zh-CN" b="1" dirty="0"/>
              <a:t>》</a:t>
            </a: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/>
              <a:t>在线教案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完整知识点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zh-CN" altLang="en-US" sz="2400" b="1" dirty="0"/>
              <a:t>：</a:t>
            </a:r>
            <a:r>
              <a:rPr lang="zh-CN" altLang="en-US" sz="2400" dirty="0"/>
              <a:t>课程网站</a:t>
            </a:r>
            <a:r>
              <a:rPr lang="en-US" altLang="zh-CN" dirty="0"/>
              <a:t>—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en-US" altLang="zh-CN" b="1" dirty="0"/>
              <a:t>PPT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形象参考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F2A40A7-1AD3-445F-A437-692EFA84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课程组织形式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4E70430-1819-4E9F-AC7A-9145FBF14F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教辅资料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F7E341C-C4E2-4378-A3C5-795AB92E42D9}"/>
              </a:ext>
            </a:extLst>
          </p:cNvPr>
          <p:cNvGrpSpPr/>
          <p:nvPr/>
        </p:nvGrpSpPr>
        <p:grpSpPr>
          <a:xfrm>
            <a:off x="5943600" y="1619128"/>
            <a:ext cx="2895600" cy="4484401"/>
            <a:chOff x="5943600" y="1619128"/>
            <a:chExt cx="2895600" cy="448440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E7E130C-1C60-40F5-A9B9-CB6602A9AA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6" t="1851" r="4132"/>
            <a:stretch/>
          </p:blipFill>
          <p:spPr>
            <a:xfrm>
              <a:off x="6248400" y="1619128"/>
              <a:ext cx="2133600" cy="301651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52E5824-1F16-43B9-B57E-E0438E23BF65}"/>
                </a:ext>
              </a:extLst>
            </p:cNvPr>
            <p:cNvSpPr txBox="1"/>
            <p:nvPr/>
          </p:nvSpPr>
          <p:spPr>
            <a:xfrm>
              <a:off x="5943600" y="4818497"/>
              <a:ext cx="2895600" cy="1285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dirty="0"/>
                <a:t>张雨萌</a:t>
              </a:r>
              <a:r>
                <a:rPr lang="en-US" altLang="zh-CN" sz="1800" dirty="0"/>
                <a:t>. 《</a:t>
              </a:r>
              <a:r>
                <a:rPr lang="zh-CN" altLang="en-US" sz="1800" dirty="0"/>
                <a:t>机器学习线性代数基础</a:t>
              </a:r>
              <a:r>
                <a:rPr lang="en-US" altLang="zh-CN" sz="1800" dirty="0"/>
                <a:t>(Python</a:t>
              </a:r>
              <a:r>
                <a:rPr lang="zh-CN" altLang="en-US" sz="1800" dirty="0"/>
                <a:t>语言描述</a:t>
              </a:r>
              <a:r>
                <a:rPr lang="en-US" altLang="zh-CN" sz="1800" dirty="0"/>
                <a:t>)》.</a:t>
              </a:r>
              <a:r>
                <a:rPr lang="zh-CN" altLang="en-US" sz="1800" dirty="0"/>
                <a:t>北京大学出版社</a:t>
              </a:r>
              <a:r>
                <a:rPr lang="en-US" altLang="zh-CN" sz="1800" dirty="0"/>
                <a:t>.</a:t>
              </a:r>
              <a:endParaRPr lang="zh-CN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931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35825-A703-4D4F-8CA7-AA1CD12DA7B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1397097"/>
            <a:ext cx="8534400" cy="465104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1" dirty="0"/>
              <a:t>Visual Studio Code + </a:t>
            </a:r>
            <a:r>
              <a:rPr lang="en-US" altLang="zh-CN" b="1" dirty="0" err="1"/>
              <a:t>Jupyter</a:t>
            </a:r>
            <a:r>
              <a:rPr lang="en-US" altLang="zh-CN" b="1" dirty="0"/>
              <a:t> Notebook</a:t>
            </a:r>
          </a:p>
          <a:p>
            <a:pPr marL="542925" lvl="1" indent="-276225" defTabSz="10096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VSCode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，</a:t>
            </a:r>
            <a:r>
              <a:rPr lang="zh-CN" altLang="en-US" sz="2400" dirty="0"/>
              <a:t>适合生成完整的可运行的脚本文件，扩展名</a:t>
            </a:r>
            <a:r>
              <a:rPr lang="en-US" altLang="zh-CN" sz="2400" dirty="0"/>
              <a:t>.</a:t>
            </a:r>
            <a:r>
              <a:rPr lang="en-US" altLang="zh-CN" sz="2400" dirty="0" err="1"/>
              <a:t>py</a:t>
            </a:r>
            <a:endParaRPr lang="en-US" altLang="zh-CN" sz="2400" dirty="0"/>
          </a:p>
          <a:p>
            <a:pPr marL="542925" lvl="1" indent="-276225" defTabSz="10096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Notebook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，</a:t>
            </a:r>
            <a:r>
              <a:rPr lang="zh-CN" altLang="en-US" sz="2400" dirty="0"/>
              <a:t>适合程序调试，依托</a:t>
            </a:r>
            <a:r>
              <a:rPr lang="en-US" altLang="zh-CN" sz="2400" dirty="0" err="1"/>
              <a:t>Jupyter</a:t>
            </a:r>
            <a:r>
              <a:rPr lang="zh-CN" altLang="en-US" sz="2400" dirty="0"/>
              <a:t>平台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1" dirty="0"/>
              <a:t>Python123 + </a:t>
            </a:r>
            <a:r>
              <a:rPr lang="en-US" altLang="zh-CN" b="1" dirty="0" err="1"/>
              <a:t>Jupyter</a:t>
            </a:r>
            <a:r>
              <a:rPr lang="en-US" altLang="zh-CN" b="1" dirty="0"/>
              <a:t> Notebook </a:t>
            </a:r>
          </a:p>
          <a:p>
            <a:pPr marL="542925" lvl="1" indent="-276225" defTabSz="10096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Python123</a:t>
            </a:r>
            <a:r>
              <a:rPr lang="zh-CN" altLang="en-US" sz="2400" dirty="0"/>
              <a:t>，</a:t>
            </a:r>
            <a:r>
              <a:rPr lang="en-US" altLang="zh-CN" sz="2400" dirty="0"/>
              <a:t>python</a:t>
            </a:r>
            <a:r>
              <a:rPr lang="zh-CN" altLang="en-US" sz="2400" dirty="0"/>
              <a:t>课程平台，提供在线编程环境</a:t>
            </a:r>
            <a:endParaRPr lang="en-US" altLang="zh-CN" sz="2400" dirty="0"/>
          </a:p>
          <a:p>
            <a:pPr marL="542925" lvl="1" indent="-276225" defTabSz="10096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Notebook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在线平台</a:t>
            </a:r>
            <a:r>
              <a:rPr lang="zh-CN" altLang="en-US" sz="2400" dirty="0"/>
              <a:t>，仅用于调试程序，无法保存程序，但可导出为</a:t>
            </a:r>
            <a:r>
              <a:rPr lang="en-US" altLang="zh-CN" sz="2400" dirty="0"/>
              <a:t>html</a:t>
            </a:r>
            <a:r>
              <a:rPr lang="zh-CN" altLang="en-US" sz="2400" dirty="0"/>
              <a:t>格式。</a:t>
            </a:r>
            <a:r>
              <a:rPr lang="en-US" altLang="zh-CN" sz="2400" dirty="0">
                <a:hlinkClick r:id="rId2"/>
              </a:rPr>
              <a:t>http://115.28.150.200:8000/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266700" lvl="1" defTabSz="1009650">
              <a:lnSpc>
                <a:spcPct val="150000"/>
              </a:lnSpc>
            </a:pPr>
            <a:r>
              <a:rPr lang="en-US" altLang="zh-CN" sz="2400" dirty="0"/>
              <a:t>   </a:t>
            </a:r>
            <a:r>
              <a:rPr lang="zh-CN" altLang="en-US" sz="2400" dirty="0">
                <a:solidFill>
                  <a:srgbClr val="0000FF"/>
                </a:solidFill>
              </a:rPr>
              <a:t>用户名：</a:t>
            </a:r>
            <a:r>
              <a:rPr lang="zh-CN" altLang="en-US" sz="2400" dirty="0"/>
              <a:t>你的姓名，</a:t>
            </a:r>
            <a:r>
              <a:rPr lang="zh-CN" altLang="en-US" sz="2400" dirty="0">
                <a:solidFill>
                  <a:srgbClr val="0000FF"/>
                </a:solidFill>
              </a:rPr>
              <a:t>密码：</a:t>
            </a:r>
            <a:r>
              <a:rPr lang="en-US" altLang="zh-CN" sz="2400" dirty="0" err="1"/>
              <a:t>pygis</a:t>
            </a:r>
            <a:endParaRPr lang="en-US" altLang="zh-CN" sz="24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F2A40A7-1AD3-445F-A437-692EFA84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课程组织形式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4E70430-1819-4E9F-AC7A-9145FBF14F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实践教学平台</a:t>
            </a:r>
          </a:p>
        </p:txBody>
      </p:sp>
    </p:spTree>
    <p:extLst>
      <p:ext uri="{BB962C8B-B14F-4D97-AF65-F5344CB8AC3E}">
        <p14:creationId xmlns:p14="http://schemas.microsoft.com/office/powerpoint/2010/main" val="330652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2A40A7-1AD3-445F-A437-692EFA84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课堂纪律</a:t>
            </a:r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5EEBF8C5-F8D2-4053-9950-7935DF333051}"/>
              </a:ext>
            </a:extLst>
          </p:cNvPr>
          <p:cNvSpPr txBox="1">
            <a:spLocks/>
          </p:cNvSpPr>
          <p:nvPr/>
        </p:nvSpPr>
        <p:spPr>
          <a:xfrm>
            <a:off x="0" y="1752600"/>
            <a:ext cx="9144000" cy="446722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189">
              <a:defRPr>
                <a:latin typeface="+mn-lt"/>
                <a:ea typeface="+mn-ea"/>
                <a:cs typeface="+mn-cs"/>
              </a:defRPr>
            </a:lvl2pPr>
            <a:lvl3pPr marL="914377">
              <a:defRPr>
                <a:latin typeface="+mn-lt"/>
                <a:ea typeface="+mn-ea"/>
                <a:cs typeface="+mn-cs"/>
              </a:defRPr>
            </a:lvl3pPr>
            <a:lvl4pPr marL="1371566">
              <a:defRPr>
                <a:latin typeface="+mn-lt"/>
                <a:ea typeface="+mn-ea"/>
                <a:cs typeface="+mn-cs"/>
              </a:defRPr>
            </a:lvl4pPr>
            <a:lvl5pPr marL="1828754">
              <a:defRPr>
                <a:latin typeface="+mn-lt"/>
                <a:ea typeface="+mn-ea"/>
                <a:cs typeface="+mn-cs"/>
              </a:defRPr>
            </a:lvl5pPr>
            <a:lvl6pPr marL="2285943">
              <a:defRPr>
                <a:latin typeface="+mn-lt"/>
                <a:ea typeface="+mn-ea"/>
                <a:cs typeface="+mn-cs"/>
              </a:defRPr>
            </a:lvl6pPr>
            <a:lvl7pPr marL="2743131">
              <a:defRPr>
                <a:latin typeface="+mn-lt"/>
                <a:ea typeface="+mn-ea"/>
                <a:cs typeface="+mn-cs"/>
              </a:defRPr>
            </a:lvl7pPr>
            <a:lvl8pPr marL="3200320">
              <a:defRPr>
                <a:latin typeface="+mn-lt"/>
                <a:ea typeface="+mn-ea"/>
                <a:cs typeface="+mn-cs"/>
              </a:defRPr>
            </a:lvl8pPr>
            <a:lvl9pPr marL="3657509">
              <a:defRPr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lnSpc>
                <a:spcPct val="150000"/>
              </a:lnSpc>
            </a:pPr>
            <a:r>
              <a:rPr lang="zh-CN" altLang="en-US" sz="3600" b="1" kern="0" dirty="0">
                <a:solidFill>
                  <a:sysClr val="windowText" lastClr="000000"/>
                </a:solidFill>
                <a:highlight>
                  <a:srgbClr val="FFFF00"/>
                </a:highlight>
                <a:latin typeface="+mn-ea"/>
                <a:ea typeface="+mn-ea"/>
              </a:rPr>
              <a:t>从不点名，来去自由</a:t>
            </a:r>
            <a:endParaRPr lang="en-US" altLang="zh-CN" sz="3600" b="1" kern="0" dirty="0">
              <a:solidFill>
                <a:sysClr val="windowText" lastClr="000000"/>
              </a:solidFill>
              <a:highlight>
                <a:srgbClr val="FFFF00"/>
              </a:highlight>
              <a:latin typeface="+mn-ea"/>
              <a:ea typeface="+mn-ea"/>
            </a:endParaRPr>
          </a:p>
          <a:p>
            <a:pPr algn="ctr" defTabSz="914400">
              <a:lnSpc>
                <a:spcPct val="150000"/>
              </a:lnSpc>
            </a:pPr>
            <a:r>
              <a:rPr lang="zh-CN" altLang="en-US" sz="3600" b="1" kern="0" dirty="0">
                <a:solidFill>
                  <a:srgbClr val="3201CF"/>
                </a:solidFill>
                <a:latin typeface="+mn-ea"/>
                <a:ea typeface="+mn-ea"/>
              </a:rPr>
              <a:t>（</a:t>
            </a:r>
            <a:r>
              <a:rPr lang="en-US" altLang="zh-CN" sz="3600" b="1" kern="0" dirty="0">
                <a:solidFill>
                  <a:srgbClr val="3201CF"/>
                </a:solidFill>
                <a:latin typeface="+mn-ea"/>
                <a:ea typeface="+mn-ea"/>
              </a:rPr>
              <a:t>Just</a:t>
            </a:r>
            <a:r>
              <a:rPr lang="zh-CN" altLang="en-US" sz="3600" b="1" kern="0" dirty="0">
                <a:solidFill>
                  <a:srgbClr val="3201CF"/>
                </a:solidFill>
                <a:latin typeface="+mn-ea"/>
                <a:ea typeface="+mn-ea"/>
              </a:rPr>
              <a:t>老师的理想）</a:t>
            </a:r>
            <a:endParaRPr lang="en-US" altLang="zh-CN" sz="3600" b="1" kern="0" dirty="0">
              <a:solidFill>
                <a:srgbClr val="3201CF"/>
              </a:solidFill>
              <a:latin typeface="+mn-ea"/>
              <a:ea typeface="+mn-ea"/>
            </a:endParaRPr>
          </a:p>
          <a:p>
            <a:pPr algn="ctr" defTabSz="914400">
              <a:lnSpc>
                <a:spcPct val="150000"/>
              </a:lnSpc>
            </a:pPr>
            <a:r>
              <a:rPr lang="zh-CN" altLang="en-US" sz="3600" b="1" kern="0" dirty="0">
                <a:latin typeface="+mn-ea"/>
                <a:ea typeface="+mn-ea"/>
              </a:rPr>
              <a:t>自由提问，随时打断</a:t>
            </a:r>
            <a:endParaRPr lang="en-US" altLang="zh-CN" sz="3600" b="1" kern="0" dirty="0">
              <a:latin typeface="+mn-ea"/>
              <a:ea typeface="+mn-ea"/>
            </a:endParaRPr>
          </a:p>
          <a:p>
            <a:pPr algn="ctr" defTabSz="914400">
              <a:lnSpc>
                <a:spcPct val="150000"/>
              </a:lnSpc>
            </a:pPr>
            <a:r>
              <a:rPr lang="zh-CN" altLang="en-US" sz="3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     </a:t>
            </a:r>
            <a:r>
              <a:rPr lang="zh-CN" altLang="en-US" sz="3600" b="1" kern="0" dirty="0">
                <a:solidFill>
                  <a:srgbClr val="FF0000"/>
                </a:solidFill>
                <a:latin typeface="+mn-ea"/>
                <a:ea typeface="+mn-ea"/>
              </a:rPr>
              <a:t>保持安静！！</a:t>
            </a:r>
            <a:endParaRPr lang="en-US" altLang="zh-CN" sz="3600" b="1" kern="0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ctr" defTabSz="914400">
              <a:lnSpc>
                <a:spcPct val="150000"/>
              </a:lnSpc>
            </a:pPr>
            <a:r>
              <a:rPr lang="zh-CN" altLang="en-US" sz="3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欢迎旁听</a:t>
            </a:r>
            <a:endParaRPr lang="en-US" altLang="zh-CN" sz="36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207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2A40A7-1AD3-445F-A437-692EFA84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课程作业</a:t>
            </a:r>
            <a:r>
              <a:rPr lang="en-US" altLang="zh-CN" dirty="0"/>
              <a:t>&amp;</a:t>
            </a:r>
            <a:r>
              <a:rPr lang="zh-CN" altLang="en-US" dirty="0"/>
              <a:t>课堂考核</a:t>
            </a:r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ED68591B-5C32-4CE1-9690-4249054EFD57}"/>
              </a:ext>
            </a:extLst>
          </p:cNvPr>
          <p:cNvSpPr txBox="1"/>
          <p:nvPr/>
        </p:nvSpPr>
        <p:spPr>
          <a:xfrm>
            <a:off x="0" y="1447800"/>
            <a:ext cx="9144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259965" algn="l"/>
                <a:tab pos="2673350" algn="l"/>
                <a:tab pos="4921250" algn="l"/>
                <a:tab pos="5333365" algn="l"/>
              </a:tabLst>
            </a:pP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考勤   </a:t>
            </a:r>
            <a:r>
              <a:rPr lang="en-US" altLang="zh-CN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+   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课堂</a:t>
            </a:r>
            <a:r>
              <a:rPr lang="zh-CN" altLang="en-US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互动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  </a:t>
            </a:r>
            <a:r>
              <a:rPr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+</a:t>
            </a:r>
            <a:r>
              <a:rPr 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  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课后作业   </a:t>
            </a:r>
            <a:r>
              <a:rPr lang="en-US" altLang="zh-CN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+   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期末测验  </a:t>
            </a:r>
            <a:r>
              <a:rPr lang="en-US" altLang="zh-CN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+ 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课堂表现</a:t>
            </a:r>
            <a:endParaRPr sz="2400" b="1" dirty="0">
              <a:solidFill>
                <a:srgbClr val="006F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object 10">
            <a:extLst>
              <a:ext uri="{FF2B5EF4-FFF2-40B4-BE49-F238E27FC236}">
                <a16:creationId xmlns:a16="http://schemas.microsoft.com/office/drawing/2014/main" id="{7736FE3A-1457-4918-8831-404F16CF4D1F}"/>
              </a:ext>
            </a:extLst>
          </p:cNvPr>
          <p:cNvSpPr txBox="1"/>
          <p:nvPr/>
        </p:nvSpPr>
        <p:spPr>
          <a:xfrm>
            <a:off x="101221" y="4114800"/>
            <a:ext cx="8941558" cy="2162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 indent="-184150">
              <a:lnSpc>
                <a:spcPct val="150000"/>
              </a:lnSpc>
              <a:buClr>
                <a:srgbClr val="007EDE"/>
              </a:buClr>
              <a:buFont typeface="΢"/>
              <a:buChar char="-"/>
              <a:tabLst>
                <a:tab pos="197485" algn="l"/>
              </a:tabLst>
            </a:pP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满分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100</a:t>
            </a:r>
            <a:r>
              <a:rPr lang="zh-CN" altLang="en-US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分</a:t>
            </a:r>
            <a:r>
              <a:rPr lang="en-US" altLang="zh-CN" sz="2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+10</a:t>
            </a:r>
            <a:r>
              <a:rPr lang="zh-CN" altLang="en-US" sz="2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分</a:t>
            </a:r>
            <a:endParaRPr lang="en-US" altLang="zh-CN" sz="2400" b="1" spc="-5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96850" indent="-184150">
              <a:lnSpc>
                <a:spcPct val="150000"/>
              </a:lnSpc>
              <a:buClr>
                <a:srgbClr val="007EDE"/>
              </a:buClr>
              <a:buFont typeface="΢"/>
              <a:buChar char="-"/>
              <a:tabLst>
                <a:tab pos="197485" algn="l"/>
              </a:tabLst>
            </a:pP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考勤</a:t>
            </a:r>
            <a:r>
              <a:rPr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、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课堂</a:t>
            </a:r>
            <a:r>
              <a:rPr lang="zh-CN" altLang="en-US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互动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、课后作业、期末</a:t>
            </a:r>
            <a:r>
              <a:rPr sz="2400" b="1" spc="-5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测验，形成完整的学习过程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。</a:t>
            </a:r>
            <a:endParaRPr sz="2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196850" indent="-184150">
              <a:lnSpc>
                <a:spcPct val="150000"/>
              </a:lnSpc>
              <a:buClr>
                <a:srgbClr val="007EDE"/>
              </a:buClr>
              <a:buFont typeface="΢"/>
              <a:buChar char="-"/>
              <a:tabLst>
                <a:tab pos="197485" algn="l"/>
              </a:tabLst>
            </a:pP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按照学校规定“考勤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+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课堂作业（课后练习）”累计</a:t>
            </a:r>
            <a:r>
              <a:rPr lang="zh-CN" altLang="en-US" sz="2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缺席</a:t>
            </a:r>
            <a:r>
              <a:rPr lang="en-US" altLang="zh-CN" sz="2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1/3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将取消本门课本学期的成绩。</a:t>
            </a:r>
            <a:endParaRPr sz="2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3" name="object 11">
            <a:extLst>
              <a:ext uri="{FF2B5EF4-FFF2-40B4-BE49-F238E27FC236}">
                <a16:creationId xmlns:a16="http://schemas.microsoft.com/office/drawing/2014/main" id="{022579E0-E205-4765-A499-2A0A66763B2A}"/>
              </a:ext>
            </a:extLst>
          </p:cNvPr>
          <p:cNvSpPr txBox="1"/>
          <p:nvPr/>
        </p:nvSpPr>
        <p:spPr>
          <a:xfrm>
            <a:off x="3653002" y="2393874"/>
            <a:ext cx="1611319" cy="764312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计算题、编程题</a:t>
            </a:r>
            <a:endParaRPr lang="en-US" altLang="zh-CN" sz="1400" b="1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(</a:t>
            </a: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合计</a:t>
            </a:r>
            <a:r>
              <a:rPr lang="en-US" altLang="zh-CN"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30</a:t>
            </a:r>
            <a:r>
              <a:rPr lang="zh-CN" altLang="en-US"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分</a:t>
            </a: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)</a:t>
            </a:r>
            <a:endParaRPr lang="en-US" sz="1400" b="1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5" name="object 12">
            <a:extLst>
              <a:ext uri="{FF2B5EF4-FFF2-40B4-BE49-F238E27FC236}">
                <a16:creationId xmlns:a16="http://schemas.microsoft.com/office/drawing/2014/main" id="{E39FE47F-F270-46D6-873E-CC28C5753891}"/>
              </a:ext>
            </a:extLst>
          </p:cNvPr>
          <p:cNvSpPr/>
          <p:nvPr/>
        </p:nvSpPr>
        <p:spPr>
          <a:xfrm>
            <a:off x="6205048" y="2044766"/>
            <a:ext cx="360680" cy="360045"/>
          </a:xfrm>
          <a:custGeom>
            <a:avLst/>
            <a:gdLst/>
            <a:ahLst/>
            <a:cxnLst/>
            <a:rect l="l" t="t" r="r" b="b"/>
            <a:pathLst>
              <a:path w="360680" h="360044">
                <a:moveTo>
                  <a:pt x="0" y="179831"/>
                </a:moveTo>
                <a:lnTo>
                  <a:pt x="90170" y="179831"/>
                </a:lnTo>
                <a:lnTo>
                  <a:pt x="90170" y="0"/>
                </a:lnTo>
                <a:lnTo>
                  <a:pt x="270383" y="0"/>
                </a:lnTo>
                <a:lnTo>
                  <a:pt x="270383" y="179831"/>
                </a:lnTo>
                <a:lnTo>
                  <a:pt x="360426" y="179831"/>
                </a:lnTo>
                <a:lnTo>
                  <a:pt x="180212" y="359663"/>
                </a:lnTo>
                <a:lnTo>
                  <a:pt x="0" y="179831"/>
                </a:lnTo>
                <a:close/>
              </a:path>
            </a:pathLst>
          </a:custGeom>
          <a:ln w="25146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bject 13">
            <a:extLst>
              <a:ext uri="{FF2B5EF4-FFF2-40B4-BE49-F238E27FC236}">
                <a16:creationId xmlns:a16="http://schemas.microsoft.com/office/drawing/2014/main" id="{2C35CE3F-26A2-4A87-974D-48B215B729D0}"/>
              </a:ext>
            </a:extLst>
          </p:cNvPr>
          <p:cNvSpPr/>
          <p:nvPr/>
        </p:nvSpPr>
        <p:spPr>
          <a:xfrm>
            <a:off x="4171738" y="203382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0" y="179831"/>
                </a:moveTo>
                <a:lnTo>
                  <a:pt x="89915" y="179831"/>
                </a:lnTo>
                <a:lnTo>
                  <a:pt x="89915" y="0"/>
                </a:lnTo>
                <a:lnTo>
                  <a:pt x="269747" y="0"/>
                </a:lnTo>
                <a:lnTo>
                  <a:pt x="269747" y="179831"/>
                </a:lnTo>
                <a:lnTo>
                  <a:pt x="359663" y="179831"/>
                </a:lnTo>
                <a:lnTo>
                  <a:pt x="179831" y="359663"/>
                </a:lnTo>
                <a:lnTo>
                  <a:pt x="0" y="179831"/>
                </a:lnTo>
                <a:close/>
              </a:path>
            </a:pathLst>
          </a:custGeom>
          <a:ln w="25146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B7F39994-F4CE-4080-8942-4158EE430335}"/>
              </a:ext>
            </a:extLst>
          </p:cNvPr>
          <p:cNvSpPr txBox="1"/>
          <p:nvPr/>
        </p:nvSpPr>
        <p:spPr>
          <a:xfrm>
            <a:off x="1551940" y="2393874"/>
            <a:ext cx="1676400" cy="764312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客观题</a:t>
            </a:r>
            <a:endParaRPr lang="en-US" altLang="zh-CN" sz="1400" b="1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lang="en-US" altLang="zh-CN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(合计</a:t>
            </a:r>
            <a:r>
              <a:rPr lang="en-US" altLang="zh-CN"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20</a:t>
            </a:r>
            <a:r>
              <a:rPr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分</a:t>
            </a: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)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8" name="object 16">
            <a:extLst>
              <a:ext uri="{FF2B5EF4-FFF2-40B4-BE49-F238E27FC236}">
                <a16:creationId xmlns:a16="http://schemas.microsoft.com/office/drawing/2014/main" id="{3033756B-5AAC-46F4-AC11-CAA30C4AAA49}"/>
              </a:ext>
            </a:extLst>
          </p:cNvPr>
          <p:cNvSpPr txBox="1"/>
          <p:nvPr/>
        </p:nvSpPr>
        <p:spPr>
          <a:xfrm>
            <a:off x="5688983" y="2393874"/>
            <a:ext cx="1392809" cy="764312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客观题、编程题</a:t>
            </a:r>
            <a:endParaRPr lang="en-US" altLang="zh-CN" sz="1400" b="1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(合计</a:t>
            </a:r>
            <a:r>
              <a:rPr lang="en-US" altLang="zh-CN"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4</a:t>
            </a:r>
            <a:r>
              <a:rPr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0分</a:t>
            </a: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)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68C60FA9-1317-4A91-818E-2B61C4355D5F}"/>
              </a:ext>
            </a:extLst>
          </p:cNvPr>
          <p:cNvSpPr/>
          <p:nvPr/>
        </p:nvSpPr>
        <p:spPr>
          <a:xfrm>
            <a:off x="2209800" y="2017469"/>
            <a:ext cx="360680" cy="360045"/>
          </a:xfrm>
          <a:custGeom>
            <a:avLst/>
            <a:gdLst/>
            <a:ahLst/>
            <a:cxnLst/>
            <a:rect l="l" t="t" r="r" b="b"/>
            <a:pathLst>
              <a:path w="360680" h="360044">
                <a:moveTo>
                  <a:pt x="0" y="179831"/>
                </a:moveTo>
                <a:lnTo>
                  <a:pt x="90170" y="179831"/>
                </a:lnTo>
                <a:lnTo>
                  <a:pt x="90170" y="0"/>
                </a:lnTo>
                <a:lnTo>
                  <a:pt x="270383" y="0"/>
                </a:lnTo>
                <a:lnTo>
                  <a:pt x="270383" y="179831"/>
                </a:lnTo>
                <a:lnTo>
                  <a:pt x="360426" y="179831"/>
                </a:lnTo>
                <a:lnTo>
                  <a:pt x="180212" y="359663"/>
                </a:lnTo>
                <a:lnTo>
                  <a:pt x="0" y="179831"/>
                </a:lnTo>
                <a:close/>
              </a:path>
            </a:pathLst>
          </a:custGeom>
          <a:ln w="25146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object 14">
            <a:extLst>
              <a:ext uri="{FF2B5EF4-FFF2-40B4-BE49-F238E27FC236}">
                <a16:creationId xmlns:a16="http://schemas.microsoft.com/office/drawing/2014/main" id="{0A6E1E95-49F0-4F29-ACD0-3D6192487898}"/>
              </a:ext>
            </a:extLst>
          </p:cNvPr>
          <p:cNvSpPr txBox="1"/>
          <p:nvPr/>
        </p:nvSpPr>
        <p:spPr>
          <a:xfrm>
            <a:off x="344931" y="2393874"/>
            <a:ext cx="990600" cy="751488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课前点名</a:t>
            </a:r>
            <a:endParaRPr lang="en-US" altLang="zh-CN" sz="1400" b="1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(</a:t>
            </a: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合计</a:t>
            </a:r>
            <a:r>
              <a:rPr lang="en-US" altLang="zh-CN"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10</a:t>
            </a:r>
            <a:r>
              <a:rPr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分</a:t>
            </a: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)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1" name="object 12">
            <a:extLst>
              <a:ext uri="{FF2B5EF4-FFF2-40B4-BE49-F238E27FC236}">
                <a16:creationId xmlns:a16="http://schemas.microsoft.com/office/drawing/2014/main" id="{3929C551-E9DD-4AD2-AA55-1CA9873EA99D}"/>
              </a:ext>
            </a:extLst>
          </p:cNvPr>
          <p:cNvSpPr/>
          <p:nvPr/>
        </p:nvSpPr>
        <p:spPr>
          <a:xfrm>
            <a:off x="659891" y="1972154"/>
            <a:ext cx="360680" cy="360045"/>
          </a:xfrm>
          <a:custGeom>
            <a:avLst/>
            <a:gdLst/>
            <a:ahLst/>
            <a:cxnLst/>
            <a:rect l="l" t="t" r="r" b="b"/>
            <a:pathLst>
              <a:path w="360680" h="360044">
                <a:moveTo>
                  <a:pt x="0" y="179831"/>
                </a:moveTo>
                <a:lnTo>
                  <a:pt x="90170" y="179831"/>
                </a:lnTo>
                <a:lnTo>
                  <a:pt x="90170" y="0"/>
                </a:lnTo>
                <a:lnTo>
                  <a:pt x="270383" y="0"/>
                </a:lnTo>
                <a:lnTo>
                  <a:pt x="270383" y="179831"/>
                </a:lnTo>
                <a:lnTo>
                  <a:pt x="360426" y="179831"/>
                </a:lnTo>
                <a:lnTo>
                  <a:pt x="180212" y="359663"/>
                </a:lnTo>
                <a:lnTo>
                  <a:pt x="0" y="179831"/>
                </a:lnTo>
                <a:close/>
              </a:path>
            </a:pathLst>
          </a:custGeom>
          <a:ln w="25146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23BCF981-C50C-46EA-809B-BF0D03CCC1D6}"/>
              </a:ext>
            </a:extLst>
          </p:cNvPr>
          <p:cNvSpPr/>
          <p:nvPr/>
        </p:nvSpPr>
        <p:spPr>
          <a:xfrm>
            <a:off x="7924800" y="2017468"/>
            <a:ext cx="360680" cy="360045"/>
          </a:xfrm>
          <a:custGeom>
            <a:avLst/>
            <a:gdLst/>
            <a:ahLst/>
            <a:cxnLst/>
            <a:rect l="l" t="t" r="r" b="b"/>
            <a:pathLst>
              <a:path w="360680" h="360044">
                <a:moveTo>
                  <a:pt x="0" y="179831"/>
                </a:moveTo>
                <a:lnTo>
                  <a:pt x="90170" y="179831"/>
                </a:lnTo>
                <a:lnTo>
                  <a:pt x="90170" y="0"/>
                </a:lnTo>
                <a:lnTo>
                  <a:pt x="270383" y="0"/>
                </a:lnTo>
                <a:lnTo>
                  <a:pt x="270383" y="179831"/>
                </a:lnTo>
                <a:lnTo>
                  <a:pt x="360426" y="179831"/>
                </a:lnTo>
                <a:lnTo>
                  <a:pt x="180212" y="359663"/>
                </a:lnTo>
                <a:lnTo>
                  <a:pt x="0" y="179831"/>
                </a:lnTo>
                <a:close/>
              </a:path>
            </a:pathLst>
          </a:custGeom>
          <a:ln w="25146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bject 16">
            <a:extLst>
              <a:ext uri="{FF2B5EF4-FFF2-40B4-BE49-F238E27FC236}">
                <a16:creationId xmlns:a16="http://schemas.microsoft.com/office/drawing/2014/main" id="{F9A76B64-6204-4B08-A8B1-6C06EB318B33}"/>
              </a:ext>
            </a:extLst>
          </p:cNvPr>
          <p:cNvSpPr txBox="1"/>
          <p:nvPr/>
        </p:nvSpPr>
        <p:spPr>
          <a:xfrm>
            <a:off x="7406260" y="2393874"/>
            <a:ext cx="1392809" cy="119519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抢答、提问</a:t>
            </a:r>
            <a:endParaRPr lang="en-US" altLang="zh-CN" sz="1400" b="1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（每次正确</a:t>
            </a:r>
            <a:r>
              <a:rPr lang="en-US" altLang="zh-CN" sz="1400" b="1" spc="-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0.2</a:t>
            </a: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分，参与</a:t>
            </a:r>
            <a:r>
              <a:rPr lang="en-US" altLang="zh-CN" sz="1400" b="1" spc="-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0.1</a:t>
            </a: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分，上限</a:t>
            </a:r>
            <a:r>
              <a:rPr lang="en-US" altLang="zh-CN"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10</a:t>
            </a: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分）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15494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5" grpId="0" animBg="1"/>
      <p:bldP spid="26" grpId="0" animBg="1"/>
      <p:bldP spid="27" grpId="0"/>
      <p:bldP spid="28" grpId="0"/>
      <p:bldP spid="29" grpId="0" animBg="1"/>
      <p:bldP spid="30" grpId="0"/>
      <p:bldP spid="31" grpId="0" animBg="1"/>
      <p:bldP spid="13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2A40A7-1AD3-445F-A437-692EFA84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学习建议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8D3CA6FE-ABA9-4BE1-977E-05D1FA589181}"/>
              </a:ext>
            </a:extLst>
          </p:cNvPr>
          <p:cNvSpPr txBox="1">
            <a:spLocks/>
          </p:cNvSpPr>
          <p:nvPr/>
        </p:nvSpPr>
        <p:spPr>
          <a:xfrm>
            <a:off x="0" y="914400"/>
            <a:ext cx="9144000" cy="5711825"/>
          </a:xfrm>
          <a:prstGeom prst="rect">
            <a:avLst/>
          </a:prstGeom>
        </p:spPr>
        <p:txBody>
          <a:bodyPr/>
          <a:lstStyle>
            <a:lvl1pPr marL="228600" indent="-2880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740700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2"/>
              </a:buBlip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课前预习，课中提问，课后复习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L="627063" marR="0" lvl="0" indent="-90488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endParaRPr lang="en-US" altLang="zh-CN" dirty="0">
              <a:solidFill>
                <a:sysClr val="windowText" lastClr="000000"/>
              </a:solidFill>
            </a:endParaRPr>
          </a:p>
          <a:p>
            <a:pPr lvl="0">
              <a:lnSpc>
                <a:spcPct val="200000"/>
              </a:lnSpc>
              <a:defRPr/>
            </a:pPr>
            <a:r>
              <a:rPr lang="zh-CN" altLang="en-US" b="1" dirty="0">
                <a:solidFill>
                  <a:sysClr val="windowText" lastClr="000000"/>
                </a:solidFill>
              </a:rPr>
              <a:t>课前  </a:t>
            </a:r>
            <a:r>
              <a:rPr lang="zh-CN" altLang="en-US" dirty="0">
                <a:solidFill>
                  <a:sysClr val="windowText" lastClr="000000"/>
                </a:solidFill>
              </a:rPr>
              <a:t>每次课都会有教材外的知识点，建议每次课前都进行预习</a:t>
            </a:r>
            <a:endParaRPr lang="en-US" altLang="zh-CN" b="1" dirty="0">
              <a:solidFill>
                <a:sysClr val="windowText" lastClr="000000"/>
              </a:solidFill>
            </a:endParaRPr>
          </a:p>
          <a:p>
            <a:pPr lvl="0">
              <a:lnSpc>
                <a:spcPct val="200000"/>
              </a:lnSpc>
              <a:defRPr/>
            </a:pPr>
            <a:r>
              <a:rPr lang="zh-CN" altLang="en-US" b="1" dirty="0">
                <a:solidFill>
                  <a:sysClr val="windowText" lastClr="000000"/>
                </a:solidFill>
              </a:rPr>
              <a:t>课中</a:t>
            </a:r>
            <a:r>
              <a:rPr lang="zh-CN" altLang="en-US" dirty="0">
                <a:solidFill>
                  <a:sysClr val="windowText" lastClr="000000"/>
                </a:solidFill>
              </a:rPr>
              <a:t> 带着问题听课，随时反馈，积极互动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lvl="0">
              <a:lnSpc>
                <a:spcPct val="200000"/>
              </a:lnSpc>
              <a:defRPr/>
            </a:pPr>
            <a:r>
              <a:rPr lang="zh-CN" altLang="en-US" b="1" dirty="0">
                <a:solidFill>
                  <a:sysClr val="windowText" lastClr="000000"/>
                </a:solidFill>
              </a:rPr>
              <a:t>课后 </a:t>
            </a:r>
            <a:r>
              <a:rPr lang="zh-CN" altLang="en-US" dirty="0">
                <a:solidFill>
                  <a:sysClr val="windowText" lastClr="000000"/>
                </a:solidFill>
              </a:rPr>
              <a:t>认真复习每一个知识点，弄懂每一个习题和互动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marL="627063" marR="0" lvl="0" indent="-90488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L="228600" marR="0" lvl="0" indent="-2880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488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2A40A7-1AD3-445F-A437-692EFA84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学习建议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zh-CN" altLang="en-US" dirty="0"/>
          </a:p>
        </p:txBody>
      </p: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8D3CA6FE-ABA9-4BE1-977E-05D1FA589181}"/>
              </a:ext>
            </a:extLst>
          </p:cNvPr>
          <p:cNvSpPr txBox="1">
            <a:spLocks/>
          </p:cNvSpPr>
          <p:nvPr/>
        </p:nvSpPr>
        <p:spPr>
          <a:xfrm>
            <a:off x="0" y="914400"/>
            <a:ext cx="9144000" cy="5711825"/>
          </a:xfrm>
          <a:prstGeom prst="rect">
            <a:avLst/>
          </a:prstGeom>
        </p:spPr>
        <p:txBody>
          <a:bodyPr/>
          <a:lstStyle>
            <a:lvl1pPr marL="228600" indent="-2880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740700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2"/>
              </a:buBlip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线上线下相结合、手机电脑相结合、长短时间相结合</a:t>
            </a:r>
          </a:p>
          <a:p>
            <a:pPr marL="228600" marR="0" lvl="0" indent="-2880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L="809625" lvl="0" indent="-287338">
              <a:lnSpc>
                <a:spcPct val="15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线上线下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线上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看直播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刷视频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查资料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看公众号</a:t>
            </a:r>
          </a:p>
          <a:p>
            <a:pPr marL="627063" marR="0" lvl="0" indent="-90488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                      线下听面授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读教案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勤编程</a:t>
            </a:r>
          </a:p>
          <a:p>
            <a:pPr marL="627063" marR="0" lvl="0" indent="-90488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 手机电脑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视频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部分作业用手机、编程用电脑</a:t>
            </a:r>
          </a:p>
          <a:p>
            <a:pPr marL="627063" marR="0" lvl="0" indent="-90488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 长短时间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zh-CN" altLang="en-US" dirty="0">
                <a:solidFill>
                  <a:sysClr val="windowText" lastClr="000000"/>
                </a:solidFill>
              </a:rPr>
              <a:t>看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网课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查资料用零碎短时间、编程用固定的长时间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L="228600" marR="0" lvl="0" indent="-2880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638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2A40A7-1AD3-445F-A437-692EFA84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学好</a:t>
            </a:r>
            <a:r>
              <a:rPr lang="zh-CN" altLang="en-US" dirty="0">
                <a:solidFill>
                  <a:srgbClr val="FFFF00"/>
                </a:solidFill>
              </a:rPr>
              <a:t>计算机数学</a:t>
            </a:r>
            <a:r>
              <a:rPr lang="zh-CN" altLang="en-US" dirty="0"/>
              <a:t>的秘籍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CE16B167-27FD-4627-A5CA-9F151BD83802}"/>
              </a:ext>
            </a:extLst>
          </p:cNvPr>
          <p:cNvSpPr txBox="1"/>
          <p:nvPr/>
        </p:nvSpPr>
        <p:spPr>
          <a:xfrm>
            <a:off x="0" y="2209800"/>
            <a:ext cx="9144000" cy="2254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4800" b="1" dirty="0">
                <a:solidFill>
                  <a:srgbClr val="006FC0"/>
                </a:solidFill>
                <a:latin typeface="微软雅黑"/>
                <a:cs typeface="微软雅黑"/>
              </a:rPr>
              <a:t>           内事不决看帮助，</a:t>
            </a:r>
            <a:endParaRPr lang="en-US" altLang="zh-CN" sz="4800" b="1" dirty="0">
              <a:solidFill>
                <a:srgbClr val="006FC0"/>
              </a:solidFill>
              <a:latin typeface="微软雅黑"/>
              <a:cs typeface="微软雅黑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lang="en-US" altLang="zh-CN" sz="4800" b="1" dirty="0">
              <a:solidFill>
                <a:srgbClr val="006FC0"/>
              </a:solidFill>
              <a:latin typeface="微软雅黑"/>
              <a:cs typeface="微软雅黑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4800" b="1" dirty="0">
                <a:solidFill>
                  <a:srgbClr val="006FC0"/>
                </a:solidFill>
                <a:latin typeface="微软雅黑"/>
                <a:cs typeface="微软雅黑"/>
              </a:rPr>
              <a:t>               </a:t>
            </a:r>
            <a:r>
              <a:rPr lang="zh-CN" altLang="en-US" sz="4800" b="1" dirty="0">
                <a:solidFill>
                  <a:srgbClr val="006FC0"/>
                </a:solidFill>
                <a:latin typeface="微软雅黑"/>
                <a:cs typeface="微软雅黑"/>
              </a:rPr>
              <a:t>外事不决问百度</a:t>
            </a:r>
            <a:endParaRPr sz="4800" dirty="0">
              <a:latin typeface="微软雅黑"/>
              <a:cs typeface="微软雅黑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6CC6DE6-8478-4739-8082-D4111EB00353}"/>
              </a:ext>
            </a:extLst>
          </p:cNvPr>
          <p:cNvSpPr txBox="1"/>
          <p:nvPr/>
        </p:nvSpPr>
        <p:spPr>
          <a:xfrm>
            <a:off x="685800" y="51054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学会使用搜索引擎是计算机专业的第一技能！！！</a:t>
            </a:r>
          </a:p>
        </p:txBody>
      </p:sp>
    </p:spTree>
    <p:extLst>
      <p:ext uri="{BB962C8B-B14F-4D97-AF65-F5344CB8AC3E}">
        <p14:creationId xmlns:p14="http://schemas.microsoft.com/office/powerpoint/2010/main" val="124453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2A40A7-1AD3-445F-A437-692EFA84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学好</a:t>
            </a:r>
            <a:r>
              <a:rPr lang="zh-CN" altLang="en-US" dirty="0">
                <a:solidFill>
                  <a:srgbClr val="FFFF00"/>
                </a:solidFill>
              </a:rPr>
              <a:t>计算机数学</a:t>
            </a:r>
            <a:r>
              <a:rPr lang="zh-CN" altLang="en-US" dirty="0"/>
              <a:t>的秘籍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2A86F1D6-216A-42A4-9EC8-FDA1B55B6900}"/>
              </a:ext>
            </a:extLst>
          </p:cNvPr>
          <p:cNvSpPr txBox="1"/>
          <p:nvPr/>
        </p:nvSpPr>
        <p:spPr>
          <a:xfrm>
            <a:off x="1127956" y="2719266"/>
            <a:ext cx="4597400" cy="1748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/>
                <a:cs typeface="微软雅黑"/>
              </a:rPr>
              <a:t>实践、认识、再实践、再认识</a:t>
            </a:r>
            <a:r>
              <a:rPr sz="2400" b="1" spc="-5" dirty="0">
                <a:latin typeface="微软雅黑"/>
                <a:cs typeface="微软雅黑"/>
              </a:rPr>
              <a:t>……</a:t>
            </a:r>
            <a:endParaRPr sz="2400" dirty="0">
              <a:latin typeface="微软雅黑"/>
              <a:cs typeface="微软雅黑"/>
            </a:endParaRPr>
          </a:p>
          <a:p>
            <a:pPr marL="12700" marR="5080">
              <a:lnSpc>
                <a:spcPct val="200000"/>
              </a:lnSpc>
            </a:pPr>
            <a:r>
              <a:rPr sz="2400" b="1" dirty="0">
                <a:latin typeface="微软雅黑"/>
                <a:cs typeface="微软雅黑"/>
              </a:rPr>
              <a:t>这就是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辩证唯物论</a:t>
            </a:r>
            <a:r>
              <a:rPr sz="2400" b="1" dirty="0">
                <a:latin typeface="微软雅黑"/>
                <a:cs typeface="微软雅黑"/>
              </a:rPr>
              <a:t>的全部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认识论</a:t>
            </a:r>
            <a:r>
              <a:rPr sz="2400" b="1" dirty="0">
                <a:latin typeface="微软雅黑"/>
                <a:cs typeface="微软雅黑"/>
              </a:rPr>
              <a:t>， 这就是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辩证唯物论</a:t>
            </a:r>
            <a:r>
              <a:rPr sz="2400" b="1" dirty="0">
                <a:latin typeface="微软雅黑"/>
                <a:cs typeface="微软雅黑"/>
              </a:rPr>
              <a:t>的知行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统一观</a:t>
            </a:r>
            <a:r>
              <a:rPr sz="2400" b="1" dirty="0">
                <a:latin typeface="微软雅黑"/>
                <a:cs typeface="微软雅黑"/>
              </a:rPr>
              <a:t>。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58B2F90-A0AC-467E-A736-A0000375E66F}"/>
              </a:ext>
            </a:extLst>
          </p:cNvPr>
          <p:cNvSpPr txBox="1"/>
          <p:nvPr/>
        </p:nvSpPr>
        <p:spPr>
          <a:xfrm>
            <a:off x="5222892" y="4798253"/>
            <a:ext cx="33026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/>
                <a:cs typeface="微软雅黑"/>
              </a:rPr>
              <a:t>——</a:t>
            </a:r>
            <a:r>
              <a:rPr sz="2400" b="1" spc="-55" dirty="0">
                <a:latin typeface="微软雅黑"/>
                <a:cs typeface="微软雅黑"/>
              </a:rPr>
              <a:t> </a:t>
            </a:r>
            <a:r>
              <a:rPr sz="2400" b="1" spc="-5" dirty="0">
                <a:latin typeface="微软雅黑"/>
                <a:cs typeface="微软雅黑"/>
              </a:rPr>
              <a:t>毛泽</a:t>
            </a:r>
            <a:r>
              <a:rPr sz="2400" b="1" dirty="0">
                <a:latin typeface="微软雅黑"/>
                <a:cs typeface="微软雅黑"/>
              </a:rPr>
              <a:t>东</a:t>
            </a:r>
            <a:r>
              <a:rPr sz="2400" b="1" spc="-40" dirty="0">
                <a:latin typeface="微软雅黑"/>
                <a:cs typeface="微软雅黑"/>
              </a:rPr>
              <a:t> </a:t>
            </a:r>
            <a:r>
              <a:rPr sz="2400" b="1" spc="-5" dirty="0">
                <a:latin typeface="微软雅黑"/>
                <a:cs typeface="微软雅黑"/>
              </a:rPr>
              <a:t>《实践</a:t>
            </a:r>
            <a:r>
              <a:rPr sz="2400" b="1" dirty="0">
                <a:latin typeface="微软雅黑"/>
                <a:cs typeface="微软雅黑"/>
              </a:rPr>
              <a:t>论》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E063EBA7-8615-4C4B-8CB0-1A553D5E9DFB}"/>
              </a:ext>
            </a:extLst>
          </p:cNvPr>
          <p:cNvSpPr txBox="1"/>
          <p:nvPr/>
        </p:nvSpPr>
        <p:spPr>
          <a:xfrm>
            <a:off x="2324100" y="5349281"/>
            <a:ext cx="44958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1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实践</a:t>
            </a:r>
            <a:r>
              <a:rPr sz="4400" b="1" spc="-5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、</a:t>
            </a:r>
            <a:r>
              <a:rPr sz="4400" b="1" spc="-1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实践、实践</a:t>
            </a:r>
            <a:endParaRPr sz="4400" dirty="0"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CE16B167-27FD-4627-A5CA-9F151BD83802}"/>
              </a:ext>
            </a:extLst>
          </p:cNvPr>
          <p:cNvSpPr txBox="1"/>
          <p:nvPr/>
        </p:nvSpPr>
        <p:spPr>
          <a:xfrm>
            <a:off x="0" y="1552927"/>
            <a:ext cx="914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6FC0"/>
                </a:solidFill>
                <a:latin typeface="微软雅黑"/>
                <a:cs typeface="微软雅黑"/>
              </a:rPr>
              <a:t>紧跟进度不掉队、课后实践多训练</a:t>
            </a:r>
            <a:endParaRPr sz="280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35137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第一部分 课程基本信息</a:t>
            </a:r>
          </a:p>
        </p:txBody>
      </p:sp>
    </p:spTree>
    <p:extLst>
      <p:ext uri="{BB962C8B-B14F-4D97-AF65-F5344CB8AC3E}">
        <p14:creationId xmlns:p14="http://schemas.microsoft.com/office/powerpoint/2010/main" val="226684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第二部分 实验环境的安装和调试</a:t>
            </a:r>
          </a:p>
        </p:txBody>
      </p:sp>
    </p:spTree>
    <p:extLst>
      <p:ext uri="{BB962C8B-B14F-4D97-AF65-F5344CB8AC3E}">
        <p14:creationId xmlns:p14="http://schemas.microsoft.com/office/powerpoint/2010/main" val="1644690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BE1AE9F-D83C-4DC0-A7A6-82B6789B49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1400874"/>
            <a:ext cx="4724400" cy="2816990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环境的安装和调试</a:t>
            </a:r>
            <a:endParaRPr lang="en-US" altLang="zh-CN" dirty="0"/>
          </a:p>
          <a:p>
            <a:r>
              <a:rPr lang="en-US" altLang="zh-CN" dirty="0" err="1"/>
              <a:t>Numpy</a:t>
            </a:r>
            <a:r>
              <a:rPr lang="zh-CN" altLang="en-US" dirty="0"/>
              <a:t>基础科学计算库</a:t>
            </a:r>
            <a:endParaRPr lang="en-US" altLang="zh-CN" dirty="0"/>
          </a:p>
          <a:p>
            <a:r>
              <a:rPr lang="en-US" altLang="zh-CN" dirty="0" err="1"/>
              <a:t>Scipy</a:t>
            </a:r>
            <a:r>
              <a:rPr lang="en-US" altLang="zh-CN" dirty="0"/>
              <a:t> </a:t>
            </a:r>
            <a:r>
              <a:rPr lang="zh-CN" altLang="en-US" dirty="0"/>
              <a:t>科学计算工具集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BF2763-20E3-440A-90C9-E11ABAB58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第二部分 实验环境的安装和调试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A1F508-BAD5-496A-8D16-DC17A21F3E86}"/>
              </a:ext>
            </a:extLst>
          </p:cNvPr>
          <p:cNvSpPr txBox="1"/>
          <p:nvPr/>
        </p:nvSpPr>
        <p:spPr>
          <a:xfrm>
            <a:off x="4876800" y="4197103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点击访问在线教案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61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课堂互动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41DCBF-F6BE-44B8-885A-C0D30981E5FA}"/>
              </a:ext>
            </a:extLst>
          </p:cNvPr>
          <p:cNvSpPr txBox="1"/>
          <p:nvPr/>
        </p:nvSpPr>
        <p:spPr>
          <a:xfrm>
            <a:off x="5562600" y="3091266"/>
            <a:ext cx="787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316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156C9AF-E319-43B3-A80A-FF6263E1B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2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BE1AE9F-D83C-4DC0-A7A6-82B6789B49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1400874"/>
            <a:ext cx="4724400" cy="3801875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en-US" dirty="0"/>
              <a:t>课程定位</a:t>
            </a:r>
            <a:endParaRPr lang="en-US" altLang="zh-CN" dirty="0"/>
          </a:p>
          <a:p>
            <a:pPr>
              <a:spcAft>
                <a:spcPts val="0"/>
              </a:spcAft>
            </a:pPr>
            <a:r>
              <a:rPr lang="zh-CN" altLang="en-US" dirty="0"/>
              <a:t>课程学时</a:t>
            </a:r>
            <a:endParaRPr lang="en-US" altLang="zh-CN" dirty="0"/>
          </a:p>
          <a:p>
            <a:pPr>
              <a:spcAft>
                <a:spcPts val="0"/>
              </a:spcAft>
            </a:pPr>
            <a:r>
              <a:rPr lang="zh-CN" altLang="en-US" dirty="0"/>
              <a:t>教学团队</a:t>
            </a:r>
            <a:endParaRPr lang="en-US" altLang="zh-CN" dirty="0"/>
          </a:p>
          <a:p>
            <a:pPr>
              <a:spcAft>
                <a:spcPts val="0"/>
              </a:spcAft>
            </a:pPr>
            <a:r>
              <a:rPr lang="zh-CN" altLang="en-US" dirty="0"/>
              <a:t>课程组织形式</a:t>
            </a:r>
            <a:endParaRPr lang="en-US" altLang="zh-CN" dirty="0"/>
          </a:p>
          <a:p>
            <a:pPr>
              <a:spcAft>
                <a:spcPts val="0"/>
              </a:spcAft>
            </a:pPr>
            <a:r>
              <a:rPr lang="zh-CN" altLang="en-US" dirty="0"/>
              <a:t>课程考核</a:t>
            </a:r>
            <a:endParaRPr lang="en-US" altLang="zh-CN" dirty="0"/>
          </a:p>
          <a:p>
            <a:pPr>
              <a:spcAft>
                <a:spcPts val="0"/>
              </a:spcAft>
            </a:pPr>
            <a:r>
              <a:rPr lang="zh-CN" altLang="en-US" dirty="0"/>
              <a:t>学习建议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BF2763-20E3-440A-90C9-E11ABAB58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第一部分 课程基本信息</a:t>
            </a:r>
          </a:p>
        </p:txBody>
      </p:sp>
    </p:spTree>
    <p:extLst>
      <p:ext uri="{BB962C8B-B14F-4D97-AF65-F5344CB8AC3E}">
        <p14:creationId xmlns:p14="http://schemas.microsoft.com/office/powerpoint/2010/main" val="264649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85F14E6-8289-41DF-A987-DDB6F2001D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What is Computer Mathematics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35825-A703-4D4F-8CA7-AA1CD12DA7B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6200" y="1397097"/>
            <a:ext cx="8991600" cy="5045319"/>
          </a:xfrm>
        </p:spPr>
        <p:txBody>
          <a:bodyPr/>
          <a:lstStyle/>
          <a:p>
            <a:r>
              <a:rPr lang="zh-CN" altLang="en-US" b="1" dirty="0"/>
              <a:t>       计算机数学</a:t>
            </a:r>
            <a:r>
              <a:rPr lang="zh-CN" altLang="en-US" dirty="0"/>
              <a:t>是理工科专业的</a:t>
            </a:r>
            <a:r>
              <a:rPr lang="zh-CN" altLang="en-US" b="1" dirty="0">
                <a:solidFill>
                  <a:srgbClr val="0000FF"/>
                </a:solidFill>
              </a:rPr>
              <a:t>重要</a:t>
            </a:r>
            <a:r>
              <a:rPr lang="zh-CN" altLang="en-US" b="1" dirty="0">
                <a:solidFill>
                  <a:srgbClr val="FF0000"/>
                </a:solidFill>
              </a:rPr>
              <a:t>专业基础课</a:t>
            </a:r>
            <a:r>
              <a:rPr lang="zh-CN" altLang="en-US" dirty="0"/>
              <a:t>，它涉及的领域非常广，包括</a:t>
            </a:r>
            <a:r>
              <a:rPr lang="zh-CN" altLang="en-US" dirty="0">
                <a:solidFill>
                  <a:srgbClr val="FF0000"/>
                </a:solidFill>
              </a:rPr>
              <a:t>高等数学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线性代数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B050"/>
                </a:solidFill>
              </a:rPr>
              <a:t>概率论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C000"/>
                </a:solidFill>
              </a:rPr>
              <a:t>数理统计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离散数学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FF"/>
                </a:solidFill>
              </a:rPr>
              <a:t>泛函分析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凸优化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计算方法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FF"/>
                </a:solidFill>
              </a:rPr>
              <a:t>最优化理论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随机过程</a:t>
            </a:r>
            <a:r>
              <a:rPr lang="zh-CN" altLang="en-US" dirty="0"/>
              <a:t>、博弈论、</a:t>
            </a:r>
            <a:r>
              <a:rPr lang="zh-CN" altLang="en-US" dirty="0">
                <a:solidFill>
                  <a:schemeClr val="accent6"/>
                </a:solidFill>
              </a:rPr>
              <a:t>信息论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形式逻辑</a:t>
            </a:r>
            <a:r>
              <a:rPr lang="zh-CN" altLang="en-US" dirty="0"/>
              <a:t>等。</a:t>
            </a:r>
            <a:endParaRPr lang="en-US" altLang="zh-CN" dirty="0"/>
          </a:p>
          <a:p>
            <a:r>
              <a:rPr lang="zh-CN" altLang="en-US" dirty="0"/>
              <a:t>       其中最基础，最重要的包括</a:t>
            </a:r>
            <a:r>
              <a:rPr lang="zh-CN" altLang="en-US" dirty="0">
                <a:solidFill>
                  <a:srgbClr val="FF0000"/>
                </a:solidFill>
              </a:rPr>
              <a:t>高等数学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线性代数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B050"/>
                </a:solidFill>
              </a:rPr>
              <a:t>概率论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C000"/>
                </a:solidFill>
              </a:rPr>
              <a:t>数理统计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离散数学</a:t>
            </a:r>
            <a:r>
              <a:rPr lang="zh-CN" altLang="en-US" dirty="0"/>
              <a:t>。本门课重点介绍有关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线性代数</a:t>
            </a:r>
            <a:r>
              <a:rPr lang="zh-CN" altLang="en-US" dirty="0"/>
              <a:t>的知识。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   值得注意的是，本课程只有</a:t>
            </a:r>
            <a:r>
              <a:rPr lang="en-US" altLang="zh-CN" dirty="0">
                <a:solidFill>
                  <a:srgbClr val="0000FF"/>
                </a:solidFill>
              </a:rPr>
              <a:t>32</a:t>
            </a:r>
            <a:r>
              <a:rPr lang="zh-CN" altLang="en-US" dirty="0"/>
              <a:t>个课时，远不足以完成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线性代数</a:t>
            </a:r>
            <a:r>
              <a:rPr lang="zh-CN" altLang="en-US" dirty="0"/>
              <a:t>的介绍，更不足以完成</a:t>
            </a:r>
            <a:r>
              <a:rPr lang="zh-CN" altLang="en-US" b="1" dirty="0"/>
              <a:t>计算机数学</a:t>
            </a:r>
            <a:r>
              <a:rPr lang="zh-CN" altLang="en-US" dirty="0"/>
              <a:t>的介绍。因此更多的内容还需要各位同学通过其他课程以及课后自学完成。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F2A40A7-1AD3-445F-A437-692EFA84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课程定位</a:t>
            </a:r>
          </a:p>
        </p:txBody>
      </p:sp>
    </p:spTree>
    <p:extLst>
      <p:ext uri="{BB962C8B-B14F-4D97-AF65-F5344CB8AC3E}">
        <p14:creationId xmlns:p14="http://schemas.microsoft.com/office/powerpoint/2010/main" val="323185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35825-A703-4D4F-8CA7-AA1CD12DA7B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3400" y="1600200"/>
            <a:ext cx="8077200" cy="4022603"/>
          </a:xfrm>
        </p:spPr>
        <p:txBody>
          <a:bodyPr/>
          <a:lstStyle/>
          <a:p>
            <a:pPr marL="1522413" indent="-1509713">
              <a:lnSpc>
                <a:spcPct val="150000"/>
              </a:lnSpc>
              <a:spcBef>
                <a:spcPts val="100"/>
              </a:spcBef>
            </a:pPr>
            <a:r>
              <a:rPr lang="zh-CN" altLang="en-US" b="1" dirty="0">
                <a:solidFill>
                  <a:srgbClr val="006FC0"/>
                </a:solidFill>
                <a:latin typeface="微软雅黑" panose="020B0503020204020204" pitchFamily="34" charset="-122"/>
              </a:rPr>
              <a:t>时间成本：</a:t>
            </a:r>
            <a:r>
              <a:rPr lang="en-US" altLang="zh-CN" b="1" dirty="0">
                <a:solidFill>
                  <a:srgbClr val="006FC0"/>
                </a:solidFill>
                <a:latin typeface="微软雅黑" panose="020B0503020204020204" pitchFamily="34" charset="-122"/>
              </a:rPr>
              <a:t>32</a:t>
            </a:r>
            <a:r>
              <a:rPr lang="zh-CN" altLang="en-US" b="1" dirty="0">
                <a:solidFill>
                  <a:srgbClr val="006FC0"/>
                </a:solidFill>
                <a:latin typeface="微软雅黑" panose="020B0503020204020204" pitchFamily="34" charset="-122"/>
              </a:rPr>
              <a:t>课时，共</a:t>
            </a:r>
            <a:r>
              <a:rPr lang="en-US" altLang="zh-CN" b="1" dirty="0">
                <a:solidFill>
                  <a:srgbClr val="006FC0"/>
                </a:solidFill>
                <a:latin typeface="微软雅黑" panose="020B0503020204020204" pitchFamily="34" charset="-122"/>
              </a:rPr>
              <a:t>16</a:t>
            </a:r>
            <a:r>
              <a:rPr lang="zh-CN" altLang="en-US" b="1" dirty="0">
                <a:solidFill>
                  <a:srgbClr val="006FC0"/>
                </a:solidFill>
                <a:latin typeface="微软雅黑" panose="020B0503020204020204" pitchFamily="34" charset="-122"/>
              </a:rPr>
              <a:t>周，每周</a:t>
            </a:r>
            <a:r>
              <a:rPr lang="en-US" altLang="zh-CN" b="1" dirty="0">
                <a:solidFill>
                  <a:srgbClr val="006FC0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006FC0"/>
                </a:solidFill>
                <a:latin typeface="微软雅黑" panose="020B0503020204020204" pitchFamily="34" charset="-122"/>
              </a:rPr>
              <a:t>课时</a:t>
            </a:r>
          </a:p>
          <a:p>
            <a:pPr marL="1522413">
              <a:lnSpc>
                <a:spcPct val="150000"/>
              </a:lnSpc>
              <a:spcBef>
                <a:spcPts val="100"/>
              </a:spcBef>
            </a:pPr>
            <a:r>
              <a:rPr lang="zh-CN" altLang="en-US" b="1" dirty="0">
                <a:solidFill>
                  <a:srgbClr val="006FC0"/>
                </a:solidFill>
                <a:latin typeface="微软雅黑" panose="020B0503020204020204" pitchFamily="34" charset="-122"/>
              </a:rPr>
              <a:t>建议每周至少额外花</a:t>
            </a:r>
            <a:r>
              <a:rPr lang="en-US" altLang="zh-CN" b="1" dirty="0">
                <a:solidFill>
                  <a:srgbClr val="006FC0"/>
                </a:solidFill>
                <a:latin typeface="微软雅黑" panose="020B0503020204020204" pitchFamily="34" charset="-122"/>
              </a:rPr>
              <a:t>1-2</a:t>
            </a:r>
            <a:r>
              <a:rPr lang="zh-CN" altLang="en-US" b="1" dirty="0">
                <a:solidFill>
                  <a:srgbClr val="006FC0"/>
                </a:solidFill>
                <a:latin typeface="微软雅黑" panose="020B0503020204020204" pitchFamily="34" charset="-122"/>
              </a:rPr>
              <a:t>小时  完成课后训练，</a:t>
            </a:r>
          </a:p>
          <a:p>
            <a:pPr marL="1522413">
              <a:lnSpc>
                <a:spcPct val="150000"/>
              </a:lnSpc>
              <a:spcBef>
                <a:spcPts val="100"/>
              </a:spcBef>
            </a:pPr>
            <a:r>
              <a:rPr lang="zh-CN" altLang="en-US" b="1" dirty="0">
                <a:solidFill>
                  <a:srgbClr val="006FC0"/>
                </a:solidFill>
                <a:latin typeface="微软雅黑" panose="020B0503020204020204" pitchFamily="34" charset="-122"/>
              </a:rPr>
              <a:t>合计约</a:t>
            </a:r>
            <a:r>
              <a:rPr lang="en-US" altLang="zh-CN" b="1" spc="-5" dirty="0">
                <a:solidFill>
                  <a:srgbClr val="FF0000"/>
                </a:solidFill>
                <a:latin typeface="微软雅黑" panose="020B0503020204020204" pitchFamily="34" charset="-122"/>
              </a:rPr>
              <a:t>48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</a:rPr>
              <a:t>小时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marL="1522413">
              <a:lnSpc>
                <a:spcPct val="150000"/>
              </a:lnSpc>
              <a:spcBef>
                <a:spcPts val="100"/>
              </a:spcBef>
            </a:pP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marL="763905" indent="-222250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764540" algn="l"/>
              </a:tabLst>
            </a:pPr>
            <a:endParaRPr lang="zh-CN" altLang="en-US" b="1" dirty="0"/>
          </a:p>
          <a:p>
            <a:pPr marL="360363" indent="-360363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360363" algn="l"/>
              </a:tabLst>
            </a:pPr>
            <a:r>
              <a:rPr lang="zh-CN" altLang="en-US" b="1" dirty="0">
                <a:latin typeface="微软雅黑" panose="020B0503020204020204" pitchFamily="34" charset="-122"/>
              </a:rPr>
              <a:t>课堂学时：</a:t>
            </a:r>
            <a:r>
              <a:rPr lang="en-US" altLang="zh-CN" b="1" dirty="0">
                <a:latin typeface="微软雅黑" panose="020B0503020204020204" pitchFamily="34" charset="-122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</a:rPr>
              <a:t>课时（</a:t>
            </a:r>
            <a:r>
              <a:rPr lang="en-US" altLang="zh-CN" b="1" dirty="0">
                <a:latin typeface="微软雅黑" panose="020B0503020204020204" pitchFamily="34" charset="-122"/>
              </a:rPr>
              <a:t>1.5</a:t>
            </a:r>
            <a:r>
              <a:rPr lang="zh-CN" altLang="en-US" b="1" dirty="0">
                <a:latin typeface="微软雅黑" panose="020B0503020204020204" pitchFamily="34" charset="-122"/>
              </a:rPr>
              <a:t>小时）</a:t>
            </a:r>
            <a:r>
              <a:rPr lang="en-US" altLang="zh-CN" b="1" spc="-5" dirty="0">
                <a:latin typeface="微软雅黑" panose="020B0503020204020204" pitchFamily="34" charset="-122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</a:rPr>
              <a:t>周，共</a:t>
            </a:r>
            <a:r>
              <a:rPr lang="en-US" altLang="zh-CN" b="1" dirty="0">
                <a:latin typeface="微软雅黑" panose="020B0503020204020204" pitchFamily="34" charset="-122"/>
              </a:rPr>
              <a:t>16</a:t>
            </a:r>
            <a:r>
              <a:rPr lang="zh-CN" altLang="en-US" b="1" dirty="0">
                <a:latin typeface="微软雅黑" panose="020B0503020204020204" pitchFamily="34" charset="-122"/>
              </a:rPr>
              <a:t>周</a:t>
            </a:r>
          </a:p>
          <a:p>
            <a:pPr marL="360363" indent="-360363">
              <a:lnSpc>
                <a:spcPct val="100000"/>
              </a:lnSpc>
              <a:spcBef>
                <a:spcPts val="10"/>
              </a:spcBef>
              <a:buClr>
                <a:srgbClr val="007EDE"/>
              </a:buClr>
              <a:buFont typeface="΢"/>
              <a:buChar char="-"/>
              <a:tabLst>
                <a:tab pos="360363" algn="l"/>
              </a:tabLst>
            </a:pPr>
            <a:endParaRPr lang="zh-CN" altLang="en-US" b="1" dirty="0">
              <a:latin typeface="微软雅黑" panose="020B0503020204020204" pitchFamily="34" charset="-122"/>
              <a:cs typeface="Times New Roman"/>
            </a:endParaRPr>
          </a:p>
          <a:p>
            <a:pPr marL="360363" indent="-360363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360363" algn="l"/>
              </a:tabLst>
            </a:pPr>
            <a:r>
              <a:rPr lang="zh-CN" altLang="en-US" b="1" dirty="0">
                <a:latin typeface="微软雅黑" panose="020B0503020204020204" pitchFamily="34" charset="-122"/>
              </a:rPr>
              <a:t>作业学时：</a:t>
            </a:r>
            <a:r>
              <a:rPr lang="en-US" altLang="zh-CN" b="1" dirty="0">
                <a:latin typeface="微软雅黑" panose="020B0503020204020204" pitchFamily="34" charset="-122"/>
              </a:rPr>
              <a:t>0.5-1</a:t>
            </a:r>
            <a:r>
              <a:rPr lang="zh-CN" altLang="en-US" b="1" dirty="0">
                <a:latin typeface="微软雅黑" panose="020B0503020204020204" pitchFamily="34" charset="-122"/>
              </a:rPr>
              <a:t>小时</a:t>
            </a:r>
            <a:r>
              <a:rPr lang="en-US" altLang="zh-CN" b="1" spc="-5" dirty="0">
                <a:latin typeface="微软雅黑" panose="020B0503020204020204" pitchFamily="34" charset="-122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</a:rPr>
              <a:t>周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F2A40A7-1AD3-445F-A437-692EFA84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课程学时</a:t>
            </a:r>
          </a:p>
        </p:txBody>
      </p:sp>
    </p:spTree>
    <p:extLst>
      <p:ext uri="{BB962C8B-B14F-4D97-AF65-F5344CB8AC3E}">
        <p14:creationId xmlns:p14="http://schemas.microsoft.com/office/powerpoint/2010/main" val="17044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35825-A703-4D4F-8CA7-AA1CD12DA7B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1828800"/>
            <a:ext cx="8382000" cy="405735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1" dirty="0"/>
              <a:t>Ou Xin-Yu</a:t>
            </a:r>
            <a:r>
              <a:rPr lang="zh-CN" altLang="en-US" b="1" dirty="0"/>
              <a:t>，欧新宇 教授</a:t>
            </a:r>
            <a:endParaRPr lang="en-US" altLang="zh-CN" b="1" dirty="0"/>
          </a:p>
          <a:p>
            <a:r>
              <a:rPr lang="en-US" altLang="zh-CN" b="1" dirty="0"/>
              <a:t>	Contact me:   </a:t>
            </a:r>
            <a:r>
              <a:rPr lang="en-US" altLang="zh-CN" b="1" dirty="0">
                <a:hlinkClick r:id="rId2"/>
              </a:rPr>
              <a:t>http://ouxinyu.cn</a:t>
            </a:r>
            <a:endParaRPr lang="en-US" altLang="zh-CN" b="1" dirty="0"/>
          </a:p>
          <a:p>
            <a:r>
              <a:rPr lang="en-US" altLang="zh-CN" b="1" dirty="0"/>
              <a:t>                                  </a:t>
            </a:r>
            <a:r>
              <a:rPr lang="en-US" altLang="zh-CN" b="1" dirty="0">
                <a:hlinkClick r:id="rId3"/>
              </a:rPr>
              <a:t>ouxinyu@alumni.hust.edu.cn</a:t>
            </a:r>
            <a:endParaRPr lang="en-US" altLang="zh-CN" b="1" dirty="0"/>
          </a:p>
          <a:p>
            <a:r>
              <a:rPr lang="en-US" altLang="zh-CN" b="1" dirty="0"/>
              <a:t>                                  QQ: 14777591</a:t>
            </a:r>
          </a:p>
          <a:p>
            <a:r>
              <a:rPr lang="en-US" altLang="zh-CN" b="1" dirty="0"/>
              <a:t>                                  </a:t>
            </a:r>
            <a:r>
              <a:rPr lang="zh-CN" altLang="en-US" b="1" dirty="0"/>
              <a:t>呈贡校区 传媒与信息工程学院 </a:t>
            </a:r>
            <a:r>
              <a:rPr lang="en-US" altLang="zh-CN" b="1" dirty="0"/>
              <a:t>A515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b="1" dirty="0"/>
              <a:t> Liu Yi-Qin</a:t>
            </a:r>
            <a:r>
              <a:rPr lang="zh-CN" altLang="en-US" b="1" dirty="0"/>
              <a:t>，刘艺琴 教授</a:t>
            </a:r>
            <a:endParaRPr lang="en-US" altLang="zh-CN" b="1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b="1" dirty="0"/>
              <a:t> Ma Qian-</a:t>
            </a:r>
            <a:r>
              <a:rPr lang="en-US" altLang="zh-CN" b="1" dirty="0" err="1"/>
              <a:t>Zhi</a:t>
            </a:r>
            <a:r>
              <a:rPr lang="zh-CN" altLang="en-US" b="1" dirty="0"/>
              <a:t>，马千知 讲师</a:t>
            </a:r>
            <a:endParaRPr lang="en-US" altLang="zh-CN" b="1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F2A40A7-1AD3-445F-A437-692EFA84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教学团队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4E70430-1819-4E9F-AC7A-9145FBF14F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11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35825-A703-4D4F-8CA7-AA1CD12DA7B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1397096"/>
            <a:ext cx="8382000" cy="5211519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课程主页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提供课程安排、教学进度计划、教学大纲、课程标准等一切与本课程相关的资源。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课堂派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教学过程管控，包括课堂互动、作业布置（提交）、成绩管理、课程测试、期末考试。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钉钉</a:t>
            </a:r>
            <a:r>
              <a:rPr lang="en-US" altLang="zh-CN" b="1" dirty="0"/>
              <a:t>/</a:t>
            </a:r>
            <a:r>
              <a:rPr lang="zh-CN" altLang="en-US" b="1" dirty="0"/>
              <a:t>腾讯课堂 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在线直播和教师屏幕分享（主要用于跟随老师在课堂上进行编程练习）</a:t>
            </a:r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F2A40A7-1AD3-445F-A437-692EFA84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课程组织形式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4E70430-1819-4E9F-AC7A-9145FBF14F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理论教学包含三种形式</a:t>
            </a:r>
          </a:p>
        </p:txBody>
      </p:sp>
    </p:spTree>
    <p:extLst>
      <p:ext uri="{BB962C8B-B14F-4D97-AF65-F5344CB8AC3E}">
        <p14:creationId xmlns:p14="http://schemas.microsoft.com/office/powerpoint/2010/main" val="310516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35825-A703-4D4F-8CA7-AA1CD12DA7B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28600" y="1179925"/>
            <a:ext cx="8839200" cy="73882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</a:rPr>
              <a:t>http://ouxinyu.cn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F2A40A7-1AD3-445F-A437-692EFA84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课程组织形式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4E70430-1819-4E9F-AC7A-9145FBF14F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课程主页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BF83C7-34C4-4AAD-B6E4-5F122D81A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96233"/>
            <a:ext cx="7446198" cy="4858385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E054D022-40EE-4DE2-BE74-BE8EF9B765A2}"/>
              </a:ext>
            </a:extLst>
          </p:cNvPr>
          <p:cNvSpPr/>
          <p:nvPr/>
        </p:nvSpPr>
        <p:spPr>
          <a:xfrm>
            <a:off x="6019800" y="6019800"/>
            <a:ext cx="1332992" cy="365760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549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35825-A703-4D4F-8CA7-AA1CD12DA7B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28600" y="1179925"/>
            <a:ext cx="8839200" cy="73882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sz="2200" b="1" dirty="0">
                <a:solidFill>
                  <a:schemeClr val="accent6">
                    <a:lumMod val="75000"/>
                  </a:schemeClr>
                </a:solidFill>
              </a:rPr>
              <a:t>网址：</a:t>
            </a: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</a:rPr>
              <a:t>http://teaching.ouxinyu.cn/ComputerMath/index.html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F2A40A7-1AD3-445F-A437-692EFA84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课程组织形式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4E70430-1819-4E9F-AC7A-9145FBF14F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课程主页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57A520-E8B3-4A02-A53F-8F609D3D88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66"/>
          <a:stretch/>
        </p:blipFill>
        <p:spPr>
          <a:xfrm>
            <a:off x="76200" y="1918745"/>
            <a:ext cx="8991600" cy="456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1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2375</TotalTime>
  <Words>935</Words>
  <Application>Microsoft Office PowerPoint</Application>
  <PresentationFormat>全屏显示(4:3)</PresentationFormat>
  <Paragraphs>126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΢</vt:lpstr>
      <vt:lpstr>等线</vt:lpstr>
      <vt:lpstr>黑体</vt:lpstr>
      <vt:lpstr>微软雅黑</vt:lpstr>
      <vt:lpstr>Arial</vt:lpstr>
      <vt:lpstr>Calibri</vt:lpstr>
      <vt:lpstr>Times New Roman</vt:lpstr>
      <vt:lpstr>Wingdings</vt:lpstr>
      <vt:lpstr>Office Theme</vt:lpstr>
      <vt:lpstr>PowerPoint 演示文稿</vt:lpstr>
      <vt:lpstr>PowerPoint 演示文稿</vt:lpstr>
      <vt:lpstr>第一部分 课程基本信息</vt:lpstr>
      <vt:lpstr>课程定位</vt:lpstr>
      <vt:lpstr>课程学时</vt:lpstr>
      <vt:lpstr>教学团队</vt:lpstr>
      <vt:lpstr>课程组织形式</vt:lpstr>
      <vt:lpstr>课程组织形式</vt:lpstr>
      <vt:lpstr>课程组织形式</vt:lpstr>
      <vt:lpstr>课程组织形式</vt:lpstr>
      <vt:lpstr>课程组织形式</vt:lpstr>
      <vt:lpstr>课程组织形式</vt:lpstr>
      <vt:lpstr>课程组织形式</vt:lpstr>
      <vt:lpstr>课堂纪律</vt:lpstr>
      <vt:lpstr>课程作业&amp;课堂考核</vt:lpstr>
      <vt:lpstr>学习建议 I</vt:lpstr>
      <vt:lpstr>学习建议 II</vt:lpstr>
      <vt:lpstr>学好计算机数学的秘籍</vt:lpstr>
      <vt:lpstr>学好计算机数学的秘籍</vt:lpstr>
      <vt:lpstr>PowerPoint 演示文稿</vt:lpstr>
      <vt:lpstr>第二部分 实验环境的安装和调试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chenying0907</dc:creator>
  <cp:lastModifiedBy>欧 新宇</cp:lastModifiedBy>
  <cp:revision>673</cp:revision>
  <dcterms:created xsi:type="dcterms:W3CDTF">2019-02-13T06:30:20Z</dcterms:created>
  <dcterms:modified xsi:type="dcterms:W3CDTF">2020-05-30T09:08:16Z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2019-02-13T00:00:00Z</vt:filetime>
  </property>
</Properties>
</file>