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1" r:id="rId2"/>
    <p:sldId id="371" r:id="rId3"/>
    <p:sldId id="372" r:id="rId4"/>
    <p:sldId id="373" r:id="rId5"/>
    <p:sldId id="374" r:id="rId6"/>
    <p:sldId id="377" r:id="rId7"/>
    <p:sldId id="340" r:id="rId8"/>
    <p:sldId id="378" r:id="rId9"/>
    <p:sldId id="379" r:id="rId10"/>
    <p:sldId id="315" r:id="rId11"/>
    <p:sldId id="380" r:id="rId12"/>
    <p:sldId id="381" r:id="rId13"/>
    <p:sldId id="344" r:id="rId14"/>
    <p:sldId id="399" r:id="rId15"/>
    <p:sldId id="376" r:id="rId16"/>
    <p:sldId id="314" r:id="rId17"/>
    <p:sldId id="345" r:id="rId18"/>
    <p:sldId id="351" r:id="rId19"/>
    <p:sldId id="346" r:id="rId20"/>
    <p:sldId id="352" r:id="rId21"/>
    <p:sldId id="347" r:id="rId22"/>
    <p:sldId id="383" r:id="rId23"/>
    <p:sldId id="355" r:id="rId24"/>
    <p:sldId id="353" r:id="rId25"/>
    <p:sldId id="354" r:id="rId26"/>
    <p:sldId id="356" r:id="rId27"/>
    <p:sldId id="357" r:id="rId28"/>
    <p:sldId id="405" r:id="rId29"/>
    <p:sldId id="412" r:id="rId30"/>
    <p:sldId id="358" r:id="rId31"/>
    <p:sldId id="359" r:id="rId32"/>
    <p:sldId id="360" r:id="rId33"/>
    <p:sldId id="362" r:id="rId34"/>
    <p:sldId id="361" r:id="rId35"/>
    <p:sldId id="363" r:id="rId36"/>
    <p:sldId id="364" r:id="rId37"/>
    <p:sldId id="365" r:id="rId38"/>
    <p:sldId id="366" r:id="rId39"/>
    <p:sldId id="367" r:id="rId40"/>
    <p:sldId id="368" r:id="rId41"/>
    <p:sldId id="369" r:id="rId42"/>
    <p:sldId id="382" r:id="rId43"/>
    <p:sldId id="370" r:id="rId44"/>
    <p:sldId id="413" r:id="rId45"/>
    <p:sldId id="342" r:id="rId46"/>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020" autoAdjust="0"/>
    <p:restoredTop sz="97311" autoAdjust="0"/>
  </p:normalViewPr>
  <p:slideViewPr>
    <p:cSldViewPr>
      <p:cViewPr varScale="1">
        <p:scale>
          <a:sx n="121" d="100"/>
          <a:sy n="121" d="100"/>
        </p:scale>
        <p:origin x="120" y="732"/>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2020-5-17</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pic>
        <p:nvPicPr>
          <p:cNvPr id="9" name="图片 8">
            <a:extLst>
              <a:ext uri="{FF2B5EF4-FFF2-40B4-BE49-F238E27FC236}">
                <a16:creationId xmlns:a16="http://schemas.microsoft.com/office/drawing/2014/main" id="{1CDF66EC-C51E-45AE-96D8-5FA1F2D60593}"/>
              </a:ext>
            </a:extLst>
          </p:cNvPr>
          <p:cNvPicPr>
            <a:picLocks noChangeAspect="1"/>
          </p:cNvPicPr>
          <p:nvPr userDrawn="1"/>
        </p:nvPicPr>
        <p:blipFill>
          <a:blip r:embed="rId2"/>
          <a:stretch>
            <a:fillRect/>
          </a:stretch>
        </p:blipFill>
        <p:spPr>
          <a:xfrm>
            <a:off x="5190887" y="6296049"/>
            <a:ext cx="1183005" cy="364168"/>
          </a:xfrm>
          <a:prstGeom prst="rect">
            <a:avLst/>
          </a:prstGeom>
        </p:spPr>
      </p:pic>
      <p:pic>
        <p:nvPicPr>
          <p:cNvPr id="15" name="图片 14">
            <a:extLst>
              <a:ext uri="{FF2B5EF4-FFF2-40B4-BE49-F238E27FC236}">
                <a16:creationId xmlns:a16="http://schemas.microsoft.com/office/drawing/2014/main" id="{6AE43B70-B718-4BAB-91E9-5DFD9C850B9B}"/>
              </a:ext>
            </a:extLst>
          </p:cNvPr>
          <p:cNvPicPr>
            <a:picLocks noChangeAspect="1"/>
          </p:cNvPicPr>
          <p:nvPr userDrawn="1"/>
        </p:nvPicPr>
        <p:blipFill>
          <a:blip r:embed="rId3"/>
          <a:stretch>
            <a:fillRect/>
          </a:stretch>
        </p:blipFill>
        <p:spPr>
          <a:xfrm>
            <a:off x="6427036" y="6296049"/>
            <a:ext cx="1394656" cy="364168"/>
          </a:xfrm>
          <a:prstGeom prst="rect">
            <a:avLst/>
          </a:prstGeom>
        </p:spPr>
      </p:pic>
      <p:pic>
        <p:nvPicPr>
          <p:cNvPr id="16" name="图片 15">
            <a:extLst>
              <a:ext uri="{FF2B5EF4-FFF2-40B4-BE49-F238E27FC236}">
                <a16:creationId xmlns:a16="http://schemas.microsoft.com/office/drawing/2014/main" id="{64F24649-C18D-47F8-9165-E0ABED32241D}"/>
              </a:ext>
            </a:extLst>
          </p:cNvPr>
          <p:cNvPicPr>
            <a:picLocks noChangeAspect="1"/>
          </p:cNvPicPr>
          <p:nvPr userDrawn="1"/>
        </p:nvPicPr>
        <p:blipFill>
          <a:blip r:embed="rId4"/>
          <a:stretch>
            <a:fillRect/>
          </a:stretch>
        </p:blipFill>
        <p:spPr>
          <a:xfrm>
            <a:off x="7874836" y="6296049"/>
            <a:ext cx="1192964" cy="364168"/>
          </a:xfrm>
          <a:prstGeom prst="rect">
            <a:avLst/>
          </a:prstGeom>
          <a:ln>
            <a:solidFill>
              <a:schemeClr val="accent6"/>
            </a:solidFill>
          </a:ln>
        </p:spPr>
      </p:pic>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2819400"/>
            <a:ext cx="1402097" cy="16764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/45</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teaching.ouxinyu.cn/ComputerMath/Html/Lecture01IntroductionAssignments.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teaching.ouxinyu.cn/ComputerMath/Html/Lecture01IntroductionAssignments.htm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teaching.ouxinyu.cn/ComputerMath/Html/Lecture01IntroductionAssignments.html"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p:txBody>
          <a:bodyPr/>
          <a:lstStyle/>
          <a:p>
            <a:r>
              <a:rPr lang="zh-CN" altLang="en-US" dirty="0"/>
              <a:t>第</a:t>
            </a:r>
            <a:r>
              <a:rPr lang="en-US" altLang="zh-CN" dirty="0"/>
              <a:t>01</a:t>
            </a:r>
            <a:r>
              <a:rPr lang="zh-CN" altLang="en-US" dirty="0"/>
              <a:t>讲 线性代数绪论</a:t>
            </a:r>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r>
              <a:rPr lang="zh-CN" altLang="en-US" dirty="0"/>
              <a:t>第</a:t>
            </a:r>
            <a:r>
              <a:rPr lang="en-US" altLang="zh-CN" dirty="0"/>
              <a:t>1</a:t>
            </a:r>
            <a:r>
              <a:rPr lang="zh-CN" altLang="en-US" dirty="0"/>
              <a:t>章 绪论</a:t>
            </a:r>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计算机领域的线性代数有什么不同？</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工科与数学系线性代数的差别</a:t>
            </a:r>
          </a:p>
        </p:txBody>
      </p:sp>
      <p:graphicFrame>
        <p:nvGraphicFramePr>
          <p:cNvPr id="4" name="object 3">
            <a:extLst>
              <a:ext uri="{FF2B5EF4-FFF2-40B4-BE49-F238E27FC236}">
                <a16:creationId xmlns:a16="http://schemas.microsoft.com/office/drawing/2014/main" id="{ECB8EC55-3DB1-4AEC-8071-A859D75A6018}"/>
              </a:ext>
            </a:extLst>
          </p:cNvPr>
          <p:cNvGraphicFramePr>
            <a:graphicFrameLocks noGrp="1"/>
          </p:cNvGraphicFramePr>
          <p:nvPr>
            <p:extLst>
              <p:ext uri="{D42A27DB-BD31-4B8C-83A1-F6EECF244321}">
                <p14:modId xmlns:p14="http://schemas.microsoft.com/office/powerpoint/2010/main" val="1758320086"/>
              </p:ext>
            </p:extLst>
          </p:nvPr>
        </p:nvGraphicFramePr>
        <p:xfrm>
          <a:off x="304800" y="1282752"/>
          <a:ext cx="8335960" cy="4711159"/>
        </p:xfrm>
        <a:graphic>
          <a:graphicData uri="http://schemas.openxmlformats.org/drawingml/2006/table">
            <a:tbl>
              <a:tblPr firstRow="1" bandRow="1">
                <a:tableStyleId>{2D5ABB26-0587-4C30-8999-92F81FD0307C}</a:tableStyleId>
              </a:tblPr>
              <a:tblGrid>
                <a:gridCol w="4167980">
                  <a:extLst>
                    <a:ext uri="{9D8B030D-6E8A-4147-A177-3AD203B41FA5}">
                      <a16:colId xmlns:a16="http://schemas.microsoft.com/office/drawing/2014/main" val="20000"/>
                    </a:ext>
                  </a:extLst>
                </a:gridCol>
                <a:gridCol w="4167980">
                  <a:extLst>
                    <a:ext uri="{9D8B030D-6E8A-4147-A177-3AD203B41FA5}">
                      <a16:colId xmlns:a16="http://schemas.microsoft.com/office/drawing/2014/main" val="20001"/>
                    </a:ext>
                  </a:extLst>
                </a:gridCol>
              </a:tblGrid>
              <a:tr h="613379">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数学系的侧重点</a:t>
                      </a:r>
                      <a:endParaRPr sz="2400" dirty="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工科需要的侧重点</a:t>
                      </a:r>
                      <a:endParaRPr sz="240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小矩阵（五阶以下）</a:t>
                      </a: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大矩阵（多至几十、几百阶）</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15848">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只讲主要用于小矩阵的</a:t>
                      </a:r>
                      <a:endParaRPr lang="en-US" altLang="zh-CN" sz="2400" dirty="0">
                        <a:latin typeface="微软雅黑" panose="020B0503020204020204" pitchFamily="34" charset="-122"/>
                        <a:ea typeface="微软雅黑" panose="020B0503020204020204" pitchFamily="34" charset="-122"/>
                        <a:cs typeface="宋体"/>
                      </a:endParaRPr>
                    </a:p>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经典理论</a:t>
                      </a:r>
                      <a:endParaRPr sz="2400" dirty="0">
                        <a:latin typeface="微软雅黑" panose="020B0503020204020204" pitchFamily="34" charset="-122"/>
                        <a:ea typeface="微软雅黑" panose="020B0503020204020204" pitchFamily="34" charset="-122"/>
                        <a:cs typeface="宋体"/>
                      </a:endParaRP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扬弃对大矩阵无用的理论</a:t>
                      </a:r>
                      <a:endParaRPr sz="2400" dirty="0">
                        <a:latin typeface="微软雅黑" panose="020B0503020204020204" pitchFamily="34" charset="-122"/>
                        <a:ea typeface="微软雅黑" panose="020B0503020204020204" pitchFamily="34" charset="-122"/>
                        <a:cs typeface="宋体"/>
                      </a:endParaRPr>
                    </a:p>
                  </a:txBody>
                  <a:tcPr marL="0" marR="0" marT="14986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611062">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手工推演，不用新手段</a:t>
                      </a: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依靠计算机和软件包</a:t>
                      </a:r>
                      <a:endParaRPr sz="2400">
                        <a:latin typeface="微软雅黑" panose="020B0503020204020204" pitchFamily="34" charset="-122"/>
                        <a:ea typeface="微软雅黑" panose="020B0503020204020204" pitchFamily="34" charset="-122"/>
                        <a:cs typeface="宋体"/>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15117">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以符号推理为主</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要求数字结果并有实际意义</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13379">
                <a:tc>
                  <a:txBody>
                    <a:bodyPr/>
                    <a:lstStyle/>
                    <a:p>
                      <a:pPr marL="1016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N</a:t>
                      </a:r>
                      <a:r>
                        <a:rPr sz="2400" dirty="0">
                          <a:latin typeface="微软雅黑" panose="020B0503020204020204" pitchFamily="34" charset="-122"/>
                          <a:ea typeface="微软雅黑" panose="020B0503020204020204" pitchFamily="34" charset="-122"/>
                          <a:cs typeface="宋体"/>
                        </a:rPr>
                        <a:t>维空间和抽象思维</a:t>
                      </a:r>
                      <a:endParaRPr sz="2400">
                        <a:latin typeface="微软雅黑" panose="020B0503020204020204" pitchFamily="34" charset="-122"/>
                        <a:ea typeface="微软雅黑" panose="020B0503020204020204" pitchFamily="34" charset="-122"/>
                        <a:cs typeface="宋体"/>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143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3</a:t>
                      </a:r>
                      <a:r>
                        <a:rPr sz="2400" dirty="0">
                          <a:latin typeface="微软雅黑" panose="020B0503020204020204" pitchFamily="34" charset="-122"/>
                          <a:ea typeface="微软雅黑" panose="020B0503020204020204" pitchFamily="34" charset="-122"/>
                          <a:cs typeface="宋体"/>
                        </a:rPr>
                        <a:t>维空间和形象概念</a:t>
                      </a: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只有少量的小应用题</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有大量的从简到繁的应用实例</a:t>
                      </a: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96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B2C591-F457-4B05-B97B-55AFCAE5BA16}"/>
              </a:ext>
            </a:extLst>
          </p:cNvPr>
          <p:cNvSpPr>
            <a:spLocks noGrp="1"/>
          </p:cNvSpPr>
          <p:nvPr>
            <p:ph sz="quarter" idx="11"/>
          </p:nvPr>
        </p:nvSpPr>
        <p:spPr>
          <a:xfrm>
            <a:off x="0" y="855606"/>
            <a:ext cx="9144000" cy="4103523"/>
          </a:xfrm>
        </p:spPr>
        <p:txBody>
          <a:bodyPr/>
          <a:lstStyle/>
          <a:p>
            <a:pPr>
              <a:lnSpc>
                <a:spcPct val="150000"/>
              </a:lnSpc>
            </a:pPr>
            <a:r>
              <a:rPr lang="zh-CN" altLang="en-US" dirty="0"/>
              <a:t>        针对上述问题，美国的</a:t>
            </a:r>
            <a:r>
              <a:rPr lang="en-US" altLang="zh-CN" dirty="0"/>
              <a:t>LACSG(</a:t>
            </a:r>
            <a:r>
              <a:rPr lang="zh-CN" altLang="en-US" dirty="0"/>
              <a:t>线性代数大纲研究组</a:t>
            </a:r>
            <a:r>
              <a:rPr lang="en-US" altLang="zh-CN" dirty="0"/>
              <a:t>)</a:t>
            </a:r>
            <a:r>
              <a:rPr lang="zh-CN" altLang="en-US" dirty="0"/>
              <a:t>从</a:t>
            </a:r>
            <a:r>
              <a:rPr lang="en-US" altLang="zh-CN" dirty="0"/>
              <a:t>1990</a:t>
            </a:r>
            <a:r>
              <a:rPr lang="zh-CN" altLang="en-US" dirty="0"/>
              <a:t>年提出了线性代数改革的五条建议：</a:t>
            </a:r>
          </a:p>
          <a:p>
            <a:pPr marL="457200" indent="-457200">
              <a:lnSpc>
                <a:spcPct val="150000"/>
              </a:lnSpc>
              <a:buFont typeface="+mj-lt"/>
              <a:buAutoNum type="arabicPeriod"/>
            </a:pPr>
            <a:r>
              <a:rPr lang="zh-CN" altLang="en-US" dirty="0"/>
              <a:t>线性代数课程要面向应用，满足非数学专业的需要；</a:t>
            </a:r>
          </a:p>
          <a:p>
            <a:pPr marL="457200" indent="-457200">
              <a:lnSpc>
                <a:spcPct val="150000"/>
              </a:lnSpc>
              <a:buFont typeface="+mj-lt"/>
              <a:buAutoNum type="arabicPeriod"/>
            </a:pPr>
            <a:r>
              <a:rPr lang="zh-CN" altLang="en-US" dirty="0"/>
              <a:t>它应该是面向矩阵的；</a:t>
            </a:r>
          </a:p>
          <a:p>
            <a:pPr marL="457200" indent="-457200">
              <a:lnSpc>
                <a:spcPct val="150000"/>
              </a:lnSpc>
              <a:buFont typeface="+mj-lt"/>
              <a:buAutoNum type="arabicPeriod"/>
            </a:pPr>
            <a:r>
              <a:rPr lang="zh-CN" altLang="en-US" dirty="0"/>
              <a:t>它应该是根据学生的水平和需要来组织的；</a:t>
            </a:r>
          </a:p>
          <a:p>
            <a:pPr marL="457200" indent="-457200">
              <a:lnSpc>
                <a:spcPct val="150000"/>
              </a:lnSpc>
              <a:buFont typeface="+mj-lt"/>
              <a:buAutoNum type="arabicPeriod"/>
            </a:pPr>
            <a:r>
              <a:rPr lang="zh-CN" altLang="en-US" dirty="0"/>
              <a:t>它应该利用新的计算技术；</a:t>
            </a:r>
          </a:p>
          <a:p>
            <a:pPr marL="457200" indent="-457200">
              <a:lnSpc>
                <a:spcPct val="150000"/>
              </a:lnSpc>
              <a:buFont typeface="+mj-lt"/>
              <a:buAutoNum type="arabicPeriod"/>
            </a:pPr>
            <a:r>
              <a:rPr lang="zh-CN" altLang="en-US" dirty="0"/>
              <a:t>抽象内容应另设后续课程来讲。</a:t>
            </a:r>
          </a:p>
        </p:txBody>
      </p:sp>
      <p:sp>
        <p:nvSpPr>
          <p:cNvPr id="4" name="标题 3">
            <a:extLst>
              <a:ext uri="{FF2B5EF4-FFF2-40B4-BE49-F238E27FC236}">
                <a16:creationId xmlns:a16="http://schemas.microsoft.com/office/drawing/2014/main" id="{DD199401-992F-4A41-BDA5-2A6FC1C5A770}"/>
              </a:ext>
            </a:extLst>
          </p:cNvPr>
          <p:cNvSpPr>
            <a:spLocks noGrp="1"/>
          </p:cNvSpPr>
          <p:nvPr>
            <p:ph type="title"/>
          </p:nvPr>
        </p:nvSpPr>
        <p:spPr/>
        <p:txBody>
          <a:bodyPr/>
          <a:lstStyle/>
          <a:p>
            <a:r>
              <a:rPr lang="zh-CN" altLang="en-US" dirty="0"/>
              <a:t>工科与数学系线性代数的差别</a:t>
            </a:r>
          </a:p>
        </p:txBody>
      </p:sp>
      <p:sp>
        <p:nvSpPr>
          <p:cNvPr id="5" name="文本框 4">
            <a:extLst>
              <a:ext uri="{FF2B5EF4-FFF2-40B4-BE49-F238E27FC236}">
                <a16:creationId xmlns:a16="http://schemas.microsoft.com/office/drawing/2014/main" id="{227F86CB-BA3E-4DE8-9719-098FBD65C32A}"/>
              </a:ext>
            </a:extLst>
          </p:cNvPr>
          <p:cNvSpPr txBox="1"/>
          <p:nvPr/>
        </p:nvSpPr>
        <p:spPr>
          <a:xfrm>
            <a:off x="0" y="4740268"/>
            <a:ext cx="9144000" cy="2030492"/>
          </a:xfrm>
          <a:prstGeom prst="rect">
            <a:avLst/>
          </a:prstGeom>
          <a:noFill/>
        </p:spPr>
        <p:txBody>
          <a:bodyPr wrap="square" rtlCol="0">
            <a:spAutoFit/>
          </a:bodyPr>
          <a:lstStyle/>
          <a:p>
            <a:pPr algn="ctr">
              <a:lnSpc>
                <a:spcPct val="130000"/>
              </a:lnSpc>
            </a:pPr>
            <a:r>
              <a:rPr lang="zh-CN" altLang="en-US" sz="3600" b="1" dirty="0">
                <a:solidFill>
                  <a:schemeClr val="tx2">
                    <a:lumMod val="60000"/>
                    <a:lumOff val="40000"/>
                  </a:schemeClr>
                </a:solidFill>
                <a:latin typeface="+mj-ea"/>
                <a:ea typeface="+mj-ea"/>
              </a:rPr>
              <a:t>更进一步</a:t>
            </a:r>
            <a:endParaRPr lang="en-US" altLang="zh-CN" sz="3600" b="1" dirty="0">
              <a:solidFill>
                <a:schemeClr val="tx2">
                  <a:lumMod val="60000"/>
                  <a:lumOff val="40000"/>
                </a:schemeClr>
              </a:solidFill>
              <a:latin typeface="+mj-ea"/>
              <a:ea typeface="+mj-ea"/>
            </a:endParaRPr>
          </a:p>
          <a:p>
            <a:pPr algn="ctr">
              <a:lnSpc>
                <a:spcPct val="130000"/>
              </a:lnSpc>
            </a:pPr>
            <a:r>
              <a:rPr lang="zh-CN" altLang="en-US" sz="3200" dirty="0">
                <a:solidFill>
                  <a:schemeClr val="tx2">
                    <a:lumMod val="60000"/>
                    <a:lumOff val="40000"/>
                  </a:schemeClr>
                </a:solidFill>
                <a:latin typeface="+mj-ea"/>
                <a:ea typeface="+mj-ea"/>
              </a:rPr>
              <a:t>针对</a:t>
            </a:r>
            <a:r>
              <a:rPr lang="en-US" altLang="zh-CN" sz="3200" dirty="0">
                <a:solidFill>
                  <a:schemeClr val="tx2">
                    <a:lumMod val="60000"/>
                    <a:lumOff val="40000"/>
                  </a:schemeClr>
                </a:solidFill>
                <a:latin typeface="+mj-ea"/>
                <a:ea typeface="+mj-ea"/>
              </a:rPr>
              <a:t>AI</a:t>
            </a:r>
            <a:r>
              <a:rPr lang="zh-CN" altLang="en-US" sz="3200" dirty="0">
                <a:solidFill>
                  <a:schemeClr val="tx2">
                    <a:lumMod val="60000"/>
                    <a:lumOff val="40000"/>
                  </a:schemeClr>
                </a:solidFill>
                <a:latin typeface="+mj-ea"/>
                <a:ea typeface="+mj-ea"/>
              </a:rPr>
              <a:t>和大数据流行的今天，我们提出了</a:t>
            </a:r>
            <a:r>
              <a:rPr lang="zh-CN" altLang="en-US" sz="3200" b="1" dirty="0">
                <a:solidFill>
                  <a:srgbClr val="FF0000"/>
                </a:solidFill>
                <a:latin typeface="+mj-ea"/>
                <a:ea typeface="+mj-ea"/>
              </a:rPr>
              <a:t>面向</a:t>
            </a:r>
            <a:r>
              <a:rPr lang="en-US" altLang="zh-CN" sz="3200" b="1" dirty="0">
                <a:solidFill>
                  <a:srgbClr val="FF0000"/>
                </a:solidFill>
                <a:latin typeface="+mj-ea"/>
                <a:ea typeface="+mj-ea"/>
              </a:rPr>
              <a:t>AI</a:t>
            </a:r>
            <a:r>
              <a:rPr lang="zh-CN" altLang="en-US" sz="3200" dirty="0">
                <a:solidFill>
                  <a:schemeClr val="tx2">
                    <a:lumMod val="60000"/>
                    <a:lumOff val="40000"/>
                  </a:schemeClr>
                </a:solidFill>
                <a:latin typeface="+mj-ea"/>
                <a:ea typeface="+mj-ea"/>
              </a:rPr>
              <a:t>的基于</a:t>
            </a:r>
            <a:r>
              <a:rPr lang="en-US" altLang="zh-CN" sz="3200" b="1" dirty="0">
                <a:solidFill>
                  <a:srgbClr val="0000FF"/>
                </a:solidFill>
                <a:latin typeface="+mj-ea"/>
                <a:ea typeface="+mj-ea"/>
              </a:rPr>
              <a:t>Python</a:t>
            </a:r>
            <a:r>
              <a:rPr lang="zh-CN" altLang="en-US" sz="3200" dirty="0">
                <a:solidFill>
                  <a:schemeClr val="tx2">
                    <a:lumMod val="60000"/>
                    <a:lumOff val="40000"/>
                  </a:schemeClr>
                </a:solidFill>
                <a:latin typeface="+mj-ea"/>
                <a:ea typeface="+mj-ea"/>
              </a:rPr>
              <a:t>的线性代数。</a:t>
            </a:r>
          </a:p>
        </p:txBody>
      </p:sp>
    </p:spTree>
    <p:extLst>
      <p:ext uri="{BB962C8B-B14F-4D97-AF65-F5344CB8AC3E}">
        <p14:creationId xmlns:p14="http://schemas.microsoft.com/office/powerpoint/2010/main" val="34095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1000"/>
                                        <p:tgtEl>
                                          <p:spTgt spid="5">
                                            <p:txEl>
                                              <p:pRg st="0" end="0"/>
                                            </p:txEl>
                                          </p:spTgt>
                                        </p:tgtEl>
                                      </p:cBhvr>
                                    </p:animEffect>
                                    <p:anim calcmode="lin" valueType="num">
                                      <p:cBhvr>
                                        <p:cTn id="4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Effect transition="in" filter="fade">
                                      <p:cBhvr>
                                        <p:cTn id="50" dur="1000"/>
                                        <p:tgtEl>
                                          <p:spTgt spid="5">
                                            <p:txEl>
                                              <p:pRg st="1" end="1"/>
                                            </p:txEl>
                                          </p:spTgt>
                                        </p:tgtEl>
                                      </p:cBhvr>
                                    </p:animEffect>
                                    <p:anim calcmode="lin" valueType="num">
                                      <p:cBhvr>
                                        <p:cTn id="5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为什么要学线性代数？</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p:txBody>
          <a:bodyPr/>
          <a:lstStyle/>
          <a:p>
            <a:r>
              <a:rPr lang="zh-CN" altLang="en-US" dirty="0"/>
              <a:t>       </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面向</a:t>
            </a:r>
            <a:r>
              <a:rPr lang="en-US" altLang="zh-CN" dirty="0"/>
              <a:t>AI</a:t>
            </a:r>
            <a:r>
              <a:rPr lang="zh-CN" altLang="en-US" dirty="0"/>
              <a:t>的基于</a:t>
            </a:r>
            <a:r>
              <a:rPr lang="en-US" altLang="zh-CN" dirty="0"/>
              <a:t>Python</a:t>
            </a:r>
            <a:r>
              <a:rPr lang="zh-CN" altLang="en-US" dirty="0"/>
              <a:t>的线性代数</a:t>
            </a:r>
          </a:p>
        </p:txBody>
      </p:sp>
      <p:sp>
        <p:nvSpPr>
          <p:cNvPr id="5" name="矩形: 圆角 4">
            <a:extLst>
              <a:ext uri="{FF2B5EF4-FFF2-40B4-BE49-F238E27FC236}">
                <a16:creationId xmlns:a16="http://schemas.microsoft.com/office/drawing/2014/main" id="{7DBEC2D2-60D3-4101-9933-86978418E991}"/>
              </a:ext>
            </a:extLst>
          </p:cNvPr>
          <p:cNvSpPr/>
          <p:nvPr/>
        </p:nvSpPr>
        <p:spPr>
          <a:xfrm>
            <a:off x="1600200" y="2131014"/>
            <a:ext cx="14478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a:latin typeface="+mj-ea"/>
                <a:ea typeface="+mj-ea"/>
              </a:rPr>
              <a:t>计算机领域</a:t>
            </a:r>
          </a:p>
        </p:txBody>
      </p:sp>
      <p:sp>
        <p:nvSpPr>
          <p:cNvPr id="6" name="椭圆 5">
            <a:extLst>
              <a:ext uri="{FF2B5EF4-FFF2-40B4-BE49-F238E27FC236}">
                <a16:creationId xmlns:a16="http://schemas.microsoft.com/office/drawing/2014/main" id="{963A9391-CE15-45DE-A642-91BBDA558B04}"/>
              </a:ext>
            </a:extLst>
          </p:cNvPr>
          <p:cNvSpPr/>
          <p:nvPr/>
        </p:nvSpPr>
        <p:spPr>
          <a:xfrm>
            <a:off x="3810000" y="2114398"/>
            <a:ext cx="1727203" cy="544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latin typeface="+mj-ea"/>
                <a:ea typeface="+mj-ea"/>
              </a:rPr>
              <a:t>离散数据</a:t>
            </a:r>
          </a:p>
        </p:txBody>
      </p:sp>
      <p:sp>
        <p:nvSpPr>
          <p:cNvPr id="8" name="矩形: 圆角 7">
            <a:extLst>
              <a:ext uri="{FF2B5EF4-FFF2-40B4-BE49-F238E27FC236}">
                <a16:creationId xmlns:a16="http://schemas.microsoft.com/office/drawing/2014/main" id="{F8313DF0-A6DD-4885-8F72-174C648C48F1}"/>
              </a:ext>
            </a:extLst>
          </p:cNvPr>
          <p:cNvSpPr/>
          <p:nvPr/>
        </p:nvSpPr>
        <p:spPr>
          <a:xfrm>
            <a:off x="1600200" y="3554696"/>
            <a:ext cx="1447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latin typeface="+mj-ea"/>
                <a:ea typeface="+mj-ea"/>
              </a:rPr>
              <a:t>线性代数</a:t>
            </a:r>
          </a:p>
        </p:txBody>
      </p:sp>
      <p:sp>
        <p:nvSpPr>
          <p:cNvPr id="9" name="椭圆 8">
            <a:extLst>
              <a:ext uri="{FF2B5EF4-FFF2-40B4-BE49-F238E27FC236}">
                <a16:creationId xmlns:a16="http://schemas.microsoft.com/office/drawing/2014/main" id="{83E3E52A-E4E0-4D73-A427-AE03D806FE98}"/>
              </a:ext>
            </a:extLst>
          </p:cNvPr>
          <p:cNvSpPr/>
          <p:nvPr/>
        </p:nvSpPr>
        <p:spPr>
          <a:xfrm>
            <a:off x="3810000" y="3543619"/>
            <a:ext cx="1727203" cy="54447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800" dirty="0">
                <a:latin typeface="+mj-ea"/>
                <a:ea typeface="+mj-ea"/>
              </a:rPr>
              <a:t>连续数据</a:t>
            </a:r>
          </a:p>
        </p:txBody>
      </p:sp>
      <p:sp>
        <p:nvSpPr>
          <p:cNvPr id="10" name="矩形 9">
            <a:extLst>
              <a:ext uri="{FF2B5EF4-FFF2-40B4-BE49-F238E27FC236}">
                <a16:creationId xmlns:a16="http://schemas.microsoft.com/office/drawing/2014/main" id="{9EF167CE-EA1C-4450-BB37-8D02B30BC951}"/>
              </a:ext>
            </a:extLst>
          </p:cNvPr>
          <p:cNvSpPr/>
          <p:nvPr/>
        </p:nvSpPr>
        <p:spPr>
          <a:xfrm>
            <a:off x="6172200" y="2114397"/>
            <a:ext cx="1244600" cy="2032000"/>
          </a:xfrm>
          <a:prstGeom prst="rect">
            <a:avLst/>
          </a:prstGeom>
          <a:solidFill>
            <a:schemeClr val="accent3">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zh-CN" altLang="en-US" sz="1800" dirty="0">
                <a:solidFill>
                  <a:schemeClr val="tx1"/>
                </a:solidFill>
                <a:latin typeface="+mj-ea"/>
                <a:ea typeface="+mj-ea"/>
              </a:rPr>
              <a:t>计算机科学家大多很少接触线性代数</a:t>
            </a:r>
          </a:p>
        </p:txBody>
      </p:sp>
      <p:sp>
        <p:nvSpPr>
          <p:cNvPr id="11" name="矩形: 圆角 10">
            <a:extLst>
              <a:ext uri="{FF2B5EF4-FFF2-40B4-BE49-F238E27FC236}">
                <a16:creationId xmlns:a16="http://schemas.microsoft.com/office/drawing/2014/main" id="{1DC7DC2D-5F6B-4418-BF18-0C5306F4ED46}"/>
              </a:ext>
            </a:extLst>
          </p:cNvPr>
          <p:cNvSpPr/>
          <p:nvPr/>
        </p:nvSpPr>
        <p:spPr>
          <a:xfrm>
            <a:off x="7086600" y="5087853"/>
            <a:ext cx="6096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dirty="0">
                <a:solidFill>
                  <a:schemeClr val="tx1"/>
                </a:solidFill>
                <a:latin typeface="+mj-ea"/>
                <a:ea typeface="+mj-ea"/>
              </a:rPr>
              <a:t>AI</a:t>
            </a:r>
            <a:endParaRPr lang="zh-CN" altLang="en-US" sz="1800" dirty="0">
              <a:solidFill>
                <a:schemeClr val="tx1"/>
              </a:solidFill>
              <a:latin typeface="+mj-ea"/>
              <a:ea typeface="+mj-ea"/>
            </a:endParaRPr>
          </a:p>
        </p:txBody>
      </p:sp>
      <p:sp>
        <p:nvSpPr>
          <p:cNvPr id="12" name="矩形 11">
            <a:extLst>
              <a:ext uri="{FF2B5EF4-FFF2-40B4-BE49-F238E27FC236}">
                <a16:creationId xmlns:a16="http://schemas.microsoft.com/office/drawing/2014/main" id="{15E17D2E-259B-4A9B-81B3-FFAA282E795E}"/>
              </a:ext>
            </a:extLst>
          </p:cNvPr>
          <p:cNvSpPr/>
          <p:nvPr/>
        </p:nvSpPr>
        <p:spPr>
          <a:xfrm>
            <a:off x="5118100" y="508785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mj-ea"/>
                <a:ea typeface="+mj-ea"/>
              </a:rPr>
              <a:t>机器学习</a:t>
            </a:r>
          </a:p>
        </p:txBody>
      </p:sp>
      <p:sp>
        <p:nvSpPr>
          <p:cNvPr id="14" name="文本框 13">
            <a:extLst>
              <a:ext uri="{FF2B5EF4-FFF2-40B4-BE49-F238E27FC236}">
                <a16:creationId xmlns:a16="http://schemas.microsoft.com/office/drawing/2014/main" id="{1E713889-D467-4A48-9EF9-0F23E06A9D0E}"/>
              </a:ext>
            </a:extLst>
          </p:cNvPr>
          <p:cNvSpPr txBox="1"/>
          <p:nvPr/>
        </p:nvSpPr>
        <p:spPr>
          <a:xfrm>
            <a:off x="2768600" y="4993289"/>
            <a:ext cx="1676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800" dirty="0">
                <a:latin typeface="+mj-ea"/>
                <a:ea typeface="+mj-ea"/>
              </a:rPr>
              <a:t>函数逼近、最优化求解等</a:t>
            </a:r>
          </a:p>
        </p:txBody>
      </p:sp>
      <p:sp>
        <p:nvSpPr>
          <p:cNvPr id="15" name="椭圆 14">
            <a:extLst>
              <a:ext uri="{FF2B5EF4-FFF2-40B4-BE49-F238E27FC236}">
                <a16:creationId xmlns:a16="http://schemas.microsoft.com/office/drawing/2014/main" id="{E75CB9AE-83C8-4AF2-9508-F287A202F9E8}"/>
              </a:ext>
            </a:extLst>
          </p:cNvPr>
          <p:cNvSpPr/>
          <p:nvPr/>
        </p:nvSpPr>
        <p:spPr>
          <a:xfrm>
            <a:off x="1104900" y="5031531"/>
            <a:ext cx="990600" cy="569847"/>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latin typeface="+mj-ea"/>
                <a:ea typeface="+mj-ea"/>
              </a:rPr>
              <a:t>连续函数</a:t>
            </a:r>
          </a:p>
        </p:txBody>
      </p:sp>
      <p:sp>
        <p:nvSpPr>
          <p:cNvPr id="16" name="箭头: 右 15">
            <a:extLst>
              <a:ext uri="{FF2B5EF4-FFF2-40B4-BE49-F238E27FC236}">
                <a16:creationId xmlns:a16="http://schemas.microsoft.com/office/drawing/2014/main" id="{4DB64631-6C06-4C0A-BB40-7DA971A8440C}"/>
              </a:ext>
            </a:extLst>
          </p:cNvPr>
          <p:cNvSpPr/>
          <p:nvPr/>
        </p:nvSpPr>
        <p:spPr>
          <a:xfrm rot="17229972">
            <a:off x="1616403" y="4515313"/>
            <a:ext cx="667407" cy="3048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800">
              <a:latin typeface="+mj-ea"/>
              <a:ea typeface="+mj-ea"/>
            </a:endParaRPr>
          </a:p>
        </p:txBody>
      </p:sp>
      <p:sp>
        <p:nvSpPr>
          <p:cNvPr id="17" name="箭头: 右 16">
            <a:extLst>
              <a:ext uri="{FF2B5EF4-FFF2-40B4-BE49-F238E27FC236}">
                <a16:creationId xmlns:a16="http://schemas.microsoft.com/office/drawing/2014/main" id="{E5E9D633-BDBD-480A-B8AA-07CDBE5606E8}"/>
              </a:ext>
            </a:extLst>
          </p:cNvPr>
          <p:cNvSpPr/>
          <p:nvPr/>
        </p:nvSpPr>
        <p:spPr>
          <a:xfrm>
            <a:off x="3302000" y="2298447"/>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8" name="箭头: 右 17">
            <a:extLst>
              <a:ext uri="{FF2B5EF4-FFF2-40B4-BE49-F238E27FC236}">
                <a16:creationId xmlns:a16="http://schemas.microsoft.com/office/drawing/2014/main" id="{22310B01-C6FC-4418-B88E-5EB6504CCCF9}"/>
              </a:ext>
            </a:extLst>
          </p:cNvPr>
          <p:cNvSpPr/>
          <p:nvPr/>
        </p:nvSpPr>
        <p:spPr>
          <a:xfrm>
            <a:off x="3302000" y="3726163"/>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9" name="箭头: 右 18">
            <a:extLst>
              <a:ext uri="{FF2B5EF4-FFF2-40B4-BE49-F238E27FC236}">
                <a16:creationId xmlns:a16="http://schemas.microsoft.com/office/drawing/2014/main" id="{466E2DFF-2DB1-49FB-9772-FBCF1869E5F6}"/>
              </a:ext>
            </a:extLst>
          </p:cNvPr>
          <p:cNvSpPr/>
          <p:nvPr/>
        </p:nvSpPr>
        <p:spPr>
          <a:xfrm>
            <a:off x="5681107" y="2819902"/>
            <a:ext cx="228600" cy="533400"/>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accent3"/>
              </a:solidFill>
              <a:latin typeface="+mj-ea"/>
              <a:ea typeface="+mj-ea"/>
            </a:endParaRPr>
          </a:p>
        </p:txBody>
      </p:sp>
      <p:sp>
        <p:nvSpPr>
          <p:cNvPr id="20" name="箭头: 右 19">
            <a:extLst>
              <a:ext uri="{FF2B5EF4-FFF2-40B4-BE49-F238E27FC236}">
                <a16:creationId xmlns:a16="http://schemas.microsoft.com/office/drawing/2014/main" id="{DDA0B324-CF56-4289-B2A1-D8B5A0E78B66}"/>
              </a:ext>
            </a:extLst>
          </p:cNvPr>
          <p:cNvSpPr/>
          <p:nvPr/>
        </p:nvSpPr>
        <p:spPr>
          <a:xfrm rot="10800000">
            <a:off x="6657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800">
              <a:latin typeface="+mj-ea"/>
              <a:ea typeface="+mj-ea"/>
            </a:endParaRPr>
          </a:p>
        </p:txBody>
      </p:sp>
      <p:sp>
        <p:nvSpPr>
          <p:cNvPr id="21" name="箭头: 右 20">
            <a:extLst>
              <a:ext uri="{FF2B5EF4-FFF2-40B4-BE49-F238E27FC236}">
                <a16:creationId xmlns:a16="http://schemas.microsoft.com/office/drawing/2014/main" id="{394862FD-76F2-4ADE-A039-DB99F72B02FF}"/>
              </a:ext>
            </a:extLst>
          </p:cNvPr>
          <p:cNvSpPr/>
          <p:nvPr/>
        </p:nvSpPr>
        <p:spPr>
          <a:xfrm rot="10800000">
            <a:off x="46894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2" name="箭头: 右 21">
            <a:extLst>
              <a:ext uri="{FF2B5EF4-FFF2-40B4-BE49-F238E27FC236}">
                <a16:creationId xmlns:a16="http://schemas.microsoft.com/office/drawing/2014/main" id="{16AB4715-BBB5-49BB-AE0A-8004B2B984C9}"/>
              </a:ext>
            </a:extLst>
          </p:cNvPr>
          <p:cNvSpPr/>
          <p:nvPr/>
        </p:nvSpPr>
        <p:spPr>
          <a:xfrm rot="10800000">
            <a:off x="2339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4" name="椭圆 23">
            <a:extLst>
              <a:ext uri="{FF2B5EF4-FFF2-40B4-BE49-F238E27FC236}">
                <a16:creationId xmlns:a16="http://schemas.microsoft.com/office/drawing/2014/main" id="{C64F4787-D7C4-4A20-86D3-EE2BDEB38013}"/>
              </a:ext>
            </a:extLst>
          </p:cNvPr>
          <p:cNvSpPr/>
          <p:nvPr/>
        </p:nvSpPr>
        <p:spPr>
          <a:xfrm>
            <a:off x="1334513" y="3348834"/>
            <a:ext cx="1905000" cy="949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mj-ea"/>
              <a:ea typeface="+mj-ea"/>
            </a:endParaRPr>
          </a:p>
        </p:txBody>
      </p:sp>
    </p:spTree>
    <p:extLst>
      <p:ext uri="{BB962C8B-B14F-4D97-AF65-F5344CB8AC3E}">
        <p14:creationId xmlns:p14="http://schemas.microsoft.com/office/powerpoint/2010/main" val="21165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500"/>
                                        <p:tgtEl>
                                          <p:spTgt spid="21"/>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childTnLst>
                          </p:cTn>
                        </p:par>
                        <p:par>
                          <p:cTn id="72" fill="hold">
                            <p:stCondLst>
                              <p:cond delay="5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par>
                          <p:cTn id="83" fill="hold">
                            <p:stCondLst>
                              <p:cond delay="500"/>
                            </p:stCondLst>
                            <p:childTnLst>
                              <p:par>
                                <p:cTn id="84" presetID="21" presetClass="entr" presetSubtype="1"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heel(1)">
                                      <p:cBhvr>
                                        <p:cTn id="8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课堂互动</a:t>
            </a:r>
            <a:r>
              <a:rPr lang="zh-CN" altLang="en-US" dirty="0">
                <a:latin typeface="Times New Roman" panose="02020603050405020304" pitchFamily="18" charset="0"/>
                <a:cs typeface="Times New Roman" panose="02020603050405020304" pitchFamily="18" charset="0"/>
              </a:rPr>
              <a:t>一</a:t>
            </a:r>
          </a:p>
        </p:txBody>
      </p:sp>
      <p:sp>
        <p:nvSpPr>
          <p:cNvPr id="3" name="文本框 2">
            <a:extLst>
              <a:ext uri="{FF2B5EF4-FFF2-40B4-BE49-F238E27FC236}">
                <a16:creationId xmlns:a16="http://schemas.microsoft.com/office/drawing/2014/main" id="{F7D6439C-5835-4A1D-8DEC-D813ABF15E70}"/>
              </a:ext>
            </a:extLst>
          </p:cNvPr>
          <p:cNvSpPr txBox="1"/>
          <p:nvPr/>
        </p:nvSpPr>
        <p:spPr>
          <a:xfrm>
            <a:off x="5867400" y="3195792"/>
            <a:ext cx="787879" cy="400110"/>
          </a:xfrm>
          <a:prstGeom prst="rect">
            <a:avLst/>
          </a:prstGeom>
          <a:noFill/>
        </p:spPr>
        <p:txBody>
          <a:bodyPr wrap="square" rtlCol="0">
            <a:spAutoFit/>
          </a:bodyPr>
          <a:lstStyle/>
          <a:p>
            <a:r>
              <a:rPr lang="en-US" altLang="zh-CN" sz="2000" dirty="0">
                <a:solidFill>
                  <a:srgbClr val="0000FF"/>
                </a:solidFill>
                <a:hlinkClick r:id="rId2">
                  <a:extLst>
                    <a:ext uri="{A12FA001-AC4F-418D-AE19-62706E023703}">
                      <ahyp:hlinkClr xmlns:ahyp="http://schemas.microsoft.com/office/drawing/2018/hyperlinkcolor" val="tx"/>
                    </a:ext>
                  </a:extLst>
                </a:hlinkClick>
              </a:rPr>
              <a:t>Link</a:t>
            </a:r>
            <a:endParaRPr lang="zh-CN" altLang="en-US" sz="2000" dirty="0">
              <a:solidFill>
                <a:srgbClr val="0000FF"/>
              </a:solidFill>
            </a:endParaRPr>
          </a:p>
        </p:txBody>
      </p:sp>
    </p:spTree>
    <p:extLst>
      <p:ext uri="{BB962C8B-B14F-4D97-AF65-F5344CB8AC3E}">
        <p14:creationId xmlns:p14="http://schemas.microsoft.com/office/powerpoint/2010/main" val="263931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标量、向量、矩阵、张量</a:t>
            </a:r>
          </a:p>
        </p:txBody>
      </p:sp>
    </p:spTree>
    <p:extLst>
      <p:ext uri="{BB962C8B-B14F-4D97-AF65-F5344CB8AC3E}">
        <p14:creationId xmlns:p14="http://schemas.microsoft.com/office/powerpoint/2010/main" val="32352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标量 </a:t>
            </a:r>
            <a:r>
              <a:rPr lang="en-US" altLang="zh-CN" dirty="0"/>
              <a:t>(scalar)</a:t>
            </a:r>
            <a:endParaRPr lang="zh-CN" altLang="en-US" dirty="0"/>
          </a:p>
        </p:txBody>
      </p:sp>
      <mc:AlternateContent xmlns:mc="http://schemas.openxmlformats.org/markup-compatibility/2006" xmlns:a14="http://schemas.microsoft.com/office/drawing/2010/main">
        <mc:Choice Requires="a14">
          <p:sp>
            <p:nvSpPr>
              <p:cNvPr id="15" name="内容占位符 3">
                <a:extLst>
                  <a:ext uri="{FF2B5EF4-FFF2-40B4-BE49-F238E27FC236}">
                    <a16:creationId xmlns:a16="http://schemas.microsoft.com/office/drawing/2014/main" id="{52B77C59-82FC-463B-841E-D274D282F8D9}"/>
                  </a:ext>
                </a:extLst>
              </p:cNvPr>
              <p:cNvSpPr>
                <a:spLocks noGrp="1"/>
              </p:cNvSpPr>
              <p:nvPr>
                <p:ph sz="quarter" idx="11"/>
              </p:nvPr>
            </p:nvSpPr>
            <p:spPr>
              <a:xfrm>
                <a:off x="0" y="1600200"/>
                <a:ext cx="9144000" cy="4092687"/>
              </a:xfrm>
            </p:spPr>
            <p:txBody>
              <a:bodyPr/>
              <a:lstStyle/>
              <a:p>
                <a:pPr marL="457189" indent="-457189">
                  <a:lnSpc>
                    <a:spcPct val="150000"/>
                  </a:lnSpc>
                  <a:buFont typeface="Wingdings" panose="05000000000000000000" pitchFamily="2" charset="2"/>
                  <a:buChar char="l"/>
                </a:pPr>
                <a:r>
                  <a:rPr lang="zh-CN" altLang="en-US" sz="2800" dirty="0">
                    <a:latin typeface="+mj-ea"/>
                    <a:ea typeface="+mj-ea"/>
                  </a:rPr>
                  <a:t>也称为“无向量”；</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只有数值大小，没有方向；</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使用</a:t>
                </a:r>
                <a:r>
                  <a:rPr lang="zh-CN" altLang="en-US" sz="2800" dirty="0">
                    <a:solidFill>
                      <a:srgbClr val="FF0000"/>
                    </a:solidFill>
                    <a:latin typeface="+mj-ea"/>
                    <a:ea typeface="+mj-ea"/>
                  </a:rPr>
                  <a:t>斜体</a:t>
                </a:r>
                <a:r>
                  <a:rPr lang="zh-CN" altLang="en-US" sz="2800" dirty="0">
                    <a:solidFill>
                      <a:srgbClr val="00B0F0"/>
                    </a:solidFill>
                    <a:latin typeface="+mj-ea"/>
                    <a:ea typeface="+mj-ea"/>
                  </a:rPr>
                  <a:t>小写</a:t>
                </a:r>
                <a:r>
                  <a:rPr lang="zh-CN" altLang="en-US" sz="2800" dirty="0">
                    <a:solidFill>
                      <a:srgbClr val="00B050"/>
                    </a:solidFill>
                    <a:latin typeface="+mj-ea"/>
                    <a:ea typeface="+mj-ea"/>
                  </a:rPr>
                  <a:t>英文字母</a:t>
                </a:r>
                <a:r>
                  <a:rPr lang="zh-CN" altLang="en-US" sz="2800" dirty="0">
                    <a:latin typeface="+mj-ea"/>
                    <a:ea typeface="+mj-ea"/>
                  </a:rPr>
                  <a:t>表示，例如：</a:t>
                </a:r>
                <a:r>
                  <a:rPr lang="en-US" altLang="zh-CN" sz="2800" i="1" dirty="0">
                    <a:solidFill>
                      <a:srgbClr val="0000FF"/>
                    </a:solidFill>
                    <a:latin typeface="+mj-ea"/>
                    <a:ea typeface="+mj-ea"/>
                  </a:rPr>
                  <a:t>m, n, i</a:t>
                </a:r>
              </a:p>
              <a:p>
                <a:pPr marL="457189" indent="-457189">
                  <a:lnSpc>
                    <a:spcPct val="150000"/>
                  </a:lnSpc>
                  <a:buFont typeface="Wingdings" panose="05000000000000000000" pitchFamily="2" charset="2"/>
                  <a:buChar char="l"/>
                </a:pPr>
                <a:r>
                  <a:rPr lang="zh-CN" altLang="en-US" sz="2800" dirty="0">
                    <a:latin typeface="+mj-ea"/>
                    <a:ea typeface="+mj-ea"/>
                  </a:rPr>
                  <a:t>标量的数据类型很重要，例如：</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实数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𝑠</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ℝ</m:t>
                    </m:r>
                  </m:oMath>
                </a14:m>
                <a:r>
                  <a:rPr lang="zh-CN" altLang="zh-CN" sz="2800" dirty="0">
                    <a:latin typeface="+mj-ea"/>
                    <a:ea typeface="+mj-ea"/>
                  </a:rPr>
                  <a:t>表示一条线的斜率</a:t>
                </a:r>
                <a:r>
                  <a:rPr lang="zh-CN" altLang="en-US" sz="2800" dirty="0">
                    <a:latin typeface="+mj-ea"/>
                    <a:ea typeface="+mj-ea"/>
                  </a:rPr>
                  <a:t>”</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自然数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𝑛</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ℕ</m:t>
                    </m:r>
                  </m:oMath>
                </a14:m>
                <a:r>
                  <a:rPr lang="zh-CN" altLang="zh-CN" sz="2800" dirty="0">
                    <a:latin typeface="+mj-ea"/>
                    <a:ea typeface="+mj-ea"/>
                  </a:rPr>
                  <a:t>表示元素的数目”</a:t>
                </a:r>
                <a:endParaRPr lang="zh-CN" altLang="en-US" sz="2800" dirty="0">
                  <a:latin typeface="+mj-ea"/>
                  <a:ea typeface="+mj-ea"/>
                </a:endParaRPr>
              </a:p>
            </p:txBody>
          </p:sp>
        </mc:Choice>
        <mc:Fallback xmlns="">
          <p:sp>
            <p:nvSpPr>
              <p:cNvPr id="15" name="内容占位符 3">
                <a:extLst>
                  <a:ext uri="{FF2B5EF4-FFF2-40B4-BE49-F238E27FC236}">
                    <a16:creationId xmlns:a16="http://schemas.microsoft.com/office/drawing/2014/main" id="{52B77C59-82FC-463B-841E-D274D282F8D9}"/>
                  </a:ext>
                </a:extLst>
              </p:cNvPr>
              <p:cNvSpPr>
                <a:spLocks noGrp="1" noRot="1" noChangeAspect="1" noMove="1" noResize="1" noEditPoints="1" noAdjustHandles="1" noChangeArrowheads="1" noChangeShapeType="1" noTextEdit="1"/>
              </p:cNvSpPr>
              <p:nvPr>
                <p:ph sz="quarter" idx="11"/>
              </p:nvPr>
            </p:nvSpPr>
            <p:spPr>
              <a:xfrm>
                <a:off x="0" y="1600200"/>
                <a:ext cx="9144000" cy="4092687"/>
              </a:xfrm>
              <a:blipFill>
                <a:blip r:embed="rId2"/>
                <a:stretch>
                  <a:fillRect l="-600"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1000"/>
                                        <p:tgtEl>
                                          <p:spTgt spid="15">
                                            <p:txEl>
                                              <p:pRg st="5" end="5"/>
                                            </p:txEl>
                                          </p:spTgt>
                                        </p:tgtEl>
                                      </p:cBhvr>
                                    </p:animEffect>
                                    <p:anim calcmode="lin" valueType="num">
                                      <p:cBhvr>
                                        <p:cTn id="41"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6281DA7E-9CE6-4D26-8FE5-5188F207B5FE}"/>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
        <p:nvSpPr>
          <p:cNvPr id="13" name="内容占位符 3">
            <a:extLst>
              <a:ext uri="{FF2B5EF4-FFF2-40B4-BE49-F238E27FC236}">
                <a16:creationId xmlns:a16="http://schemas.microsoft.com/office/drawing/2014/main" id="{B03CFD8A-AAA0-4F7C-A03C-0BF98149F6A2}"/>
              </a:ext>
            </a:extLst>
          </p:cNvPr>
          <p:cNvSpPr txBox="1">
            <a:spLocks/>
          </p:cNvSpPr>
          <p:nvPr/>
        </p:nvSpPr>
        <p:spPr>
          <a:xfrm>
            <a:off x="0" y="1498601"/>
            <a:ext cx="9144000" cy="4814411"/>
          </a:xfrm>
          <a:prstGeom prst="rect">
            <a:avLst/>
          </a:prstGeom>
        </p:spPr>
        <p:txBody>
          <a:bodyPr wrap="square" lIns="192000" tIns="192000" rIns="192000" bIns="192000">
            <a:spAutoFit/>
          </a:bodyPr>
          <a:lstStyle>
            <a:lvl1pPr marL="0" algn="just">
              <a:lnSpc>
                <a:spcPct val="130000"/>
              </a:lnSpc>
              <a:defRPr sz="2000" b="0" i="0">
                <a:solidFill>
                  <a:schemeClr val="tx1"/>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marL="457189" indent="-457189">
              <a:buFont typeface="Wingdings" panose="05000000000000000000" pitchFamily="2" charset="2"/>
              <a:buChar char="l"/>
            </a:pPr>
            <a:r>
              <a:rPr lang="zh-CN" altLang="en-US" sz="2800" kern="0" dirty="0"/>
              <a:t>也称为“</a:t>
            </a:r>
            <a:r>
              <a:rPr lang="zh-CN" altLang="en-US" sz="2800" kern="0" dirty="0">
                <a:solidFill>
                  <a:srgbClr val="0000FF"/>
                </a:solidFill>
              </a:rPr>
              <a:t>欧几里得向量、几何向量、矢量、一维数组</a:t>
            </a:r>
            <a:r>
              <a:rPr lang="zh-CN" altLang="en-US" sz="2800" kern="0" dirty="0"/>
              <a:t>”；</a:t>
            </a:r>
            <a:endParaRPr lang="en-US" altLang="zh-CN" sz="2800" kern="0" dirty="0"/>
          </a:p>
          <a:p>
            <a:pPr marL="457189" indent="-457189">
              <a:buFont typeface="Wingdings" panose="05000000000000000000" pitchFamily="2" charset="2"/>
              <a:buChar char="l"/>
            </a:pPr>
            <a:r>
              <a:rPr lang="zh-CN" altLang="en-US" sz="2800" kern="0" dirty="0"/>
              <a:t>既有</a:t>
            </a:r>
            <a:r>
              <a:rPr lang="zh-CN" altLang="en-US" sz="2800" kern="0" dirty="0">
                <a:solidFill>
                  <a:srgbClr val="0000FF"/>
                </a:solidFill>
              </a:rPr>
              <a:t>数值大小</a:t>
            </a:r>
            <a:r>
              <a:rPr lang="zh-CN" altLang="en-US" sz="2800" kern="0" dirty="0"/>
              <a:t>，又有</a:t>
            </a:r>
            <a:r>
              <a:rPr lang="zh-CN" altLang="en-US" sz="2800" kern="0" dirty="0">
                <a:solidFill>
                  <a:srgbClr val="0000FF"/>
                </a:solidFill>
              </a:rPr>
              <a:t>方向</a:t>
            </a:r>
            <a:r>
              <a:rPr lang="zh-CN" altLang="en-US" sz="2800" kern="0" dirty="0"/>
              <a:t>；箭头所指表示方向，长度表示大小</a:t>
            </a:r>
            <a:endParaRPr lang="en-US" altLang="zh-CN" sz="2800" kern="0" dirty="0"/>
          </a:p>
          <a:p>
            <a:pPr marL="457189" indent="-457189">
              <a:buFont typeface="Wingdings" panose="05000000000000000000" pitchFamily="2" charset="2"/>
              <a:buChar char="l"/>
            </a:pPr>
            <a:r>
              <a:rPr lang="zh-CN" altLang="en-US" sz="2800" kern="0" dirty="0"/>
              <a:t>使用</a:t>
            </a:r>
            <a:r>
              <a:rPr lang="zh-CN" altLang="zh-CN" sz="2800" kern="0" dirty="0">
                <a:solidFill>
                  <a:srgbClr val="FF0000"/>
                </a:solidFill>
              </a:rPr>
              <a:t>粗</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表示，例如：</a:t>
            </a:r>
            <a:r>
              <a:rPr lang="en-US" altLang="zh-CN" sz="2800" b="1" i="1" kern="0" dirty="0">
                <a:solidFill>
                  <a:srgbClr val="0000FF"/>
                </a:solidFill>
                <a:latin typeface="math"/>
              </a:rPr>
              <a:t>a, n, </a:t>
            </a:r>
            <a:r>
              <a:rPr lang="en-US" altLang="zh-CN" sz="2800" b="1" i="1" kern="0" dirty="0" err="1">
                <a:solidFill>
                  <a:srgbClr val="0000FF"/>
                </a:solidFill>
                <a:latin typeface="math"/>
              </a:rPr>
              <a:t>i</a:t>
            </a:r>
            <a:endParaRPr lang="en-US" altLang="zh-CN" sz="2800" b="1" i="1" kern="0" dirty="0">
              <a:solidFill>
                <a:srgbClr val="0000FF"/>
              </a:solidFill>
              <a:latin typeface="math"/>
            </a:endParaRPr>
          </a:p>
          <a:p>
            <a:pPr marL="457189" indent="-457189">
              <a:buFont typeface="Wingdings" panose="05000000000000000000" pitchFamily="2" charset="2"/>
              <a:buChar char="l"/>
            </a:pPr>
            <a:r>
              <a:rPr lang="zh-CN" altLang="en-US" sz="2800" kern="0" dirty="0"/>
              <a:t>使用</a:t>
            </a:r>
            <a:r>
              <a:rPr lang="zh-CN" altLang="en-US" sz="2800" kern="0" dirty="0">
                <a:solidFill>
                  <a:schemeClr val="accent2">
                    <a:lumMod val="75000"/>
                  </a:schemeClr>
                </a:solidFill>
              </a:rPr>
              <a:t>带下标</a:t>
            </a:r>
            <a:r>
              <a:rPr lang="zh-CN" altLang="en-US" sz="2800" kern="0" dirty="0"/>
              <a:t>的</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表示向量中的元素，</a:t>
            </a:r>
            <a:endParaRPr lang="en-US" altLang="zh-CN" sz="2800" kern="0" dirty="0"/>
          </a:p>
          <a:p>
            <a:r>
              <a:rPr lang="en-US" altLang="zh-CN" sz="2800" kern="0" dirty="0"/>
              <a:t>    </a:t>
            </a:r>
            <a:r>
              <a:rPr lang="zh-CN" altLang="en-US" sz="2800" kern="0" dirty="0"/>
              <a:t>如：</a:t>
            </a:r>
            <a:r>
              <a:rPr lang="en-US" altLang="zh-CN" sz="2800" i="1" kern="0" dirty="0">
                <a:latin typeface="Times New Roman" panose="02020603050405020304" pitchFamily="18" charset="0"/>
                <a:cs typeface="Times New Roman" panose="02020603050405020304" pitchFamily="18" charset="0"/>
              </a:rPr>
              <a:t>a</a:t>
            </a:r>
            <a:r>
              <a:rPr lang="en-US" altLang="zh-CN" sz="2800" i="1" kern="0" baseline="-25000" dirty="0">
                <a:latin typeface="Times New Roman" panose="02020603050405020304" pitchFamily="18" charset="0"/>
                <a:cs typeface="Times New Roman" panose="02020603050405020304" pitchFamily="18" charset="0"/>
              </a:rPr>
              <a:t>1</a:t>
            </a:r>
            <a:r>
              <a:rPr lang="en-US" altLang="zh-CN" sz="2800" i="1" kern="0" dirty="0">
                <a:latin typeface="Times New Roman" panose="02020603050405020304" pitchFamily="18" charset="0"/>
                <a:cs typeface="Times New Roman" panose="02020603050405020304" pitchFamily="18" charset="0"/>
              </a:rPr>
              <a:t>, a</a:t>
            </a:r>
            <a:r>
              <a:rPr lang="en-US" altLang="zh-CN" sz="2800" i="1" kern="0" baseline="-25000" dirty="0">
                <a:latin typeface="Times New Roman" panose="02020603050405020304" pitchFamily="18" charset="0"/>
                <a:cs typeface="Times New Roman" panose="02020603050405020304" pitchFamily="18" charset="0"/>
              </a:rPr>
              <a:t>i</a:t>
            </a:r>
          </a:p>
          <a:p>
            <a:pPr algn="ctr"/>
            <a:r>
              <a:rPr lang="zh-CN" altLang="en-US" sz="2800" kern="0" dirty="0"/>
              <a:t>重力、磁力、温度、粒子的速度</a:t>
            </a:r>
            <a:endParaRPr lang="en-US" altLang="zh-CN" sz="2800" kern="0" dirty="0"/>
          </a:p>
        </p:txBody>
      </p:sp>
    </p:spTree>
    <p:extLst>
      <p:ext uri="{BB962C8B-B14F-4D97-AF65-F5344CB8AC3E}">
        <p14:creationId xmlns:p14="http://schemas.microsoft.com/office/powerpoint/2010/main" val="2584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1000"/>
                                        <p:tgtEl>
                                          <p:spTgt spid="13">
                                            <p:txEl>
                                              <p:pRg st="4" end="4"/>
                                            </p:txEl>
                                          </p:spTgt>
                                        </p:tgtEl>
                                      </p:cBhvr>
                                    </p:animEffect>
                                    <p:anim calcmode="lin" valueType="num">
                                      <p:cBhvr>
                                        <p:cTn id="3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3">
                                            <p:txEl>
                                              <p:pRg st="5" end="5"/>
                                            </p:txEl>
                                          </p:spTgt>
                                        </p:tgtEl>
                                        <p:attrNameLst>
                                          <p:attrName>style.visibility</p:attrName>
                                        </p:attrNameLst>
                                      </p:cBhvr>
                                      <p:to>
                                        <p:strVal val="visible"/>
                                      </p:to>
                                    </p:set>
                                    <p:animEffect transition="in" filter="fade">
                                      <p:cBhvr>
                                        <p:cTn id="40" dur="1000"/>
                                        <p:tgtEl>
                                          <p:spTgt spid="13">
                                            <p:txEl>
                                              <p:pRg st="5" end="5"/>
                                            </p:txEl>
                                          </p:spTgt>
                                        </p:tgtEl>
                                      </p:cBhvr>
                                    </p:animEffect>
                                    <p:anim calcmode="lin" valueType="num">
                                      <p:cBhvr>
                                        <p:cTn id="41"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AC3421E9-4C14-4EC4-9CB2-B04982860FFF}"/>
                  </a:ext>
                </a:extLst>
              </p:cNvPr>
              <p:cNvSpPr>
                <a:spLocks noGrp="1"/>
              </p:cNvSpPr>
              <p:nvPr>
                <p:ph sz="quarter" idx="11"/>
              </p:nvPr>
            </p:nvSpPr>
            <p:spPr>
              <a:xfrm>
                <a:off x="152400" y="990600"/>
                <a:ext cx="8839200" cy="4618023"/>
              </a:xfrm>
            </p:spPr>
            <p:txBody>
              <a:bodyPr/>
              <a:lstStyle/>
              <a:p>
                <a:pPr marL="342891" indent="-342891">
                  <a:lnSpc>
                    <a:spcPct val="100000"/>
                  </a:lnSpc>
                  <a:buFont typeface="Wingdings" panose="05000000000000000000" pitchFamily="2" charset="2"/>
                  <a:buChar char="l"/>
                </a:pPr>
                <a:r>
                  <a:rPr lang="zh-CN" altLang="en-US" sz="2800" b="0" dirty="0">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dirty="0">
                    <a:solidFill>
                      <a:srgbClr val="0000FF"/>
                    </a:solidFill>
                    <a:latin typeface="Times New Roman" panose="02020603050405020304" pitchFamily="18" charset="0"/>
                    <a:cs typeface="Times New Roman" panose="02020603050405020304" pitchFamily="18" charset="0"/>
                  </a:rPr>
                  <a:t>列向量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r>
                      <a:rPr lang="zh-CN" altLang="en-US" sz="2800" b="1" i="1">
                        <a:solidFill>
                          <a:schemeClr val="tx1"/>
                        </a:solidFill>
                        <a:latin typeface="Cambria Math" panose="02040503050406030204" pitchFamily="18" charset="0"/>
                      </a:rPr>
                      <m:t>𝒙</m:t>
                    </m:r>
                    <m:r>
                      <a:rPr lang="zh-CN" altLang="en-US" sz="2800" b="0">
                        <a:solidFill>
                          <a:schemeClr val="tx1"/>
                        </a:solidFill>
                        <a:latin typeface="Cambria Math" panose="02040503050406030204" pitchFamily="18" charset="0"/>
                      </a:rPr>
                      <m:t>=</m:t>
                    </m:r>
                    <m:d>
                      <m:dPr>
                        <m:begChr m:val="["/>
                        <m:endChr m:val="]"/>
                        <m:ctrlPr>
                          <a:rPr lang="zh-CN" altLang="en-US" sz="2800" b="0" i="1">
                            <a:solidFill>
                              <a:schemeClr val="tx1"/>
                            </a:solidFill>
                            <a:latin typeface="Cambria Math" panose="02040503050406030204" pitchFamily="18" charset="0"/>
                          </a:rPr>
                        </m:ctrlPr>
                      </m:dPr>
                      <m:e>
                        <m:m>
                          <m:mPr>
                            <m:plcHide m:val="on"/>
                            <m:mcs>
                              <m:mc>
                                <m:mcPr>
                                  <m:count m:val="1"/>
                                  <m:mcJc m:val="center"/>
                                </m:mcPr>
                              </m:mc>
                            </m:mcs>
                            <m:ctrlPr>
                              <a:rPr lang="zh-CN" altLang="en-US" sz="2800" b="0" i="1">
                                <a:solidFill>
                                  <a:schemeClr val="tx1"/>
                                </a:solidFill>
                                <a:latin typeface="Cambria Math" panose="02040503050406030204" pitchFamily="18" charset="0"/>
                              </a:rPr>
                            </m:ctrlPr>
                          </m:mP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1</m:t>
                                  </m:r>
                                </m:sub>
                              </m:sSub>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2</m:t>
                                  </m:r>
                                </m:sub>
                              </m:sSub>
                            </m:e>
                          </m:mr>
                          <m:mr>
                            <m:e>
                              <m:r>
                                <a:rPr lang="zh-CN" altLang="en-US" sz="2800" b="0">
                                  <a:solidFill>
                                    <a:schemeClr val="tx1"/>
                                  </a:solidFill>
                                  <a:latin typeface="Cambria Math" panose="02040503050406030204" pitchFamily="18" charset="0"/>
                                </a:rPr>
                                <m:t>⋮</m:t>
                              </m:r>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i="1">
                                      <a:solidFill>
                                        <a:schemeClr val="tx1"/>
                                      </a:solidFill>
                                      <a:latin typeface="Cambria Math" panose="02040503050406030204" pitchFamily="18" charset="0"/>
                                    </a:rPr>
                                    <m:t>𝑛</m:t>
                                  </m:r>
                                </m:sub>
                              </m:sSub>
                            </m:e>
                          </m:mr>
                        </m:m>
                      </m:e>
                    </m:d>
                  </m:oMath>
                </a14:m>
                <a:endParaRPr lang="zh-CN" altLang="en-US" sz="2800" b="0" dirty="0">
                  <a:solidFill>
                    <a:schemeClr val="tx1"/>
                  </a:solidFill>
                </a:endParaRPr>
              </a:p>
              <a:p>
                <a:pPr>
                  <a:lnSpc>
                    <a:spcPct val="150000"/>
                  </a:lnSpc>
                </a:pPr>
                <a:r>
                  <a:rPr lang="zh-CN" altLang="en-US" sz="2800" b="0" dirty="0">
                    <a:solidFill>
                      <a:schemeClr val="tx1"/>
                    </a:solidFill>
                    <a:latin typeface="Times New Roman" panose="02020603050405020304" pitchFamily="18" charset="0"/>
                    <a:cs typeface="Times New Roman" panose="02020603050405020304" pitchFamily="18" charset="0"/>
                  </a:rPr>
                  <a:t>    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列向量 </a:t>
                </a:r>
                <a:r>
                  <a:rPr lang="en-US" altLang="zh-CN" sz="2800" b="1" i="1" dirty="0">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的第 </a:t>
                </a:r>
                <a:r>
                  <a:rPr lang="en-US" altLang="zh-CN" sz="2800" b="0" i="1" dirty="0" err="1">
                    <a:solidFill>
                      <a:schemeClr val="tx1"/>
                    </a:solidFill>
                    <a:latin typeface="Times New Roman" panose="02020603050405020304" pitchFamily="18" charset="0"/>
                    <a:cs typeface="Times New Roman" panose="02020603050405020304" pitchFamily="18" charset="0"/>
                  </a:rPr>
                  <a:t>i</a:t>
                </a:r>
                <a:r>
                  <a:rPr lang="en-US" altLang="zh-CN" sz="2800" b="0" i="1"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a:p>
                <a:pPr marL="342891" indent="-342891">
                  <a:lnSpc>
                    <a:spcPct val="150000"/>
                  </a:lnSpc>
                  <a:spcBef>
                    <a:spcPts val="1800"/>
                  </a:spcBef>
                  <a:buFont typeface="Wingdings" panose="05000000000000000000" pitchFamily="2" charset="2"/>
                  <a:buChar char="l"/>
                </a:pPr>
                <a:r>
                  <a:rPr lang="zh-CN" altLang="en-US" sz="2800" b="0" dirty="0">
                    <a:solidFill>
                      <a:schemeClr val="tx1"/>
                    </a:solidFill>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的转置，表示</a:t>
                </a:r>
                <a:r>
                  <a:rPr lang="zh-CN" altLang="en-US" sz="2800" b="0" dirty="0">
                    <a:solidFill>
                      <a:srgbClr val="0000FF"/>
                    </a:solidFill>
                    <a:latin typeface="Times New Roman" panose="02020603050405020304" pitchFamily="18" charset="0"/>
                    <a:cs typeface="Times New Roman" panose="02020603050405020304" pitchFamily="18" charset="0"/>
                  </a:rPr>
                  <a:t>行向量</a:t>
                </a:r>
                <a:r>
                  <a:rPr lang="zh-CN" altLang="en-US" sz="2800" b="0" dirty="0">
                    <a:solidFill>
                      <a:schemeClr val="tx1"/>
                    </a:solidFill>
                    <a:latin typeface="Times New Roman" panose="02020603050405020304" pitchFamily="18" charset="0"/>
                    <a:cs typeface="Times New Roman" panose="02020603050405020304" pitchFamily="18" charset="0"/>
                  </a:rPr>
                  <a:t>，记为：</a:t>
                </a:r>
                <a:br>
                  <a:rPr lang="en-US" altLang="zh-CN" sz="2800" b="0" dirty="0">
                    <a:solidFill>
                      <a:schemeClr val="tx1"/>
                    </a:solidFill>
                    <a:latin typeface="Times New Roman" panose="02020603050405020304" pitchFamily="18" charset="0"/>
                    <a:cs typeface="Times New Roman" panose="02020603050405020304" pitchFamily="18" charset="0"/>
                  </a:rPr>
                </a:br>
                <a14:m>
                  <m:oMath xmlns:m="http://schemas.openxmlformats.org/officeDocument/2006/math">
                    <m:sSup>
                      <m:sSupPr>
                        <m:ctrlPr>
                          <a:rPr lang="zh-CN" altLang="zh-CN" sz="2800" b="0"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𝒙</m:t>
                        </m:r>
                      </m:e>
                      <m:sup>
                        <m:r>
                          <a:rPr lang="en-US" altLang="zh-CN" sz="2800" b="0" i="1">
                            <a:solidFill>
                              <a:schemeClr val="tx1"/>
                            </a:solidFill>
                            <a:latin typeface="Cambria Math" panose="02040503050406030204" pitchFamily="18" charset="0"/>
                          </a:rPr>
                          <m:t>𝑇</m:t>
                        </m:r>
                      </m:sup>
                    </m:sSup>
                    <m:r>
                      <a:rPr lang="en-US" altLang="zh-CN" sz="2800" b="0" i="1">
                        <a:solidFill>
                          <a:schemeClr val="tx1"/>
                        </a:solidFill>
                        <a:latin typeface="Cambria Math" panose="02040503050406030204" pitchFamily="18" charset="0"/>
                      </a:rPr>
                      <m:t>=</m:t>
                    </m:r>
                    <m:d>
                      <m:dPr>
                        <m:begChr m:val="["/>
                        <m:endChr m:val="]"/>
                        <m:ctrlPr>
                          <a:rPr lang="zh-CN" altLang="zh-CN" sz="2800" b="0" i="1">
                            <a:solidFill>
                              <a:schemeClr val="tx1"/>
                            </a:solidFill>
                            <a:latin typeface="Cambria Math" panose="02040503050406030204" pitchFamily="18" charset="0"/>
                          </a:rPr>
                        </m:ctrlPr>
                      </m:dPr>
                      <m:e>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1</m:t>
                                  </m:r>
                                </m:sub>
                              </m:sSub>
                            </m:e>
                          </m:mr>
                        </m:m>
                        <m:r>
                          <a:rPr lang="en-US" altLang="zh-CN" sz="2800" b="0" i="1">
                            <a:solidFill>
                              <a:schemeClr val="tx1"/>
                            </a:solidFill>
                            <a:latin typeface="Cambria Math" panose="02040503050406030204" pitchFamily="18" charset="0"/>
                          </a:rPr>
                          <m:t>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2</m:t>
                                  </m:r>
                                </m:sub>
                              </m:sSub>
                            </m:e>
                          </m:mr>
                        </m:m>
                        <m:r>
                          <a:rPr lang="en-US" altLang="zh-CN" sz="2800" b="0" i="1">
                            <a:solidFill>
                              <a:schemeClr val="tx1"/>
                            </a:solidFill>
                            <a:latin typeface="Cambria Math" panose="02040503050406030204" pitchFamily="18" charset="0"/>
                          </a:rPr>
                          <m:t> ⋯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𝑛</m:t>
                                  </m:r>
                                </m:sub>
                              </m:sSub>
                            </m:e>
                          </m:mr>
                        </m:m>
                      </m:e>
                    </m:d>
                  </m:oMath>
                </a14:m>
                <a:endParaRPr lang="en-US" altLang="zh-CN" sz="28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行向量 </a:t>
                </a:r>
                <a:r>
                  <a:rPr lang="en-US" altLang="zh-CN" sz="2800" b="1" i="1" dirty="0">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 </a:t>
                </a:r>
                <a:r>
                  <a:rPr lang="zh-CN" altLang="en-US" sz="2800" b="0" dirty="0">
                    <a:latin typeface="Times New Roman" panose="02020603050405020304" pitchFamily="18" charset="0"/>
                    <a:cs typeface="Times New Roman" panose="02020603050405020304" pitchFamily="18" charset="0"/>
                  </a:rPr>
                  <a:t>的第 </a:t>
                </a:r>
                <a:r>
                  <a:rPr lang="en-US" altLang="zh-CN" sz="2800" b="0" i="1" dirty="0" err="1">
                    <a:latin typeface="Times New Roman" panose="02020603050405020304" pitchFamily="18" charset="0"/>
                    <a:cs typeface="Times New Roman" panose="02020603050405020304" pitchFamily="18" charset="0"/>
                  </a:rPr>
                  <a:t>i</a:t>
                </a:r>
                <a:r>
                  <a:rPr lang="en-US" altLang="zh-CN" sz="2800" b="0" i="1" dirty="0">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内容占位符 3">
                <a:extLst>
                  <a:ext uri="{FF2B5EF4-FFF2-40B4-BE49-F238E27FC236}">
                    <a16:creationId xmlns:a16="http://schemas.microsoft.com/office/drawing/2014/main" id="{AC3421E9-4C14-4EC4-9CB2-B04982860FFF}"/>
                  </a:ext>
                </a:extLst>
              </p:cNvPr>
              <p:cNvSpPr>
                <a:spLocks noGrp="1" noRot="1" noChangeAspect="1" noMove="1" noResize="1" noEditPoints="1" noAdjustHandles="1" noChangeArrowheads="1" noChangeShapeType="1" noTextEdit="1"/>
              </p:cNvSpPr>
              <p:nvPr>
                <p:ph sz="quarter" idx="11"/>
              </p:nvPr>
            </p:nvSpPr>
            <p:spPr>
              <a:xfrm>
                <a:off x="152400" y="990600"/>
                <a:ext cx="8839200" cy="4618023"/>
              </a:xfrm>
              <a:blipFill>
                <a:blip r:embed="rId2"/>
                <a:stretch>
                  <a:fillRect l="-621" r="-828" b="-6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Tree>
    <p:extLst>
      <p:ext uri="{BB962C8B-B14F-4D97-AF65-F5344CB8AC3E}">
        <p14:creationId xmlns:p14="http://schemas.microsoft.com/office/powerpoint/2010/main" val="2719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FCD4FC5-9BE6-4178-9440-051371E799E8}"/>
                  </a:ext>
                </a:extLst>
              </p:cNvPr>
              <p:cNvSpPr>
                <a:spLocks noGrp="1"/>
              </p:cNvSpPr>
              <p:nvPr>
                <p:ph sz="quarter" idx="11"/>
              </p:nvPr>
            </p:nvSpPr>
            <p:spPr>
              <a:xfrm>
                <a:off x="76200" y="838200"/>
                <a:ext cx="8915400" cy="4790827"/>
              </a:xfrm>
            </p:spPr>
            <p:txBody>
              <a:bodyPr/>
              <a:lstStyle/>
              <a:p>
                <a:pPr marL="342891" indent="-342891">
                  <a:lnSpc>
                    <a:spcPct val="150000"/>
                  </a:lnSpc>
                  <a:buFont typeface="Wingdings" panose="05000000000000000000" pitchFamily="2" charset="2"/>
                  <a:buChar char="l"/>
                </a:pPr>
                <a:r>
                  <a:rPr lang="zh-CN" altLang="en-US" sz="2800" dirty="0"/>
                  <a:t>按照</a:t>
                </a:r>
                <a:r>
                  <a:rPr lang="zh-CN" altLang="en-US" sz="2800" dirty="0">
                    <a:solidFill>
                      <a:srgbClr val="0000FF"/>
                    </a:solidFill>
                  </a:rPr>
                  <a:t>长方阵型排列</a:t>
                </a:r>
                <a:r>
                  <a:rPr lang="zh-CN" altLang="en-US" sz="2800" dirty="0"/>
                  <a:t>的</a:t>
                </a:r>
                <a:r>
                  <a:rPr lang="zh-CN" altLang="en-US" sz="2800" dirty="0">
                    <a:solidFill>
                      <a:srgbClr val="FF0000"/>
                    </a:solidFill>
                  </a:rPr>
                  <a:t>复数</a:t>
                </a:r>
                <a:r>
                  <a:rPr lang="zh-CN" altLang="en-US" sz="2800" dirty="0"/>
                  <a:t>或</a:t>
                </a:r>
                <a:r>
                  <a:rPr lang="zh-CN" altLang="en-US" sz="2800" dirty="0">
                    <a:solidFill>
                      <a:srgbClr val="FF0000"/>
                    </a:solidFill>
                  </a:rPr>
                  <a:t>实数</a:t>
                </a:r>
                <a:r>
                  <a:rPr lang="zh-CN" altLang="en-US" sz="2800" dirty="0"/>
                  <a:t>的</a:t>
                </a:r>
                <a:r>
                  <a:rPr lang="zh-CN" altLang="en-US" sz="2800" dirty="0">
                    <a:solidFill>
                      <a:srgbClr val="7030A0"/>
                    </a:solidFill>
                  </a:rPr>
                  <a:t>集合</a:t>
                </a:r>
                <a:r>
                  <a:rPr lang="en-US" altLang="zh-CN" sz="2800" dirty="0">
                    <a:solidFill>
                      <a:schemeClr val="accent6">
                        <a:lumMod val="75000"/>
                      </a:schemeClr>
                    </a:solidFill>
                  </a:rPr>
                  <a:t>(</a:t>
                </a:r>
                <a:r>
                  <a:rPr lang="zh-CN" altLang="en-US" sz="2800" dirty="0">
                    <a:solidFill>
                      <a:schemeClr val="accent6">
                        <a:lumMod val="75000"/>
                      </a:schemeClr>
                    </a:solidFill>
                  </a:rPr>
                  <a:t>通常是二维或三维）</a:t>
                </a:r>
                <a:endParaRPr lang="en-US" altLang="zh-CN" sz="2800" dirty="0">
                  <a:solidFill>
                    <a:schemeClr val="accent6">
                      <a:lumMod val="75000"/>
                    </a:schemeClr>
                  </a:solidFill>
                </a:endParaRPr>
              </a:p>
              <a:p>
                <a:pPr marL="342891" indent="-342891">
                  <a:lnSpc>
                    <a:spcPct val="150000"/>
                  </a:lnSpc>
                  <a:buFont typeface="Wingdings" panose="05000000000000000000" pitchFamily="2" charset="2"/>
                  <a:buChar char="l"/>
                </a:pPr>
                <a:r>
                  <a:rPr lang="zh-CN" altLang="en-US" sz="2800" dirty="0"/>
                  <a:t>使用</a:t>
                </a:r>
                <a:r>
                  <a:rPr lang="zh-CN" altLang="zh-CN" sz="2800" dirty="0">
                    <a:solidFill>
                      <a:srgbClr val="FF0000"/>
                    </a:solidFill>
                  </a:rPr>
                  <a:t>粗</a:t>
                </a:r>
                <a:r>
                  <a:rPr lang="zh-CN" altLang="en-US" sz="2800" dirty="0">
                    <a:solidFill>
                      <a:srgbClr val="FF0000"/>
                    </a:solidFill>
                  </a:rPr>
                  <a:t>斜体</a:t>
                </a:r>
                <a:r>
                  <a:rPr lang="zh-CN" altLang="en-US" sz="2800" dirty="0">
                    <a:solidFill>
                      <a:srgbClr val="00B0F0"/>
                    </a:solidFill>
                  </a:rPr>
                  <a:t>大写</a:t>
                </a:r>
                <a:r>
                  <a:rPr lang="zh-CN" altLang="en-US" sz="2800" dirty="0">
                    <a:solidFill>
                      <a:srgbClr val="00B050"/>
                    </a:solidFill>
                  </a:rPr>
                  <a:t>英文字母</a:t>
                </a:r>
                <a:r>
                  <a:rPr lang="zh-CN" altLang="en-US" sz="2800" dirty="0"/>
                  <a:t>表示，例如：</a:t>
                </a:r>
                <a:r>
                  <a:rPr lang="en-US" altLang="zh-CN" sz="2800" b="1" i="1" dirty="0">
                    <a:solidFill>
                      <a:srgbClr val="0000FF"/>
                    </a:solidFill>
                    <a:latin typeface="Times New Roman" panose="02020603050405020304" pitchFamily="18" charset="0"/>
                    <a:cs typeface="Times New Roman" panose="02020603050405020304" pitchFamily="18" charset="0"/>
                  </a:rPr>
                  <a:t>A, B, M</a:t>
                </a:r>
              </a:p>
              <a:p>
                <a:pPr marL="342891" indent="-342891">
                  <a:lnSpc>
                    <a:spcPct val="150000"/>
                  </a:lnSpc>
                  <a:buFont typeface="Wingdings" panose="05000000000000000000" pitchFamily="2" charset="2"/>
                  <a:buChar char="l"/>
                </a:pPr>
                <a:r>
                  <a:rPr lang="zh-CN" altLang="en-US" sz="2800" dirty="0">
                    <a:cs typeface="Times New Roman" panose="02020603050405020304" pitchFamily="18" charset="0"/>
                  </a:rPr>
                  <a:t>对于一个包含</a:t>
                </a:r>
                <a:r>
                  <a:rPr lang="en-US" altLang="zh-CN" sz="2800" i="1" dirty="0">
                    <a:solidFill>
                      <a:srgbClr val="0000FF"/>
                    </a:solidFill>
                    <a:cs typeface="Times New Roman" panose="02020603050405020304" pitchFamily="18" charset="0"/>
                  </a:rPr>
                  <a:t>m </a:t>
                </a:r>
                <a:r>
                  <a:rPr lang="zh-CN" altLang="en-US" sz="2800" dirty="0">
                    <a:cs typeface="Times New Roman" panose="02020603050405020304" pitchFamily="18" charset="0"/>
                  </a:rPr>
                  <a:t>行</a:t>
                </a:r>
                <a:r>
                  <a:rPr lang="en-US" altLang="zh-CN" sz="2800" i="1" dirty="0">
                    <a:solidFill>
                      <a:srgbClr val="0000FF"/>
                    </a:solidFill>
                    <a:cs typeface="Times New Roman" panose="02020603050405020304" pitchFamily="18" charset="0"/>
                  </a:rPr>
                  <a:t>n </a:t>
                </a:r>
                <a:r>
                  <a:rPr lang="zh-CN" altLang="en-US" sz="2800" dirty="0">
                    <a:cs typeface="Times New Roman" panose="02020603050405020304" pitchFamily="18" charset="0"/>
                  </a:rPr>
                  <a:t>列的实数矩阵，可以用符号</a:t>
                </a:r>
                <a:br>
                  <a:rPr lang="en-US" altLang="zh-CN" sz="2800" i="1" dirty="0">
                    <a:latin typeface="Cambria Math" panose="02040503050406030204" pitchFamily="18" charset="0"/>
                  </a:rPr>
                </a:br>
                <a14:m>
                  <m:oMath xmlns:m="http://schemas.openxmlformats.org/officeDocument/2006/math">
                    <m:r>
                      <a:rPr lang="en-US" altLang="zh-CN" sz="2800" i="1">
                        <a:latin typeface="Cambria Math" panose="02040503050406030204" pitchFamily="18" charset="0"/>
                      </a:rPr>
                      <m:t>𝑨</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𝑚</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en-US" sz="2800" dirty="0">
                    <a:latin typeface="+mj-ea"/>
                  </a:rPr>
                  <a:t>表示，对于</a:t>
                </a:r>
                <a:r>
                  <a:rPr lang="en-US" altLang="zh-CN" sz="2800" i="1" dirty="0">
                    <a:latin typeface="+mj-ea"/>
                  </a:rPr>
                  <a:t>A</a:t>
                </a:r>
                <a:r>
                  <a:rPr lang="zh-CN" altLang="en-US" sz="2800" dirty="0">
                    <a:latin typeface="+mj-ea"/>
                  </a:rPr>
                  <a:t>中的每个元素，使用</a:t>
                </a:r>
                <a:r>
                  <a:rPr lang="zh-CN" altLang="en-US" sz="2800" dirty="0">
                    <a:solidFill>
                      <a:schemeClr val="accent2">
                        <a:lumMod val="75000"/>
                      </a:schemeClr>
                    </a:solidFill>
                  </a:rPr>
                  <a:t>带下标</a:t>
                </a:r>
                <a:r>
                  <a:rPr lang="zh-CN" altLang="en-US" sz="2800" dirty="0"/>
                  <a:t>的</a:t>
                </a:r>
                <a:r>
                  <a:rPr lang="zh-CN" altLang="en-US" sz="2800" dirty="0">
                    <a:solidFill>
                      <a:srgbClr val="FF0000"/>
                    </a:solidFill>
                  </a:rPr>
                  <a:t>斜体</a:t>
                </a:r>
                <a:r>
                  <a:rPr lang="zh-CN" altLang="en-US" sz="2800" dirty="0">
                    <a:solidFill>
                      <a:srgbClr val="00B050"/>
                    </a:solidFill>
                  </a:rPr>
                  <a:t>英文字母</a:t>
                </a:r>
                <a:r>
                  <a:rPr lang="zh-CN" altLang="en-US" sz="2800" dirty="0"/>
                  <a:t>表示，例如：</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oMath>
                </a14:m>
                <a:r>
                  <a:rPr lang="zh-CN" altLang="en-US" sz="2800" dirty="0">
                    <a:latin typeface="+mj-ea"/>
                  </a:rPr>
                  <a:t>（或</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𝐴</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r>
                      <a:rPr lang="en-US" altLang="zh-CN" sz="2800" i="1">
                        <a:latin typeface="Cambria Math" panose="02040503050406030204" pitchFamily="18" charset="0"/>
                      </a:rPr>
                      <m:t> </m:t>
                    </m:r>
                  </m:oMath>
                </a14:m>
                <a:r>
                  <a:rPr lang="zh-CN" altLang="en-US" sz="2800" dirty="0">
                    <a:latin typeface="+mj-ea"/>
                  </a:rPr>
                  <a:t>），其中</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j </a:t>
                </a:r>
                <a:r>
                  <a:rPr lang="zh-CN" altLang="en-US" sz="2800" dirty="0">
                    <a:latin typeface="+mj-ea"/>
                  </a:rPr>
                  <a:t>分别表示矩阵</a:t>
                </a:r>
                <a:r>
                  <a:rPr lang="en-US" altLang="zh-CN" sz="2800" i="1" dirty="0">
                    <a:latin typeface="+mj-ea"/>
                  </a:rPr>
                  <a:t>A </a:t>
                </a:r>
                <a:r>
                  <a:rPr lang="zh-CN" altLang="en-US" sz="2800" dirty="0">
                    <a:latin typeface="+mj-ea"/>
                  </a:rPr>
                  <a:t>的第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a:t>
                </a:r>
                <a:r>
                  <a:rPr lang="zh-CN" altLang="en-US" sz="2800" dirty="0">
                    <a:latin typeface="+mj-ea"/>
                  </a:rPr>
                  <a:t>行，第 </a:t>
                </a:r>
                <a:r>
                  <a:rPr lang="en-US" altLang="zh-CN" sz="2800" i="1" dirty="0">
                    <a:solidFill>
                      <a:srgbClr val="0000FF"/>
                    </a:solidFill>
                    <a:latin typeface="Times New Roman" panose="02020603050405020304" pitchFamily="18" charset="0"/>
                    <a:cs typeface="Times New Roman" panose="02020603050405020304" pitchFamily="18" charset="0"/>
                  </a:rPr>
                  <a:t>j </a:t>
                </a:r>
                <a:r>
                  <a:rPr lang="zh-CN" altLang="en-US" sz="2800" dirty="0">
                    <a:latin typeface="+mj-ea"/>
                  </a:rPr>
                  <a:t>列。</a:t>
                </a:r>
                <a:endParaRPr lang="en-US" altLang="zh-CN" sz="2800"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内容占位符 5">
                <a:extLst>
                  <a:ext uri="{FF2B5EF4-FFF2-40B4-BE49-F238E27FC236}">
                    <a16:creationId xmlns:a16="http://schemas.microsoft.com/office/drawing/2014/main" id="{5FCD4FC5-9BE6-4178-9440-051371E799E8}"/>
                  </a:ext>
                </a:extLst>
              </p:cNvPr>
              <p:cNvSpPr>
                <a:spLocks noGrp="1" noRot="1" noChangeAspect="1" noMove="1" noResize="1" noEditPoints="1" noAdjustHandles="1" noChangeArrowheads="1" noChangeShapeType="1" noTextEdit="1"/>
              </p:cNvSpPr>
              <p:nvPr>
                <p:ph sz="quarter" idx="11"/>
              </p:nvPr>
            </p:nvSpPr>
            <p:spPr>
              <a:xfrm>
                <a:off x="76200" y="838200"/>
                <a:ext cx="8915400" cy="4790827"/>
              </a:xfrm>
              <a:blipFill>
                <a:blip r:embed="rId2"/>
                <a:stretch>
                  <a:fillRect l="-616" r="-821" b="-63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p:spTree>
    <p:extLst>
      <p:ext uri="{BB962C8B-B14F-4D97-AF65-F5344CB8AC3E}">
        <p14:creationId xmlns:p14="http://schemas.microsoft.com/office/powerpoint/2010/main" val="91749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5791200" cy="3565913"/>
          </a:xfrm>
        </p:spPr>
        <p:txBody>
          <a:bodyPr/>
          <a:lstStyle/>
          <a:p>
            <a:r>
              <a:rPr lang="zh-CN" altLang="en-US" dirty="0"/>
              <a:t>什么是线性代数？</a:t>
            </a:r>
            <a:endParaRPr lang="en-US" altLang="zh-CN" dirty="0"/>
          </a:p>
          <a:p>
            <a:r>
              <a:rPr lang="zh-CN" altLang="en-US" dirty="0"/>
              <a:t>为什么要学线性代数？</a:t>
            </a:r>
            <a:endParaRPr lang="en-US" altLang="zh-CN" dirty="0"/>
          </a:p>
          <a:p>
            <a:r>
              <a:rPr lang="zh-CN" altLang="en-US" dirty="0"/>
              <a:t>计算机领域的线性代数有什么不同？</a:t>
            </a:r>
            <a:endParaRPr lang="en-US" altLang="zh-CN" dirty="0"/>
          </a:p>
          <a:p>
            <a:r>
              <a:rPr lang="zh-CN" altLang="en-US" dirty="0"/>
              <a:t>线性代数的基本载体</a:t>
            </a:r>
            <a:endParaRPr lang="en-US" altLang="zh-CN" dirty="0"/>
          </a:p>
          <a:p>
            <a:r>
              <a:rPr lang="zh-CN" altLang="en-US" dirty="0"/>
              <a:t>一切都是张量</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0" y="889001"/>
                <a:ext cx="9144000" cy="5503073"/>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nSpc>
                    <a:spcPct val="150000"/>
                  </a:lnSpc>
                  <a:buFont typeface="Wingdings" panose="05000000000000000000" pitchFamily="2" charset="2"/>
                  <a:buChar char="l"/>
                </a:pPr>
                <a:r>
                  <a:rPr lang="zh-CN" altLang="en-US" sz="2667" b="0" kern="0" dirty="0"/>
                  <a:t>当需要明确表示矩阵中的元素时，可以用方括号表示：</a:t>
                </a:r>
                <a:endParaRPr lang="en-US" altLang="zh-CN" sz="2667" b="0" kern="0" dirty="0"/>
              </a:p>
              <a:p>
                <a:pPr>
                  <a:lnSpc>
                    <a:spcPct val="150000"/>
                  </a:lnSpc>
                </a:pPr>
                <a14:m>
                  <m:oMathPara xmlns:m="http://schemas.openxmlformats.org/officeDocument/2006/math">
                    <m:oMathParaPr>
                      <m:jc m:val="centerGroup"/>
                    </m:oMathParaPr>
                    <m:oMath xmlns:m="http://schemas.openxmlformats.org/officeDocument/2006/math">
                      <m:r>
                        <a:rPr lang="en-US" altLang="zh-CN" sz="2667" i="1">
                          <a:latin typeface="Cambria Math" panose="02040503050406030204" pitchFamily="18" charset="0"/>
                        </a:rPr>
                        <m:t>𝑨</m:t>
                      </m:r>
                      <m:r>
                        <a:rPr lang="en-US" altLang="zh-CN" sz="2667" i="1">
                          <a:latin typeface="Cambria Math" panose="02040503050406030204" pitchFamily="18" charset="0"/>
                        </a:rPr>
                        <m:t>=</m:t>
                      </m:r>
                      <m:d>
                        <m:dPr>
                          <m:begChr m:val="["/>
                          <m:endChr m:val="]"/>
                          <m:ctrlPr>
                            <a:rPr lang="zh-CN" altLang="zh-CN" sz="2667" i="1">
                              <a:latin typeface="Cambria Math" panose="02040503050406030204" pitchFamily="18" charset="0"/>
                            </a:rPr>
                          </m:ctrlPr>
                        </m:dPr>
                        <m:e>
                          <m:m>
                            <m:mPr>
                              <m:mcs>
                                <m:mc>
                                  <m:mcPr>
                                    <m:count m:val="4"/>
                                    <m:mcJc m:val="center"/>
                                  </m:mcPr>
                                </m:mc>
                              </m:mcs>
                              <m:ctrlPr>
                                <a:rPr lang="zh-CN" altLang="zh-CN" sz="2667" i="1">
                                  <a:latin typeface="Cambria Math" panose="02040503050406030204" pitchFamily="18" charset="0"/>
                                </a:rPr>
                              </m:ctrlPr>
                            </m:mP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m:t>
                                    </m:r>
                                    <m:r>
                                      <a:rPr lang="en-US" altLang="zh-CN" sz="2667" i="1">
                                        <a:latin typeface="Cambria Math" panose="02040503050406030204" pitchFamily="18" charset="0"/>
                                      </a:rPr>
                                      <m:t>𝑛</m:t>
                                    </m:r>
                                  </m:sub>
                                </m:sSub>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m:t>
                                    </m:r>
                                    <m:r>
                                      <a:rPr lang="en-US" altLang="zh-CN" sz="2667" i="1">
                                        <a:latin typeface="Cambria Math" panose="02040503050406030204" pitchFamily="18" charset="0"/>
                                      </a:rPr>
                                      <m:t>𝑛</m:t>
                                    </m:r>
                                  </m:sub>
                                </m:sSub>
                              </m:e>
                            </m:mr>
                            <m:mr>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𝑚𝑛</m:t>
                                    </m:r>
                                  </m:sub>
                                </m:sSub>
                              </m:e>
                            </m:mr>
                          </m:m>
                        </m:e>
                      </m:d>
                    </m:oMath>
                  </m:oMathPara>
                </a14:m>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nSpc>
                    <a:spcPct val="150000"/>
                  </a:lnSpc>
                  <a:spcBef>
                    <a:spcPts val="1200"/>
                  </a:spcBef>
                  <a:buFont typeface="Wingdings" panose="05000000000000000000" pitchFamily="2" charset="2"/>
                  <a:buChar char="l"/>
                </a:pPr>
                <a:r>
                  <a:rPr lang="zh-CN" altLang="en-US" sz="2667" b="0" kern="0" dirty="0"/>
                  <a:t>使用“</a:t>
                </a:r>
                <a:r>
                  <a:rPr lang="en-US" altLang="zh-CN" sz="2667" b="0" kern="0" dirty="0">
                    <a:solidFill>
                      <a:srgbClr val="0000FF"/>
                    </a:solidFill>
                  </a:rPr>
                  <a:t>:</a:t>
                </a:r>
                <a:r>
                  <a:rPr lang="zh-CN" altLang="en-US" sz="2667" b="0" kern="0" dirty="0"/>
                  <a:t>”表示一整行或一整列所有元素</a:t>
                </a:r>
                <a:endParaRPr lang="en-US" altLang="zh-CN" sz="2667" b="0" kern="0" dirty="0"/>
              </a:p>
              <a:p>
                <a:pPr lvl="1">
                  <a:lnSpc>
                    <a:spcPct val="150000"/>
                  </a:lnSpc>
                  <a:spcBef>
                    <a:spcPts val="1200"/>
                  </a:spcBef>
                </a:pPr>
                <a:r>
                  <a:rPr lang="zh-CN" altLang="en-US" sz="2667" b="0" kern="0" dirty="0"/>
                  <a:t>例如：</a:t>
                </a:r>
                <a14:m>
                  <m:oMath xmlns:m="http://schemas.openxmlformats.org/officeDocument/2006/math">
                    <m:sSub>
                      <m:sSubPr>
                        <m:ctrlPr>
                          <a:rPr lang="zh-CN" altLang="zh-CN" sz="2667" i="1">
                            <a:latin typeface="Cambria Math" panose="02040503050406030204" pitchFamily="18" charset="0"/>
                          </a:rPr>
                        </m:ctrlPr>
                      </m:sSubPr>
                      <m:e>
                        <m:r>
                          <a:rPr lang="en-US" altLang="zh-CN" sz="2667" b="0" i="1">
                            <a:latin typeface="Cambria Math" panose="02040503050406030204" pitchFamily="18" charset="0"/>
                          </a:rPr>
                          <m:t>𝐴</m:t>
                        </m:r>
                      </m:e>
                      <m:sub>
                        <m:r>
                          <a:rPr lang="en-US" altLang="zh-CN" sz="2667">
                            <a:latin typeface="Cambria Math" panose="02040503050406030204" pitchFamily="18" charset="0"/>
                          </a:rPr>
                          <m:t>:, </m:t>
                        </m:r>
                        <m:r>
                          <a:rPr lang="en-US" altLang="zh-CN" sz="2667" i="1">
                            <a:latin typeface="Cambria Math" panose="02040503050406030204" pitchFamily="18" charset="0"/>
                          </a:rPr>
                          <m:t> </m:t>
                        </m:r>
                        <m:r>
                          <a:rPr lang="en-US" altLang="zh-CN" sz="2667" i="1">
                            <a:latin typeface="Cambria Math" panose="02040503050406030204" pitchFamily="18" charset="0"/>
                          </a:rPr>
                          <m:t>𝑗</m:t>
                        </m:r>
                      </m:sub>
                    </m:sSub>
                  </m:oMath>
                </a14:m>
                <a:r>
                  <a:rPr lang="zh-CN" altLang="en-US" sz="2667" b="0" kern="0" dirty="0"/>
                  <a:t>表示矩阵</a:t>
                </a:r>
                <a:r>
                  <a:rPr lang="en-US" altLang="zh-CN" sz="2667" b="1" i="1" kern="0" dirty="0">
                    <a:solidFill>
                      <a:srgbClr val="0000FF"/>
                    </a:solidFill>
                  </a:rPr>
                  <a:t>A</a:t>
                </a:r>
                <a:r>
                  <a:rPr lang="zh-CN" altLang="en-US" sz="2667" b="0" kern="0" dirty="0"/>
                  <a:t>第 </a:t>
                </a:r>
                <a:r>
                  <a:rPr lang="en-US" altLang="zh-CN" sz="2667" b="0" i="1" dirty="0">
                    <a:solidFill>
                      <a:srgbClr val="0000FF"/>
                    </a:solidFill>
                    <a:latin typeface="Times New Roman" panose="02020603050405020304" pitchFamily="18" charset="0"/>
                    <a:cs typeface="Times New Roman" panose="02020603050405020304" pitchFamily="18" charset="0"/>
                  </a:rPr>
                  <a:t>j</a:t>
                </a:r>
                <a:r>
                  <a:rPr lang="en-US" altLang="zh-CN" sz="2667" b="0" i="1" kern="0" dirty="0">
                    <a:solidFill>
                      <a:srgbClr val="0000FF"/>
                    </a:solidFill>
                  </a:rPr>
                  <a:t> </a:t>
                </a:r>
                <a:r>
                  <a:rPr lang="zh-CN" altLang="en-US" sz="2667" b="0" kern="0" dirty="0"/>
                  <a:t>列所有元素</a:t>
                </a:r>
                <a:endParaRPr lang="en-US" altLang="zh-CN" sz="2667" b="0" kern="0" dirty="0"/>
              </a:p>
              <a:p>
                <a:pPr lvl="1">
                  <a:lnSpc>
                    <a:spcPct val="150000"/>
                  </a:lnSpc>
                  <a:spcBef>
                    <a:spcPts val="1200"/>
                  </a:spcBef>
                </a:pPr>
                <a:r>
                  <a:rPr lang="en-US" altLang="zh-CN" sz="2667" b="0" kern="0"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i="1">
                            <a:latin typeface="Cambria Math" panose="02040503050406030204" pitchFamily="18" charset="0"/>
                          </a:rPr>
                          <m:t>𝑖</m:t>
                        </m:r>
                        <m:r>
                          <a:rPr lang="en-US" altLang="zh-CN" sz="2667">
                            <a:latin typeface="Cambria Math" panose="02040503050406030204" pitchFamily="18" charset="0"/>
                          </a:rPr>
                          <m:t>, :</m:t>
                        </m:r>
                      </m:sub>
                    </m:sSub>
                  </m:oMath>
                </a14:m>
                <a:r>
                  <a:rPr lang="zh-CN" altLang="zh-CN" sz="2667" b="0" dirty="0"/>
                  <a:t>或</a:t>
                </a:r>
                <a14:m>
                  <m:oMath xmlns:m="http://schemas.openxmlformats.org/officeDocument/2006/math">
                    <m:sSubSup>
                      <m:sSubSupPr>
                        <m:ctrlPr>
                          <a:rPr lang="zh-CN" altLang="zh-CN" sz="2667" b="0" i="1">
                            <a:latin typeface="Cambria Math" panose="02040503050406030204" pitchFamily="18" charset="0"/>
                          </a:rPr>
                        </m:ctrlPr>
                      </m:sSubSupPr>
                      <m:e>
                        <m:r>
                          <a:rPr lang="en-US" altLang="zh-CN" sz="2667" b="0" i="1">
                            <a:latin typeface="Cambria Math" panose="02040503050406030204" pitchFamily="18" charset="0"/>
                          </a:rPr>
                          <m:t>𝑎</m:t>
                        </m:r>
                      </m:e>
                      <m:sub>
                        <m:r>
                          <a:rPr lang="en-US" altLang="zh-CN" sz="2667" b="0" i="1">
                            <a:latin typeface="Cambria Math" panose="02040503050406030204" pitchFamily="18" charset="0"/>
                          </a:rPr>
                          <m:t>𝑖</m:t>
                        </m:r>
                      </m:sub>
                      <m:sup>
                        <m:r>
                          <a:rPr lang="en-US" altLang="zh-CN" sz="2667" b="0" i="1">
                            <a:latin typeface="Cambria Math" panose="02040503050406030204" pitchFamily="18" charset="0"/>
                          </a:rPr>
                          <m:t>𝑇</m:t>
                        </m:r>
                      </m:sup>
                    </m:sSubSup>
                  </m:oMath>
                </a14:m>
                <a:r>
                  <a:rPr lang="zh-CN" altLang="zh-CN" sz="2667" b="0" dirty="0"/>
                  <a:t>表示第</a:t>
                </a:r>
                <a:r>
                  <a:rPr lang="en-US" altLang="zh-CN" sz="2667" b="0" dirty="0"/>
                  <a:t> </a:t>
                </a:r>
                <a:r>
                  <a:rPr lang="en-US" altLang="zh-CN" sz="2667" b="0" i="1" dirty="0" err="1">
                    <a:solidFill>
                      <a:srgbClr val="0000FF"/>
                    </a:solidFill>
                    <a:latin typeface="Times New Roman" panose="02020603050405020304" pitchFamily="18" charset="0"/>
                    <a:cs typeface="Times New Roman" panose="02020603050405020304" pitchFamily="18" charset="0"/>
                  </a:rPr>
                  <a:t>i</a:t>
                </a:r>
                <a:r>
                  <a:rPr lang="en-US" altLang="zh-CN" sz="2667" b="0" i="1" dirty="0">
                    <a:solidFill>
                      <a:srgbClr val="0000FF"/>
                    </a:solidFill>
                    <a:latin typeface="Times New Roman" panose="02020603050405020304" pitchFamily="18" charset="0"/>
                    <a:cs typeface="Times New Roman" panose="02020603050405020304" pitchFamily="18" charset="0"/>
                  </a:rPr>
                  <a:t> </a:t>
                </a:r>
                <a:r>
                  <a:rPr lang="zh-CN" altLang="zh-CN" sz="2667" b="0" dirty="0"/>
                  <a:t>行的所有元素</a:t>
                </a:r>
                <a:endParaRPr lang="en-US" altLang="zh-CN" sz="2667" b="0" kern="0" dirty="0"/>
              </a:p>
            </p:txBody>
          </p:sp>
        </mc:Choice>
        <mc:Fallback xmlns="">
          <p:sp>
            <p:nvSpPr>
              <p:cNvPr id="5" name="内容占位符 3">
                <a:extLst>
                  <a:ext uri="{FF2B5EF4-FFF2-40B4-BE49-F238E27FC236}">
                    <a16:creationId xmlns:a16="http://schemas.microsoft.com/office/drawing/2014/main" id="{7B62D441-D8B1-4D71-B2E4-CCB891B81BE0}"/>
                  </a:ext>
                </a:extLst>
              </p:cNvPr>
              <p:cNvSpPr txBox="1">
                <a:spLocks noRot="1" noChangeAspect="1" noMove="1" noResize="1" noEditPoints="1" noAdjustHandles="1" noChangeArrowheads="1" noChangeShapeType="1" noTextEdit="1"/>
              </p:cNvSpPr>
              <p:nvPr/>
            </p:nvSpPr>
            <p:spPr>
              <a:xfrm>
                <a:off x="0" y="889001"/>
                <a:ext cx="9144000" cy="5503073"/>
              </a:xfrm>
              <a:prstGeom prst="rect">
                <a:avLst/>
              </a:prstGeom>
              <a:blipFill>
                <a:blip r:embed="rId2"/>
                <a:stretch>
                  <a:fillRect l="-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3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D899A4-BEBB-4FF2-A032-E638404C3609}"/>
              </a:ext>
            </a:extLst>
          </p:cNvPr>
          <p:cNvSpPr>
            <a:spLocks noGrp="1"/>
          </p:cNvSpPr>
          <p:nvPr>
            <p:ph type="body" sz="quarter" idx="10"/>
          </p:nvPr>
        </p:nvSpPr>
        <p:spPr/>
        <p:txBody>
          <a:bodyPr/>
          <a:lstStyle/>
          <a:p>
            <a:r>
              <a:rPr lang="zh-CN" altLang="en-US" dirty="0"/>
              <a:t>定义与关键量</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76200" y="1862796"/>
            <a:ext cx="8991600" cy="3107802"/>
          </a:xfrm>
        </p:spPr>
        <p:txBody>
          <a:bodyPr/>
          <a:lstStyle/>
          <a:p>
            <a:pPr marL="342891" indent="-342891">
              <a:lnSpc>
                <a:spcPct val="150000"/>
              </a:lnSpc>
              <a:buFont typeface="Wingdings" panose="05000000000000000000" pitchFamily="2" charset="2"/>
              <a:buChar char="l"/>
            </a:pPr>
            <a:r>
              <a:rPr lang="zh-CN" altLang="en-US" sz="2800" b="0" dirty="0"/>
              <a:t>定义：</a:t>
            </a:r>
            <a:r>
              <a:rPr lang="zh-CN" altLang="zh-CN" sz="2800" b="0" dirty="0"/>
              <a:t>一个定义在一些</a:t>
            </a:r>
            <a:r>
              <a:rPr lang="zh-CN" altLang="zh-CN" sz="2800" dirty="0"/>
              <a:t>向量空间</a:t>
            </a:r>
            <a:r>
              <a:rPr lang="zh-CN" altLang="en-US" sz="2800" b="0" dirty="0"/>
              <a:t>和一些</a:t>
            </a:r>
            <a:r>
              <a:rPr lang="zh-CN" altLang="en-US" sz="2800" dirty="0"/>
              <a:t>对偶空间</a:t>
            </a:r>
            <a:r>
              <a:rPr lang="zh-CN" altLang="zh-CN" sz="2800" b="0" dirty="0"/>
              <a:t>的</a:t>
            </a:r>
            <a:r>
              <a:rPr lang="zh-CN" altLang="zh-CN" sz="2800" b="0" dirty="0">
                <a:solidFill>
                  <a:srgbClr val="00B050"/>
                </a:solidFill>
              </a:rPr>
              <a:t>笛卡尔积</a:t>
            </a:r>
            <a:r>
              <a:rPr lang="zh-CN" altLang="zh-CN" sz="2800" b="0" dirty="0"/>
              <a:t>上的</a:t>
            </a:r>
            <a:r>
              <a:rPr lang="zh-CN" altLang="zh-CN" sz="2800" b="0" dirty="0">
                <a:solidFill>
                  <a:srgbClr val="0000FF"/>
                </a:solidFill>
              </a:rPr>
              <a:t>多重线性映射</a:t>
            </a:r>
            <a:r>
              <a:rPr lang="zh-CN" altLang="en-US" sz="2800" b="0" dirty="0">
                <a:solidFill>
                  <a:srgbClr val="0000FF"/>
                </a:solidFill>
              </a:rPr>
              <a:t>，</a:t>
            </a:r>
            <a:r>
              <a:rPr lang="zh-CN" altLang="zh-CN" sz="2800" b="0" dirty="0"/>
              <a:t>其坐标是</a:t>
            </a:r>
            <a:r>
              <a:rPr lang="en-US" altLang="zh-CN" sz="2800" b="0" dirty="0"/>
              <a:t>n</a:t>
            </a:r>
            <a:r>
              <a:rPr lang="zh-CN" altLang="zh-CN" sz="2800" b="0" dirty="0"/>
              <a:t>维空间内，有</a:t>
            </a:r>
            <a:r>
              <a:rPr lang="en-US" altLang="zh-CN" sz="2800" b="0" dirty="0"/>
              <a:t>n</a:t>
            </a:r>
            <a:r>
              <a:rPr lang="en-US" altLang="zh-CN" sz="2800" b="0" i="1" dirty="0"/>
              <a:t> </a:t>
            </a:r>
            <a:r>
              <a:rPr lang="zh-CN" altLang="zh-CN" sz="2800" b="0" dirty="0"/>
              <a:t>个分量的一种量</a:t>
            </a:r>
            <a:r>
              <a:rPr lang="zh-CN" altLang="en-US" sz="2800" b="0" dirty="0"/>
              <a:t>。</a:t>
            </a:r>
            <a:endParaRPr lang="en-US" altLang="zh-CN" sz="2800" b="0" dirty="0"/>
          </a:p>
          <a:p>
            <a:pPr marL="342891" indent="-342891">
              <a:lnSpc>
                <a:spcPct val="150000"/>
              </a:lnSpc>
              <a:spcBef>
                <a:spcPts val="2400"/>
              </a:spcBef>
              <a:buFont typeface="Wingdings" panose="05000000000000000000" pitchFamily="2" charset="2"/>
              <a:buChar char="l"/>
            </a:pPr>
            <a:r>
              <a:rPr lang="zh-CN" altLang="en-US" sz="2800" b="0" dirty="0"/>
              <a:t>两个重要概念：</a:t>
            </a:r>
            <a:r>
              <a:rPr lang="zh-CN" altLang="en-US" sz="2800" b="0" dirty="0">
                <a:solidFill>
                  <a:srgbClr val="0000FF"/>
                </a:solidFill>
              </a:rPr>
              <a:t>基向量</a:t>
            </a:r>
            <a:r>
              <a:rPr lang="zh-CN" altLang="en-US" sz="2800" b="0" dirty="0"/>
              <a:t>和</a:t>
            </a:r>
            <a:r>
              <a:rPr lang="zh-CN" altLang="en-US" sz="2800" b="0" dirty="0">
                <a:solidFill>
                  <a:srgbClr val="0000FF"/>
                </a:solidFill>
              </a:rPr>
              <a:t>分量</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7020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D899A4-BEBB-4FF2-A032-E638404C3609}"/>
              </a:ext>
            </a:extLst>
          </p:cNvPr>
          <p:cNvSpPr>
            <a:spLocks noGrp="1"/>
          </p:cNvSpPr>
          <p:nvPr>
            <p:ph type="body" sz="quarter" idx="10"/>
          </p:nvPr>
        </p:nvSpPr>
        <p:spPr/>
        <p:txBody>
          <a:bodyPr/>
          <a:lstStyle/>
          <a:p>
            <a:r>
              <a:rPr lang="zh-CN" altLang="en-US" dirty="0"/>
              <a:t>各种数据类型的表达方式</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76200" y="1862796"/>
            <a:ext cx="8991600" cy="3446356"/>
          </a:xfrm>
        </p:spPr>
        <p:txBody>
          <a:bodyPr/>
          <a:lstStyle/>
          <a:p>
            <a:pPr marL="342891" indent="-342891">
              <a:lnSpc>
                <a:spcPct val="150000"/>
              </a:lnSpc>
              <a:buFont typeface="Wingdings" panose="05000000000000000000" pitchFamily="2" charset="2"/>
              <a:buChar char="l"/>
            </a:pPr>
            <a:r>
              <a:rPr lang="zh-CN" altLang="en-US" sz="2800" b="1" dirty="0"/>
              <a:t>标量</a:t>
            </a:r>
            <a:r>
              <a:rPr lang="zh-CN" altLang="en-US" sz="2800" b="0" dirty="0"/>
              <a:t>：</a:t>
            </a:r>
            <a:r>
              <a:rPr lang="zh-CN" altLang="en-US" sz="2800" dirty="0">
                <a:solidFill>
                  <a:srgbClr val="FF0000"/>
                </a:solidFill>
                <a:latin typeface="+mj-ea"/>
              </a:rPr>
              <a:t>斜体</a:t>
            </a:r>
            <a:r>
              <a:rPr lang="zh-CN" altLang="en-US" sz="2800" dirty="0">
                <a:solidFill>
                  <a:srgbClr val="00B0F0"/>
                </a:solidFill>
                <a:latin typeface="+mj-ea"/>
              </a:rPr>
              <a:t>小写</a:t>
            </a:r>
            <a:r>
              <a:rPr lang="zh-CN" altLang="en-US" sz="2800" dirty="0">
                <a:solidFill>
                  <a:srgbClr val="00B050"/>
                </a:solidFill>
                <a:latin typeface="+mj-ea"/>
              </a:rPr>
              <a:t>英文字母</a:t>
            </a:r>
            <a:endParaRPr lang="en-US" altLang="zh-CN" sz="2800" b="0" dirty="0"/>
          </a:p>
          <a:p>
            <a:pPr marL="342891" indent="-342891">
              <a:lnSpc>
                <a:spcPct val="150000"/>
              </a:lnSpc>
              <a:buFont typeface="Wingdings" panose="05000000000000000000" pitchFamily="2" charset="2"/>
              <a:buChar char="l"/>
            </a:pPr>
            <a:r>
              <a:rPr lang="zh-CN" altLang="en-US" sz="2800" b="1" dirty="0"/>
              <a:t>向量</a:t>
            </a:r>
            <a:r>
              <a:rPr lang="zh-CN" altLang="en-US" sz="2800" dirty="0"/>
              <a:t>：</a:t>
            </a:r>
            <a:r>
              <a:rPr lang="zh-CN" altLang="en-US" sz="2800" dirty="0">
                <a:solidFill>
                  <a:srgbClr val="0000FF"/>
                </a:solidFill>
              </a:rPr>
              <a:t>粗</a:t>
            </a:r>
            <a:r>
              <a:rPr lang="zh-CN" altLang="en-US" sz="2800" dirty="0">
                <a:solidFill>
                  <a:srgbClr val="FF0000"/>
                </a:solidFill>
                <a:latin typeface="+mj-ea"/>
              </a:rPr>
              <a:t>斜体</a:t>
            </a:r>
            <a:r>
              <a:rPr lang="zh-CN" altLang="en-US" sz="2800" dirty="0">
                <a:solidFill>
                  <a:srgbClr val="00B0F0"/>
                </a:solidFill>
                <a:latin typeface="+mj-ea"/>
              </a:rPr>
              <a:t>小写</a:t>
            </a:r>
            <a:r>
              <a:rPr lang="zh-CN" altLang="en-US" sz="2800" dirty="0">
                <a:solidFill>
                  <a:srgbClr val="00B050"/>
                </a:solidFill>
                <a:latin typeface="+mj-ea"/>
              </a:rPr>
              <a:t>英文字母</a:t>
            </a:r>
            <a:endParaRPr lang="en-US" altLang="zh-CN" sz="2800" dirty="0">
              <a:solidFill>
                <a:srgbClr val="0000FF"/>
              </a:solidFill>
            </a:endParaRPr>
          </a:p>
          <a:p>
            <a:pPr marL="342891" indent="-342891">
              <a:lnSpc>
                <a:spcPct val="150000"/>
              </a:lnSpc>
              <a:buFont typeface="Wingdings" panose="05000000000000000000" pitchFamily="2" charset="2"/>
              <a:buChar char="l"/>
            </a:pPr>
            <a:r>
              <a:rPr lang="zh-CN" altLang="en-US" sz="2800" b="1" dirty="0"/>
              <a:t>矩阵</a:t>
            </a:r>
            <a:r>
              <a:rPr lang="zh-CN" altLang="en-US" sz="2800" b="0" dirty="0"/>
              <a:t>：</a:t>
            </a:r>
            <a:r>
              <a:rPr lang="zh-CN" altLang="en-US" sz="2800" dirty="0">
                <a:solidFill>
                  <a:srgbClr val="0000FF"/>
                </a:solidFill>
              </a:rPr>
              <a:t>粗</a:t>
            </a:r>
            <a:r>
              <a:rPr lang="zh-CN" altLang="en-US" sz="2800" dirty="0">
                <a:solidFill>
                  <a:srgbClr val="FF0000"/>
                </a:solidFill>
                <a:latin typeface="+mj-ea"/>
              </a:rPr>
              <a:t>斜体</a:t>
            </a:r>
            <a:r>
              <a:rPr lang="zh-CN" altLang="en-US" sz="2800" dirty="0">
                <a:solidFill>
                  <a:srgbClr val="002060"/>
                </a:solidFill>
                <a:latin typeface="+mj-ea"/>
              </a:rPr>
              <a:t>大写</a:t>
            </a:r>
            <a:r>
              <a:rPr lang="zh-CN" altLang="en-US" sz="2800" dirty="0">
                <a:solidFill>
                  <a:srgbClr val="00B050"/>
                </a:solidFill>
                <a:latin typeface="+mj-ea"/>
              </a:rPr>
              <a:t>英文字母</a:t>
            </a:r>
            <a:endParaRPr lang="en-US" altLang="zh-CN" sz="2800" b="0" dirty="0">
              <a:solidFill>
                <a:srgbClr val="0000FF"/>
              </a:solidFill>
            </a:endParaRPr>
          </a:p>
          <a:p>
            <a:pPr marL="342891" indent="-342891">
              <a:lnSpc>
                <a:spcPct val="150000"/>
              </a:lnSpc>
              <a:buFont typeface="Wingdings" panose="05000000000000000000" pitchFamily="2" charset="2"/>
              <a:buChar char="l"/>
            </a:pPr>
            <a:r>
              <a:rPr lang="zh-CN" altLang="en-US" sz="2800" b="1" dirty="0"/>
              <a:t>张量</a:t>
            </a:r>
            <a:r>
              <a:rPr lang="zh-CN" altLang="en-US" sz="2800" dirty="0"/>
              <a:t>：</a:t>
            </a:r>
            <a:r>
              <a:rPr lang="zh-CN" altLang="en-US" sz="2800" dirty="0">
                <a:solidFill>
                  <a:srgbClr val="0000FF"/>
                </a:solidFill>
              </a:rPr>
              <a:t>粗</a:t>
            </a:r>
            <a:r>
              <a:rPr lang="zh-CN" altLang="en-US" sz="2800" dirty="0">
                <a:solidFill>
                  <a:srgbClr val="FF0000"/>
                </a:solidFill>
                <a:latin typeface="+mj-ea"/>
              </a:rPr>
              <a:t>斜体</a:t>
            </a:r>
            <a:r>
              <a:rPr lang="zh-CN" altLang="en-US" sz="2800" dirty="0">
                <a:solidFill>
                  <a:srgbClr val="002060"/>
                </a:solidFill>
                <a:latin typeface="+mj-ea"/>
              </a:rPr>
              <a:t>大写</a:t>
            </a:r>
            <a:r>
              <a:rPr lang="zh-CN" altLang="en-US" sz="2800" dirty="0">
                <a:solidFill>
                  <a:srgbClr val="00B050"/>
                </a:solidFill>
                <a:latin typeface="+mj-ea"/>
              </a:rPr>
              <a:t>英文字母</a:t>
            </a:r>
            <a:endParaRPr lang="en-US" altLang="zh-CN" sz="2800" dirty="0">
              <a:solidFill>
                <a:srgbClr val="0000FF"/>
              </a:solidFill>
            </a:endParaRPr>
          </a:p>
          <a:p>
            <a:pPr marL="342891" indent="-342891">
              <a:lnSpc>
                <a:spcPct val="150000"/>
              </a:lnSpc>
              <a:buFont typeface="Wingdings" panose="05000000000000000000" pitchFamily="2" charset="2"/>
              <a:buChar char="l"/>
            </a:pPr>
            <a:r>
              <a:rPr lang="zh-CN" altLang="en-US" sz="2800" b="1" dirty="0"/>
              <a:t>元素</a:t>
            </a:r>
            <a:r>
              <a:rPr lang="zh-CN" altLang="en-US" sz="2800" dirty="0"/>
              <a:t>：带下标</a:t>
            </a:r>
            <a:r>
              <a:rPr lang="zh-CN" altLang="en-US" sz="2800" dirty="0">
                <a:solidFill>
                  <a:srgbClr val="0000FF"/>
                </a:solidFill>
              </a:rPr>
              <a:t>的</a:t>
            </a:r>
            <a:r>
              <a:rPr lang="zh-CN" altLang="en-US" sz="2800" dirty="0">
                <a:solidFill>
                  <a:srgbClr val="FF0000"/>
                </a:solidFill>
                <a:latin typeface="+mj-ea"/>
              </a:rPr>
              <a:t>斜体</a:t>
            </a:r>
            <a:r>
              <a:rPr lang="zh-CN" altLang="en-US" sz="2800" dirty="0">
                <a:solidFill>
                  <a:srgbClr val="00B0F0"/>
                </a:solidFill>
                <a:latin typeface="+mj-ea"/>
              </a:rPr>
              <a:t>小写</a:t>
            </a:r>
            <a:r>
              <a:rPr lang="zh-CN" altLang="en-US" sz="2800" dirty="0">
                <a:solidFill>
                  <a:srgbClr val="00B050"/>
                </a:solidFill>
                <a:latin typeface="+mj-ea"/>
              </a:rPr>
              <a:t>英文字母</a:t>
            </a:r>
            <a:endParaRPr lang="zh-CN" altLang="en-US" sz="2800" b="0" dirty="0">
              <a:solidFill>
                <a:srgbClr val="0000FF"/>
              </a:solidFill>
            </a:endParaRP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小节</a:t>
            </a:r>
          </a:p>
        </p:txBody>
      </p:sp>
    </p:spTree>
    <p:extLst>
      <p:ext uri="{BB962C8B-B14F-4D97-AF65-F5344CB8AC3E}">
        <p14:creationId xmlns:p14="http://schemas.microsoft.com/office/powerpoint/2010/main" val="8111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034984"/>
            <a:ext cx="9144000" cy="2952054"/>
          </a:xfrm>
        </p:spPr>
        <p:txBody>
          <a:bodyPr/>
          <a:lstStyle/>
          <a:p>
            <a:pPr algn="ctr">
              <a:lnSpc>
                <a:spcPct val="150000"/>
              </a:lnSpc>
            </a:pPr>
            <a:endParaRPr lang="en-US" altLang="zh-CN" sz="4000" b="1" dirty="0">
              <a:solidFill>
                <a:srgbClr val="0000FF"/>
              </a:solidFill>
            </a:endParaRPr>
          </a:p>
          <a:p>
            <a:pPr algn="ctr">
              <a:lnSpc>
                <a:spcPct val="150000"/>
              </a:lnSpc>
            </a:pPr>
            <a:endParaRPr lang="en-US" altLang="zh-CN" sz="4000" b="1" dirty="0">
              <a:solidFill>
                <a:srgbClr val="0000FF"/>
              </a:solidFill>
            </a:endParaRPr>
          </a:p>
          <a:p>
            <a:pPr algn="ctr">
              <a:lnSpc>
                <a:spcPct val="150000"/>
              </a:lnSpc>
            </a:pPr>
            <a:r>
              <a:rPr lang="zh-CN" altLang="en-US" sz="4000" b="1" dirty="0">
                <a:solidFill>
                  <a:srgbClr val="0000FF"/>
                </a:solidFill>
              </a:rPr>
              <a:t>到底</a:t>
            </a:r>
            <a:r>
              <a:rPr lang="zh-CN" altLang="en-US" sz="4000" b="1" dirty="0">
                <a:solidFill>
                  <a:srgbClr val="C00000"/>
                </a:solidFill>
              </a:rPr>
              <a:t>张量</a:t>
            </a:r>
            <a:r>
              <a:rPr lang="zh-CN" altLang="en-US" sz="4000" b="1" dirty="0">
                <a:solidFill>
                  <a:srgbClr val="0000FF"/>
                </a:solidFill>
              </a:rPr>
              <a:t>是什么鬼东西？</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12620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ircle(in)">
                                      <p:cBhvr>
                                        <p:cTn id="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98D32F6-4939-46F8-A9FD-911FAA989B2B}"/>
                  </a:ext>
                </a:extLst>
              </p:cNvPr>
              <p:cNvSpPr/>
              <p:nvPr/>
            </p:nvSpPr>
            <p:spPr>
              <a:xfrm>
                <a:off x="3835190" y="1193800"/>
                <a:ext cx="5193181" cy="4436536"/>
              </a:xfrm>
              <a:prstGeom prst="rect">
                <a:avLst/>
              </a:prstGeom>
            </p:spPr>
            <p:txBody>
              <a:bodyPr wrap="square">
                <a:spAutoFit/>
              </a:bodyPr>
              <a:lstStyle/>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向量</a:t>
                </a:r>
                <a14:m>
                  <m:oMath xmlns:m="http://schemas.openxmlformats.org/officeDocument/2006/math">
                    <m:r>
                      <a:rPr lang="en-US" altLang="zh-CN" b="1" i="1" kern="100" smtClean="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位于</a:t>
                </a:r>
                <a:r>
                  <a:rPr lang="en-US" altLang="zh-CN" kern="100" dirty="0" err="1">
                    <a:solidFill>
                      <a:srgbClr val="0000FF"/>
                    </a:solidFill>
                    <a:latin typeface="+mj-ea"/>
                    <a:ea typeface="+mj-ea"/>
                  </a:rPr>
                  <a:t>xy</a:t>
                </a:r>
                <a:r>
                  <a:rPr lang="zh-CN" altLang="zh-CN" kern="100" dirty="0">
                    <a:latin typeface="+mj-ea"/>
                    <a:ea typeface="+mj-ea"/>
                    <a:cs typeface="Times New Roman" panose="02020603050405020304" pitchFamily="18" charset="0"/>
                  </a:rPr>
                  <a:t>平面中，因此其</a:t>
                </a:r>
                <a:r>
                  <a:rPr lang="en-US" altLang="zh-CN" kern="100" dirty="0">
                    <a:solidFill>
                      <a:srgbClr val="0000FF"/>
                    </a:solidFill>
                    <a:latin typeface="+mj-ea"/>
                    <a:ea typeface="+mj-ea"/>
                  </a:rPr>
                  <a:t>z</a:t>
                </a:r>
                <a:r>
                  <a:rPr lang="zh-CN" altLang="zh-CN" kern="100" dirty="0">
                    <a:latin typeface="+mj-ea"/>
                    <a:ea typeface="+mj-ea"/>
                    <a:cs typeface="Times New Roman" panose="02020603050405020304" pitchFamily="18" charset="0"/>
                  </a:rPr>
                  <a:t>坐标为</a:t>
                </a:r>
                <a:r>
                  <a:rPr lang="en-US" altLang="zh-CN" kern="100" dirty="0">
                    <a:solidFill>
                      <a:srgbClr val="0000FF"/>
                    </a:solidFill>
                    <a:latin typeface="+mj-ea"/>
                    <a:ea typeface="+mj-ea"/>
                  </a:rPr>
                  <a:t>0</a:t>
                </a:r>
                <a:endParaRPr lang="en-US" altLang="zh-CN" dirty="0">
                  <a:latin typeface="+mj-ea"/>
                  <a:ea typeface="+mj-ea"/>
                </a:endParaRPr>
              </a:p>
              <a:p>
                <a:pPr marL="285744" indent="-285744" algn="just">
                  <a:lnSpc>
                    <a:spcPct val="130000"/>
                  </a:lnSpc>
                  <a:buFont typeface="Wingdings" panose="05000000000000000000" pitchFamily="2" charset="2"/>
                  <a:buChar char="l"/>
                </a:pPr>
                <a:r>
                  <a:rPr lang="zh-CN" altLang="zh-CN" kern="100" dirty="0">
                    <a:latin typeface="+mj-ea"/>
                    <a:cs typeface="Times New Roman" panose="02020603050405020304" pitchFamily="18" charset="0"/>
                  </a:rPr>
                  <a:t>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en-US" kern="100" dirty="0">
                    <a:latin typeface="+mj-ea"/>
                    <a:cs typeface="Times New Roman" panose="02020603050405020304" pitchFamily="18" charset="0"/>
                  </a:rPr>
                  <a:t>有</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kern="100" dirty="0">
                    <a:solidFill>
                      <a:srgbClr val="0000FF"/>
                    </a:solidFill>
                    <a:latin typeface="+mj-ea"/>
                    <a:ea typeface="+mj-ea"/>
                  </a:rPr>
                  <a:t>x</a:t>
                </a:r>
                <a:r>
                  <a:rPr lang="zh-CN" altLang="zh-CN" kern="100" dirty="0">
                    <a:solidFill>
                      <a:srgbClr val="0000FF"/>
                    </a:solidFill>
                    <a:latin typeface="+mj-ea"/>
                    <a:ea typeface="+mj-ea"/>
                    <a:cs typeface="Times New Roman" panose="02020603050405020304" pitchFamily="18" charset="0"/>
                  </a:rPr>
                  <a:t>基向量</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kern="100" dirty="0">
                    <a:solidFill>
                      <a:srgbClr val="0000FF"/>
                    </a:solidFill>
                    <a:latin typeface="+mj-ea"/>
                    <a:ea typeface="+mj-ea"/>
                  </a:rPr>
                  <a:t>y</a:t>
                </a:r>
                <a:r>
                  <a:rPr lang="zh-CN" altLang="zh-CN" i="1" kern="100" dirty="0">
                    <a:solidFill>
                      <a:srgbClr val="0000FF"/>
                    </a:solidFill>
                    <a:latin typeface="+mj-ea"/>
                    <a:ea typeface="+mj-ea"/>
                  </a:rPr>
                  <a:t>基向量</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kern="100" dirty="0">
                    <a:solidFill>
                      <a:srgbClr val="0000FF"/>
                    </a:solidFill>
                    <a:latin typeface="+mj-ea"/>
                    <a:ea typeface="+mj-ea"/>
                  </a:rPr>
                  <a:t>z</a:t>
                </a:r>
                <a:r>
                  <a:rPr lang="zh-CN" altLang="zh-CN" i="1" kern="100" dirty="0">
                    <a:solidFill>
                      <a:srgbClr val="0000FF"/>
                    </a:solidFill>
                    <a:latin typeface="+mj-ea"/>
                    <a:ea typeface="+mj-ea"/>
                  </a:rPr>
                  <a:t>基向量</a:t>
                </a:r>
                <a:r>
                  <a:rPr lang="zh-CN" altLang="en-US" kern="100" dirty="0">
                    <a:latin typeface="+mj-ea"/>
                    <a:ea typeface="+mj-ea"/>
                    <a:cs typeface="Times New Roman" panose="02020603050405020304" pitchFamily="18" charset="0"/>
                  </a:rPr>
                  <a:t>。</a:t>
                </a:r>
                <a:r>
                  <a:rPr lang="zh-CN" altLang="zh-CN" kern="100" dirty="0">
                    <a:latin typeface="+mj-ea"/>
                    <a:ea typeface="+mj-ea"/>
                    <a:cs typeface="Times New Roman" panose="02020603050405020304" pitchFamily="18" charset="0"/>
                  </a:rPr>
                  <a:t>所以，可以用</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kern="100" dirty="0">
                    <a:latin typeface="+mj-ea"/>
                    <a:ea typeface="+mj-ea"/>
                  </a:rPr>
                  <a:t>x</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kern="100" dirty="0">
                    <a:latin typeface="+mj-ea"/>
                    <a:ea typeface="+mj-ea"/>
                  </a:rPr>
                  <a:t>y</a:t>
                </a:r>
                <a:r>
                  <a:rPr lang="en-US" altLang="zh-CN" i="1" kern="100" dirty="0">
                    <a:latin typeface="+mj-ea"/>
                    <a:ea typeface="+mj-ea"/>
                  </a:rPr>
                  <a:t> </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kern="100" dirty="0">
                    <a:latin typeface="+mj-ea"/>
                    <a:ea typeface="+mj-ea"/>
                  </a:rPr>
                  <a:t>z</a:t>
                </a:r>
                <a:r>
                  <a:rPr lang="zh-CN" altLang="zh-CN" kern="100" dirty="0">
                    <a:latin typeface="+mj-ea"/>
                    <a:ea typeface="+mj-ea"/>
                    <a:cs typeface="Times New Roman" panose="02020603050405020304" pitchFamily="18" charset="0"/>
                  </a:rPr>
                  <a:t>来表示向量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endParaRPr lang="en-US" altLang="zh-CN" i="1" kern="100" dirty="0">
                  <a:latin typeface="+mj-ea"/>
                  <a:ea typeface="+mj-ea"/>
                  <a:cs typeface="Times New Roman" panose="02020603050405020304" pitchFamily="18" charset="0"/>
                </a:endParaRPr>
              </a:p>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当</a:t>
                </a:r>
                <a:r>
                  <a:rPr lang="en-US" altLang="zh-CN" kern="100" dirty="0">
                    <a:latin typeface="+mj-ea"/>
                    <a:ea typeface="+mj-ea"/>
                  </a:rPr>
                  <a:t>x, y, z </a:t>
                </a:r>
                <a:r>
                  <a:rPr lang="zh-CN" altLang="zh-CN" kern="100" dirty="0">
                    <a:latin typeface="+mj-ea"/>
                    <a:ea typeface="+mj-ea"/>
                    <a:cs typeface="Times New Roman" panose="02020603050405020304" pitchFamily="18" charset="0"/>
                  </a:rPr>
                  <a:t>使用</a:t>
                </a:r>
                <a:r>
                  <a:rPr lang="zh-CN" altLang="zh-CN" kern="100" dirty="0">
                    <a:solidFill>
                      <a:srgbClr val="0000FF"/>
                    </a:solidFill>
                    <a:latin typeface="+mj-ea"/>
                    <a:ea typeface="+mj-ea"/>
                    <a:cs typeface="Times New Roman" panose="02020603050405020304" pitchFamily="18" charset="0"/>
                  </a:rPr>
                  <a:t>相同的一套基向量</a:t>
                </a:r>
                <a:r>
                  <a:rPr lang="zh-CN" altLang="zh-CN" kern="100" dirty="0">
                    <a:latin typeface="+mj-ea"/>
                    <a:ea typeface="+mj-ea"/>
                    <a:cs typeface="Times New Roman" panose="02020603050405020304" pitchFamily="18" charset="0"/>
                  </a:rPr>
                  <a:t>时，只需要用（</a:t>
                </a:r>
                <a:r>
                  <a:rPr lang="en-US" altLang="zh-CN" kern="100" dirty="0">
                    <a:latin typeface="+mj-ea"/>
                    <a:ea typeface="+mj-ea"/>
                  </a:rPr>
                  <a:t>3, 4, 0</a:t>
                </a:r>
                <a:r>
                  <a:rPr lang="zh-CN" altLang="zh-CN" kern="100" dirty="0">
                    <a:latin typeface="+mj-ea"/>
                    <a:ea typeface="+mj-ea"/>
                    <a:cs typeface="Times New Roman" panose="02020603050405020304" pitchFamily="18" charset="0"/>
                  </a:rPr>
                  <a:t>）这三个数字就可以表示向量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，而这三个数字就称为向量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的分量。</a:t>
                </a:r>
                <a:endParaRPr lang="zh-CN" altLang="en-US" dirty="0">
                  <a:latin typeface="+mj-ea"/>
                  <a:ea typeface="+mj-ea"/>
                </a:endParaRPr>
              </a:p>
            </p:txBody>
          </p:sp>
        </mc:Choice>
        <mc:Fallback xmlns="">
          <p:sp>
            <p:nvSpPr>
              <p:cNvPr id="8" name="矩形 7">
                <a:extLst>
                  <a:ext uri="{FF2B5EF4-FFF2-40B4-BE49-F238E27FC236}">
                    <a16:creationId xmlns:a16="http://schemas.microsoft.com/office/drawing/2014/main" id="{498D32F6-4939-46F8-A9FD-911FAA989B2B}"/>
                  </a:ext>
                </a:extLst>
              </p:cNvPr>
              <p:cNvSpPr>
                <a:spLocks noRot="1" noChangeAspect="1" noMove="1" noResize="1" noEditPoints="1" noAdjustHandles="1" noChangeArrowheads="1" noChangeShapeType="1" noTextEdit="1"/>
              </p:cNvSpPr>
              <p:nvPr/>
            </p:nvSpPr>
            <p:spPr>
              <a:xfrm>
                <a:off x="3835190" y="1193800"/>
                <a:ext cx="5193181" cy="4436536"/>
              </a:xfrm>
              <a:prstGeom prst="rect">
                <a:avLst/>
              </a:prstGeom>
              <a:blipFill>
                <a:blip r:embed="rId2"/>
                <a:stretch>
                  <a:fillRect l="-1526" r="-7864" b="-6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3129DDE-4F91-442C-B6A5-6B323C28F076}"/>
                  </a:ext>
                </a:extLst>
              </p:cNvPr>
              <p:cNvSpPr/>
              <p:nvPr/>
            </p:nvSpPr>
            <p:spPr>
              <a:xfrm>
                <a:off x="209835" y="3560650"/>
                <a:ext cx="3505200" cy="2196307"/>
              </a:xfrm>
              <a:prstGeom prst="rect">
                <a:avLst/>
              </a:prstGeom>
            </p:spPr>
            <p:txBody>
              <a:bodyPr wrap="square">
                <a:spAutoFit/>
              </a:bodyPr>
              <a:lstStyle/>
              <a:p>
                <a:pPr algn="just">
                  <a:lnSpc>
                    <a:spcPct val="120000"/>
                  </a:lnSpc>
                </a:pPr>
                <a14:m>
                  <m:oMath xmlns:m="http://schemas.openxmlformats.org/officeDocument/2006/math">
                    <m:r>
                      <a:rPr lang="en-US" altLang="zh-CN" sz="2000" b="1" i="1" kern="100">
                        <a:latin typeface="Cambria Math" panose="02040503050406030204" pitchFamily="18" charset="0"/>
                        <a:cs typeface="Times New Roman" panose="02020603050405020304" pitchFamily="18" charset="0"/>
                      </a:rPr>
                      <m:t>𝑨𝑩</m:t>
                    </m:r>
                  </m:oMath>
                </a14:m>
                <a:r>
                  <a:rPr lang="zh-CN" altLang="en-US" sz="1867" kern="100" dirty="0">
                    <a:latin typeface="+mj-ea"/>
                    <a:cs typeface="Times New Roman" panose="02020603050405020304" pitchFamily="18" charset="0"/>
                  </a:rPr>
                  <a:t>是笛卡尔坐标系</a:t>
                </a:r>
                <a:r>
                  <a:rPr lang="zh-CN" altLang="en-US" sz="1867" i="1" kern="100" dirty="0">
                    <a:solidFill>
                      <a:schemeClr val="bg1">
                        <a:lumMod val="50000"/>
                      </a:schemeClr>
                    </a:solidFill>
                    <a:latin typeface="+mj-ea"/>
                    <a:cs typeface="Times New Roman" panose="02020603050405020304" pitchFamily="18" charset="0"/>
                  </a:rPr>
                  <a:t>（二维空间中称为直角坐标系）</a:t>
                </a:r>
                <a:r>
                  <a:rPr lang="zh-CN" altLang="en-US" sz="1867" kern="100" dirty="0">
                    <a:latin typeface="+mj-ea"/>
                    <a:cs typeface="Times New Roman" panose="02020603050405020304" pitchFamily="18" charset="0"/>
                  </a:rPr>
                  <a:t>中的向量，</a:t>
                </a:r>
                <a:r>
                  <a:rPr lang="zh-CN" altLang="zh-CN" sz="1867" kern="100" dirty="0">
                    <a:latin typeface="+mj-ea"/>
                    <a:cs typeface="Times New Roman" panose="02020603050405020304" pitchFamily="18" charset="0"/>
                  </a:rPr>
                  <a:t>端点</a:t>
                </a:r>
                <a:r>
                  <a:rPr lang="zh-CN" altLang="en-US" sz="1867" kern="100" dirty="0">
                    <a:latin typeface="+mj-ea"/>
                    <a:cs typeface="Times New Roman" panose="02020603050405020304" pitchFamily="18" charset="0"/>
                  </a:rPr>
                  <a:t>为：</a:t>
                </a:r>
                <a:r>
                  <a:rPr lang="en-US" altLang="zh-CN" sz="1867" kern="100" dirty="0">
                    <a:solidFill>
                      <a:srgbClr val="0070C0"/>
                    </a:solidFill>
                    <a:latin typeface="+mj-ea"/>
                  </a:rPr>
                  <a:t>A</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5, 2, 0</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B</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2, 6, 0</a:t>
                </a:r>
                <a:r>
                  <a:rPr lang="zh-CN" altLang="zh-CN" sz="1867" kern="100" dirty="0">
                    <a:solidFill>
                      <a:srgbClr val="0070C0"/>
                    </a:solidFill>
                    <a:latin typeface="+mj-ea"/>
                    <a:cs typeface="Times New Roman" panose="02020603050405020304" pitchFamily="18" charset="0"/>
                  </a:rPr>
                  <a:t>）</a:t>
                </a:r>
                <a:r>
                  <a:rPr lang="zh-CN" altLang="en-US" sz="1867" kern="100" dirty="0">
                    <a:latin typeface="+mj-ea"/>
                    <a:cs typeface="Times New Roman" panose="02020603050405020304" pitchFamily="18" charset="0"/>
                  </a:rPr>
                  <a:t>。</a:t>
                </a:r>
                <a:r>
                  <a:rPr lang="zh-CN" altLang="zh-CN" sz="1867" kern="100" dirty="0">
                    <a:solidFill>
                      <a:srgbClr val="0000FF"/>
                    </a:solidFill>
                    <a:latin typeface="+mj-ea"/>
                    <a:cs typeface="Times New Roman" panose="02020603050405020304" pitchFamily="18" charset="0"/>
                  </a:rPr>
                  <a:t>蓝</a:t>
                </a:r>
                <a:r>
                  <a:rPr lang="zh-CN" altLang="zh-CN" sz="1867" kern="100" dirty="0">
                    <a:latin typeface="+mj-ea"/>
                    <a:cs typeface="Times New Roman" panose="02020603050405020304" pitchFamily="18" charset="0"/>
                  </a:rPr>
                  <a:t>、</a:t>
                </a:r>
                <a:r>
                  <a:rPr lang="zh-CN" altLang="zh-CN" sz="1867" kern="100" dirty="0">
                    <a:solidFill>
                      <a:srgbClr val="FF0000"/>
                    </a:solidFill>
                    <a:latin typeface="+mj-ea"/>
                    <a:cs typeface="Times New Roman" panose="02020603050405020304" pitchFamily="18" charset="0"/>
                  </a:rPr>
                  <a:t>红</a:t>
                </a:r>
                <a:r>
                  <a:rPr lang="zh-CN" altLang="zh-CN" sz="1867" kern="100" dirty="0">
                    <a:latin typeface="+mj-ea"/>
                    <a:cs typeface="Times New Roman" panose="02020603050405020304" pitchFamily="18" charset="0"/>
                  </a:rPr>
                  <a:t>、</a:t>
                </a:r>
                <a:r>
                  <a:rPr lang="zh-CN" altLang="zh-CN" sz="1867" kern="100" dirty="0">
                    <a:solidFill>
                      <a:srgbClr val="92D050"/>
                    </a:solidFill>
                    <a:latin typeface="+mj-ea"/>
                    <a:cs typeface="Times New Roman" panose="02020603050405020304" pitchFamily="18" charset="0"/>
                  </a:rPr>
                  <a:t>绿</a:t>
                </a:r>
                <a:r>
                  <a:rPr lang="zh-CN" altLang="zh-CN" sz="1867" kern="100" dirty="0">
                    <a:latin typeface="+mj-ea"/>
                    <a:cs typeface="Times New Roman" panose="02020603050405020304" pitchFamily="18" charset="0"/>
                  </a:rPr>
                  <a:t>三个带</a:t>
                </a:r>
                <a:r>
                  <a:rPr lang="zh-CN" altLang="zh-CN" sz="1867" kern="100" dirty="0">
                    <a:solidFill>
                      <a:srgbClr val="0000FF"/>
                    </a:solidFill>
                    <a:latin typeface="+mj-ea"/>
                    <a:cs typeface="Times New Roman" panose="02020603050405020304" pitchFamily="18" charset="0"/>
                  </a:rPr>
                  <a:t>箭头</a:t>
                </a:r>
                <a:r>
                  <a:rPr lang="zh-CN" altLang="zh-CN" sz="1867" kern="100" dirty="0">
                    <a:latin typeface="+mj-ea"/>
                    <a:cs typeface="Times New Roman" panose="02020603050405020304" pitchFamily="18" charset="0"/>
                  </a:rPr>
                  <a:t>的</a:t>
                </a:r>
                <a:r>
                  <a:rPr lang="zh-CN" altLang="zh-CN" sz="1867" kern="100" dirty="0">
                    <a:solidFill>
                      <a:srgbClr val="FF0000"/>
                    </a:solidFill>
                    <a:latin typeface="+mj-ea"/>
                    <a:cs typeface="Times New Roman" panose="02020603050405020304" pitchFamily="18" charset="0"/>
                  </a:rPr>
                  <a:t>短线</a:t>
                </a:r>
                <a:r>
                  <a:rPr lang="zh-CN" altLang="zh-CN" sz="1867" kern="100" dirty="0">
                    <a:latin typeface="+mj-ea"/>
                    <a:cs typeface="Times New Roman" panose="02020603050405020304" pitchFamily="18" charset="0"/>
                  </a:rPr>
                  <a:t>分别代表</a:t>
                </a:r>
                <a:r>
                  <a:rPr lang="en-US" altLang="zh-CN" sz="1867" kern="100" dirty="0">
                    <a:solidFill>
                      <a:srgbClr val="0000FF"/>
                    </a:solidFill>
                    <a:latin typeface="+mj-ea"/>
                  </a:rPr>
                  <a:t>x, y, z</a:t>
                </a:r>
                <a:r>
                  <a:rPr lang="zh-CN" altLang="zh-CN" sz="1867" kern="100" dirty="0">
                    <a:latin typeface="+mj-ea"/>
                    <a:cs typeface="Times New Roman" panose="02020603050405020304" pitchFamily="18" charset="0"/>
                  </a:rPr>
                  <a:t>方向上的</a:t>
                </a:r>
                <a:r>
                  <a:rPr lang="zh-CN" altLang="zh-CN" sz="1867" kern="100" dirty="0">
                    <a:solidFill>
                      <a:srgbClr val="FF0000"/>
                    </a:solidFill>
                    <a:latin typeface="+mj-ea"/>
                    <a:cs typeface="Times New Roman" panose="02020603050405020304" pitchFamily="18" charset="0"/>
                  </a:rPr>
                  <a:t>基向量</a:t>
                </a:r>
                <a:r>
                  <a:rPr lang="zh-CN" altLang="zh-CN" sz="1867" kern="100" dirty="0">
                    <a:latin typeface="+mj-ea"/>
                    <a:cs typeface="Times New Roman" panose="02020603050405020304" pitchFamily="18" charset="0"/>
                  </a:rPr>
                  <a:t>，其长度均为</a:t>
                </a:r>
                <a:r>
                  <a:rPr lang="en-US" altLang="zh-CN" sz="1867" kern="100" dirty="0">
                    <a:solidFill>
                      <a:srgbClr val="0000FF"/>
                    </a:solidFill>
                    <a:latin typeface="+mj-ea"/>
                  </a:rPr>
                  <a:t>1</a:t>
                </a:r>
                <a:endParaRPr lang="zh-CN" altLang="en-US" sz="1867" dirty="0"/>
              </a:p>
            </p:txBody>
          </p:sp>
        </mc:Choice>
        <mc:Fallback xmlns="">
          <p:sp>
            <p:nvSpPr>
              <p:cNvPr id="4" name="矩形 3">
                <a:extLst>
                  <a:ext uri="{FF2B5EF4-FFF2-40B4-BE49-F238E27FC236}">
                    <a16:creationId xmlns:a16="http://schemas.microsoft.com/office/drawing/2014/main" id="{B3129DDE-4F91-442C-B6A5-6B323C28F076}"/>
                  </a:ext>
                </a:extLst>
              </p:cNvPr>
              <p:cNvSpPr>
                <a:spLocks noRot="1" noChangeAspect="1" noMove="1" noResize="1" noEditPoints="1" noAdjustHandles="1" noChangeArrowheads="1" noChangeShapeType="1" noTextEdit="1"/>
              </p:cNvSpPr>
              <p:nvPr/>
            </p:nvSpPr>
            <p:spPr>
              <a:xfrm>
                <a:off x="209835" y="3560650"/>
                <a:ext cx="3505200" cy="2196307"/>
              </a:xfrm>
              <a:prstGeom prst="rect">
                <a:avLst/>
              </a:prstGeom>
              <a:blipFill>
                <a:blip r:embed="rId3"/>
                <a:stretch>
                  <a:fillRect l="-1565" t="-556" r="-3130" b="-1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83D261B-DB4D-43A1-8491-87028930C847}"/>
              </a:ext>
            </a:extLst>
          </p:cNvPr>
          <p:cNvSpPr txBox="1"/>
          <p:nvPr/>
        </p:nvSpPr>
        <p:spPr>
          <a:xfrm>
            <a:off x="2162105" y="1193800"/>
            <a:ext cx="1371600" cy="369332"/>
          </a:xfrm>
          <a:prstGeom prst="rect">
            <a:avLst/>
          </a:prstGeom>
          <a:noFill/>
        </p:spPr>
        <p:txBody>
          <a:bodyPr wrap="square" rtlCol="0">
            <a:spAutoFit/>
          </a:bodyPr>
          <a:lstStyle/>
          <a:p>
            <a:r>
              <a:rPr lang="zh-CN" altLang="en-US" sz="1800" dirty="0">
                <a:solidFill>
                  <a:srgbClr val="0070C0"/>
                </a:solidFill>
              </a:rPr>
              <a:t>以向量为例</a:t>
            </a:r>
          </a:p>
        </p:txBody>
      </p:sp>
      <p:pic>
        <p:nvPicPr>
          <p:cNvPr id="6" name="图片 5">
            <a:extLst>
              <a:ext uri="{FF2B5EF4-FFF2-40B4-BE49-F238E27FC236}">
                <a16:creationId xmlns:a16="http://schemas.microsoft.com/office/drawing/2014/main" id="{85A7C773-5277-420D-B494-F06C73559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95" y="1226456"/>
            <a:ext cx="3414990" cy="2196307"/>
          </a:xfrm>
          <a:prstGeom prst="rect">
            <a:avLst/>
          </a:prstGeom>
        </p:spPr>
      </p:pic>
    </p:spTree>
    <p:extLst>
      <p:ext uri="{BB962C8B-B14F-4D97-AF65-F5344CB8AC3E}">
        <p14:creationId xmlns:p14="http://schemas.microsoft.com/office/powerpoint/2010/main" val="5065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228600" y="1092200"/>
            <a:ext cx="8610600" cy="4605007"/>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gn="just">
              <a:lnSpc>
                <a:spcPct val="150000"/>
              </a:lnSpc>
              <a:buFont typeface="Wingdings" panose="05000000000000000000" pitchFamily="2" charset="2"/>
              <a:buChar char="l"/>
            </a:pPr>
            <a:r>
              <a:rPr lang="zh-CN" altLang="en-US" sz="2667" b="0" kern="0" dirty="0"/>
              <a:t>使用</a:t>
            </a:r>
            <a:r>
              <a:rPr lang="zh-CN" altLang="zh-CN" sz="2667" b="0" kern="0" dirty="0">
                <a:solidFill>
                  <a:srgbClr val="FF0000"/>
                </a:solidFill>
              </a:rPr>
              <a:t>粗</a:t>
            </a:r>
            <a:r>
              <a:rPr lang="zh-CN" altLang="en-US" sz="2667" b="0" kern="0" dirty="0">
                <a:solidFill>
                  <a:srgbClr val="FF0000"/>
                </a:solidFill>
              </a:rPr>
              <a:t>斜体</a:t>
            </a:r>
            <a:r>
              <a:rPr lang="zh-CN" altLang="en-US" sz="2667" b="0" kern="0" dirty="0">
                <a:solidFill>
                  <a:srgbClr val="00B0F0"/>
                </a:solidFill>
              </a:rPr>
              <a:t>大写</a:t>
            </a:r>
            <a:r>
              <a:rPr lang="zh-CN" altLang="en-US" sz="2667" b="0" kern="0" dirty="0">
                <a:solidFill>
                  <a:srgbClr val="00B050"/>
                </a:solidFill>
              </a:rPr>
              <a:t>英文字母</a:t>
            </a:r>
            <a:r>
              <a:rPr lang="zh-CN" altLang="en-US" sz="2667" b="0" kern="0" dirty="0"/>
              <a:t>表示，例如：</a:t>
            </a:r>
            <a:r>
              <a:rPr lang="en-US" altLang="zh-CN" sz="2667" i="1" kern="0" dirty="0">
                <a:solidFill>
                  <a:srgbClr val="0000FF"/>
                </a:solidFill>
                <a:latin typeface="Times New Roman" panose="02020603050405020304" pitchFamily="18" charset="0"/>
                <a:cs typeface="Times New Roman" panose="02020603050405020304" pitchFamily="18" charset="0"/>
              </a:rPr>
              <a:t>A, B, M</a:t>
            </a:r>
          </a:p>
          <a:p>
            <a:pPr marL="342891" indent="-342891" algn="just">
              <a:lnSpc>
                <a:spcPct val="150000"/>
              </a:lnSpc>
              <a:buFont typeface="Wingdings" panose="05000000000000000000" pitchFamily="2" charset="2"/>
              <a:buChar char="l"/>
            </a:pPr>
            <a:r>
              <a:rPr lang="zh-CN" altLang="en-US" sz="2667" b="0" kern="0" dirty="0">
                <a:latin typeface="+mj-ea"/>
                <a:ea typeface="+mj-ea"/>
                <a:cs typeface="Times New Roman" panose="02020603050405020304" pitchFamily="18" charset="0"/>
              </a:rPr>
              <a:t>对于一个</a:t>
            </a:r>
            <a:r>
              <a:rPr lang="en-US" altLang="zh-CN" sz="2667" b="0" kern="0" dirty="0">
                <a:solidFill>
                  <a:srgbClr val="0000FF"/>
                </a:solidFill>
                <a:latin typeface="+mj-ea"/>
                <a:ea typeface="+mj-ea"/>
                <a:cs typeface="Times New Roman" panose="02020603050405020304" pitchFamily="18" charset="0"/>
              </a:rPr>
              <a:t>n</a:t>
            </a:r>
            <a:r>
              <a:rPr lang="zh-CN" altLang="en-US" sz="2667" b="0" kern="0" dirty="0">
                <a:latin typeface="+mj-ea"/>
                <a:ea typeface="+mj-ea"/>
                <a:cs typeface="Times New Roman" panose="02020603050405020304" pitchFamily="18" charset="0"/>
              </a:rPr>
              <a:t>维空间中的</a:t>
            </a:r>
            <a:r>
              <a:rPr lang="en-US" altLang="zh-CN" sz="2667" b="0" kern="0" dirty="0">
                <a:solidFill>
                  <a:srgbClr val="0000FF"/>
                </a:solidFill>
                <a:latin typeface="+mj-ea"/>
                <a:ea typeface="+mj-ea"/>
                <a:cs typeface="Times New Roman" panose="02020603050405020304" pitchFamily="18" charset="0"/>
              </a:rPr>
              <a:t>m</a:t>
            </a:r>
            <a:r>
              <a:rPr lang="zh-CN" altLang="en-US" sz="2667" b="0" kern="0" dirty="0">
                <a:latin typeface="+mj-ea"/>
                <a:ea typeface="+mj-ea"/>
                <a:cs typeface="Times New Roman" panose="02020603050405020304" pitchFamily="18" charset="0"/>
              </a:rPr>
              <a:t>阶张量，它有</a:t>
            </a:r>
            <a:r>
              <a:rPr lang="en-US" altLang="zh-CN" sz="2667" b="0" dirty="0">
                <a:solidFill>
                  <a:srgbClr val="0000FF"/>
                </a:solidFill>
                <a:latin typeface="Times New Roman" panose="02020603050405020304" pitchFamily="18" charset="0"/>
                <a:cs typeface="Times New Roman" panose="02020603050405020304" pitchFamily="18" charset="0"/>
              </a:rPr>
              <a:t>n</a:t>
            </a:r>
            <a:r>
              <a:rPr lang="en-US" altLang="zh-CN" sz="2667" b="0" baseline="30000" dirty="0">
                <a:solidFill>
                  <a:srgbClr val="0000FF"/>
                </a:solidFill>
                <a:latin typeface="Times New Roman" panose="02020603050405020304" pitchFamily="18" charset="0"/>
                <a:cs typeface="Times New Roman" panose="02020603050405020304" pitchFamily="18" charset="0"/>
              </a:rPr>
              <a:t>m</a:t>
            </a:r>
            <a:r>
              <a:rPr lang="zh-CN" altLang="en-US" sz="2667" b="0" dirty="0"/>
              <a:t>个分量</a:t>
            </a:r>
            <a:endParaRPr lang="en-US" altLang="zh-CN" sz="2667" b="0" dirty="0"/>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spcBef>
                <a:spcPts val="600"/>
              </a:spcBef>
              <a:buFont typeface="Wingdings" panose="05000000000000000000" pitchFamily="2" charset="2"/>
              <a:buChar char="l"/>
            </a:pPr>
            <a:r>
              <a:rPr lang="zh-CN" altLang="en-US" sz="2667" b="0" kern="0" dirty="0">
                <a:latin typeface="+mj-ea"/>
                <a:ea typeface="+mj-ea"/>
                <a:cs typeface="Times New Roman" panose="02020603050405020304" pitchFamily="18" charset="0"/>
              </a:rPr>
              <a:t>定义</a:t>
            </a:r>
            <a:r>
              <a:rPr lang="en-US" altLang="zh-CN" sz="2667" b="0" kern="0" dirty="0">
                <a:solidFill>
                  <a:srgbClr val="FF0000"/>
                </a:solidFill>
                <a:latin typeface="+mj-ea"/>
                <a:ea typeface="+mj-ea"/>
                <a:cs typeface="Times New Roman" panose="02020603050405020304" pitchFamily="18" charset="0"/>
              </a:rPr>
              <a:t>r=n</a:t>
            </a:r>
            <a:r>
              <a:rPr lang="zh-CN" altLang="en-US" sz="2667" b="0" kern="0" dirty="0">
                <a:latin typeface="+mj-ea"/>
                <a:ea typeface="+mj-ea"/>
                <a:cs typeface="Times New Roman" panose="02020603050405020304" pitchFamily="18" charset="0"/>
              </a:rPr>
              <a:t>，</a:t>
            </a:r>
            <a:r>
              <a:rPr lang="en-US" altLang="zh-CN" sz="2667" b="0" kern="0" dirty="0">
                <a:solidFill>
                  <a:srgbClr val="FF0000"/>
                </a:solidFill>
                <a:latin typeface="+mj-ea"/>
                <a:ea typeface="+mj-ea"/>
                <a:cs typeface="Times New Roman" panose="02020603050405020304" pitchFamily="18" charset="0"/>
              </a:rPr>
              <a:t>r </a:t>
            </a:r>
            <a:r>
              <a:rPr lang="zh-CN" altLang="en-US" sz="2667" b="0" kern="0" dirty="0">
                <a:latin typeface="+mj-ea"/>
                <a:ea typeface="+mj-ea"/>
                <a:cs typeface="Times New Roman" panose="02020603050405020304" pitchFamily="18" charset="0"/>
              </a:rPr>
              <a:t>称为张量</a:t>
            </a:r>
            <a:r>
              <a:rPr lang="en-US" altLang="zh-CN" sz="2667" i="1" kern="0" dirty="0">
                <a:latin typeface="+mj-ea"/>
                <a:ea typeface="+mj-ea"/>
                <a:cs typeface="Times New Roman" panose="02020603050405020304" pitchFamily="18" charset="0"/>
              </a:rPr>
              <a:t>A</a:t>
            </a:r>
            <a:r>
              <a:rPr lang="zh-CN" altLang="en-US" sz="2667" b="0" kern="0" dirty="0">
                <a:latin typeface="+mj-ea"/>
                <a:ea typeface="+mj-ea"/>
                <a:cs typeface="Times New Roman" panose="02020603050405020304" pitchFamily="18" charset="0"/>
              </a:rPr>
              <a:t>的秩或阶数。</a:t>
            </a:r>
            <a:r>
              <a:rPr lang="en-US" altLang="zh-CN" sz="2667" b="0" kern="0" dirty="0">
                <a:latin typeface="+mj-ea"/>
                <a:ea typeface="+mj-ea"/>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3E967C-61A2-4489-B5AA-A0B1659A29F1}"/>
                  </a:ext>
                </a:extLst>
              </p:cNvPr>
              <p:cNvSpPr txBox="1"/>
              <p:nvPr/>
            </p:nvSpPr>
            <p:spPr>
              <a:xfrm>
                <a:off x="270493" y="2717800"/>
                <a:ext cx="8343900" cy="20575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上一张</a:t>
                </a:r>
                <a:r>
                  <a:rPr lang="en-US" altLang="zh-CN" sz="2133" dirty="0">
                    <a:solidFill>
                      <a:srgbClr val="7030A0"/>
                    </a:solidFill>
                    <a:latin typeface="+mj-ea"/>
                    <a:ea typeface="+mj-ea"/>
                  </a:rPr>
                  <a:t>slide</a:t>
                </a:r>
                <a:r>
                  <a:rPr lang="zh-CN" altLang="en-US" sz="2133" dirty="0">
                    <a:solidFill>
                      <a:srgbClr val="7030A0"/>
                    </a:solidFill>
                    <a:latin typeface="+mj-ea"/>
                    <a:ea typeface="+mj-ea"/>
                  </a:rPr>
                  <a:t>中的向量</a:t>
                </a:r>
                <a:r>
                  <a:rPr lang="en-US" altLang="zh-CN" sz="2133" b="1" i="1" dirty="0">
                    <a:solidFill>
                      <a:srgbClr val="7030A0"/>
                    </a:solidFill>
                    <a:latin typeface="+mj-ea"/>
                    <a:ea typeface="+mj-ea"/>
                  </a:rPr>
                  <a:t>AB </a:t>
                </a:r>
                <a:r>
                  <a:rPr lang="zh-CN" altLang="en-US" sz="2133" dirty="0">
                    <a:solidFill>
                      <a:srgbClr val="7030A0"/>
                    </a:solidFill>
                    <a:latin typeface="+mj-ea"/>
                    <a:ea typeface="+mj-ea"/>
                  </a:rPr>
                  <a:t>是一个三维空间中的一阶张量，因此，它有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1</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若用</a:t>
                </a:r>
                <a:r>
                  <a:rPr lang="en-US" altLang="zh-CN" sz="2133" b="1" i="1" dirty="0">
                    <a:solidFill>
                      <a:srgbClr val="7030A0"/>
                    </a:solidFill>
                    <a:latin typeface="+mj-ea"/>
                    <a:ea typeface="+mj-ea"/>
                  </a:rPr>
                  <a:t>A </a:t>
                </a:r>
                <a:r>
                  <a:rPr lang="zh-CN" altLang="en-US" sz="2133" dirty="0">
                    <a:solidFill>
                      <a:srgbClr val="7030A0"/>
                    </a:solidFill>
                    <a:latin typeface="+mj-ea"/>
                    <a:ea typeface="+mj-ea"/>
                  </a:rPr>
                  <a:t>表示三维空间中的三阶张量，那么</a:t>
                </a:r>
                <a:r>
                  <a:rPr lang="en-US" altLang="zh-CN" sz="2133" b="1" i="1" dirty="0">
                    <a:solidFill>
                      <a:srgbClr val="7030A0"/>
                    </a:solidFill>
                    <a:latin typeface="+mj-ea"/>
                    <a:ea typeface="+mj-ea"/>
                  </a:rPr>
                  <a:t>A </a:t>
                </a:r>
                <a:r>
                  <a:rPr lang="zh-CN" altLang="en-US" sz="2133" dirty="0">
                    <a:solidFill>
                      <a:srgbClr val="7030A0"/>
                    </a:solidFill>
                    <a:latin typeface="+mj-ea"/>
                    <a:ea typeface="+mj-ea"/>
                  </a:rPr>
                  <a:t>将有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3</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a:lnSpc>
                    <a:spcPct val="150000"/>
                  </a:lnSpc>
                </a:pPr>
                <a:r>
                  <a:rPr lang="en-US" altLang="zh-CN" sz="2133" dirty="0">
                    <a:solidFill>
                      <a:srgbClr val="7030A0"/>
                    </a:solidFill>
                    <a:latin typeface="+mj-ea"/>
                    <a:ea typeface="+mj-ea"/>
                  </a:rPr>
                  <a:t>    </a:t>
                </a:r>
                <a:r>
                  <a:rPr lang="zh-CN" altLang="en-US" sz="2133" dirty="0">
                    <a:solidFill>
                      <a:srgbClr val="7030A0"/>
                    </a:solidFill>
                    <a:latin typeface="+mj-ea"/>
                    <a:ea typeface="+mj-ea"/>
                  </a:rPr>
                  <a:t>对于</a:t>
                </a:r>
                <a:r>
                  <a:rPr lang="en-US" altLang="zh-CN" sz="2133" b="1" i="1" dirty="0">
                    <a:solidFill>
                      <a:srgbClr val="7030A0"/>
                    </a:solidFill>
                    <a:latin typeface="+mj-ea"/>
                    <a:ea typeface="+mj-ea"/>
                  </a:rPr>
                  <a:t>A </a:t>
                </a:r>
                <a:r>
                  <a:rPr lang="zh-CN" altLang="en-US" sz="2133" dirty="0">
                    <a:solidFill>
                      <a:srgbClr val="7030A0"/>
                    </a:solidFill>
                    <a:latin typeface="+mj-ea"/>
                    <a:ea typeface="+mj-ea"/>
                  </a:rPr>
                  <a:t>中的某个在</a:t>
                </a:r>
                <a:r>
                  <a:rPr lang="zh-CN" altLang="en-US" sz="2133" dirty="0">
                    <a:solidFill>
                      <a:srgbClr val="0000FF"/>
                    </a:solidFill>
                    <a:latin typeface="+mj-ea"/>
                    <a:ea typeface="+mj-ea"/>
                  </a:rPr>
                  <a:t>坐标为</a:t>
                </a:r>
                <a:r>
                  <a:rPr lang="en-US" altLang="zh-CN" sz="2133" b="1" dirty="0">
                    <a:solidFill>
                      <a:srgbClr val="0000FF"/>
                    </a:solidFill>
                    <a:latin typeface="math"/>
                  </a:rPr>
                  <a:t>(</a:t>
                </a:r>
                <a:r>
                  <a:rPr lang="en-US" altLang="zh-CN" sz="2133" i="1" dirty="0" err="1">
                    <a:solidFill>
                      <a:srgbClr val="0000FF"/>
                    </a:solidFill>
                    <a:latin typeface="math"/>
                  </a:rPr>
                  <a:t>i</a:t>
                </a:r>
                <a:r>
                  <a:rPr lang="en-US" altLang="zh-CN" sz="2133" i="1" dirty="0">
                    <a:solidFill>
                      <a:srgbClr val="0000FF"/>
                    </a:solidFill>
                    <a:latin typeface="math"/>
                  </a:rPr>
                  <a:t>, j, k</a:t>
                </a:r>
                <a:r>
                  <a:rPr lang="en-US" altLang="zh-CN" sz="2133" b="1" dirty="0">
                    <a:solidFill>
                      <a:srgbClr val="0000FF"/>
                    </a:solidFill>
                    <a:latin typeface="math"/>
                  </a:rPr>
                  <a:t>)</a:t>
                </a:r>
                <a:r>
                  <a:rPr lang="zh-CN" altLang="en-US" sz="2133" dirty="0">
                    <a:solidFill>
                      <a:srgbClr val="7030A0"/>
                    </a:solidFill>
                    <a:latin typeface="+mj-ea"/>
                    <a:ea typeface="+mj-ea"/>
                  </a:rPr>
                  <a:t>元素，可以记为：</a:t>
                </a:r>
                <a14:m>
                  <m:oMath xmlns:m="http://schemas.openxmlformats.org/officeDocument/2006/math">
                    <m:sSub>
                      <m:sSubPr>
                        <m:ctrlPr>
                          <a:rPr lang="zh-CN" altLang="zh-CN" sz="2133" i="1">
                            <a:solidFill>
                              <a:srgbClr val="0000FF"/>
                            </a:solidFill>
                            <a:latin typeface="Cambria Math" panose="02040503050406030204" pitchFamily="18" charset="0"/>
                          </a:rPr>
                        </m:ctrlPr>
                      </m:sSubPr>
                      <m:e>
                        <m:r>
                          <a:rPr lang="en-US" altLang="zh-CN" sz="2133" i="1">
                            <a:solidFill>
                              <a:srgbClr val="0000FF"/>
                            </a:solidFill>
                            <a:latin typeface="Cambria Math" panose="02040503050406030204" pitchFamily="18" charset="0"/>
                          </a:rPr>
                          <m:t>𝐴</m:t>
                        </m:r>
                      </m:e>
                      <m:sub>
                        <m:r>
                          <a:rPr lang="en-US" altLang="zh-CN" sz="2133" i="1">
                            <a:solidFill>
                              <a:srgbClr val="0000FF"/>
                            </a:solidFill>
                            <a:latin typeface="Cambria Math" panose="02040503050406030204" pitchFamily="18" charset="0"/>
                          </a:rPr>
                          <m:t>𝑖</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𝑗</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𝑘</m:t>
                        </m:r>
                      </m:sub>
                    </m:sSub>
                  </m:oMath>
                </a14:m>
                <a:endParaRPr lang="zh-CN" altLang="en-US" sz="2133" dirty="0">
                  <a:latin typeface="+mj-ea"/>
                  <a:ea typeface="+mj-ea"/>
                </a:endParaRPr>
              </a:p>
            </p:txBody>
          </p:sp>
        </mc:Choice>
        <mc:Fallback xmlns="">
          <p:sp>
            <p:nvSpPr>
              <p:cNvPr id="4" name="文本框 3">
                <a:extLst>
                  <a:ext uri="{FF2B5EF4-FFF2-40B4-BE49-F238E27FC236}">
                    <a16:creationId xmlns:a16="http://schemas.microsoft.com/office/drawing/2014/main" id="{1C3E967C-61A2-4489-B5AA-A0B1659A29F1}"/>
                  </a:ext>
                </a:extLst>
              </p:cNvPr>
              <p:cNvSpPr txBox="1">
                <a:spLocks noRot="1" noChangeAspect="1" noMove="1" noResize="1" noEditPoints="1" noAdjustHandles="1" noChangeArrowheads="1" noChangeShapeType="1" noTextEdit="1"/>
              </p:cNvSpPr>
              <p:nvPr/>
            </p:nvSpPr>
            <p:spPr>
              <a:xfrm>
                <a:off x="270493" y="2717800"/>
                <a:ext cx="8343900" cy="205755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65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7" name="椭圆 6">
            <a:extLst>
              <a:ext uri="{FF2B5EF4-FFF2-40B4-BE49-F238E27FC236}">
                <a16:creationId xmlns:a16="http://schemas.microsoft.com/office/drawing/2014/main" id="{2BA9757B-7D86-42C3-823A-95E77157A8B3}"/>
              </a:ext>
            </a:extLst>
          </p:cNvPr>
          <p:cNvSpPr/>
          <p:nvPr/>
        </p:nvSpPr>
        <p:spPr>
          <a:xfrm>
            <a:off x="1239552" y="1522853"/>
            <a:ext cx="990000" cy="9917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latin typeface="+mj-ea"/>
                <a:ea typeface="+mj-ea"/>
              </a:rPr>
              <a:t>标量</a:t>
            </a:r>
          </a:p>
        </p:txBody>
      </p:sp>
      <p:sp>
        <p:nvSpPr>
          <p:cNvPr id="8" name="椭圆 7">
            <a:extLst>
              <a:ext uri="{FF2B5EF4-FFF2-40B4-BE49-F238E27FC236}">
                <a16:creationId xmlns:a16="http://schemas.microsoft.com/office/drawing/2014/main" id="{14227282-9BF3-498F-A12C-B48B7C322710}"/>
              </a:ext>
            </a:extLst>
          </p:cNvPr>
          <p:cNvSpPr/>
          <p:nvPr/>
        </p:nvSpPr>
        <p:spPr>
          <a:xfrm>
            <a:off x="5080000" y="1522853"/>
            <a:ext cx="1122646" cy="9894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向量</a:t>
            </a:r>
          </a:p>
        </p:txBody>
      </p:sp>
      <p:sp>
        <p:nvSpPr>
          <p:cNvPr id="9" name="椭圆 8">
            <a:extLst>
              <a:ext uri="{FF2B5EF4-FFF2-40B4-BE49-F238E27FC236}">
                <a16:creationId xmlns:a16="http://schemas.microsoft.com/office/drawing/2014/main" id="{8D5E0C65-3759-43B3-81C3-21F4DCBBF0EB}"/>
              </a:ext>
            </a:extLst>
          </p:cNvPr>
          <p:cNvSpPr/>
          <p:nvPr/>
        </p:nvSpPr>
        <p:spPr>
          <a:xfrm>
            <a:off x="4114800" y="4927532"/>
            <a:ext cx="1168076" cy="1092268"/>
          </a:xfrm>
          <a:prstGeom prst="ellipse">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张量</a:t>
            </a:r>
          </a:p>
        </p:txBody>
      </p:sp>
      <p:sp>
        <p:nvSpPr>
          <p:cNvPr id="10" name="椭圆 9">
            <a:extLst>
              <a:ext uri="{FF2B5EF4-FFF2-40B4-BE49-F238E27FC236}">
                <a16:creationId xmlns:a16="http://schemas.microsoft.com/office/drawing/2014/main" id="{12E8EF85-0EFE-4F28-B3E9-8D5041115D7E}"/>
              </a:ext>
            </a:extLst>
          </p:cNvPr>
          <p:cNvSpPr/>
          <p:nvPr/>
        </p:nvSpPr>
        <p:spPr>
          <a:xfrm>
            <a:off x="7010399" y="2133444"/>
            <a:ext cx="1122645" cy="98945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latin typeface="+mj-ea"/>
                <a:ea typeface="+mj-ea"/>
              </a:rPr>
              <a:t>矩阵</a:t>
            </a:r>
          </a:p>
        </p:txBody>
      </p:sp>
      <p:sp>
        <p:nvSpPr>
          <p:cNvPr id="12" name="矩形 11">
            <a:extLst>
              <a:ext uri="{FF2B5EF4-FFF2-40B4-BE49-F238E27FC236}">
                <a16:creationId xmlns:a16="http://schemas.microsoft.com/office/drawing/2014/main" id="{AFC269A7-2927-4E5A-ADC3-E7F439113A23}"/>
              </a:ext>
            </a:extLst>
          </p:cNvPr>
          <p:cNvSpPr/>
          <p:nvPr/>
        </p:nvSpPr>
        <p:spPr>
          <a:xfrm>
            <a:off x="0" y="3463041"/>
            <a:ext cx="9144000" cy="666786"/>
          </a:xfrm>
          <a:prstGeom prst="rect">
            <a:avLst/>
          </a:prstGeom>
        </p:spPr>
        <p:txBody>
          <a:bodyPr wrap="square">
            <a:spAutoFit/>
          </a:bodyPr>
          <a:lstStyle/>
          <a:p>
            <a:pPr algn="ctr"/>
            <a:r>
              <a:rPr lang="zh-CN" altLang="en-US" sz="3733" b="1" dirty="0">
                <a:solidFill>
                  <a:srgbClr val="FF0000"/>
                </a:solidFill>
                <a:latin typeface="+mj-ea"/>
                <a:ea typeface="+mj-ea"/>
              </a:rPr>
              <a:t>头昏眼花，这都什么和什么啊？？？</a:t>
            </a:r>
          </a:p>
        </p:txBody>
      </p:sp>
      <p:sp>
        <p:nvSpPr>
          <p:cNvPr id="13" name="椭圆 12">
            <a:extLst>
              <a:ext uri="{FF2B5EF4-FFF2-40B4-BE49-F238E27FC236}">
                <a16:creationId xmlns:a16="http://schemas.microsoft.com/office/drawing/2014/main" id="{8A33A8FB-44F8-402D-BFBC-2E6B507CC24E}"/>
              </a:ext>
            </a:extLst>
          </p:cNvPr>
          <p:cNvSpPr/>
          <p:nvPr/>
        </p:nvSpPr>
        <p:spPr>
          <a:xfrm>
            <a:off x="1239553" y="4350120"/>
            <a:ext cx="1168076" cy="106495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200" dirty="0">
                <a:latin typeface="+mj-ea"/>
                <a:ea typeface="+mj-ea"/>
              </a:rPr>
              <a:t>矢量</a:t>
            </a:r>
          </a:p>
        </p:txBody>
      </p:sp>
      <p:sp>
        <p:nvSpPr>
          <p:cNvPr id="14" name="椭圆 13">
            <a:extLst>
              <a:ext uri="{FF2B5EF4-FFF2-40B4-BE49-F238E27FC236}">
                <a16:creationId xmlns:a16="http://schemas.microsoft.com/office/drawing/2014/main" id="{3E8DF29C-FE98-4879-BE75-5F206CCB2B43}"/>
              </a:ext>
            </a:extLst>
          </p:cNvPr>
          <p:cNvSpPr/>
          <p:nvPr/>
        </p:nvSpPr>
        <p:spPr>
          <a:xfrm>
            <a:off x="6299524" y="4124362"/>
            <a:ext cx="1168076" cy="11334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200" dirty="0">
                <a:latin typeface="+mj-ea"/>
                <a:ea typeface="+mj-ea"/>
              </a:rPr>
              <a:t>数组</a:t>
            </a:r>
          </a:p>
        </p:txBody>
      </p:sp>
      <p:sp>
        <p:nvSpPr>
          <p:cNvPr id="15" name="椭圆 14">
            <a:extLst>
              <a:ext uri="{FF2B5EF4-FFF2-40B4-BE49-F238E27FC236}">
                <a16:creationId xmlns:a16="http://schemas.microsoft.com/office/drawing/2014/main" id="{E7CD946F-888C-4874-A5A9-4C6E21D034A3}"/>
              </a:ext>
            </a:extLst>
          </p:cNvPr>
          <p:cNvSpPr/>
          <p:nvPr/>
        </p:nvSpPr>
        <p:spPr>
          <a:xfrm>
            <a:off x="2791476" y="2209800"/>
            <a:ext cx="1018523" cy="9894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latin typeface="+mj-ea"/>
                <a:ea typeface="+mj-ea"/>
              </a:rPr>
              <a:t>元素</a:t>
            </a:r>
          </a:p>
        </p:txBody>
      </p:sp>
    </p:spTree>
    <p:extLst>
      <p:ext uri="{BB962C8B-B14F-4D97-AF65-F5344CB8AC3E}">
        <p14:creationId xmlns:p14="http://schemas.microsoft.com/office/powerpoint/2010/main" val="33436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A0985BD-CA93-4F46-AE99-E64DF061685D}"/>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0" y="2514601"/>
            <a:ext cx="9144000" cy="2123658"/>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All is Tensor</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一切都是张量</a:t>
            </a:r>
          </a:p>
        </p:txBody>
      </p:sp>
    </p:spTree>
    <p:extLst>
      <p:ext uri="{BB962C8B-B14F-4D97-AF65-F5344CB8AC3E}">
        <p14:creationId xmlns:p14="http://schemas.microsoft.com/office/powerpoint/2010/main" val="248736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课堂互动</a:t>
            </a:r>
            <a:r>
              <a:rPr lang="zh-CN" altLang="en-US" dirty="0">
                <a:latin typeface="Times New Roman" panose="02020603050405020304" pitchFamily="18" charset="0"/>
                <a:cs typeface="Times New Roman" panose="02020603050405020304" pitchFamily="18" charset="0"/>
              </a:rPr>
              <a:t>二</a:t>
            </a:r>
          </a:p>
        </p:txBody>
      </p:sp>
      <p:sp>
        <p:nvSpPr>
          <p:cNvPr id="3" name="文本框 2">
            <a:extLst>
              <a:ext uri="{FF2B5EF4-FFF2-40B4-BE49-F238E27FC236}">
                <a16:creationId xmlns:a16="http://schemas.microsoft.com/office/drawing/2014/main" id="{3D223072-9A50-4F7D-9AC5-AE026FCE5347}"/>
              </a:ext>
            </a:extLst>
          </p:cNvPr>
          <p:cNvSpPr txBox="1"/>
          <p:nvPr/>
        </p:nvSpPr>
        <p:spPr>
          <a:xfrm>
            <a:off x="5867400" y="3195792"/>
            <a:ext cx="787879" cy="400110"/>
          </a:xfrm>
          <a:prstGeom prst="rect">
            <a:avLst/>
          </a:prstGeom>
          <a:noFill/>
        </p:spPr>
        <p:txBody>
          <a:bodyPr wrap="square" rtlCol="0">
            <a:spAutoFit/>
          </a:bodyPr>
          <a:lstStyle/>
          <a:p>
            <a:r>
              <a:rPr lang="en-US" altLang="zh-CN" sz="2000" dirty="0">
                <a:solidFill>
                  <a:srgbClr val="0000FF"/>
                </a:solidFill>
                <a:hlinkClick r:id="rId2">
                  <a:extLst>
                    <a:ext uri="{A12FA001-AC4F-418D-AE19-62706E023703}">
                      <ahyp:hlinkClr xmlns:ahyp="http://schemas.microsoft.com/office/drawing/2018/hyperlinkcolor" val="tx"/>
                    </a:ext>
                  </a:extLst>
                </a:hlinkClick>
              </a:rPr>
              <a:t>Link</a:t>
            </a:r>
            <a:endParaRPr lang="zh-CN" altLang="en-US" sz="2000" dirty="0">
              <a:solidFill>
                <a:srgbClr val="0000FF"/>
              </a:solidFill>
            </a:endParaRPr>
          </a:p>
        </p:txBody>
      </p:sp>
    </p:spTree>
    <p:extLst>
      <p:ext uri="{BB962C8B-B14F-4D97-AF65-F5344CB8AC3E}">
        <p14:creationId xmlns:p14="http://schemas.microsoft.com/office/powerpoint/2010/main" val="2283959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latin typeface="Times New Roman" panose="02020603050405020304" pitchFamily="18" charset="0"/>
                <a:cs typeface="Times New Roman" panose="02020603050405020304" pitchFamily="18" charset="0"/>
              </a:rPr>
              <a:t>张量的形象化理解</a:t>
            </a:r>
          </a:p>
        </p:txBody>
      </p:sp>
    </p:spTree>
    <p:extLst>
      <p:ext uri="{BB962C8B-B14F-4D97-AF65-F5344CB8AC3E}">
        <p14:creationId xmlns:p14="http://schemas.microsoft.com/office/powerpoint/2010/main" val="79479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什么是线性代数？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4617987-1893-48EC-B815-5D929B621397}"/>
              </a:ext>
            </a:extLst>
          </p:cNvPr>
          <p:cNvSpPr>
            <a:spLocks noGrp="1"/>
          </p:cNvSpPr>
          <p:nvPr>
            <p:ph type="body" sz="quarter" idx="10"/>
          </p:nvPr>
        </p:nvSpPr>
        <p:spPr/>
        <p:txBody>
          <a:bodyPr/>
          <a:lstStyle/>
          <a:p>
            <a:r>
              <a:rPr lang="zh-CN" altLang="en-US" dirty="0"/>
              <a:t>三种特殊张量的对比</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1"/>
            <a:ext cx="9144000" cy="3549525"/>
          </a:xfrm>
        </p:spPr>
        <p:txBody>
          <a:bodyPr/>
          <a:lstStyle/>
          <a:p>
            <a:pPr marL="342891" indent="-342891">
              <a:lnSpc>
                <a:spcPct val="150000"/>
              </a:lnSpc>
              <a:buFont typeface="Wingdings" panose="05000000000000000000" pitchFamily="2" charset="2"/>
              <a:buChar char="l"/>
            </a:pPr>
            <a:r>
              <a:rPr lang="zh-CN" altLang="en-US" b="1" i="1" dirty="0"/>
              <a:t>标量</a:t>
            </a:r>
            <a:r>
              <a:rPr lang="en-US" altLang="zh-CN" b="1" i="1" dirty="0"/>
              <a:t>:</a:t>
            </a:r>
            <a:r>
              <a:rPr lang="zh-CN" altLang="en-US" i="1" dirty="0"/>
              <a:t> </a:t>
            </a:r>
            <a:r>
              <a:rPr lang="zh-CN" altLang="en-US" dirty="0"/>
              <a:t>可以被重新理解和定义为</a:t>
            </a:r>
            <a:r>
              <a:rPr lang="zh-CN" altLang="en-US" dirty="0">
                <a:solidFill>
                  <a:srgbClr val="0000FF"/>
                </a:solidFill>
              </a:rPr>
              <a:t>零阶张量（</a:t>
            </a:r>
            <a:r>
              <a:rPr lang="en-US" altLang="zh-CN" dirty="0">
                <a:solidFill>
                  <a:srgbClr val="0000FF"/>
                </a:solidFill>
              </a:rPr>
              <a:t>r=0</a:t>
            </a:r>
            <a:r>
              <a:rPr lang="zh-CN" altLang="en-US" dirty="0">
                <a:solidFill>
                  <a:srgbClr val="0000FF"/>
                </a:solidFill>
              </a:rPr>
              <a:t>）</a:t>
            </a:r>
            <a:r>
              <a:rPr lang="zh-CN" altLang="en-US" dirty="0"/>
              <a:t>，因为，标量没有方向，所以不存在基向量，它的每个分量都是由</a:t>
            </a:r>
            <a:r>
              <a:rPr lang="en-US" altLang="zh-CN" dirty="0"/>
              <a:t>0</a:t>
            </a:r>
            <a:r>
              <a:rPr lang="zh-CN" altLang="en-US" dirty="0"/>
              <a:t>个基向量构成。</a:t>
            </a:r>
            <a:endParaRPr lang="en-US" altLang="zh-CN" dirty="0"/>
          </a:p>
          <a:p>
            <a:pPr marL="342891" indent="-342891">
              <a:lnSpc>
                <a:spcPct val="150000"/>
              </a:lnSpc>
              <a:buFont typeface="Wingdings" panose="05000000000000000000" pitchFamily="2" charset="2"/>
              <a:buChar char="l"/>
            </a:pPr>
            <a:r>
              <a:rPr lang="zh-CN" altLang="en-US" b="1" i="1" dirty="0"/>
              <a:t>向量</a:t>
            </a:r>
            <a:r>
              <a:rPr lang="en-US" altLang="zh-CN" b="1" i="1" dirty="0"/>
              <a:t>:</a:t>
            </a:r>
            <a:r>
              <a:rPr lang="zh-CN" altLang="en-US" i="1" dirty="0"/>
              <a:t> </a:t>
            </a:r>
            <a:r>
              <a:rPr lang="zh-CN" altLang="en-US" dirty="0"/>
              <a:t>在每个维度上有且仅存在一个分量 ，因此向量可以被定义为</a:t>
            </a:r>
            <a:r>
              <a:rPr lang="zh-CN" altLang="en-US" dirty="0">
                <a:solidFill>
                  <a:srgbClr val="0000FF"/>
                </a:solidFill>
              </a:rPr>
              <a:t>一阶张量（</a:t>
            </a:r>
            <a:r>
              <a:rPr lang="en-US" altLang="zh-CN" dirty="0">
                <a:solidFill>
                  <a:srgbClr val="0000FF"/>
                </a:solidFill>
              </a:rPr>
              <a:t>r=1</a:t>
            </a:r>
            <a:r>
              <a:rPr lang="zh-CN" altLang="en-US" dirty="0">
                <a:solidFill>
                  <a:srgbClr val="0000FF"/>
                </a:solidFill>
              </a:rPr>
              <a:t>）</a:t>
            </a:r>
            <a:r>
              <a:rPr lang="zh-CN" altLang="en-US" dirty="0"/>
              <a:t>。</a:t>
            </a:r>
            <a:endParaRPr lang="en-US" altLang="zh-CN" dirty="0"/>
          </a:p>
          <a:p>
            <a:pPr marL="342891" indent="-342891">
              <a:lnSpc>
                <a:spcPct val="150000"/>
              </a:lnSpc>
              <a:buFont typeface="Wingdings" panose="05000000000000000000" pitchFamily="2" charset="2"/>
              <a:buChar char="l"/>
            </a:pPr>
            <a:r>
              <a:rPr lang="zh-CN" altLang="en-US" b="1" i="1" dirty="0"/>
              <a:t>矩阵</a:t>
            </a:r>
            <a:r>
              <a:rPr lang="en-US" altLang="zh-CN" b="1" i="1" dirty="0"/>
              <a:t>:</a:t>
            </a:r>
            <a:r>
              <a:rPr lang="zh-CN" altLang="en-US" i="1" dirty="0"/>
              <a:t> </a:t>
            </a:r>
            <a:r>
              <a:rPr lang="zh-CN" altLang="en-US" dirty="0"/>
              <a:t>可以被定义为</a:t>
            </a:r>
            <a:r>
              <a:rPr lang="zh-CN" altLang="en-US" dirty="0">
                <a:solidFill>
                  <a:srgbClr val="0000FF"/>
                </a:solidFill>
              </a:rPr>
              <a:t>二阶张量（</a:t>
            </a:r>
            <a:r>
              <a:rPr lang="en-US" altLang="zh-CN" dirty="0">
                <a:solidFill>
                  <a:srgbClr val="0000FF"/>
                </a:solidFill>
              </a:rPr>
              <a:t>r=2</a:t>
            </a:r>
            <a:r>
              <a:rPr lang="zh-CN" altLang="en-US" dirty="0">
                <a:solidFill>
                  <a:srgbClr val="0000FF"/>
                </a:solidFill>
              </a:rPr>
              <a:t>）</a:t>
            </a:r>
            <a:r>
              <a:rPr lang="zh-CN" altLang="en-US" dirty="0"/>
              <a:t>。</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5882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121E2AE7-B159-4080-99C2-733F49DDE259}"/>
              </a:ext>
            </a:extLst>
          </p:cNvPr>
          <p:cNvSpPr>
            <a:spLocks noGrp="1"/>
          </p:cNvSpPr>
          <p:nvPr>
            <p:ph type="body" sz="quarter" idx="10"/>
          </p:nvPr>
        </p:nvSpPr>
        <p:spPr/>
        <p:txBody>
          <a:bodyPr/>
          <a:lstStyle/>
          <a:p>
            <a:endParaRPr lang="zh-CN" altLang="en-US"/>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4717474"/>
              </a:xfrm>
            </p:spPr>
            <p:txBody>
              <a:bodyPr/>
              <a:lstStyle/>
              <a:p>
                <a:r>
                  <a:rPr lang="en-US" altLang="zh-CN" sz="2800" dirty="0"/>
                  <a:t>     </a:t>
                </a:r>
                <a:r>
                  <a:rPr lang="zh-CN" altLang="zh-CN" sz="2800" dirty="0"/>
                  <a:t>假定在三维空间中存在一阶张量</a:t>
                </a:r>
                <a:r>
                  <a:rPr lang="en-US" altLang="zh-CN" sz="2800" b="1" i="1" dirty="0">
                    <a:latin typeface="+mj-ea"/>
                    <a:ea typeface="+mj-ea"/>
                  </a:rPr>
                  <a:t>A</a:t>
                </a:r>
                <a:r>
                  <a:rPr lang="zh-CN" altLang="zh-CN" sz="2800" dirty="0"/>
                  <a:t>，且该张量有</a:t>
                </a:r>
                <a:r>
                  <a:rPr lang="en-US" altLang="zh-CN" sz="2800" dirty="0"/>
                  <a:t>3</a:t>
                </a:r>
                <a:r>
                  <a:rPr lang="zh-CN" altLang="zh-CN" sz="2800" dirty="0"/>
                  <a:t>个分量，则可以将该张量表示为一个有序的三元数组，或一个</a:t>
                </a:r>
                <a14:m>
                  <m:oMath xmlns:m="http://schemas.openxmlformats.org/officeDocument/2006/math">
                    <m:r>
                      <a:rPr lang="en-US" altLang="zh-CN" sz="2800">
                        <a:latin typeface="Cambria Math" panose="02040503050406030204" pitchFamily="18" charset="0"/>
                      </a:rPr>
                      <m:t>1×3</m:t>
                    </m:r>
                  </m:oMath>
                </a14:m>
                <a:r>
                  <a:rPr lang="zh-CN" altLang="zh-CN" sz="2800" dirty="0"/>
                  <a:t>阶的行矩阵：</a:t>
                </a:r>
                <a:endParaRPr lang="en-US" altLang="zh-CN" sz="2800" dirty="0"/>
              </a:p>
              <a:p>
                <a:endParaRPr lang="en-US" altLang="zh-CN" sz="2800" dirty="0"/>
              </a:p>
              <a:p>
                <a:r>
                  <a:rPr lang="en-US" altLang="zh-CN" sz="2800" dirty="0"/>
                  <a:t>     </a:t>
                </a:r>
                <a:r>
                  <a:rPr lang="zh-CN" altLang="zh-CN" sz="2800" dirty="0"/>
                  <a:t>如果一阶张量</a:t>
                </a:r>
                <a:r>
                  <a:rPr lang="en-US" altLang="zh-CN" sz="2800" b="1" i="1" dirty="0">
                    <a:latin typeface="+mj-ea"/>
                    <a:ea typeface="+mj-ea"/>
                  </a:rPr>
                  <a:t>A</a:t>
                </a:r>
                <a:r>
                  <a:rPr lang="zh-CN" altLang="zh-CN" sz="2800" dirty="0"/>
                  <a:t>存在于</a:t>
                </a:r>
                <a14:m>
                  <m:oMath xmlns:m="http://schemas.openxmlformats.org/officeDocument/2006/math">
                    <m:r>
                      <m:rPr>
                        <m:nor/>
                      </m:rPr>
                      <a:rPr lang="zh-CN" altLang="en-US" sz="2800" kern="100" dirty="0">
                        <a:solidFill>
                          <a:srgbClr val="0000FF"/>
                        </a:solidFill>
                        <a:latin typeface="+mj-ea"/>
                      </a:rPr>
                      <m:t>𝑛</m:t>
                    </m:r>
                  </m:oMath>
                </a14:m>
                <a:r>
                  <a:rPr lang="zh-CN" altLang="zh-CN" sz="2800" dirty="0"/>
                  <a:t>维空间，那么它就应该有</a:t>
                </a:r>
                <a14:m>
                  <m:oMath xmlns:m="http://schemas.openxmlformats.org/officeDocument/2006/math">
                    <m:r>
                      <m:rPr>
                        <m:nor/>
                      </m:rPr>
                      <a:rPr lang="zh-CN" altLang="en-US" sz="2800" kern="100" dirty="0">
                        <a:solidFill>
                          <a:srgbClr val="0000FF"/>
                        </a:solidFill>
                        <a:latin typeface="+mj-ea"/>
                      </a:rPr>
                      <m:t>𝑛</m:t>
                    </m:r>
                  </m:oMath>
                </a14:m>
                <a:r>
                  <a:rPr lang="zh-CN" altLang="zh-CN" sz="2800" dirty="0"/>
                  <a:t>个分量。就可以被表示为一个有序的</a:t>
                </a:r>
                <a14:m>
                  <m:oMath xmlns:m="http://schemas.openxmlformats.org/officeDocument/2006/math">
                    <m:r>
                      <m:rPr>
                        <m:nor/>
                      </m:rPr>
                      <a:rPr lang="zh-CN" altLang="en-US" sz="2800" kern="100" dirty="0">
                        <a:solidFill>
                          <a:srgbClr val="0000FF"/>
                        </a:solidFill>
                        <a:latin typeface="+mj-ea"/>
                      </a:rPr>
                      <m:t>𝑛</m:t>
                    </m:r>
                  </m:oMath>
                </a14:m>
                <a:r>
                  <a:rPr lang="zh-CN" altLang="zh-CN" sz="2800" dirty="0"/>
                  <a:t>元数组，或一个</a:t>
                </a:r>
                <a14:m>
                  <m:oMath xmlns:m="http://schemas.openxmlformats.org/officeDocument/2006/math">
                    <m:r>
                      <a:rPr lang="en-US" altLang="zh-CN" sz="2800">
                        <a:latin typeface="Cambria Math" panose="02040503050406030204" pitchFamily="18" charset="0"/>
                      </a:rPr>
                      <m:t>1×</m:t>
                    </m:r>
                    <m:r>
                      <a:rPr lang="en-US" altLang="zh-CN" sz="2800">
                        <a:latin typeface="Cambria Math" panose="02040503050406030204" pitchFamily="18" charset="0"/>
                      </a:rPr>
                      <m:t>𝑛</m:t>
                    </m:r>
                  </m:oMath>
                </a14:m>
                <a:r>
                  <a:rPr lang="zh-CN" altLang="zh-CN" sz="2800" dirty="0"/>
                  <a:t>阶的行矩阵：</a:t>
                </a:r>
              </a:p>
              <a:p>
                <a:endParaRPr lang="en-US" altLang="zh-CN" sz="2800" dirty="0"/>
              </a:p>
            </p:txBody>
          </p:sp>
        </mc:Choice>
        <mc:Fallback xmlns="">
          <p:sp>
            <p:nvSpPr>
              <p:cNvPr id="4" name="内容占位符 3">
                <a:extLst>
                  <a:ext uri="{FF2B5EF4-FFF2-40B4-BE49-F238E27FC236}">
                    <a16:creationId xmlns:a16="http://schemas.microsoft.com/office/drawing/2014/main" id="{412CCC55-956D-4BA3-920F-EBEBEDBD7C3E}"/>
                  </a:ext>
                </a:extLst>
              </p:cNvPr>
              <p:cNvSpPr>
                <a:spLocks noGrp="1" noRot="1" noChangeAspect="1" noMove="1" noResize="1" noEditPoints="1" noAdjustHandles="1" noChangeArrowheads="1" noChangeShapeType="1" noTextEdit="1"/>
              </p:cNvSpPr>
              <p:nvPr>
                <p:ph sz="quarter" idx="11"/>
              </p:nvPr>
            </p:nvSpPr>
            <p:spPr>
              <a:xfrm>
                <a:off x="0" y="1397097"/>
                <a:ext cx="9144000" cy="4717474"/>
              </a:xfrm>
              <a:blipFill>
                <a:blip r:embed="rId2"/>
                <a:stretch>
                  <a:fillRect l="-800" r="-80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矩形 4">
            <a:extLst>
              <a:ext uri="{FF2B5EF4-FFF2-40B4-BE49-F238E27FC236}">
                <a16:creationId xmlns:a16="http://schemas.microsoft.com/office/drawing/2014/main" id="{E8B8583A-5427-4DD1-A25C-4FC9EC7CD53A}"/>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27079" y="323664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b="1" i="1">
                          <a:solidFill>
                            <a:srgbClr val="0000FF"/>
                          </a:solidFill>
                          <a:latin typeface="Cambria Math" panose="02040503050406030204" pitchFamily="18" charset="0"/>
                          <a:ea typeface="+mj-ea"/>
                        </a:rPr>
                        <m:t>𝑨</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3</m:t>
                          </m:r>
                        </m:sub>
                      </m:sSub>
                      <m:r>
                        <a:rPr lang="zh-CN" altLang="en-US" sz="32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27079" y="3236640"/>
                <a:ext cx="914400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2F6F1E4-5DA4-4169-87CB-E07AF79DBA57}"/>
                  </a:ext>
                </a:extLst>
              </p:cNvPr>
              <p:cNvSpPr/>
              <p:nvPr/>
            </p:nvSpPr>
            <p:spPr>
              <a:xfrm>
                <a:off x="-1889" y="553810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3200" i="1">
                              <a:solidFill>
                                <a:srgbClr val="0000FF"/>
                              </a:solidFill>
                              <a:latin typeface="Cambria Math" panose="02040503050406030204" pitchFamily="18" charset="0"/>
                            </a:rPr>
                          </m:ctrlPr>
                        </m:dPr>
                        <m:e>
                          <m:r>
                            <a:rPr lang="zh-CN" altLang="en-US" sz="3200" b="1" i="1">
                              <a:solidFill>
                                <a:srgbClr val="0000FF"/>
                              </a:solidFill>
                              <a:latin typeface="Cambria Math" panose="02040503050406030204" pitchFamily="18" charset="0"/>
                              <a:ea typeface="+mj-ea"/>
                            </a:rPr>
                            <m:t>𝑨</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i="1">
                                  <a:solidFill>
                                    <a:srgbClr val="0000FF"/>
                                  </a:solidFill>
                                  <a:latin typeface="Cambria Math" panose="02040503050406030204" pitchFamily="18" charset="0"/>
                                </a:rPr>
                                <m:t>𝑛</m:t>
                              </m:r>
                            </m:sub>
                          </m:sSub>
                        </m:e>
                      </m:d>
                    </m:oMath>
                  </m:oMathPara>
                </a14:m>
                <a:endParaRPr lang="zh-CN" altLang="en-US" sz="3200" dirty="0">
                  <a:solidFill>
                    <a:srgbClr val="0000FF"/>
                  </a:solidFill>
                </a:endParaRPr>
              </a:p>
            </p:txBody>
          </p:sp>
        </mc:Choice>
        <mc:Fallback xmlns="">
          <p:sp>
            <p:nvSpPr>
              <p:cNvPr id="7" name="矩形 6">
                <a:extLst>
                  <a:ext uri="{FF2B5EF4-FFF2-40B4-BE49-F238E27FC236}">
                    <a16:creationId xmlns:a16="http://schemas.microsoft.com/office/drawing/2014/main" id="{E2F6F1E4-5DA4-4169-87CB-E07AF79DBA57}"/>
                  </a:ext>
                </a:extLst>
              </p:cNvPr>
              <p:cNvSpPr>
                <a:spLocks noRot="1" noChangeAspect="1" noMove="1" noResize="1" noEditPoints="1" noAdjustHandles="1" noChangeArrowheads="1" noChangeShapeType="1" noTextEdit="1"/>
              </p:cNvSpPr>
              <p:nvPr/>
            </p:nvSpPr>
            <p:spPr>
              <a:xfrm>
                <a:off x="-1889" y="5538100"/>
                <a:ext cx="9144000" cy="58477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54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14308A1-A9EB-415E-88BB-F1B6A989EBC8}"/>
              </a:ext>
            </a:extLst>
          </p:cNvPr>
          <p:cNvSpPr>
            <a:spLocks noGrp="1"/>
          </p:cNvSpPr>
          <p:nvPr>
            <p:ph type="body" sz="quarter" idx="10"/>
          </p:nvPr>
        </p:nvSpPr>
        <p:spPr>
          <a:xfrm>
            <a:off x="0" y="958534"/>
            <a:ext cx="9144000" cy="369332"/>
          </a:xfrm>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0"/>
            <a:ext cx="9144000" cy="1356553"/>
          </a:xfrm>
        </p:spPr>
        <p:txBody>
          <a:bodyPr/>
          <a:lstStyle/>
          <a:p>
            <a:r>
              <a:rPr lang="en-US" altLang="zh-CN" b="0" dirty="0"/>
              <a:t>      </a:t>
            </a:r>
            <a:r>
              <a:rPr lang="zh-CN" altLang="zh-CN" sz="2800" b="0" dirty="0"/>
              <a:t>在几何空间中，张量</a:t>
            </a:r>
            <a:r>
              <a:rPr lang="en-US" altLang="zh-CN" sz="2800" b="1" i="1" dirty="0"/>
              <a:t>A</a:t>
            </a:r>
            <a:r>
              <a:rPr lang="zh-CN" altLang="zh-CN" sz="2800" b="0" dirty="0"/>
              <a:t>就可以形成“一条直线”，即向量</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8" name="图片 7">
            <a:extLst>
              <a:ext uri="{FF2B5EF4-FFF2-40B4-BE49-F238E27FC236}">
                <a16:creationId xmlns:a16="http://schemas.microsoft.com/office/drawing/2014/main" id="{2C2D0844-DA8D-4477-9643-37905CC332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28801" y="3374430"/>
            <a:ext cx="5290631" cy="1053148"/>
          </a:xfrm>
          <a:prstGeom prst="rect">
            <a:avLst/>
          </a:prstGeom>
        </p:spPr>
      </p:pic>
      <p:sp>
        <p:nvSpPr>
          <p:cNvPr id="9" name="矩形 8">
            <a:extLst>
              <a:ext uri="{FF2B5EF4-FFF2-40B4-BE49-F238E27FC236}">
                <a16:creationId xmlns:a16="http://schemas.microsoft.com/office/drawing/2014/main" id="{679919A1-2158-4772-A1A3-CCBD443BBFCC}"/>
              </a:ext>
            </a:extLst>
          </p:cNvPr>
          <p:cNvSpPr/>
          <p:nvPr/>
        </p:nvSpPr>
        <p:spPr>
          <a:xfrm>
            <a:off x="419100" y="4717901"/>
            <a:ext cx="8305800" cy="1251176"/>
          </a:xfrm>
          <a:prstGeom prst="rect">
            <a:avLst/>
          </a:prstGeom>
        </p:spPr>
        <p:txBody>
          <a:bodyPr wrap="square">
            <a:spAutoFit/>
          </a:bodyPr>
          <a:lstStyle/>
          <a:p>
            <a:pPr>
              <a:lnSpc>
                <a:spcPct val="150000"/>
              </a:lnSpc>
            </a:pPr>
            <a:r>
              <a:rPr lang="en-US" altLang="zh-CN" sz="2667" kern="100" dirty="0">
                <a:latin typeface="+mj-ea"/>
                <a:ea typeface="+mj-ea"/>
                <a:cs typeface="Times New Roman" panose="02020603050405020304" pitchFamily="18" charset="0"/>
              </a:rPr>
              <a:t>       </a:t>
            </a:r>
            <a:r>
              <a:rPr lang="zh-CN" altLang="zh-CN" sz="2667" kern="100" dirty="0">
                <a:latin typeface="+mj-ea"/>
                <a:ea typeface="+mj-ea"/>
                <a:cs typeface="Times New Roman" panose="02020603050405020304" pitchFamily="18" charset="0"/>
              </a:rPr>
              <a:t>每个小立方体表示一个基元素，在</a:t>
            </a:r>
            <a:r>
              <a:rPr lang="zh-CN" altLang="en-US" sz="2667" kern="100" dirty="0">
                <a:solidFill>
                  <a:srgbClr val="0000FF"/>
                </a:solidFill>
                <a:latin typeface="+mj-ea"/>
              </a:rPr>
              <a:t>𝑛</a:t>
            </a:r>
            <a:r>
              <a:rPr lang="zh-CN" altLang="zh-CN" sz="2667" kern="100" dirty="0">
                <a:latin typeface="+mj-ea"/>
                <a:ea typeface="+mj-ea"/>
                <a:cs typeface="Times New Roman" panose="02020603050405020304" pitchFamily="18" charset="0"/>
              </a:rPr>
              <a:t>维空间中</a:t>
            </a:r>
            <a:r>
              <a:rPr lang="zh-CN" altLang="zh-CN" sz="2667" b="1" kern="100" dirty="0">
                <a:latin typeface="+mj-ea"/>
                <a:ea typeface="+mj-ea"/>
                <a:cs typeface="Times New Roman" panose="02020603050405020304" pitchFamily="18" charset="0"/>
              </a:rPr>
              <a:t>张量</a:t>
            </a:r>
            <a:r>
              <a:rPr lang="en-US" altLang="zh-CN" sz="2667" b="1" i="1" kern="100" dirty="0">
                <a:latin typeface="+mj-ea"/>
                <a:ea typeface="+mj-ea"/>
              </a:rPr>
              <a:t>A</a:t>
            </a:r>
            <a:r>
              <a:rPr lang="zh-CN" altLang="zh-CN" sz="2667" kern="100" dirty="0">
                <a:latin typeface="+mj-ea"/>
                <a:ea typeface="+mj-ea"/>
                <a:cs typeface="Times New Roman" panose="02020603050405020304" pitchFamily="18" charset="0"/>
              </a:rPr>
              <a:t>包含</a:t>
            </a:r>
            <a:r>
              <a:rPr lang="zh-CN" altLang="en-US" sz="2667" kern="100" dirty="0">
                <a:solidFill>
                  <a:srgbClr val="0000FF"/>
                </a:solidFill>
                <a:latin typeface="+mj-ea"/>
                <a:ea typeface="+mj-ea"/>
              </a:rPr>
              <a:t>𝑛</a:t>
            </a:r>
            <a:r>
              <a:rPr lang="zh-CN" altLang="zh-CN" sz="2667" kern="100" dirty="0">
                <a:latin typeface="+mj-ea"/>
                <a:ea typeface="+mj-ea"/>
                <a:cs typeface="Times New Roman" panose="02020603050405020304" pitchFamily="18" charset="0"/>
              </a:rPr>
              <a:t>个分量，即</a:t>
            </a:r>
            <a:r>
              <a:rPr lang="zh-CN" altLang="en-US" sz="2667" kern="100" dirty="0">
                <a:solidFill>
                  <a:srgbClr val="0000FF"/>
                </a:solidFill>
                <a:latin typeface="+mj-ea"/>
              </a:rPr>
              <a:t>𝑛</a:t>
            </a:r>
            <a:r>
              <a:rPr lang="zh-CN" altLang="zh-CN" sz="2667" kern="100" dirty="0">
                <a:latin typeface="+mj-ea"/>
                <a:ea typeface="+mj-ea"/>
                <a:cs typeface="Times New Roman" panose="02020603050405020304" pitchFamily="18" charset="0"/>
              </a:rPr>
              <a:t>个基元素。</a:t>
            </a:r>
            <a:endParaRPr lang="zh-CN" altLang="en-US" sz="2667" dirty="0">
              <a:latin typeface="+mj-ea"/>
              <a:ea typeface="+mj-ea"/>
            </a:endParaRPr>
          </a:p>
        </p:txBody>
      </p:sp>
      <p:sp>
        <p:nvSpPr>
          <p:cNvPr id="11" name="矩形 10">
            <a:extLst>
              <a:ext uri="{FF2B5EF4-FFF2-40B4-BE49-F238E27FC236}">
                <a16:creationId xmlns:a16="http://schemas.microsoft.com/office/drawing/2014/main" id="{5DFC8F17-EBCE-4AAB-BAF6-62394CE75D8F}"/>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p:spTree>
    <p:extLst>
      <p:ext uri="{BB962C8B-B14F-4D97-AF65-F5344CB8AC3E}">
        <p14:creationId xmlns:p14="http://schemas.microsoft.com/office/powerpoint/2010/main" val="3211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2F886A1-391B-44F5-AB44-E137A647977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5277627"/>
          </a:xfrm>
        </p:spPr>
        <p:txBody>
          <a:bodyPr/>
          <a:lstStyle/>
          <a:p>
            <a:r>
              <a:rPr lang="zh-CN" altLang="en-US" sz="2800" b="0" dirty="0"/>
              <a:t>       在三维空间中，一个二阶张量具有</a:t>
            </a:r>
            <a:r>
              <a:rPr lang="en-US" altLang="zh-CN" sz="2800" b="0" dirty="0">
                <a:solidFill>
                  <a:srgbClr val="0000FF"/>
                </a:solidFill>
              </a:rPr>
              <a:t>9</a:t>
            </a:r>
            <a:r>
              <a:rPr lang="zh-CN" altLang="en-US" sz="2800" b="0" dirty="0"/>
              <a:t>个分量，可以被表示为一个有序的</a:t>
            </a:r>
            <a:r>
              <a:rPr lang="en-US" altLang="zh-CN" sz="2800" b="0" dirty="0">
                <a:solidFill>
                  <a:srgbClr val="0000FF"/>
                </a:solidFill>
              </a:rPr>
              <a:t>9</a:t>
            </a:r>
            <a:r>
              <a:rPr lang="zh-CN" altLang="en-US" sz="2800" b="0" dirty="0"/>
              <a:t>元数组或一个</a:t>
            </a:r>
            <a:r>
              <a:rPr lang="en-US" altLang="zh-CN" sz="2800" b="0" dirty="0">
                <a:solidFill>
                  <a:srgbClr val="0000FF"/>
                </a:solidFill>
              </a:rPr>
              <a:t>3×3</a:t>
            </a:r>
            <a:r>
              <a:rPr lang="zh-CN" altLang="en-US" sz="2800" b="0" dirty="0"/>
              <a:t>阶的矩阵</a:t>
            </a:r>
            <a:r>
              <a:rPr lang="zh-CN" altLang="zh-CN" sz="2800" b="0" dirty="0"/>
              <a:t>：</a:t>
            </a:r>
            <a:endParaRPr lang="en-US" altLang="zh-CN" sz="2800" b="0" dirty="0"/>
          </a:p>
          <a:p>
            <a:endParaRPr lang="en-US" altLang="zh-CN" sz="2800" b="0" dirty="0"/>
          </a:p>
          <a:p>
            <a:endParaRPr lang="en-US" altLang="zh-CN" sz="2800" dirty="0"/>
          </a:p>
          <a:p>
            <a:endParaRPr lang="en-US" altLang="zh-CN" sz="2800" b="0" dirty="0"/>
          </a:p>
          <a:p>
            <a:r>
              <a:rPr lang="zh-CN" altLang="en-US" sz="2800" b="0" dirty="0"/>
              <a:t>       对于</a:t>
            </a:r>
            <a:r>
              <a:rPr lang="en-US" altLang="zh-CN" sz="2800" b="0" dirty="0"/>
              <a:t>n</a:t>
            </a:r>
            <a:r>
              <a:rPr lang="zh-CN" altLang="en-US" sz="2800" b="0" dirty="0"/>
              <a:t>维空间，一个二阶张量有</a:t>
            </a:r>
            <a:r>
              <a:rPr lang="en-US" altLang="zh-CN" sz="2800" b="0" dirty="0">
                <a:solidFill>
                  <a:srgbClr val="0000FF"/>
                </a:solidFill>
              </a:rPr>
              <a:t>n</a:t>
            </a:r>
            <a:r>
              <a:rPr lang="en-US" altLang="zh-CN" sz="2800" b="0" baseline="30000" dirty="0">
                <a:solidFill>
                  <a:srgbClr val="0000FF"/>
                </a:solidFill>
              </a:rPr>
              <a:t>2</a:t>
            </a:r>
            <a:r>
              <a:rPr lang="zh-CN" altLang="en-US" sz="2800" b="0" dirty="0"/>
              <a:t>个分量，可以表示为一个有序的</a:t>
            </a:r>
            <a:r>
              <a:rPr lang="en-US" altLang="zh-CN" sz="2800" b="0" dirty="0">
                <a:solidFill>
                  <a:srgbClr val="0000FF"/>
                </a:solidFill>
              </a:rPr>
              <a:t>n</a:t>
            </a:r>
            <a:r>
              <a:rPr lang="en-US" altLang="zh-CN" sz="2800" b="0" baseline="30000" dirty="0">
                <a:solidFill>
                  <a:srgbClr val="0000FF"/>
                </a:solidFill>
              </a:rPr>
              <a:t>2</a:t>
            </a:r>
            <a:r>
              <a:rPr lang="zh-CN" altLang="en-US" sz="2800" b="0" dirty="0"/>
              <a:t>个元素的数组，或表示为一个</a:t>
            </a:r>
            <a:r>
              <a:rPr lang="en-US" altLang="zh-CN" sz="2800" b="0" dirty="0" err="1">
                <a:solidFill>
                  <a:srgbClr val="0000FF"/>
                </a:solidFill>
              </a:rPr>
              <a:t>n×n</a:t>
            </a:r>
            <a:r>
              <a:rPr lang="zh-CN" altLang="en-US" sz="2800" b="0" dirty="0"/>
              <a:t>阶的矩阵。</a:t>
            </a:r>
            <a:endParaRPr lang="zh-CN" altLang="zh-CN" sz="2800" b="0" dirty="0"/>
          </a:p>
          <a:p>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0" y="3048000"/>
                <a:ext cx="9144000" cy="12661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00FF"/>
                          </a:solidFill>
                          <a:latin typeface="Cambria Math" panose="02040503050406030204" pitchFamily="18" charset="0"/>
                        </a:rPr>
                        <m:t>𝑨</m:t>
                      </m:r>
                      <m:r>
                        <a:rPr lang="en-US" altLang="zh-CN" i="1">
                          <a:solidFill>
                            <a:srgbClr val="0000FF"/>
                          </a:solidFill>
                          <a:latin typeface="Cambria Math" panose="02040503050406030204" pitchFamily="18" charset="0"/>
                        </a:rPr>
                        <m:t>=</m:t>
                      </m:r>
                      <m:d>
                        <m:dPr>
                          <m:begChr m:val="["/>
                          <m:endChr m:val="]"/>
                          <m:ctrlPr>
                            <a:rPr lang="zh-CN" altLang="zh-CN" i="1">
                              <a:solidFill>
                                <a:srgbClr val="0000FF"/>
                              </a:solidFill>
                              <a:latin typeface="Cambria Math" panose="02040503050406030204" pitchFamily="18" charset="0"/>
                            </a:rPr>
                          </m:ctrlPr>
                        </m:dPr>
                        <m:e>
                          <m:m>
                            <m:mPr>
                              <m:mcs>
                                <m:mc>
                                  <m:mcPr>
                                    <m:count m:val="3"/>
                                    <m:mcJc m:val="center"/>
                                  </m:mcPr>
                                </m:mc>
                              </m:mcs>
                              <m:ctrlPr>
                                <a:rPr lang="zh-CN" altLang="zh-CN" i="1">
                                  <a:solidFill>
                                    <a:srgbClr val="0000FF"/>
                                  </a:solidFill>
                                  <a:latin typeface="Cambria Math" panose="02040503050406030204" pitchFamily="18" charset="0"/>
                                </a:rPr>
                              </m:ctrlPr>
                            </m:mP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3,3</m:t>
                                    </m:r>
                                  </m:sub>
                                </m:sSub>
                              </m:e>
                            </m:mr>
                          </m:m>
                        </m:e>
                      </m:d>
                      <m:r>
                        <a:rPr lang="zh-CN" altLang="en-US" sz="40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0" y="3048000"/>
                <a:ext cx="9144000" cy="1266180"/>
              </a:xfrm>
              <a:prstGeom prst="rect">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9B060C5C-1517-4931-BA31-66DD1E8BE082}"/>
              </a:ext>
            </a:extLst>
          </p:cNvPr>
          <p:cNvSpPr/>
          <p:nvPr/>
        </p:nvSpPr>
        <p:spPr>
          <a:xfrm>
            <a:off x="203200" y="990113"/>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30992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12E18F61-61A0-457C-9007-B9312FA30DD7}"/>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1507364"/>
          </a:xfrm>
        </p:spPr>
        <p:txBody>
          <a:bodyPr/>
          <a:lstStyle/>
          <a:p>
            <a:pPr>
              <a:lnSpc>
                <a:spcPct val="150000"/>
              </a:lnSpc>
            </a:pPr>
            <a:r>
              <a:rPr lang="zh-CN" altLang="en-US" sz="2800" b="0" dirty="0"/>
              <a:t>       一个二阶张量可以用一个矩阵表示，在几何空间中构成“</a:t>
            </a:r>
            <a:r>
              <a:rPr lang="zh-CN" altLang="en-US" sz="2800" b="0" dirty="0">
                <a:solidFill>
                  <a:srgbClr val="0000FF"/>
                </a:solidFill>
              </a:rPr>
              <a:t>一个张平面</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7" name="图片 6">
            <a:extLst>
              <a:ext uri="{FF2B5EF4-FFF2-40B4-BE49-F238E27FC236}">
                <a16:creationId xmlns:a16="http://schemas.microsoft.com/office/drawing/2014/main" id="{AF3C86EB-35BF-4A91-9EBC-53D11E493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397" y="3407492"/>
            <a:ext cx="3203209" cy="2160573"/>
          </a:xfrm>
          <a:prstGeom prst="rect">
            <a:avLst/>
          </a:prstGeom>
        </p:spPr>
      </p:pic>
      <p:sp>
        <p:nvSpPr>
          <p:cNvPr id="9" name="矩形 8">
            <a:extLst>
              <a:ext uri="{FF2B5EF4-FFF2-40B4-BE49-F238E27FC236}">
                <a16:creationId xmlns:a16="http://schemas.microsoft.com/office/drawing/2014/main" id="{89D4CEA1-BC2A-48FB-9A05-C512D41AFDC4}"/>
              </a:ext>
            </a:extLst>
          </p:cNvPr>
          <p:cNvSpPr/>
          <p:nvPr/>
        </p:nvSpPr>
        <p:spPr>
          <a:xfrm>
            <a:off x="1016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23081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8E57AD2-9675-4CF8-A8D5-92D904E1D3D3}"/>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82491"/>
            <a:ext cx="9144000" cy="3037014"/>
          </a:xfrm>
        </p:spPr>
        <p:txBody>
          <a:bodyPr/>
          <a:lstStyle/>
          <a:p>
            <a:r>
              <a:rPr lang="zh-CN" altLang="en-US" sz="2800" b="0" dirty="0"/>
              <a:t>       按照之前对张量的定义，我们可以知道在三维空间中的一个三阶张量应该具有</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个分量，可以构建出一组</a:t>
            </a:r>
            <a:r>
              <a:rPr lang="en-US" altLang="zh-CN" sz="2800" b="0" dirty="0">
                <a:solidFill>
                  <a:srgbClr val="0000FF"/>
                </a:solidFill>
              </a:rPr>
              <a:t>3</a:t>
            </a:r>
            <a:r>
              <a:rPr lang="zh-CN" altLang="en-US" sz="2800" b="0" dirty="0"/>
              <a:t>个矩阵，每个矩阵包含</a:t>
            </a:r>
            <a:r>
              <a:rPr lang="en-US" altLang="zh-CN" sz="2800" b="0" dirty="0">
                <a:solidFill>
                  <a:srgbClr val="0000FF"/>
                </a:solidFill>
              </a:rPr>
              <a:t>3×3</a:t>
            </a:r>
            <a:r>
              <a:rPr lang="zh-CN" altLang="en-US" sz="2800" b="0" dirty="0"/>
              <a:t>个元素的数据体。我们可以将这个数据体设想成由“三个平面”构建而成的一个“</a:t>
            </a:r>
            <a:r>
              <a:rPr lang="zh-CN" altLang="en-US" sz="2800" b="0" dirty="0">
                <a:solidFill>
                  <a:srgbClr val="0000FF"/>
                </a:solidFill>
              </a:rPr>
              <a:t>立方体</a:t>
            </a:r>
            <a:r>
              <a:rPr lang="zh-CN" altLang="en-US" sz="2800" b="0" dirty="0"/>
              <a:t>” 。</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6A8021C1-1A9C-4406-809D-F946C92CA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934911"/>
            <a:ext cx="2457927" cy="2707416"/>
          </a:xfrm>
          <a:prstGeom prst="rect">
            <a:avLst/>
          </a:prstGeom>
        </p:spPr>
      </p:pic>
      <p:sp>
        <p:nvSpPr>
          <p:cNvPr id="7" name="矩形 6">
            <a:extLst>
              <a:ext uri="{FF2B5EF4-FFF2-40B4-BE49-F238E27FC236}">
                <a16:creationId xmlns:a16="http://schemas.microsoft.com/office/drawing/2014/main" id="{9E7B0D29-096D-4592-B187-0A0775EF769A}"/>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301007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00AD6AB-3D2C-42FC-A97C-E7AC1220DA1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77031"/>
            <a:ext cx="9144000" cy="2476860"/>
          </a:xfrm>
        </p:spPr>
        <p:txBody>
          <a:bodyPr/>
          <a:lstStyle/>
          <a:p>
            <a:r>
              <a:rPr lang="zh-CN" altLang="en-US" sz="2800" dirty="0"/>
              <a:t>      相似地，对于</a:t>
            </a:r>
            <a:r>
              <a:rPr lang="zh-CN" altLang="en-US" sz="2800" kern="100" dirty="0">
                <a:solidFill>
                  <a:srgbClr val="0000FF"/>
                </a:solidFill>
                <a:latin typeface="+mj-ea"/>
              </a:rPr>
              <a:t>𝑛</a:t>
            </a:r>
            <a:r>
              <a:rPr lang="zh-CN" altLang="en-US" sz="2800" dirty="0"/>
              <a:t>维空间来说，一个三阶张量应该具有</a:t>
            </a:r>
            <a:r>
              <a:rPr lang="zh-CN" altLang="en-US" sz="2800" kern="100" dirty="0">
                <a:solidFill>
                  <a:srgbClr val="0000FF"/>
                </a:solidFill>
                <a:latin typeface="+mj-ea"/>
              </a:rPr>
              <a:t>𝑛</a:t>
            </a:r>
            <a:r>
              <a:rPr lang="en-US" altLang="zh-CN" sz="2800" baseline="30000" dirty="0">
                <a:solidFill>
                  <a:srgbClr val="0000FF"/>
                </a:solidFill>
              </a:rPr>
              <a:t>3</a:t>
            </a:r>
            <a:r>
              <a:rPr lang="en-US" altLang="zh-CN" sz="2800" i="1" baseline="30000" dirty="0">
                <a:solidFill>
                  <a:srgbClr val="0000FF"/>
                </a:solidFill>
              </a:rPr>
              <a:t> </a:t>
            </a:r>
            <a:r>
              <a:rPr lang="zh-CN" altLang="en-US" sz="2800" dirty="0"/>
              <a:t>个分量，从而构建出一组具有</a:t>
            </a:r>
            <a:r>
              <a:rPr lang="zh-CN" altLang="en-US" sz="2800" kern="100" dirty="0">
                <a:solidFill>
                  <a:srgbClr val="0000FF"/>
                </a:solidFill>
                <a:latin typeface="+mj-ea"/>
              </a:rPr>
              <a:t>𝑛</a:t>
            </a:r>
            <a:r>
              <a:rPr lang="zh-CN" altLang="en-US" sz="2800" dirty="0"/>
              <a:t>个矩阵，每个矩阵包含</a:t>
            </a:r>
            <a:r>
              <a:rPr lang="zh-CN" altLang="en-US" sz="2800" kern="100" dirty="0">
                <a:solidFill>
                  <a:srgbClr val="0000FF"/>
                </a:solidFill>
                <a:latin typeface="+mj-ea"/>
              </a:rPr>
              <a:t>𝑛</a:t>
            </a:r>
            <a:r>
              <a:rPr lang="en-US" altLang="zh-CN" sz="2800" dirty="0">
                <a:solidFill>
                  <a:srgbClr val="0000FF"/>
                </a:solidFill>
              </a:rPr>
              <a:t>×</a:t>
            </a:r>
            <a:r>
              <a:rPr lang="zh-CN" altLang="en-US" sz="2800" kern="100" dirty="0">
                <a:solidFill>
                  <a:srgbClr val="0000FF"/>
                </a:solidFill>
                <a:latin typeface="+mj-ea"/>
              </a:rPr>
              <a:t>𝑛</a:t>
            </a:r>
            <a:r>
              <a:rPr lang="zh-CN" altLang="en-US" sz="2800" dirty="0"/>
              <a:t>个元素的数据体。此时，可以将</a:t>
            </a:r>
            <a:r>
              <a:rPr lang="zh-CN" altLang="en-US" sz="2800" kern="100" dirty="0">
                <a:solidFill>
                  <a:srgbClr val="0000FF"/>
                </a:solidFill>
                <a:latin typeface="+mj-ea"/>
              </a:rPr>
              <a:t>𝑛</a:t>
            </a:r>
            <a:r>
              <a:rPr lang="zh-CN" altLang="en-US" sz="2800" dirty="0"/>
              <a:t>维空间中的三阶张量设想成由“</a:t>
            </a:r>
            <a:r>
              <a:rPr lang="zh-CN" altLang="en-US" sz="2800" kern="100" dirty="0">
                <a:solidFill>
                  <a:srgbClr val="0000FF"/>
                </a:solidFill>
                <a:latin typeface="+mj-ea"/>
              </a:rPr>
              <a:t>𝑛</a:t>
            </a:r>
            <a:r>
              <a:rPr lang="zh-CN" altLang="en-US" sz="2800" dirty="0">
                <a:solidFill>
                  <a:srgbClr val="0000FF"/>
                </a:solidFill>
              </a:rPr>
              <a:t>个平面</a:t>
            </a:r>
            <a:r>
              <a:rPr lang="zh-CN" altLang="en-US" sz="2800" dirty="0"/>
              <a:t>”构建而成的一个“</a:t>
            </a:r>
            <a:r>
              <a:rPr lang="zh-CN" altLang="en-US" sz="2800" dirty="0">
                <a:solidFill>
                  <a:srgbClr val="0000FF"/>
                </a:solidFill>
              </a:rPr>
              <a:t>立方体</a:t>
            </a:r>
            <a:r>
              <a:rPr lang="zh-CN" altLang="en-US" sz="2800" dirty="0"/>
              <a:t>” 。</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F13BCBE-6E69-4C28-BFDF-BE26F88D4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3933739"/>
            <a:ext cx="3264139" cy="2459987"/>
          </a:xfrm>
          <a:prstGeom prst="rect">
            <a:avLst/>
          </a:prstGeom>
        </p:spPr>
      </p:pic>
      <p:sp>
        <p:nvSpPr>
          <p:cNvPr id="7" name="矩形 6">
            <a:extLst>
              <a:ext uri="{FF2B5EF4-FFF2-40B4-BE49-F238E27FC236}">
                <a16:creationId xmlns:a16="http://schemas.microsoft.com/office/drawing/2014/main" id="{B1FF5104-C742-4096-A727-61FCAE3504F2}"/>
              </a:ext>
            </a:extLst>
          </p:cNvPr>
          <p:cNvSpPr/>
          <p:nvPr/>
        </p:nvSpPr>
        <p:spPr>
          <a:xfrm>
            <a:off x="152400" y="98458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407995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BFA1395-D91B-4EF7-AD06-0B42193FB524}"/>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3928403"/>
          </a:xfrm>
        </p:spPr>
        <p:txBody>
          <a:bodyPr/>
          <a:lstStyle/>
          <a:p>
            <a:r>
              <a:rPr lang="zh-CN" altLang="en-US" sz="2800" b="0" dirty="0"/>
              <a:t>       在三维空间中，一个四阶张量所具有的分量数量为</a:t>
            </a:r>
            <a:r>
              <a:rPr lang="en-US" altLang="zh-CN" sz="2800" b="0" dirty="0">
                <a:solidFill>
                  <a:srgbClr val="0000FF"/>
                </a:solidFill>
              </a:rPr>
              <a:t>3</a:t>
            </a:r>
            <a:r>
              <a:rPr lang="en-US" altLang="zh-CN" sz="2800" b="0" baseline="30000" dirty="0">
                <a:solidFill>
                  <a:srgbClr val="0000FF"/>
                </a:solidFill>
              </a:rPr>
              <a:t>4</a:t>
            </a:r>
            <a:r>
              <a:rPr lang="en-US" altLang="zh-CN" sz="2800" b="0" dirty="0">
                <a:solidFill>
                  <a:srgbClr val="0000FF"/>
                </a:solidFill>
              </a:rPr>
              <a:t>=81 </a:t>
            </a:r>
            <a:r>
              <a:rPr lang="zh-CN" altLang="en-US" sz="2800" b="0" dirty="0"/>
              <a:t>。假设将每</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个分量的三阶张量看成是一个独立的“立方体元素”，那么一个四阶的张量就可以被形象化地理解为由</a:t>
            </a:r>
            <a:r>
              <a:rPr lang="en-US" altLang="zh-CN" sz="2800" b="0" dirty="0">
                <a:solidFill>
                  <a:srgbClr val="0000FF"/>
                </a:solidFill>
              </a:rPr>
              <a:t>3</a:t>
            </a:r>
            <a:r>
              <a:rPr lang="zh-CN" altLang="en-US" sz="2800" b="0" dirty="0">
                <a:solidFill>
                  <a:srgbClr val="0000FF"/>
                </a:solidFill>
              </a:rPr>
              <a:t>个三阶张量组合</a:t>
            </a:r>
            <a:r>
              <a:rPr lang="zh-CN" altLang="en-US" sz="2800" b="0" dirty="0"/>
              <a:t>（</a:t>
            </a:r>
            <a:r>
              <a:rPr lang="en-US" altLang="zh-CN" sz="2800" b="0" dirty="0"/>
              <a:t>3×</a:t>
            </a:r>
            <a:r>
              <a:rPr lang="en-US" altLang="zh-CN" sz="2800" b="0" dirty="0">
                <a:solidFill>
                  <a:srgbClr val="0000FF"/>
                </a:solidFill>
              </a:rPr>
              <a:t>3</a:t>
            </a:r>
            <a:r>
              <a:rPr lang="en-US" altLang="zh-CN" sz="2800" b="0" baseline="30000" dirty="0">
                <a:solidFill>
                  <a:srgbClr val="0000FF"/>
                </a:solidFill>
              </a:rPr>
              <a:t>3</a:t>
            </a:r>
            <a:r>
              <a:rPr lang="en-US" altLang="zh-CN" sz="2800" b="0" dirty="0"/>
              <a:t>=</a:t>
            </a:r>
            <a:r>
              <a:rPr lang="en-US" altLang="zh-CN" sz="2800" b="0" dirty="0">
                <a:solidFill>
                  <a:srgbClr val="0000FF"/>
                </a:solidFill>
              </a:rPr>
              <a:t>3</a:t>
            </a:r>
            <a:r>
              <a:rPr lang="en-US" altLang="zh-CN" sz="2800" b="0" baseline="30000" dirty="0">
                <a:solidFill>
                  <a:srgbClr val="0000FF"/>
                </a:solidFill>
              </a:rPr>
              <a:t>4</a:t>
            </a:r>
            <a:r>
              <a:rPr lang="en-US" altLang="zh-CN" sz="2800" b="0" dirty="0"/>
              <a:t>=</a:t>
            </a:r>
            <a:r>
              <a:rPr lang="en-US" altLang="zh-CN" sz="2800" b="0" dirty="0">
                <a:solidFill>
                  <a:srgbClr val="0000FF"/>
                </a:solidFill>
              </a:rPr>
              <a:t>81</a:t>
            </a:r>
            <a:r>
              <a:rPr lang="zh-CN" altLang="en-US" sz="2800" b="0" dirty="0"/>
              <a:t>）在一起的“一组积木”。将这</a:t>
            </a:r>
            <a:r>
              <a:rPr lang="en-US" altLang="zh-CN" sz="2800" b="0" dirty="0"/>
              <a:t>3</a:t>
            </a:r>
            <a:r>
              <a:rPr lang="zh-CN" altLang="en-US" sz="2800" b="0" dirty="0"/>
              <a:t>块积木排列成一排，将构建出一个由矩阵构成的“阵列”。</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91D66AB6-45F7-421D-9DB1-4B06525C472E}"/>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4248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D602DD1-A0B5-463E-9259-63A08521B4B0}"/>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76200" y="1397097"/>
            <a:ext cx="8991600" cy="3037014"/>
          </a:xfrm>
        </p:spPr>
        <p:txBody>
          <a:bodyPr/>
          <a:lstStyle/>
          <a:p>
            <a:r>
              <a:rPr lang="zh-CN" altLang="en-US" sz="2800" b="0" dirty="0"/>
              <a:t>       有了上面的类比，在构建</a:t>
            </a:r>
            <a:r>
              <a:rPr lang="zh-CN" altLang="en-US" sz="2800" kern="100" dirty="0">
                <a:solidFill>
                  <a:srgbClr val="0000FF"/>
                </a:solidFill>
                <a:latin typeface="+mj-ea"/>
              </a:rPr>
              <a:t>𝑛</a:t>
            </a:r>
            <a:r>
              <a:rPr lang="zh-CN" altLang="en-US" sz="2800" b="0" dirty="0"/>
              <a:t>维空间中的</a:t>
            </a:r>
            <a:r>
              <a:rPr lang="zh-CN" altLang="en-US" sz="2800" b="0" dirty="0">
                <a:solidFill>
                  <a:srgbClr val="0000FF"/>
                </a:solidFill>
              </a:rPr>
              <a:t>四阶张量</a:t>
            </a:r>
            <a:r>
              <a:rPr lang="zh-CN" altLang="en-US" sz="2800" b="0" dirty="0"/>
              <a:t>就会变得容易一些。想象一下，不难得出这样的构想，对于</a:t>
            </a:r>
            <a:r>
              <a:rPr lang="zh-CN" altLang="en-US" sz="2800" kern="100" dirty="0">
                <a:solidFill>
                  <a:srgbClr val="0000FF"/>
                </a:solidFill>
                <a:latin typeface="+mj-ea"/>
              </a:rPr>
              <a:t>𝑛</a:t>
            </a:r>
            <a:r>
              <a:rPr lang="zh-CN" altLang="en-US" sz="2800" b="0" dirty="0"/>
              <a:t>维空间中的</a:t>
            </a:r>
            <a:r>
              <a:rPr lang="zh-CN" altLang="en-US" sz="2800" b="0" dirty="0">
                <a:solidFill>
                  <a:srgbClr val="0000FF"/>
                </a:solidFill>
              </a:rPr>
              <a:t>四阶张量</a:t>
            </a:r>
            <a:r>
              <a:rPr lang="zh-CN" altLang="en-US" sz="2800" b="0" dirty="0"/>
              <a:t>，我们可以将</a:t>
            </a:r>
            <a:r>
              <a:rPr lang="zh-CN" altLang="en-US" sz="2800" kern="100" dirty="0">
                <a:solidFill>
                  <a:srgbClr val="0000FF"/>
                </a:solidFill>
                <a:latin typeface="+mj-ea"/>
              </a:rPr>
              <a:t>𝑛</a:t>
            </a:r>
            <a:r>
              <a:rPr lang="zh-CN" altLang="en-US" sz="2800" b="0" dirty="0"/>
              <a:t>个</a:t>
            </a:r>
            <a:r>
              <a:rPr lang="zh-CN" altLang="en-US" sz="2800" b="0" dirty="0">
                <a:solidFill>
                  <a:srgbClr val="FF0000"/>
                </a:solidFill>
              </a:rPr>
              <a:t>长宽高</a:t>
            </a:r>
            <a:r>
              <a:rPr lang="zh-CN" altLang="en-US" sz="2800" b="0" dirty="0"/>
              <a:t>都是</a:t>
            </a:r>
            <a:r>
              <a:rPr lang="zh-CN" altLang="en-US" sz="2800" kern="100" dirty="0">
                <a:solidFill>
                  <a:srgbClr val="0000FF"/>
                </a:solidFill>
                <a:latin typeface="+mj-ea"/>
              </a:rPr>
              <a:t>𝑛</a:t>
            </a:r>
            <a:r>
              <a:rPr lang="zh-CN" altLang="en-US" sz="2800" b="0" dirty="0"/>
              <a:t>的立方体积木</a:t>
            </a:r>
            <a:r>
              <a:rPr lang="zh-CN" altLang="en-US" sz="2800" b="0" dirty="0">
                <a:solidFill>
                  <a:schemeClr val="tx1">
                    <a:lumMod val="50000"/>
                    <a:lumOff val="50000"/>
                  </a:schemeClr>
                </a:solidFill>
              </a:rPr>
              <a:t>（即三阶张量）</a:t>
            </a:r>
            <a:r>
              <a:rPr lang="zh-CN" altLang="en-US" sz="2800" b="0" dirty="0"/>
              <a:t>组合在一起构成一组具有</a:t>
            </a:r>
            <a:r>
              <a:rPr lang="zh-CN" altLang="en-US" sz="2800" kern="100" dirty="0">
                <a:solidFill>
                  <a:srgbClr val="0000FF"/>
                </a:solidFill>
                <a:latin typeface="+mj-ea"/>
              </a:rPr>
              <a:t>𝑛</a:t>
            </a:r>
            <a:r>
              <a:rPr lang="zh-CN" altLang="en-US" sz="2800" b="0" dirty="0"/>
              <a:t>个方块的“</a:t>
            </a:r>
            <a:r>
              <a:rPr lang="zh-CN" altLang="en-US" sz="2800" b="0" dirty="0">
                <a:solidFill>
                  <a:srgbClr val="0000FF"/>
                </a:solidFill>
              </a:rPr>
              <a:t>立方体元素</a:t>
            </a:r>
            <a:r>
              <a:rPr lang="zh-CN" altLang="en-US" sz="2800" b="0" dirty="0"/>
              <a:t>”组合。</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C118F0F4-D65B-42C0-A65C-E48C7EE3A92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6225" y="4410614"/>
            <a:ext cx="6031549" cy="2100578"/>
          </a:xfrm>
          <a:prstGeom prst="rect">
            <a:avLst/>
          </a:prstGeom>
        </p:spPr>
      </p:pic>
      <p:sp>
        <p:nvSpPr>
          <p:cNvPr id="7" name="矩形 6">
            <a:extLst>
              <a:ext uri="{FF2B5EF4-FFF2-40B4-BE49-F238E27FC236}">
                <a16:creationId xmlns:a16="http://schemas.microsoft.com/office/drawing/2014/main" id="{51D922BB-C17C-4308-9060-21A6FCF99992}"/>
              </a:ext>
            </a:extLst>
          </p:cNvPr>
          <p:cNvSpPr/>
          <p:nvPr/>
        </p:nvSpPr>
        <p:spPr>
          <a:xfrm>
            <a:off x="203200" y="993057"/>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992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5CE4C9D-838A-44AC-B0FE-0292BD9D8A7C}"/>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635850"/>
          </a:xfrm>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9E8DEA2-A76F-40CA-B11E-4790190F0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09" y="2362200"/>
            <a:ext cx="4376791" cy="3034965"/>
          </a:xfrm>
          <a:prstGeom prst="rect">
            <a:avLst/>
          </a:prstGeom>
        </p:spPr>
      </p:pic>
      <p:sp>
        <p:nvSpPr>
          <p:cNvPr id="10" name="矩形 9">
            <a:extLst>
              <a:ext uri="{FF2B5EF4-FFF2-40B4-BE49-F238E27FC236}">
                <a16:creationId xmlns:a16="http://schemas.microsoft.com/office/drawing/2014/main" id="{D3F8579D-D53D-456E-A74E-7233C35D8239}"/>
              </a:ext>
            </a:extLst>
          </p:cNvPr>
          <p:cNvSpPr/>
          <p:nvPr/>
        </p:nvSpPr>
        <p:spPr>
          <a:xfrm>
            <a:off x="4648200" y="1468583"/>
            <a:ext cx="4376791" cy="5186869"/>
          </a:xfrm>
          <a:prstGeom prst="rect">
            <a:avLst/>
          </a:prstGeom>
        </p:spPr>
        <p:txBody>
          <a:bodyPr wrap="square">
            <a:spAutoFit/>
          </a:bodyPr>
          <a:lstStyle/>
          <a:p>
            <a:pPr algn="just">
              <a:lnSpc>
                <a:spcPct val="150000"/>
              </a:lnSpc>
            </a:pPr>
            <a:r>
              <a:rPr lang="zh-CN" altLang="en-US" sz="2800" dirty="0">
                <a:latin typeface="+mj-ea"/>
                <a:ea typeface="+mj-ea"/>
              </a:rPr>
              <a:t>       五阶张量有</a:t>
            </a:r>
            <a:r>
              <a:rPr lang="zh-CN" altLang="en-US" sz="2800" kern="100" dirty="0">
                <a:solidFill>
                  <a:srgbClr val="0000FF"/>
                </a:solidFill>
                <a:latin typeface="+mj-ea"/>
              </a:rPr>
              <a:t>𝑛</a:t>
            </a:r>
            <a:r>
              <a:rPr lang="en-US" altLang="zh-CN" sz="2800" baseline="30000" dirty="0">
                <a:solidFill>
                  <a:srgbClr val="0000FF"/>
                </a:solidFill>
              </a:rPr>
              <a:t>5 </a:t>
            </a:r>
            <a:r>
              <a:rPr lang="zh-CN" altLang="en-US" sz="2800" dirty="0">
                <a:latin typeface="+mj-ea"/>
                <a:ea typeface="+mj-ea"/>
              </a:rPr>
              <a:t>个分量，那么我们可以构建成一个</a:t>
            </a:r>
            <a:r>
              <a:rPr lang="zh-CN" altLang="en-US" sz="2800" kern="100" dirty="0">
                <a:solidFill>
                  <a:srgbClr val="0000FF"/>
                </a:solidFill>
                <a:latin typeface="+mj-ea"/>
              </a:rPr>
              <a:t>𝑛</a:t>
            </a:r>
            <a:r>
              <a:rPr lang="en-US" altLang="zh-CN" sz="2800" dirty="0">
                <a:solidFill>
                  <a:srgbClr val="0000FF"/>
                </a:solidFill>
                <a:latin typeface="+mj-ea"/>
                <a:ea typeface="+mj-ea"/>
              </a:rPr>
              <a:t>×</a:t>
            </a:r>
            <a:r>
              <a:rPr lang="zh-CN" altLang="en-US" sz="2800" kern="100" dirty="0">
                <a:solidFill>
                  <a:srgbClr val="0000FF"/>
                </a:solidFill>
                <a:latin typeface="+mj-ea"/>
              </a:rPr>
              <a:t>𝑛</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zh-CN" altLang="en-US" sz="2800" kern="100" dirty="0">
                <a:solidFill>
                  <a:srgbClr val="0000FF"/>
                </a:solidFill>
                <a:latin typeface="+mj-ea"/>
              </a:rPr>
              <a:t>𝑛</a:t>
            </a:r>
            <a:r>
              <a:rPr lang="zh-CN" altLang="en-US" sz="2800" dirty="0">
                <a:latin typeface="+mj-ea"/>
                <a:ea typeface="+mj-ea"/>
              </a:rPr>
              <a:t>行</a:t>
            </a:r>
            <a:r>
              <a:rPr lang="zh-CN" altLang="en-US" sz="2800" kern="100" dirty="0">
                <a:solidFill>
                  <a:srgbClr val="0000FF"/>
                </a:solidFill>
                <a:latin typeface="+mj-ea"/>
              </a:rPr>
              <a:t>𝑛</a:t>
            </a:r>
            <a:r>
              <a:rPr lang="zh-CN" altLang="en-US" sz="2800" dirty="0">
                <a:latin typeface="+mj-ea"/>
                <a:ea typeface="+mj-ea"/>
              </a:rPr>
              <a:t>列的结构体，结构体的每个元素是一个</a:t>
            </a:r>
            <a:r>
              <a:rPr lang="zh-CN" altLang="en-US" sz="2800" kern="100" dirty="0">
                <a:solidFill>
                  <a:srgbClr val="0000FF"/>
                </a:solidFill>
                <a:latin typeface="+mj-ea"/>
              </a:rPr>
              <a:t>𝑛</a:t>
            </a:r>
            <a:r>
              <a:rPr lang="en-US" altLang="zh-CN" sz="2800"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积木块垒起来的一堵墙</a:t>
            </a:r>
            <a:r>
              <a:rPr lang="zh-CN" altLang="en-US" sz="2800" dirty="0">
                <a:latin typeface="+mj-ea"/>
                <a:ea typeface="+mj-ea"/>
              </a:rPr>
              <a:t>”。</a:t>
            </a:r>
          </a:p>
        </p:txBody>
      </p:sp>
      <p:sp>
        <p:nvSpPr>
          <p:cNvPr id="7" name="矩形 6">
            <a:extLst>
              <a:ext uri="{FF2B5EF4-FFF2-40B4-BE49-F238E27FC236}">
                <a16:creationId xmlns:a16="http://schemas.microsoft.com/office/drawing/2014/main" id="{39EF8327-3E1A-4940-BD6E-7D19BCA91559}"/>
              </a:ext>
            </a:extLst>
          </p:cNvPr>
          <p:cNvSpPr/>
          <p:nvPr/>
        </p:nvSpPr>
        <p:spPr>
          <a:xfrm>
            <a:off x="101600" y="956944"/>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5211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什么是线性代数 ？</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211519"/>
          </a:xfrm>
        </p:spPr>
        <p:txBody>
          <a:bodyPr/>
          <a:lstStyle/>
          <a:p>
            <a:pPr>
              <a:lnSpc>
                <a:spcPct val="150000"/>
              </a:lnSpc>
            </a:pPr>
            <a:r>
              <a:rPr lang="zh-CN" altLang="en-US" dirty="0"/>
              <a:t>       </a:t>
            </a:r>
            <a:r>
              <a:rPr lang="zh-CN" altLang="en-US" b="1" dirty="0"/>
              <a:t>线性代数</a:t>
            </a:r>
            <a:r>
              <a:rPr lang="zh-CN" altLang="en-US" dirty="0"/>
              <a:t>中的“</a:t>
            </a:r>
            <a:r>
              <a:rPr lang="zh-CN" altLang="en-US" b="1" dirty="0">
                <a:solidFill>
                  <a:srgbClr val="FF0000"/>
                </a:solidFill>
              </a:rPr>
              <a:t>线性</a:t>
            </a:r>
            <a:r>
              <a:rPr lang="zh-CN" altLang="en-US" dirty="0"/>
              <a:t>”代表“一次”，“</a:t>
            </a:r>
            <a:r>
              <a:rPr lang="zh-CN" altLang="en-US" b="1" dirty="0">
                <a:solidFill>
                  <a:srgbClr val="FF0000"/>
                </a:solidFill>
              </a:rPr>
              <a:t>代数</a:t>
            </a:r>
            <a:r>
              <a:rPr lang="zh-CN" altLang="en-US" dirty="0"/>
              <a:t>”就是指“</a:t>
            </a:r>
            <a:r>
              <a:rPr lang="zh-CN" altLang="en-US" dirty="0">
                <a:solidFill>
                  <a:srgbClr val="0000FF"/>
                </a:solidFill>
              </a:rPr>
              <a:t>加减乘数</a:t>
            </a:r>
            <a:r>
              <a:rPr lang="zh-CN" altLang="en-US" dirty="0"/>
              <a:t>”。顾名思义，线性代数的主要任务就是：</a:t>
            </a:r>
            <a:r>
              <a:rPr lang="zh-CN" altLang="en-US" dirty="0">
                <a:solidFill>
                  <a:schemeClr val="tx2"/>
                </a:solidFill>
              </a:rPr>
              <a:t>处理一次方程和一次函数</a:t>
            </a:r>
            <a:r>
              <a:rPr lang="zh-CN" altLang="en-US" dirty="0"/>
              <a:t>，因此它是</a:t>
            </a:r>
            <a:r>
              <a:rPr lang="zh-CN" altLang="en-US" dirty="0">
                <a:solidFill>
                  <a:srgbClr val="0000FF"/>
                </a:solidFill>
              </a:rPr>
              <a:t>最简单的数学</a:t>
            </a:r>
            <a:r>
              <a:rPr lang="zh-CN" altLang="en-US" dirty="0"/>
              <a:t>。</a:t>
            </a:r>
            <a:endParaRPr lang="en-US" altLang="zh-CN" dirty="0"/>
          </a:p>
          <a:p>
            <a:pPr>
              <a:lnSpc>
                <a:spcPct val="150000"/>
              </a:lnSpc>
            </a:pPr>
            <a:r>
              <a:rPr lang="zh-CN" altLang="en-US" dirty="0"/>
              <a:t>     “线性代数”，同微积分一样，是高等数学中两大入门课程之一，不仅是一门非常好的数学课程，也是一门非常好的</a:t>
            </a:r>
            <a:r>
              <a:rPr lang="zh-CN" altLang="en-US" b="1" dirty="0">
                <a:solidFill>
                  <a:srgbClr val="FF0000"/>
                </a:solidFill>
              </a:rPr>
              <a:t>工具学科</a:t>
            </a:r>
            <a:r>
              <a:rPr lang="zh-CN" altLang="en-US" dirty="0"/>
              <a:t>，在很多领域都有广泛的用途。它的研究对象是向量，向量空间（或称线性空间），线性变换和有限维的线性方程组。本课程讲述了</a:t>
            </a:r>
            <a:r>
              <a:rPr lang="zh-CN" altLang="en-US" b="1" dirty="0"/>
              <a:t>矩阵理论</a:t>
            </a:r>
            <a:r>
              <a:rPr lang="zh-CN" altLang="en-US" dirty="0"/>
              <a:t>及</a:t>
            </a:r>
            <a:r>
              <a:rPr lang="zh-CN" altLang="en-US" b="1" dirty="0"/>
              <a:t>线性代数</a:t>
            </a:r>
            <a:r>
              <a:rPr lang="zh-CN" altLang="en-US" dirty="0"/>
              <a:t>的基本知识，侧重于那些与其他学科相关的内容，包括方程组、向量空间、行列式、特征值、相似矩阵及正定矩阵。</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51DC09-CE87-4034-9A7F-173E9F3BF149}"/>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94D3944D-91F8-44E4-9F2F-B5E932543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0401" y="2108201"/>
            <a:ext cx="4289492" cy="3525729"/>
          </a:xfrm>
          <a:prstGeom prst="rect">
            <a:avLst/>
          </a:prstGeom>
        </p:spPr>
      </p:pic>
      <p:sp>
        <p:nvSpPr>
          <p:cNvPr id="7" name="矩形 6">
            <a:extLst>
              <a:ext uri="{FF2B5EF4-FFF2-40B4-BE49-F238E27FC236}">
                <a16:creationId xmlns:a16="http://schemas.microsoft.com/office/drawing/2014/main" id="{69479D7E-741F-4404-B515-D6422CC87EC4}"/>
              </a:ext>
            </a:extLst>
          </p:cNvPr>
          <p:cNvSpPr/>
          <p:nvPr/>
        </p:nvSpPr>
        <p:spPr>
          <a:xfrm>
            <a:off x="152400" y="1591613"/>
            <a:ext cx="4267200" cy="5079147"/>
          </a:xfrm>
          <a:prstGeom prst="rect">
            <a:avLst/>
          </a:prstGeom>
        </p:spPr>
        <p:txBody>
          <a:bodyPr wrap="square">
            <a:spAutoFit/>
          </a:bodyPr>
          <a:lstStyle/>
          <a:p>
            <a:pPr algn="just">
              <a:lnSpc>
                <a:spcPct val="130000"/>
              </a:lnSpc>
            </a:pPr>
            <a:r>
              <a:rPr lang="zh-CN" altLang="en-US" sz="2800" dirty="0">
                <a:latin typeface="+mj-ea"/>
                <a:ea typeface="+mj-ea"/>
              </a:rPr>
              <a:t>       六阶张量有</a:t>
            </a:r>
            <a:r>
              <a:rPr lang="zh-CN" altLang="en-US" sz="2800" kern="100" dirty="0">
                <a:solidFill>
                  <a:srgbClr val="0000FF"/>
                </a:solidFill>
                <a:latin typeface="+mj-ea"/>
              </a:rPr>
              <a:t>𝑛</a:t>
            </a:r>
            <a:r>
              <a:rPr lang="en-US" altLang="zh-CN" sz="2800" i="1" baseline="30000" dirty="0">
                <a:solidFill>
                  <a:srgbClr val="0000FF"/>
                </a:solidFill>
              </a:rPr>
              <a:t>5</a:t>
            </a:r>
            <a:r>
              <a:rPr lang="zh-CN" altLang="en-US" sz="2800" dirty="0">
                <a:latin typeface="+mj-ea"/>
                <a:ea typeface="+mj-ea"/>
              </a:rPr>
              <a:t>个分量，那么，我们可以构建成一个</a:t>
            </a:r>
            <a:r>
              <a:rPr lang="zh-CN" altLang="en-US" sz="2800" kern="100" dirty="0">
                <a:solidFill>
                  <a:srgbClr val="0000FF"/>
                </a:solidFill>
                <a:latin typeface="+mj-ea"/>
              </a:rPr>
              <a:t>𝑛</a:t>
            </a:r>
            <a:r>
              <a:rPr lang="en-US" altLang="zh-CN" sz="2800" dirty="0">
                <a:solidFill>
                  <a:srgbClr val="0000FF"/>
                </a:solidFill>
                <a:latin typeface="+mj-ea"/>
                <a:ea typeface="+mj-ea"/>
              </a:rPr>
              <a:t>×</a:t>
            </a:r>
            <a:r>
              <a:rPr lang="zh-CN" altLang="en-US" sz="2800" kern="100" dirty="0">
                <a:solidFill>
                  <a:srgbClr val="0000FF"/>
                </a:solidFill>
                <a:latin typeface="+mj-ea"/>
              </a:rPr>
              <a:t>𝑛</a:t>
            </a:r>
            <a:r>
              <a:rPr lang="en-US" altLang="zh-CN" sz="2800" dirty="0">
                <a:solidFill>
                  <a:srgbClr val="0000FF"/>
                </a:solidFill>
                <a:latin typeface="+mj-ea"/>
                <a:ea typeface="+mj-ea"/>
              </a:rPr>
              <a:t>×</a:t>
            </a:r>
            <a:r>
              <a:rPr lang="zh-CN" altLang="en-US" sz="2800" kern="100" dirty="0">
                <a:solidFill>
                  <a:srgbClr val="0000FF"/>
                </a:solidFill>
                <a:latin typeface="+mj-ea"/>
              </a:rPr>
              <a:t>𝑛</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zh-CN" altLang="en-US" sz="2800" kern="100" dirty="0">
                <a:solidFill>
                  <a:srgbClr val="0000FF"/>
                </a:solidFill>
                <a:latin typeface="+mj-ea"/>
              </a:rPr>
              <a:t>𝑛</a:t>
            </a:r>
            <a:r>
              <a:rPr lang="zh-CN" altLang="en-US" sz="2800" dirty="0">
                <a:latin typeface="+mj-ea"/>
                <a:ea typeface="+mj-ea"/>
              </a:rPr>
              <a:t>行</a:t>
            </a:r>
            <a:r>
              <a:rPr lang="zh-CN" altLang="en-US" sz="2800" kern="100" dirty="0">
                <a:solidFill>
                  <a:srgbClr val="0000FF"/>
                </a:solidFill>
                <a:latin typeface="+mj-ea"/>
              </a:rPr>
              <a:t>𝑛</a:t>
            </a:r>
            <a:r>
              <a:rPr lang="zh-CN" altLang="en-US" sz="2800" dirty="0">
                <a:latin typeface="+mj-ea"/>
                <a:ea typeface="+mj-ea"/>
              </a:rPr>
              <a:t>列且厚度为</a:t>
            </a:r>
            <a:r>
              <a:rPr lang="en-US" altLang="zh-CN" sz="2800" dirty="0">
                <a:latin typeface="+mj-ea"/>
                <a:ea typeface="+mj-ea"/>
              </a:rPr>
              <a:t>n</a:t>
            </a:r>
            <a:r>
              <a:rPr lang="zh-CN" altLang="en-US" sz="2800" dirty="0">
                <a:latin typeface="+mj-ea"/>
                <a:ea typeface="+mj-ea"/>
              </a:rPr>
              <a:t>的结构体，结构体的每个元素也是一个</a:t>
            </a:r>
            <a:r>
              <a:rPr lang="zh-CN" altLang="en-US" sz="2800" kern="100" dirty="0">
                <a:solidFill>
                  <a:srgbClr val="0000FF"/>
                </a:solidFill>
                <a:latin typeface="+mj-ea"/>
              </a:rPr>
              <a:t>𝑛</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积木块垒起来的一个方垛</a:t>
            </a:r>
            <a:r>
              <a:rPr lang="zh-CN" altLang="en-US" sz="2800" dirty="0">
                <a:latin typeface="+mj-ea"/>
                <a:ea typeface="+mj-ea"/>
              </a:rPr>
              <a:t>”。</a:t>
            </a:r>
          </a:p>
        </p:txBody>
      </p:sp>
      <p:sp>
        <p:nvSpPr>
          <p:cNvPr id="8" name="矩形 7">
            <a:extLst>
              <a:ext uri="{FF2B5EF4-FFF2-40B4-BE49-F238E27FC236}">
                <a16:creationId xmlns:a16="http://schemas.microsoft.com/office/drawing/2014/main" id="{78C9778A-B69A-4957-8026-BCEC5DD95AC8}"/>
              </a:ext>
            </a:extLst>
          </p:cNvPr>
          <p:cNvSpPr/>
          <p:nvPr/>
        </p:nvSpPr>
        <p:spPr>
          <a:xfrm>
            <a:off x="152400" y="990048"/>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0172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endParaRPr lang="zh-CN" altLang="en-US"/>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5128419"/>
          </a:xfrm>
        </p:spPr>
        <p:txBody>
          <a:bodyPr/>
          <a:lstStyle/>
          <a:p>
            <a:pPr>
              <a:lnSpc>
                <a:spcPct val="120000"/>
              </a:lnSpc>
            </a:pPr>
            <a:r>
              <a:rPr lang="zh-CN" altLang="en-US" sz="2400" dirty="0">
                <a:latin typeface="+mj-ea"/>
              </a:rPr>
              <a:t>       </a:t>
            </a:r>
            <a:r>
              <a:rPr lang="en-US" altLang="zh-CN" sz="2400" dirty="0">
                <a:latin typeface="+mj-ea"/>
              </a:rPr>
              <a:t>N</a:t>
            </a:r>
            <a:r>
              <a:rPr lang="zh-CN" altLang="en-US" sz="2400" dirty="0">
                <a:latin typeface="+mj-ea"/>
              </a:rPr>
              <a:t>阶张量，我们可以通过逐层地进行积木的组合，先从一阶张量开始，构建一排一阶张量形成的二阶张量，再构建成方阵形式的三阶张量；然后将三阶张量看成是一个方块元素来构建形如“一排方块”的四阶张量，再到“一堵墙”、“一个方垛”；后再将这个“方垛”看成是一个元素，继续构建“一排方块”，再到“一堵墙”、“一个方垛”，依次类推下去。</a:t>
            </a:r>
            <a:r>
              <a:rPr lang="zh-CN" altLang="en-US" sz="2400" dirty="0">
                <a:solidFill>
                  <a:schemeClr val="accent6">
                    <a:lumMod val="75000"/>
                  </a:schemeClr>
                </a:solidFill>
                <a:latin typeface="+mj-ea"/>
              </a:rPr>
              <a:t>对于手工计算和思维认识来说，构建高阶张量是一件非常恐怖的事。</a:t>
            </a:r>
            <a:r>
              <a:rPr lang="zh-CN" altLang="en-US" sz="2400" dirty="0">
                <a:latin typeface="+mj-ea"/>
              </a:rPr>
              <a:t>幸运的是，计算机最擅长的就是处理这类</a:t>
            </a:r>
            <a:r>
              <a:rPr lang="zh-CN" altLang="en-US" sz="2400" dirty="0">
                <a:solidFill>
                  <a:srgbClr val="0000FF"/>
                </a:solidFill>
                <a:latin typeface="+mj-ea"/>
              </a:rPr>
              <a:t>迭代</a:t>
            </a:r>
            <a:r>
              <a:rPr lang="zh-CN" altLang="en-US" sz="2400" dirty="0">
                <a:latin typeface="+mj-ea"/>
              </a:rPr>
              <a:t>问题，只要不是无限不可解的问题，计算机总是能够获得理想的结果。当然，处理时间还需要看计算机的硬件配置情况，比如今天流行的</a:t>
            </a:r>
            <a:r>
              <a:rPr lang="en-US" altLang="zh-CN" sz="2400" dirty="0">
                <a:latin typeface="+mj-ea"/>
              </a:rPr>
              <a:t>GPU</a:t>
            </a:r>
            <a:r>
              <a:rPr lang="zh-CN" altLang="en-US" sz="2400" dirty="0">
                <a:latin typeface="+mj-ea"/>
              </a:rPr>
              <a:t>处理器就特别适合用来做这类重复但是简单的工作。</a:t>
            </a:r>
            <a:endParaRPr lang="zh-CN" altLang="en-US" sz="2133"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F331F4E2-C4DD-4C45-8A36-D2D003792712}"/>
              </a:ext>
            </a:extLst>
          </p:cNvPr>
          <p:cNvSpPr/>
          <p:nvPr/>
        </p:nvSpPr>
        <p:spPr>
          <a:xfrm>
            <a:off x="140440" y="990048"/>
            <a:ext cx="1828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更高阶张量 </a:t>
            </a:r>
          </a:p>
        </p:txBody>
      </p:sp>
    </p:spTree>
    <p:extLst>
      <p:ext uri="{BB962C8B-B14F-4D97-AF65-F5344CB8AC3E}">
        <p14:creationId xmlns:p14="http://schemas.microsoft.com/office/powerpoint/2010/main" val="33373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r>
              <a:rPr lang="zh-CN" altLang="en-US" dirty="0"/>
              <a:t>值得注意</a:t>
            </a:r>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3549525"/>
          </a:xfrm>
        </p:spPr>
        <p:txBody>
          <a:bodyPr/>
          <a:lstStyle/>
          <a:p>
            <a:pPr>
              <a:lnSpc>
                <a:spcPct val="150000"/>
              </a:lnSpc>
            </a:pPr>
            <a:r>
              <a:rPr lang="zh-CN" altLang="en-US" dirty="0">
                <a:latin typeface="+mj-ea"/>
                <a:ea typeface="+mj-ea"/>
              </a:rPr>
              <a:t>       在上面的</a:t>
            </a:r>
            <a:r>
              <a:rPr lang="en-US" altLang="zh-CN" dirty="0">
                <a:latin typeface="+mj-ea"/>
                <a:ea typeface="+mj-ea"/>
              </a:rPr>
              <a:t>Slide</a:t>
            </a:r>
            <a:r>
              <a:rPr lang="zh-CN" altLang="en-US" dirty="0">
                <a:latin typeface="+mj-ea"/>
                <a:ea typeface="+mj-ea"/>
              </a:rPr>
              <a:t>中，对于四阶及更高阶的张量我们只是采用了一些相对直观的方法来进行图示，这并不代表四阶及高阶张量可以使用几何方式构建在三维空间中。</a:t>
            </a:r>
            <a:endParaRPr lang="en-US" altLang="zh-CN" dirty="0">
              <a:latin typeface="+mj-ea"/>
              <a:ea typeface="+mj-ea"/>
            </a:endParaRPr>
          </a:p>
          <a:p>
            <a:pPr>
              <a:lnSpc>
                <a:spcPct val="150000"/>
              </a:lnSpc>
            </a:pPr>
            <a:r>
              <a:rPr lang="zh-CN" altLang="en-US" dirty="0">
                <a:latin typeface="+mj-ea"/>
                <a:ea typeface="+mj-ea"/>
              </a:rPr>
              <a:t>       想象一下一个存在于三维空间中的</a:t>
            </a:r>
            <a:r>
              <a:rPr lang="zh-CN" altLang="en-US" b="1" dirty="0">
                <a:latin typeface="+mj-ea"/>
                <a:ea typeface="+mj-ea"/>
              </a:rPr>
              <a:t>人</a:t>
            </a:r>
            <a:r>
              <a:rPr lang="zh-CN" altLang="en-US" dirty="0">
                <a:latin typeface="+mj-ea"/>
                <a:ea typeface="+mj-ea"/>
              </a:rPr>
              <a:t>，它的过去、未来，或者前一秒一秒的状态就可以理解为他在</a:t>
            </a:r>
            <a:r>
              <a:rPr lang="zh-CN" altLang="en-US" dirty="0">
                <a:solidFill>
                  <a:srgbClr val="0000FF"/>
                </a:solidFill>
                <a:latin typeface="+mj-ea"/>
                <a:ea typeface="+mj-ea"/>
              </a:rPr>
              <a:t>第四维空间</a:t>
            </a:r>
            <a:r>
              <a:rPr lang="zh-CN" altLang="en-US" dirty="0">
                <a:latin typeface="+mj-ea"/>
                <a:ea typeface="+mj-ea"/>
              </a:rPr>
              <a:t>中的不同表现，换句话说，</a:t>
            </a:r>
            <a:r>
              <a:rPr lang="zh-CN" altLang="en-US" b="1" dirty="0">
                <a:solidFill>
                  <a:srgbClr val="0000FF"/>
                </a:solidFill>
                <a:latin typeface="+mj-ea"/>
                <a:ea typeface="+mj-ea"/>
              </a:rPr>
              <a:t>时间</a:t>
            </a:r>
            <a:r>
              <a:rPr lang="zh-CN" altLang="en-US" dirty="0">
                <a:latin typeface="+mj-ea"/>
                <a:ea typeface="+mj-ea"/>
              </a:rPr>
              <a:t>可以理解为这里例子中的</a:t>
            </a:r>
            <a:r>
              <a:rPr lang="zh-CN" altLang="en-US" b="1" dirty="0">
                <a:solidFill>
                  <a:srgbClr val="FF0000"/>
                </a:solidFill>
                <a:latin typeface="+mj-ea"/>
                <a:ea typeface="+mj-ea"/>
              </a:rPr>
              <a:t>人</a:t>
            </a:r>
            <a:r>
              <a:rPr lang="zh-CN" altLang="en-US" dirty="0">
                <a:latin typeface="+mj-ea"/>
                <a:ea typeface="+mj-ea"/>
              </a:rPr>
              <a:t>这个张量的</a:t>
            </a:r>
            <a:r>
              <a:rPr lang="zh-CN" altLang="en-US" dirty="0">
                <a:solidFill>
                  <a:schemeClr val="accent6">
                    <a:lumMod val="75000"/>
                  </a:schemeClr>
                </a:solidFill>
                <a:latin typeface="+mj-ea"/>
                <a:ea typeface="+mj-ea"/>
              </a:rPr>
              <a:t>第四阶</a:t>
            </a:r>
            <a:r>
              <a:rPr lang="zh-CN" altLang="en-US" dirty="0">
                <a:latin typeface="+mj-ea"/>
                <a:ea typeface="+mj-ea"/>
              </a:rPr>
              <a:t>。</a:t>
            </a:r>
            <a:endParaRPr lang="zh-CN" altLang="en-US" sz="2000" dirty="0">
              <a:latin typeface="+mj-ea"/>
              <a:ea typeface="+mj-ea"/>
            </a:endParaRP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2834104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F51FBECA-9DD6-4625-967F-A90C3354813C}"/>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15587" y="2286002"/>
            <a:ext cx="9144000" cy="2800767"/>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The tensor is the fact of the universe</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张量是宇宙的本质</a:t>
            </a:r>
          </a:p>
        </p:txBody>
      </p:sp>
      <p:sp>
        <p:nvSpPr>
          <p:cNvPr id="4" name="矩形 3">
            <a:extLst>
              <a:ext uri="{FF2B5EF4-FFF2-40B4-BE49-F238E27FC236}">
                <a16:creationId xmlns:a16="http://schemas.microsoft.com/office/drawing/2014/main" id="{B5A68E87-2B36-4F25-8A7B-B04630CC9622}"/>
              </a:ext>
            </a:extLst>
          </p:cNvPr>
          <p:cNvSpPr/>
          <p:nvPr/>
        </p:nvSpPr>
        <p:spPr>
          <a:xfrm>
            <a:off x="5952529" y="6320951"/>
            <a:ext cx="3134191" cy="338554"/>
          </a:xfrm>
          <a:prstGeom prst="rect">
            <a:avLst/>
          </a:prstGeom>
        </p:spPr>
        <p:txBody>
          <a:bodyPr wrap="none">
            <a:spAutoFit/>
          </a:bodyPr>
          <a:lstStyle/>
          <a:p>
            <a:r>
              <a:rPr lang="en-US" altLang="zh-CN" sz="1600" dirty="0">
                <a:solidFill>
                  <a:schemeClr val="tx1">
                    <a:lumMod val="50000"/>
                    <a:lumOff val="50000"/>
                  </a:schemeClr>
                </a:solidFill>
                <a:latin typeface="+mj-ea"/>
                <a:ea typeface="+mj-ea"/>
              </a:rPr>
              <a:t>—— </a:t>
            </a:r>
            <a:r>
              <a:rPr lang="zh-CN" altLang="en-US" sz="1600" dirty="0">
                <a:solidFill>
                  <a:schemeClr val="tx1">
                    <a:lumMod val="50000"/>
                    <a:lumOff val="50000"/>
                  </a:schemeClr>
                </a:solidFill>
                <a:latin typeface="+mj-ea"/>
                <a:ea typeface="+mj-ea"/>
              </a:rPr>
              <a:t>著名数学家</a:t>
            </a:r>
            <a:r>
              <a:rPr lang="en-US" altLang="zh-CN" sz="1600" dirty="0">
                <a:solidFill>
                  <a:schemeClr val="tx1">
                    <a:lumMod val="50000"/>
                    <a:lumOff val="50000"/>
                  </a:schemeClr>
                </a:solidFill>
                <a:latin typeface="+mj-ea"/>
                <a:ea typeface="+mj-ea"/>
              </a:rPr>
              <a:t>Lillian R. </a:t>
            </a:r>
            <a:r>
              <a:rPr lang="en-US" altLang="zh-CN" sz="1600" dirty="0" err="1">
                <a:solidFill>
                  <a:schemeClr val="tx1">
                    <a:lumMod val="50000"/>
                    <a:lumOff val="50000"/>
                  </a:schemeClr>
                </a:solidFill>
                <a:latin typeface="+mj-ea"/>
                <a:ea typeface="+mj-ea"/>
              </a:rPr>
              <a:t>Leber</a:t>
            </a:r>
            <a:endParaRPr lang="zh-CN" altLang="en-US" sz="16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9569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课堂互动</a:t>
            </a:r>
            <a:r>
              <a:rPr lang="zh-CN" altLang="en-US" dirty="0">
                <a:latin typeface="Times New Roman" panose="02020603050405020304" pitchFamily="18" charset="0"/>
                <a:cs typeface="Times New Roman" panose="02020603050405020304" pitchFamily="18" charset="0"/>
              </a:rPr>
              <a:t>三</a:t>
            </a:r>
          </a:p>
        </p:txBody>
      </p:sp>
      <p:sp>
        <p:nvSpPr>
          <p:cNvPr id="3" name="文本框 2">
            <a:extLst>
              <a:ext uri="{FF2B5EF4-FFF2-40B4-BE49-F238E27FC236}">
                <a16:creationId xmlns:a16="http://schemas.microsoft.com/office/drawing/2014/main" id="{0C93C0A7-E52A-476E-BF72-04258874C762}"/>
              </a:ext>
            </a:extLst>
          </p:cNvPr>
          <p:cNvSpPr txBox="1"/>
          <p:nvPr/>
        </p:nvSpPr>
        <p:spPr>
          <a:xfrm>
            <a:off x="5867400" y="3195792"/>
            <a:ext cx="787879" cy="400110"/>
          </a:xfrm>
          <a:prstGeom prst="rect">
            <a:avLst/>
          </a:prstGeom>
          <a:noFill/>
        </p:spPr>
        <p:txBody>
          <a:bodyPr wrap="square" rtlCol="0">
            <a:spAutoFit/>
          </a:bodyPr>
          <a:lstStyle/>
          <a:p>
            <a:r>
              <a:rPr lang="en-US" altLang="zh-CN" sz="2000" dirty="0">
                <a:solidFill>
                  <a:srgbClr val="0000FF"/>
                </a:solidFill>
                <a:hlinkClick r:id="rId2">
                  <a:extLst>
                    <a:ext uri="{A12FA001-AC4F-418D-AE19-62706E023703}">
                      <ahyp:hlinkClr xmlns:ahyp="http://schemas.microsoft.com/office/drawing/2018/hyperlinkcolor" val="tx"/>
                    </a:ext>
                  </a:extLst>
                </a:hlinkClick>
              </a:rPr>
              <a:t>Link</a:t>
            </a:r>
            <a:endParaRPr lang="zh-CN" altLang="en-US" sz="2000" dirty="0">
              <a:solidFill>
                <a:srgbClr val="0000FF"/>
              </a:solidFill>
            </a:endParaRPr>
          </a:p>
        </p:txBody>
      </p:sp>
    </p:spTree>
    <p:extLst>
      <p:ext uri="{BB962C8B-B14F-4D97-AF65-F5344CB8AC3E}">
        <p14:creationId xmlns:p14="http://schemas.microsoft.com/office/powerpoint/2010/main" val="2480788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a:xfrm>
            <a:off x="0" y="215673"/>
            <a:ext cx="9144000" cy="492443"/>
          </a:xfrm>
        </p:spPr>
        <p:txBody>
          <a:bodyPr/>
          <a:lstStyle/>
          <a:p>
            <a:r>
              <a:rPr lang="zh-CN" altLang="en-US" dirty="0"/>
              <a:t>第</a:t>
            </a:r>
            <a:r>
              <a:rPr lang="en-US" altLang="zh-CN" dirty="0"/>
              <a:t>01</a:t>
            </a:r>
            <a:r>
              <a:rPr lang="zh-CN" altLang="en-US"/>
              <a:t>讲 线性代数绪论</a:t>
            </a:r>
          </a:p>
        </p:txBody>
      </p:sp>
    </p:spTree>
    <p:extLst>
      <p:ext uri="{BB962C8B-B14F-4D97-AF65-F5344CB8AC3E}">
        <p14:creationId xmlns:p14="http://schemas.microsoft.com/office/powerpoint/2010/main" val="25609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为什么要学线性代数？</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工科大学为什么开线性代数课？</a:t>
            </a:r>
          </a:p>
        </p:txBody>
      </p:sp>
      <p:sp>
        <p:nvSpPr>
          <p:cNvPr id="13" name="矩形 12">
            <a:extLst>
              <a:ext uri="{FF2B5EF4-FFF2-40B4-BE49-F238E27FC236}">
                <a16:creationId xmlns:a16="http://schemas.microsoft.com/office/drawing/2014/main" id="{C9023D4E-9B0A-4251-BBCF-FFFA320B1005}"/>
              </a:ext>
            </a:extLst>
          </p:cNvPr>
          <p:cNvSpPr/>
          <p:nvPr/>
        </p:nvSpPr>
        <p:spPr>
          <a:xfrm>
            <a:off x="0" y="838200"/>
            <a:ext cx="9144000" cy="5013039"/>
          </a:xfrm>
          <a:prstGeom prst="rect">
            <a:avLst/>
          </a:prstGeom>
        </p:spPr>
        <p:txBody>
          <a:bodyPr wrap="square">
            <a:spAutoFit/>
          </a:bodyPr>
          <a:lstStyle/>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60</a:t>
            </a:r>
            <a:r>
              <a:rPr lang="zh-CN" altLang="en-US" dirty="0">
                <a:solidFill>
                  <a:prstClr val="black"/>
                </a:solidFill>
                <a:latin typeface="微软雅黑" panose="020B0503020204020204" pitchFamily="34" charset="-122"/>
                <a:ea typeface="微软雅黑" panose="020B0503020204020204" pitchFamily="34" charset="-122"/>
              </a:rPr>
              <a:t>年前，线性代数进入美国大学数学系本科教学计划，中国的工科三十年前才增设这门课。线性代数为什么在近几十年如此风靡呢？不是它在理论上有新突破，而是在</a:t>
            </a:r>
            <a:r>
              <a:rPr lang="zh-CN" altLang="en-US" dirty="0">
                <a:solidFill>
                  <a:srgbClr val="FF0000"/>
                </a:solidFill>
                <a:latin typeface="微软雅黑" panose="020B0503020204020204" pitchFamily="34" charset="-122"/>
                <a:ea typeface="微软雅黑" panose="020B0503020204020204" pitchFamily="34" charset="-122"/>
              </a:rPr>
              <a:t>应用上的创新。</a:t>
            </a:r>
          </a:p>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1973</a:t>
            </a:r>
            <a:r>
              <a:rPr lang="zh-CN" altLang="en-US" dirty="0">
                <a:solidFill>
                  <a:prstClr val="black"/>
                </a:solidFill>
                <a:latin typeface="微软雅黑" panose="020B0503020204020204" pitchFamily="34" charset="-122"/>
                <a:ea typeface="微软雅黑" panose="020B0503020204020204" pitchFamily="34" charset="-122"/>
              </a:rPr>
              <a:t>年的诺贝尔经济奖发给了</a:t>
            </a:r>
            <a:r>
              <a:rPr lang="en-US" altLang="zh-CN" dirty="0" err="1">
                <a:solidFill>
                  <a:prstClr val="black"/>
                </a:solidFill>
                <a:latin typeface="微软雅黑" panose="020B0503020204020204" pitchFamily="34" charset="-122"/>
                <a:ea typeface="微软雅黑" panose="020B0503020204020204" pitchFamily="34" charset="-122"/>
              </a:rPr>
              <a:t>Leontiff</a:t>
            </a:r>
            <a:r>
              <a:rPr lang="zh-CN" altLang="en-US" dirty="0">
                <a:solidFill>
                  <a:prstClr val="black"/>
                </a:solidFill>
                <a:latin typeface="微软雅黑" panose="020B0503020204020204" pitchFamily="34" charset="-122"/>
                <a:ea typeface="微软雅黑" panose="020B0503020204020204" pitchFamily="34" charset="-122"/>
              </a:rPr>
              <a:t>教授，因为他</a:t>
            </a:r>
            <a:r>
              <a:rPr lang="en-US" altLang="zh-CN" dirty="0">
                <a:solidFill>
                  <a:prstClr val="black"/>
                </a:solidFill>
                <a:latin typeface="微软雅黑" panose="020B0503020204020204" pitchFamily="34" charset="-122"/>
                <a:ea typeface="微软雅黑" panose="020B0503020204020204" pitchFamily="34" charset="-122"/>
              </a:rPr>
              <a:t>1949</a:t>
            </a:r>
            <a:r>
              <a:rPr lang="zh-CN" altLang="en-US" dirty="0">
                <a:solidFill>
                  <a:prstClr val="black"/>
                </a:solidFill>
                <a:latin typeface="微软雅黑" panose="020B0503020204020204" pitchFamily="34" charset="-122"/>
                <a:ea typeface="微软雅黑" panose="020B0503020204020204" pitchFamily="34" charset="-122"/>
              </a:rPr>
              <a:t>年首创用</a:t>
            </a:r>
            <a:r>
              <a:rPr lang="zh-CN" altLang="en-US" b="1" dirty="0">
                <a:solidFill>
                  <a:srgbClr val="0000FF"/>
                </a:solidFill>
                <a:latin typeface="微软雅黑" panose="020B0503020204020204" pitchFamily="34" charset="-122"/>
                <a:ea typeface="微软雅黑" panose="020B0503020204020204" pitchFamily="34" charset="-122"/>
              </a:rPr>
              <a:t>计算机解了</a:t>
            </a:r>
            <a:r>
              <a:rPr lang="en-US" altLang="zh-CN" b="1" dirty="0">
                <a:solidFill>
                  <a:srgbClr val="0000FF"/>
                </a:solidFill>
                <a:latin typeface="微软雅黑" panose="020B0503020204020204" pitchFamily="34" charset="-122"/>
                <a:ea typeface="微软雅黑" panose="020B0503020204020204" pitchFamily="34" charset="-122"/>
              </a:rPr>
              <a:t>54×54</a:t>
            </a:r>
            <a:r>
              <a:rPr lang="zh-CN" altLang="en-US" b="1" dirty="0">
                <a:solidFill>
                  <a:srgbClr val="0000FF"/>
                </a:solidFill>
                <a:latin typeface="微软雅黑" panose="020B0503020204020204" pitchFamily="34" charset="-122"/>
                <a:ea typeface="微软雅黑" panose="020B0503020204020204" pitchFamily="34" charset="-122"/>
              </a:rPr>
              <a:t>阶线性方程组</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80</a:t>
            </a:r>
            <a:r>
              <a:rPr lang="zh-CN" altLang="en-US" dirty="0">
                <a:solidFill>
                  <a:prstClr val="black"/>
                </a:solidFill>
                <a:latin typeface="微软雅黑" panose="020B0503020204020204" pitchFamily="34" charset="-122"/>
                <a:ea typeface="微软雅黑" panose="020B0503020204020204" pitchFamily="34" charset="-122"/>
              </a:rPr>
              <a:t>年代初，线性代数软件包</a:t>
            </a:r>
            <a:r>
              <a:rPr lang="en-US" altLang="zh-CN" dirty="0">
                <a:solidFill>
                  <a:prstClr val="black"/>
                </a:solidFill>
                <a:latin typeface="微软雅黑" panose="020B0503020204020204" pitchFamily="34" charset="-122"/>
                <a:ea typeface="微软雅黑" panose="020B0503020204020204" pitchFamily="34" charset="-122"/>
              </a:rPr>
              <a:t>LINPACK</a:t>
            </a:r>
            <a:r>
              <a:rPr lang="zh-CN" altLang="en-US" dirty="0">
                <a:solidFill>
                  <a:prstClr val="black"/>
                </a:solidFill>
                <a:latin typeface="微软雅黑" panose="020B0503020204020204" pitchFamily="34" charset="-122"/>
                <a:ea typeface="微软雅黑" panose="020B0503020204020204" pitchFamily="34" charset="-122"/>
              </a:rPr>
              <a:t>开发成功。这样人们不需要精通矩阵求解的数学细节，就可以解决大型、复杂的线性代数命题。</a:t>
            </a:r>
          </a:p>
          <a:p>
            <a:pPr algn="just">
              <a:lnSpc>
                <a:spcPct val="150000"/>
              </a:lnSpc>
              <a:buClr>
                <a:srgbClr val="A5A5A5"/>
              </a:buClr>
              <a:defRPr/>
            </a:pPr>
            <a:r>
              <a:rPr lang="zh-CN" altLang="en-US" dirty="0">
                <a:solidFill>
                  <a:prstClr val="black"/>
                </a:solidFill>
                <a:latin typeface="微软雅黑" panose="020B0503020204020204" pitchFamily="34" charset="-122"/>
                <a:ea typeface="微软雅黑" panose="020B0503020204020204" pitchFamily="34" charset="-122"/>
              </a:rPr>
              <a:t>       线性代数从此不再是少数理论尖子才能学会的秘笈，而成为非数学专业大学生都能掌握的计算工具。</a:t>
            </a:r>
          </a:p>
        </p:txBody>
      </p:sp>
    </p:spTree>
    <p:extLst>
      <p:ext uri="{BB962C8B-B14F-4D97-AF65-F5344CB8AC3E}">
        <p14:creationId xmlns:p14="http://schemas.microsoft.com/office/powerpoint/2010/main" val="12203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anim calcmode="lin" valueType="num">
                                      <p:cBhvr>
                                        <p:cTn id="1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CDE03379-02FF-4020-AC3C-D37D8323DBEE}"/>
                  </a:ext>
                </a:extLst>
              </p:cNvPr>
              <p:cNvSpPr>
                <a:spLocks noGrp="1"/>
              </p:cNvSpPr>
              <p:nvPr>
                <p:ph sz="quarter" idx="11"/>
              </p:nvPr>
            </p:nvSpPr>
            <p:spPr>
              <a:xfrm>
                <a:off x="542985" y="2221901"/>
                <a:ext cx="3943231" cy="1480882"/>
              </a:xfrm>
            </p:spPr>
            <p:txBody>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−5</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=−13</m:t>
                              </m:r>
                              <m:r>
                                <m:rPr>
                                  <m:nor/>
                                </m:rPr>
                                <a:rPr lang="zh-CN" altLang="zh-CN" dirty="0"/>
                                <m:t> </m:t>
                              </m:r>
                            </m:e>
                            <m:e>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=9</m:t>
                              </m:r>
                              <m:r>
                                <m:rPr>
                                  <m:nor/>
                                </m:rPr>
                                <a:rPr lang="zh-CN" altLang="en-US" dirty="0"/>
                                <m:t> </m:t>
                              </m:r>
                            </m:e>
                          </m:eqArr>
                        </m:e>
                      </m:d>
                    </m:oMath>
                  </m:oMathPara>
                </a14:m>
                <a:endParaRPr lang="zh-CN" altLang="en-US" dirty="0"/>
              </a:p>
            </p:txBody>
          </p:sp>
        </mc:Choice>
        <mc:Fallback xmlns="">
          <p:sp>
            <p:nvSpPr>
              <p:cNvPr id="5" name="内容占位符 4">
                <a:extLst>
                  <a:ext uri="{FF2B5EF4-FFF2-40B4-BE49-F238E27FC236}">
                    <a16:creationId xmlns:a16="http://schemas.microsoft.com/office/drawing/2014/main" id="{CDE03379-02FF-4020-AC3C-D37D8323DBEE}"/>
                  </a:ext>
                </a:extLst>
              </p:cNvPr>
              <p:cNvSpPr>
                <a:spLocks noGrp="1" noRot="1" noChangeAspect="1" noMove="1" noResize="1" noEditPoints="1" noAdjustHandles="1" noChangeArrowheads="1" noChangeShapeType="1" noTextEdit="1"/>
              </p:cNvSpPr>
              <p:nvPr>
                <p:ph sz="quarter" idx="11"/>
              </p:nvPr>
            </p:nvSpPr>
            <p:spPr>
              <a:xfrm>
                <a:off x="542985" y="2221901"/>
                <a:ext cx="3943231" cy="1480882"/>
              </a:xfrm>
              <a:blipFill>
                <a:blip r:embed="rId2"/>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为什么要学线性代数？</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0585C0-719D-4C1C-AF0D-0B4CF1F9DE8F}"/>
                  </a:ext>
                </a:extLst>
              </p:cNvPr>
              <p:cNvSpPr/>
              <p:nvPr/>
            </p:nvSpPr>
            <p:spPr>
              <a:xfrm>
                <a:off x="914399" y="4537031"/>
                <a:ext cx="3200400" cy="975332"/>
              </a:xfrm>
              <a:prstGeom prst="rect">
                <a:avLst/>
              </a:prstGeom>
            </p:spPr>
            <p:txBody>
              <a:bodyPr wrap="square">
                <a:spAutoFit/>
              </a:bodyPr>
              <a:lstStyle/>
              <a:p>
                <a:pPr indent="126997" algn="just">
                  <a:lnSpc>
                    <a:spcPct val="150000"/>
                  </a:lnSpc>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rPr>
                        <m:t>𝐴𝑥</m:t>
                      </m:r>
                      <m:r>
                        <a:rPr lang="en-US" altLang="zh-CN" sz="1800" i="1" kern="100">
                          <a:latin typeface="Cambria Math" panose="02040503050406030204" pitchFamily="18" charset="0"/>
                        </a:rPr>
                        <m:t>=</m:t>
                      </m:r>
                      <m:r>
                        <a:rPr lang="en-US" altLang="zh-CN" sz="1800" i="1" kern="100">
                          <a:latin typeface="Cambria Math" panose="02040503050406030204" pitchFamily="18" charset="0"/>
                        </a:rPr>
                        <m:t>𝑏</m:t>
                      </m:r>
                    </m:oMath>
                  </m:oMathPara>
                </a14:m>
                <a:endParaRPr lang="zh-CN" altLang="zh-CN" sz="1800" kern="100" dirty="0">
                  <a:latin typeface="Times New Roman" panose="02020603050405020304" pitchFamily="18" charset="0"/>
                </a:endParaRPr>
              </a:p>
              <a:p>
                <a:r>
                  <a:rPr lang="en-US" altLang="zh-CN" sz="1800" kern="100" dirty="0">
                    <a:latin typeface="Times New Roman" panose="02020603050405020304" pitchFamily="18" charset="0"/>
                  </a:rPr>
                  <a:t>with </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𝑨</m:t>
                    </m:r>
                    <m:r>
                      <a:rPr lang="en-US" altLang="zh-CN" sz="1800"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4</m:t>
                              </m:r>
                            </m:e>
                            <m:e>
                              <m:r>
                                <a:rPr lang="en-US" altLang="zh-CN" sz="1800" i="1" kern="100">
                                  <a:latin typeface="Cambria Math" panose="02040503050406030204" pitchFamily="18" charset="0"/>
                                  <a:cs typeface="Times New Roman" panose="02020603050405020304" pitchFamily="18" charset="0"/>
                                </a:rPr>
                                <m:t>−5</m:t>
                              </m:r>
                            </m:e>
                          </m:mr>
                          <m:mr>
                            <m:e>
                              <m:r>
                                <a:rPr lang="en-US" altLang="zh-CN" sz="1800" i="1" kern="100">
                                  <a:latin typeface="Cambria Math" panose="02040503050406030204" pitchFamily="18" charset="0"/>
                                  <a:cs typeface="Times New Roman" panose="02020603050405020304" pitchFamily="18" charset="0"/>
                                </a:rPr>
                                <m:t>−2</m:t>
                              </m:r>
                            </m:e>
                            <m:e>
                              <m:r>
                                <a:rPr lang="en-US" altLang="zh-CN" sz="1800" i="1" kern="100">
                                  <a:latin typeface="Cambria Math" panose="02040503050406030204" pitchFamily="18" charset="0"/>
                                  <a:cs typeface="Times New Roman" panose="02020603050405020304" pitchFamily="18" charset="0"/>
                                </a:rPr>
                                <m:t>3</m:t>
                              </m:r>
                            </m:e>
                          </m:mr>
                        </m:m>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𝑏</m:t>
                    </m:r>
                    <m:r>
                      <a:rPr lang="en-US" altLang="zh-CN" sz="1800" i="1"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13</m:t>
                              </m:r>
                            </m:e>
                          </m:mr>
                          <m:mr>
                            <m:e>
                              <m:r>
                                <a:rPr lang="en-US" altLang="zh-CN" sz="1800" i="1" kern="100">
                                  <a:latin typeface="Cambria Math" panose="02040503050406030204" pitchFamily="18" charset="0"/>
                                  <a:cs typeface="Times New Roman" panose="02020603050405020304" pitchFamily="18" charset="0"/>
                                </a:rPr>
                                <m:t>−9</m:t>
                              </m:r>
                            </m:e>
                          </m:mr>
                        </m:m>
                      </m:e>
                    </m:d>
                  </m:oMath>
                </a14:m>
                <a:endParaRPr lang="zh-CN" altLang="en-US" sz="1800" dirty="0"/>
              </a:p>
            </p:txBody>
          </p:sp>
        </mc:Choice>
        <mc:Fallback xmlns="">
          <p:sp>
            <p:nvSpPr>
              <p:cNvPr id="6" name="矩形 5">
                <a:extLst>
                  <a:ext uri="{FF2B5EF4-FFF2-40B4-BE49-F238E27FC236}">
                    <a16:creationId xmlns:a16="http://schemas.microsoft.com/office/drawing/2014/main" id="{0E0585C0-719D-4C1C-AF0D-0B4CF1F9DE8F}"/>
                  </a:ext>
                </a:extLst>
              </p:cNvPr>
              <p:cNvSpPr>
                <a:spLocks noRot="1" noChangeAspect="1" noMove="1" noResize="1" noEditPoints="1" noAdjustHandles="1" noChangeArrowheads="1" noChangeShapeType="1" noTextEdit="1"/>
              </p:cNvSpPr>
              <p:nvPr/>
            </p:nvSpPr>
            <p:spPr>
              <a:xfrm>
                <a:off x="914399" y="4537031"/>
                <a:ext cx="3200400" cy="975332"/>
              </a:xfrm>
              <a:prstGeom prst="rect">
                <a:avLst/>
              </a:prstGeom>
              <a:blipFill>
                <a:blip r:embed="rId3"/>
                <a:stretch>
                  <a:fillRect l="-1524"/>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8806B467-BCF1-4E70-8B21-D60B90641A28}"/>
              </a:ext>
            </a:extLst>
          </p:cNvPr>
          <p:cNvSpPr/>
          <p:nvPr/>
        </p:nvSpPr>
        <p:spPr>
          <a:xfrm rot="5400000">
            <a:off x="2321635" y="3911757"/>
            <a:ext cx="385927"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sp>
        <p:nvSpPr>
          <p:cNvPr id="9" name="箭头: 右 8">
            <a:extLst>
              <a:ext uri="{FF2B5EF4-FFF2-40B4-BE49-F238E27FC236}">
                <a16:creationId xmlns:a16="http://schemas.microsoft.com/office/drawing/2014/main" id="{39566C53-4B2D-4526-8E7E-6049D0CB23A7}"/>
              </a:ext>
            </a:extLst>
          </p:cNvPr>
          <p:cNvSpPr/>
          <p:nvPr/>
        </p:nvSpPr>
        <p:spPr>
          <a:xfrm>
            <a:off x="4381500" y="4739295"/>
            <a:ext cx="381000" cy="30082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p>
        </p:txBody>
      </p:sp>
      <p:sp>
        <p:nvSpPr>
          <p:cNvPr id="10" name="文本框 9">
            <a:extLst>
              <a:ext uri="{FF2B5EF4-FFF2-40B4-BE49-F238E27FC236}">
                <a16:creationId xmlns:a16="http://schemas.microsoft.com/office/drawing/2014/main" id="{F2618247-785B-4732-B4C3-B67EA193E911}"/>
              </a:ext>
            </a:extLst>
          </p:cNvPr>
          <p:cNvSpPr txBox="1"/>
          <p:nvPr/>
        </p:nvSpPr>
        <p:spPr>
          <a:xfrm>
            <a:off x="5316693" y="3560129"/>
            <a:ext cx="3302000" cy="2601546"/>
          </a:xfrm>
          <a:prstGeom prst="rect">
            <a:avLst/>
          </a:prstGeom>
          <a:noFill/>
        </p:spPr>
        <p:txBody>
          <a:bodyPr wrap="square" rtlCol="0">
            <a:spAutoFit/>
          </a:bodyPr>
          <a:lstStyle/>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计算方便</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容易理解</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节省书写空间</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en-US" altLang="zh-CN" sz="2800" b="1" dirty="0">
                <a:latin typeface="微软雅黑" panose="020B0503020204020204" pitchFamily="34" charset="-122"/>
                <a:ea typeface="微软雅黑" panose="020B0503020204020204" pitchFamily="34" charset="-122"/>
              </a:rPr>
              <a:t>And more</a:t>
            </a:r>
            <a:endParaRPr lang="zh-CN" altLang="en-US" sz="2800" b="1" dirty="0">
              <a:latin typeface="微软雅黑" panose="020B0503020204020204" pitchFamily="34" charset="-122"/>
              <a:ea typeface="微软雅黑" panose="020B0503020204020204" pitchFamily="34" charset="-122"/>
            </a:endParaRPr>
          </a:p>
        </p:txBody>
      </p:sp>
      <p:sp>
        <p:nvSpPr>
          <p:cNvPr id="23" name="文本占位符 3">
            <a:extLst>
              <a:ext uri="{FF2B5EF4-FFF2-40B4-BE49-F238E27FC236}">
                <a16:creationId xmlns:a16="http://schemas.microsoft.com/office/drawing/2014/main" id="{DE7F6524-BE4C-4104-A558-91A1B04860F1}"/>
              </a:ext>
            </a:extLst>
          </p:cNvPr>
          <p:cNvSpPr txBox="1">
            <a:spLocks/>
          </p:cNvSpPr>
          <p:nvPr/>
        </p:nvSpPr>
        <p:spPr>
          <a:xfrm>
            <a:off x="228600" y="903818"/>
            <a:ext cx="8686800" cy="1308884"/>
          </a:xfrm>
          <a:prstGeom prst="rect">
            <a:avLst/>
          </a:prstGeom>
        </p:spPr>
        <p:txBody>
          <a:bodyPr wrap="square" lIns="0" tIns="0" rIns="0" bIns="0">
            <a:spAutoFit/>
          </a:bodyPr>
          <a:lstStyle>
            <a:lvl1pPr marL="0">
              <a:defRPr sz="2400" b="1" i="0">
                <a:solidFill>
                  <a:srgbClr val="006FC0"/>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a:lnSpc>
                <a:spcPct val="150000"/>
              </a:lnSpc>
            </a:pPr>
            <a:r>
              <a:rPr lang="zh-CN" altLang="en-US" sz="3200" kern="0" dirty="0"/>
              <a:t>       </a:t>
            </a:r>
            <a:r>
              <a:rPr lang="zh-CN" altLang="en-US" sz="2800" kern="0" dirty="0">
                <a:solidFill>
                  <a:schemeClr val="tx1"/>
                </a:solidFill>
              </a:rPr>
              <a:t>线性代数为线性方程组提供了一种简洁的表示和操作方法。</a:t>
            </a:r>
            <a:endParaRPr lang="zh-CN" altLang="en-US" sz="3200" kern="0" dirty="0">
              <a:solidFill>
                <a:schemeClr val="tx1"/>
              </a:solidFill>
            </a:endParaRPr>
          </a:p>
        </p:txBody>
      </p:sp>
    </p:spTree>
    <p:extLst>
      <p:ext uri="{BB962C8B-B14F-4D97-AF65-F5344CB8AC3E}">
        <p14:creationId xmlns:p14="http://schemas.microsoft.com/office/powerpoint/2010/main" val="3098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18660" y="776238"/>
            <a:ext cx="9125339" cy="6031679"/>
          </a:xfrm>
        </p:spPr>
        <p:txBody>
          <a:bodyPr/>
          <a:lstStyle/>
          <a:p>
            <a:pPr>
              <a:lnSpc>
                <a:spcPct val="150000"/>
              </a:lnSpc>
              <a:buClr>
                <a:schemeClr val="accent3"/>
              </a:buClr>
              <a:defRPr/>
            </a:pPr>
            <a:r>
              <a:rPr lang="zh-CN" altLang="en-US" sz="2800" dirty="0">
                <a:latin typeface="微软雅黑" panose="020B0503020204020204" pitchFamily="34" charset="-122"/>
              </a:rPr>
              <a:t>       线性代数的重要性主要体现在它把愈来愈多的</a:t>
            </a:r>
            <a:r>
              <a:rPr lang="zh-CN" altLang="en-US" sz="2800" dirty="0">
                <a:solidFill>
                  <a:srgbClr val="FF0000"/>
                </a:solidFill>
                <a:latin typeface="微软雅黑" panose="020B0503020204020204" pitchFamily="34" charset="-122"/>
              </a:rPr>
              <a:t>新领域与计算机联系</a:t>
            </a:r>
            <a:r>
              <a:rPr lang="zh-CN" altLang="en-US" sz="2800" dirty="0">
                <a:latin typeface="微软雅黑" panose="020B0503020204020204" pitchFamily="34" charset="-122"/>
              </a:rPr>
              <a:t>起来，</a:t>
            </a:r>
            <a:r>
              <a:rPr lang="en-US" altLang="zh-CN" sz="2800" dirty="0" err="1">
                <a:latin typeface="微软雅黑" panose="020B0503020204020204" pitchFamily="34" charset="-122"/>
              </a:rPr>
              <a:t>Leontiff</a:t>
            </a:r>
            <a:r>
              <a:rPr lang="en-US" altLang="zh-CN" sz="2800" dirty="0">
                <a:latin typeface="微软雅黑" panose="020B0503020204020204" pitchFamily="34" charset="-122"/>
              </a:rPr>
              <a:t> </a:t>
            </a:r>
            <a:r>
              <a:rPr lang="zh-CN" altLang="en-US" sz="2800" dirty="0">
                <a:latin typeface="微软雅黑" panose="020B0503020204020204" pitchFamily="34" charset="-122"/>
              </a:rPr>
              <a:t>获经济奖说明，想用计算机解决问题，就得学线性代数。这种“需求牵引”对非数学专业而言，体现在</a:t>
            </a:r>
            <a:r>
              <a:rPr lang="zh-CN" altLang="en-US" sz="2800" b="1" dirty="0">
                <a:solidFill>
                  <a:srgbClr val="3366FF"/>
                </a:solidFill>
                <a:latin typeface="微软雅黑" panose="020B0503020204020204" pitchFamily="34" charset="-122"/>
              </a:rPr>
              <a:t>用计算机求解高阶复杂的矩阵模型</a:t>
            </a:r>
            <a:r>
              <a:rPr lang="zh-CN" altLang="en-US" sz="2800" dirty="0">
                <a:latin typeface="微软雅黑" panose="020B0503020204020204" pitchFamily="34" charset="-122"/>
              </a:rPr>
              <a:t>。但原数学系的线性代数课程重点却是</a:t>
            </a:r>
            <a:r>
              <a:rPr lang="zh-CN" altLang="en-US" sz="2800" dirty="0">
                <a:solidFill>
                  <a:srgbClr val="FF0000"/>
                </a:solidFill>
                <a:latin typeface="微软雅黑" panose="020B0503020204020204" pitchFamily="34" charset="-122"/>
              </a:rPr>
              <a:t>两百年前</a:t>
            </a:r>
            <a:r>
              <a:rPr lang="zh-CN" altLang="en-US" sz="2800" b="1" dirty="0">
                <a:solidFill>
                  <a:srgbClr val="0000FF"/>
                </a:solidFill>
                <a:latin typeface="微软雅黑" panose="020B0503020204020204" pitchFamily="34" charset="-122"/>
              </a:rPr>
              <a:t>分析小矩阵</a:t>
            </a:r>
            <a:r>
              <a:rPr lang="zh-CN" altLang="en-US" sz="2800" dirty="0">
                <a:latin typeface="微软雅黑" panose="020B0503020204020204" pitchFamily="34" charset="-122"/>
              </a:rPr>
              <a:t>的经典理论。虽然都是线性代数，前者诞生于</a:t>
            </a:r>
            <a:r>
              <a:rPr lang="en-US" altLang="zh-CN" sz="2800" dirty="0">
                <a:latin typeface="微软雅黑" panose="020B0503020204020204" pitchFamily="34" charset="-122"/>
              </a:rPr>
              <a:t>18</a:t>
            </a:r>
            <a:r>
              <a:rPr lang="zh-CN" altLang="en-US" sz="2800" dirty="0">
                <a:latin typeface="微软雅黑" panose="020B0503020204020204" pitchFamily="34" charset="-122"/>
              </a:rPr>
              <a:t>世纪，后者则主要发展于</a:t>
            </a:r>
            <a:r>
              <a:rPr lang="en-US" altLang="zh-CN" sz="2800" dirty="0">
                <a:latin typeface="微软雅黑" panose="020B0503020204020204" pitchFamily="34" charset="-122"/>
              </a:rPr>
              <a:t>1950</a:t>
            </a:r>
            <a:r>
              <a:rPr lang="zh-CN" altLang="en-US" sz="2800" dirty="0">
                <a:latin typeface="微软雅黑" panose="020B0503020204020204" pitchFamily="34" charset="-122"/>
              </a:rPr>
              <a:t>年后。它要用到部分经典理论，但有了很大的发展与创新，主要是与计算机结合的部分。</a:t>
            </a: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4367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4092687"/>
          </a:xfrm>
        </p:spPr>
        <p:txBody>
          <a:bodyPr/>
          <a:lstStyle/>
          <a:p>
            <a:pPr>
              <a:lnSpc>
                <a:spcPct val="150000"/>
              </a:lnSpc>
              <a:buClr>
                <a:schemeClr val="accent3"/>
              </a:buClr>
              <a:defRPr/>
            </a:pPr>
            <a:r>
              <a:rPr lang="zh-CN" altLang="en-US" sz="2800" dirty="0">
                <a:latin typeface="微软雅黑" panose="020B0503020204020204" pitchFamily="34" charset="-122"/>
              </a:rPr>
              <a:t>       最初开设的线性代数课普遍讲的是</a:t>
            </a:r>
            <a:r>
              <a:rPr lang="zh-CN" altLang="en-US" sz="2800" b="1" dirty="0">
                <a:solidFill>
                  <a:srgbClr val="0000FF"/>
                </a:solidFill>
                <a:latin typeface="微软雅黑" panose="020B0503020204020204" pitchFamily="34" charset="-122"/>
              </a:rPr>
              <a:t>陈旧</a:t>
            </a:r>
            <a:r>
              <a:rPr lang="zh-CN" altLang="en-US" sz="2800" dirty="0">
                <a:latin typeface="微软雅黑" panose="020B0503020204020204" pitchFamily="34" charset="-122"/>
              </a:rPr>
              <a:t>的理论。人们惊奇地发现，由</a:t>
            </a:r>
            <a:r>
              <a:rPr lang="zh-CN" altLang="en-US" sz="2800" dirty="0">
                <a:solidFill>
                  <a:srgbClr val="FF0000"/>
                </a:solidFill>
                <a:latin typeface="微软雅黑" panose="020B0503020204020204" pitchFamily="34" charset="-122"/>
              </a:rPr>
              <a:t>计算机应用需求催生</a:t>
            </a:r>
            <a:r>
              <a:rPr lang="zh-CN" altLang="en-US" sz="2800" dirty="0">
                <a:latin typeface="微软雅黑" panose="020B0503020204020204" pitchFamily="34" charset="-122"/>
              </a:rPr>
              <a:t>设置的课程讲的却是</a:t>
            </a:r>
            <a:r>
              <a:rPr lang="zh-CN" altLang="en-US" sz="2800" dirty="0">
                <a:solidFill>
                  <a:schemeClr val="accent6">
                    <a:lumMod val="75000"/>
                  </a:schemeClr>
                </a:solidFill>
                <a:latin typeface="微软雅黑" panose="020B0503020204020204" pitchFamily="34" charset="-122"/>
              </a:rPr>
              <a:t>与计算机解线性方程组无关的内容</a:t>
            </a:r>
            <a:r>
              <a:rPr lang="zh-CN" altLang="en-US" sz="2800" dirty="0">
                <a:latin typeface="微软雅黑" panose="020B0503020204020204" pitchFamily="34" charset="-122"/>
              </a:rPr>
              <a:t>，在实施中</a:t>
            </a:r>
            <a:r>
              <a:rPr lang="zh-CN" altLang="en-US" sz="2800" b="1" dirty="0">
                <a:solidFill>
                  <a:srgbClr val="FF0000"/>
                </a:solidFill>
                <a:latin typeface="微软雅黑" panose="020B0503020204020204" pitchFamily="34" charset="-122"/>
              </a:rPr>
              <a:t>既难懂又没有用</a:t>
            </a:r>
            <a:r>
              <a:rPr lang="zh-CN" altLang="en-US" sz="2800" dirty="0">
                <a:latin typeface="微软雅黑" panose="020B0503020204020204" pitchFamily="34" charset="-122"/>
              </a:rPr>
              <a:t>，与非数学系需求相差很大，师生都提出了强烈的改革要求。</a:t>
            </a:r>
          </a:p>
          <a:p>
            <a:pPr>
              <a:lnSpc>
                <a:spcPct val="150000"/>
              </a:lnSpc>
              <a:buClr>
                <a:schemeClr val="accent3"/>
              </a:buClr>
              <a:defRPr/>
            </a:pP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2884</TotalTime>
  <Words>2742</Words>
  <Application>Microsoft Office PowerPoint</Application>
  <PresentationFormat>全屏显示(4:3)</PresentationFormat>
  <Paragraphs>208</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math</vt:lpstr>
      <vt:lpstr>等线</vt:lpstr>
      <vt:lpstr>微软雅黑</vt:lpstr>
      <vt:lpstr>Arial</vt:lpstr>
      <vt:lpstr>Calibri</vt:lpstr>
      <vt:lpstr>Cambria Math</vt:lpstr>
      <vt:lpstr>Times New Roman</vt:lpstr>
      <vt:lpstr>Wingdings</vt:lpstr>
      <vt:lpstr>Office Theme</vt:lpstr>
      <vt:lpstr>第1章 绪论</vt:lpstr>
      <vt:lpstr>PowerPoint 演示文稿</vt:lpstr>
      <vt:lpstr>PowerPoint 演示文稿</vt:lpstr>
      <vt:lpstr>为什么要学线性代数？</vt:lpstr>
      <vt:lpstr>PowerPoint 演示文稿</vt:lpstr>
      <vt:lpstr>工科大学为什么开线性代数课？</vt:lpstr>
      <vt:lpstr>为什么要学线性代数？</vt:lpstr>
      <vt:lpstr>为什么要学线性代数？</vt:lpstr>
      <vt:lpstr>为什么要学线性代数？</vt:lpstr>
      <vt:lpstr>PowerPoint 演示文稿</vt:lpstr>
      <vt:lpstr>工科与数学系线性代数的差别</vt:lpstr>
      <vt:lpstr>工科与数学系线性代数的差别</vt:lpstr>
      <vt:lpstr>面向AI的基于Python的线性代数</vt:lpstr>
      <vt:lpstr>PowerPoint 演示文稿</vt:lpstr>
      <vt:lpstr>PowerPoint 演示文稿</vt:lpstr>
      <vt:lpstr>标量 (scalar)</vt:lpstr>
      <vt:lpstr>向量 (vector)</vt:lpstr>
      <vt:lpstr>向量 (vector)</vt:lpstr>
      <vt:lpstr>矩阵 (matrix)</vt:lpstr>
      <vt:lpstr>矩阵 (matrix)</vt:lpstr>
      <vt:lpstr>张量 (tensor)</vt:lpstr>
      <vt:lpstr>小节</vt:lpstr>
      <vt:lpstr>张量 (tensor)</vt:lpstr>
      <vt:lpstr>张量 (tensor)</vt:lpstr>
      <vt:lpstr>张量 (tensor)</vt:lpstr>
      <vt:lpstr>张量 (tensor)</vt:lpstr>
      <vt:lpstr>张量 (tensor)</vt:lpstr>
      <vt:lpstr>PowerPoint 演示文稿</vt:lpstr>
      <vt:lpstr>PowerPoint 演示文稿</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PowerPoint 演示文稿</vt:lpstr>
      <vt:lpstr>第01讲 线性代数绪论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欧 新宇</cp:lastModifiedBy>
  <cp:revision>657</cp:revision>
  <dcterms:created xsi:type="dcterms:W3CDTF">2019-02-13T06:30:20Z</dcterms:created>
  <dcterms:modified xsi:type="dcterms:W3CDTF">2020-05-16T17:58:50Z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