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01" r:id="rId2"/>
    <p:sldId id="371" r:id="rId3"/>
    <p:sldId id="372" r:id="rId4"/>
    <p:sldId id="315" r:id="rId5"/>
    <p:sldId id="413" r:id="rId6"/>
    <p:sldId id="417" r:id="rId7"/>
    <p:sldId id="415" r:id="rId8"/>
    <p:sldId id="416" r:id="rId9"/>
    <p:sldId id="373" r:id="rId10"/>
    <p:sldId id="414" r:id="rId11"/>
    <p:sldId id="380" r:id="rId12"/>
    <p:sldId id="381" r:id="rId13"/>
    <p:sldId id="383" r:id="rId14"/>
    <p:sldId id="384" r:id="rId15"/>
    <p:sldId id="385" r:id="rId16"/>
    <p:sldId id="386" r:id="rId17"/>
    <p:sldId id="405" r:id="rId18"/>
    <p:sldId id="419" r:id="rId19"/>
    <p:sldId id="420" r:id="rId20"/>
    <p:sldId id="429" r:id="rId21"/>
    <p:sldId id="421" r:id="rId22"/>
    <p:sldId id="422" r:id="rId23"/>
    <p:sldId id="431" r:id="rId24"/>
    <p:sldId id="430" r:id="rId25"/>
    <p:sldId id="435" r:id="rId26"/>
    <p:sldId id="423" r:id="rId27"/>
    <p:sldId id="424" r:id="rId28"/>
    <p:sldId id="434" r:id="rId29"/>
    <p:sldId id="436" r:id="rId30"/>
    <p:sldId id="432" r:id="rId31"/>
    <p:sldId id="418" r:id="rId32"/>
    <p:sldId id="425" r:id="rId33"/>
    <p:sldId id="427" r:id="rId34"/>
    <p:sldId id="428" r:id="rId35"/>
    <p:sldId id="433" r:id="rId36"/>
    <p:sldId id="342" r:id="rId37"/>
  </p:sldIdLst>
  <p:sldSz cx="6858000" cy="5143500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6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89" autoAdjust="0"/>
    <p:restoredTop sz="97311" autoAdjust="0"/>
  </p:normalViewPr>
  <p:slideViewPr>
    <p:cSldViewPr>
      <p:cViewPr varScale="1">
        <p:scale>
          <a:sx n="106" d="100"/>
          <a:sy n="106" d="100"/>
        </p:scale>
        <p:origin x="108" y="906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D449-0720-4299-8DE9-69CE28848277}" type="datetimeFigureOut">
              <a:rPr lang="zh-CN" altLang="en-US" smtClean="0"/>
              <a:t>2020-6-1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14713" y="642938"/>
            <a:ext cx="231457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0EC1B-DF12-404D-B2C7-261ED781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6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1982AEFB-EE81-48DE-9DD4-8CFBE17FAB1A}"/>
              </a:ext>
            </a:extLst>
          </p:cNvPr>
          <p:cNvSpPr/>
          <p:nvPr userDrawn="1"/>
        </p:nvSpPr>
        <p:spPr>
          <a:xfrm>
            <a:off x="696040" y="2890466"/>
            <a:ext cx="5465921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8AF12D8-A3EF-4DD4-AB7C-D25AFC1AFC14}"/>
              </a:ext>
            </a:extLst>
          </p:cNvPr>
          <p:cNvSpPr txBox="1"/>
          <p:nvPr userDrawn="1"/>
        </p:nvSpPr>
        <p:spPr>
          <a:xfrm>
            <a:off x="0" y="3181350"/>
            <a:ext cx="6858000" cy="709810"/>
          </a:xfrm>
          <a:prstGeom prst="rect">
            <a:avLst/>
          </a:prstGeom>
        </p:spPr>
        <p:txBody>
          <a:bodyPr vert="horz" wrap="square" lIns="0" tIns="68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6"/>
              </a:spcBef>
              <a:tabLst>
                <a:tab pos="364807" algn="l"/>
              </a:tabLs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536"/>
              </a:spcBef>
              <a:tabLst>
                <a:tab pos="364807" algn="l"/>
              </a:tabLs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1595DCD-EC7B-43D2-A89F-DA49AC4940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" y="2318111"/>
            <a:ext cx="6858000" cy="461665"/>
          </a:xfrm>
        </p:spPr>
        <p:txBody>
          <a:bodyPr/>
          <a:lstStyle>
            <a:lvl1pPr algn="ctr">
              <a:defRPr sz="3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0AE80A5B-656A-4912-8553-5ED159B18E19}"/>
              </a:ext>
            </a:extLst>
          </p:cNvPr>
          <p:cNvSpPr txBox="1">
            <a:spLocks/>
          </p:cNvSpPr>
          <p:nvPr userDrawn="1"/>
        </p:nvSpPr>
        <p:spPr>
          <a:xfrm>
            <a:off x="0" y="133350"/>
            <a:ext cx="6858000" cy="441266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270000" tIns="34290" rIns="68580" bIns="3429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Holder 2">
            <a:extLst>
              <a:ext uri="{FF2B5EF4-FFF2-40B4-BE49-F238E27FC236}">
                <a16:creationId xmlns:a16="http://schemas.microsoft.com/office/drawing/2014/main" id="{C97F5ECA-A77A-40B6-BF8F-F2A82638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788"/>
            <a:ext cx="6858000" cy="441266"/>
          </a:xfrm>
        </p:spPr>
        <p:txBody>
          <a:bodyPr lIns="180000" tIns="0" rIns="0" bIns="0" anchor="ctr" anchorCtr="0"/>
          <a:lstStyle>
            <a:lvl1pPr algn="l"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7B787D4-0FF6-4FEB-BA03-391B882C25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54851" y="4629150"/>
            <a:ext cx="1183005" cy="36416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BB1B80C-2659-4C7E-986B-9346ADCEAB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91000" y="4629150"/>
            <a:ext cx="1394656" cy="36416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14D6A6D-D270-49B5-8D3E-E1F74F9D17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38800" y="4629150"/>
            <a:ext cx="1192964" cy="364168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5046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9">
            <a:extLst>
              <a:ext uri="{FF2B5EF4-FFF2-40B4-BE49-F238E27FC236}">
                <a16:creationId xmlns:a16="http://schemas.microsoft.com/office/drawing/2014/main" id="{3E070FF4-8783-41C9-A071-1E73A67F0448}"/>
              </a:ext>
            </a:extLst>
          </p:cNvPr>
          <p:cNvSpPr/>
          <p:nvPr userDrawn="1"/>
        </p:nvSpPr>
        <p:spPr>
          <a:xfrm>
            <a:off x="620684" y="4095750"/>
            <a:ext cx="750915" cy="80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DD9669E9-347C-43B3-AF3E-4073BB6EE26E}"/>
              </a:ext>
            </a:extLst>
          </p:cNvPr>
          <p:cNvSpPr/>
          <p:nvPr userDrawn="1"/>
        </p:nvSpPr>
        <p:spPr>
          <a:xfrm>
            <a:off x="0" y="4159820"/>
            <a:ext cx="6858000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B44C45-5445-485A-A9AB-82E6A69D648C}"/>
              </a:ext>
            </a:extLst>
          </p:cNvPr>
          <p:cNvGrpSpPr/>
          <p:nvPr userDrawn="1"/>
        </p:nvGrpSpPr>
        <p:grpSpPr>
          <a:xfrm>
            <a:off x="6401943" y="3486150"/>
            <a:ext cx="398907" cy="762000"/>
            <a:chOff x="8496427" y="3524250"/>
            <a:chExt cx="531876" cy="698500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07C86E8-CC0C-435E-B008-514D802D90BB}"/>
                </a:ext>
              </a:extLst>
            </p:cNvPr>
            <p:cNvSpPr/>
            <p:nvPr/>
          </p:nvSpPr>
          <p:spPr>
            <a:xfrm>
              <a:off x="8496427" y="3524250"/>
              <a:ext cx="18415" cy="698500"/>
            </a:xfrm>
            <a:custGeom>
              <a:avLst/>
              <a:gdLst/>
              <a:ahLst/>
              <a:cxnLst/>
              <a:rect l="l" t="t" r="r" b="b"/>
              <a:pathLst>
                <a:path w="18415" h="698500">
                  <a:moveTo>
                    <a:pt x="0" y="0"/>
                  </a:moveTo>
                  <a:lnTo>
                    <a:pt x="18033" y="69808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C706BD38-20DC-42D1-9CCE-D8E22DFA4D53}"/>
                </a:ext>
              </a:extLst>
            </p:cNvPr>
            <p:cNvSpPr/>
            <p:nvPr/>
          </p:nvSpPr>
          <p:spPr>
            <a:xfrm>
              <a:off x="8497443" y="3524377"/>
              <a:ext cx="530860" cy="275590"/>
            </a:xfrm>
            <a:custGeom>
              <a:avLst/>
              <a:gdLst/>
              <a:ahLst/>
              <a:cxnLst/>
              <a:rect l="l" t="t" r="r" b="b"/>
              <a:pathLst>
                <a:path w="530859" h="275589">
                  <a:moveTo>
                    <a:pt x="0" y="11430"/>
                  </a:moveTo>
                  <a:lnTo>
                    <a:pt x="525017" y="0"/>
                  </a:lnTo>
                  <a:lnTo>
                    <a:pt x="530859" y="263779"/>
                  </a:lnTo>
                  <a:lnTo>
                    <a:pt x="5714" y="275209"/>
                  </a:lnTo>
                  <a:lnTo>
                    <a:pt x="0" y="11430"/>
                  </a:lnTo>
                  <a:close/>
                </a:path>
              </a:pathLst>
            </a:custGeom>
            <a:ln w="1904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48E929C1-037F-47A3-8314-A1855ACC3775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1C8F7364-5B7C-42DB-896A-FD5B81C8A842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5FB11481-8953-4103-971C-E35584A7EA1E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A8B48601-6A35-407D-8201-FCBC65D49CC2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12875AD-78B8-4A77-B09B-1DD3C78571D6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EEA1201A-3744-4689-8930-0B23AA1D04B1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C3125C63-8F63-4988-B8A2-1DE969058E3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8D76275C-4F82-4E43-9E3B-64AAE6ED451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AF500B73-32A8-4759-9554-97124E1906C2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EBA7AFF4-4DF9-4523-AE84-031732964ABD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1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E958EA40-A3DC-4C5C-A6EA-6D91120F2D29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83E523FA-32D7-48F9-9D5D-7A0DE72BE062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5BDF307F-EF03-440F-BCA7-015194B55A1D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D9A4682F-7CD6-4FDF-906D-7972A8F20B10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B23D1CF5-A322-4F0C-BAD6-D69417FB272A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4A9B59B5-D9C1-405E-986C-533A2A33D42F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3DEC1F7C-5B3E-45F6-A7E5-A42711676E3B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8" y="60451"/>
                  </a:lnTo>
                  <a:lnTo>
                    <a:pt x="83693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4BF93DE8-1B19-4C9E-A43A-43616E78B261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693" y="57911"/>
                  </a:lnTo>
                  <a:lnTo>
                    <a:pt x="1778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DB19FC18-08F7-46F3-9F4D-5C51398A9227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3"/>
                  </a:lnTo>
                  <a:lnTo>
                    <a:pt x="1777" y="60325"/>
                  </a:lnTo>
                  <a:lnTo>
                    <a:pt x="83820" y="57785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1EEFF945-5EF5-440E-8DB6-11D5913A77C4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3"/>
                  </a:moveTo>
                  <a:lnTo>
                    <a:pt x="82042" y="0"/>
                  </a:lnTo>
                  <a:lnTo>
                    <a:pt x="83820" y="57785"/>
                  </a:lnTo>
                  <a:lnTo>
                    <a:pt x="1777" y="60325"/>
                  </a:lnTo>
                  <a:lnTo>
                    <a:pt x="0" y="2413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D10CB0F1-C05A-4552-A343-BB09B5E338EC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1915" y="0"/>
                  </a:moveTo>
                  <a:lnTo>
                    <a:pt x="0" y="2539"/>
                  </a:lnTo>
                  <a:lnTo>
                    <a:pt x="1650" y="60451"/>
                  </a:lnTo>
                  <a:lnTo>
                    <a:pt x="83693" y="57911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1B1AD891-5D61-47F9-BFD1-1A8CD89C77BA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1915" y="0"/>
                  </a:lnTo>
                  <a:lnTo>
                    <a:pt x="83693" y="57911"/>
                  </a:lnTo>
                  <a:lnTo>
                    <a:pt x="1650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0242D25D-71A4-4DB4-8005-90B03576D9E6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BC60F468-DC2B-44CF-AEEE-A82C151F0F53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C2180774-6741-40F4-A904-A005AE022CCA}"/>
              </a:ext>
            </a:extLst>
          </p:cNvPr>
          <p:cNvSpPr/>
          <p:nvPr userDrawn="1"/>
        </p:nvSpPr>
        <p:spPr>
          <a:xfrm>
            <a:off x="620684" y="2114550"/>
            <a:ext cx="1051573" cy="12573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474CD09D-2373-4573-8D3F-3E5844381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0" y="1050655"/>
            <a:ext cx="3543300" cy="945900"/>
          </a:xfrm>
        </p:spPr>
        <p:txBody>
          <a:bodyPr/>
          <a:lstStyle>
            <a:lvl1pPr marL="257175" indent="-257175" algn="l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9FD92A52-FEAA-4442-B24C-DFBD0B1938B7}"/>
              </a:ext>
            </a:extLst>
          </p:cNvPr>
          <p:cNvSpPr txBox="1">
            <a:spLocks/>
          </p:cNvSpPr>
          <p:nvPr userDrawn="1"/>
        </p:nvSpPr>
        <p:spPr>
          <a:xfrm>
            <a:off x="0" y="133350"/>
            <a:ext cx="6858000" cy="441266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270000" tIns="34290" rIns="68580" bIns="3429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6" name="Holder 2">
            <a:extLst>
              <a:ext uri="{FF2B5EF4-FFF2-40B4-BE49-F238E27FC236}">
                <a16:creationId xmlns:a16="http://schemas.microsoft.com/office/drawing/2014/main" id="{A424263A-B13D-4168-B557-0808BE9E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788"/>
            <a:ext cx="6858000" cy="441266"/>
          </a:xfrm>
        </p:spPr>
        <p:txBody>
          <a:bodyPr lIns="180000" tIns="0" rIns="0" bIns="0" anchor="ctr" anchorCtr="0"/>
          <a:lstStyle>
            <a:lvl1pPr algn="l"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5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2266950"/>
            <a:ext cx="6858000" cy="415498"/>
          </a:xfrm>
        </p:spPr>
        <p:txBody>
          <a:bodyPr anchor="ctr"/>
          <a:lstStyle>
            <a:lvl1pPr algn="ctr">
              <a:defRPr sz="27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6E85D45F-AEF7-4DB7-9C85-720C99EA920D}"/>
              </a:ext>
            </a:extLst>
          </p:cNvPr>
          <p:cNvSpPr/>
          <p:nvPr userDrawn="1"/>
        </p:nvSpPr>
        <p:spPr>
          <a:xfrm>
            <a:off x="1565910" y="978316"/>
            <a:ext cx="3726180" cy="2982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92673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90EEE-8790-4E80-8633-F5EBB0381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678490"/>
            <a:ext cx="6858000" cy="369332"/>
          </a:xfrm>
        </p:spPr>
        <p:txBody>
          <a:bodyPr lIns="252000" rIns="252000" anchor="ctr"/>
          <a:lstStyle>
            <a:lvl1pPr algn="ctr"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651937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91472E6-B101-4C60-9A44-56E5BDA13E03}"/>
              </a:ext>
            </a:extLst>
          </p:cNvPr>
          <p:cNvSpPr txBox="1">
            <a:spLocks/>
          </p:cNvSpPr>
          <p:nvPr userDrawn="1"/>
        </p:nvSpPr>
        <p:spPr>
          <a:xfrm>
            <a:off x="0" y="133350"/>
            <a:ext cx="6858000" cy="441266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270000" tIns="34290" rIns="68580" bIns="3429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Holder 2">
            <a:extLst>
              <a:ext uri="{FF2B5EF4-FFF2-40B4-BE49-F238E27FC236}">
                <a16:creationId xmlns:a16="http://schemas.microsoft.com/office/drawing/2014/main" id="{3D9E8637-7446-4694-A4A9-F9335135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788"/>
            <a:ext cx="6858000" cy="441266"/>
          </a:xfrm>
        </p:spPr>
        <p:txBody>
          <a:bodyPr lIns="180000" tIns="0" rIns="0" bIns="0" anchor="ctr" anchorCtr="0"/>
          <a:lstStyle>
            <a:lvl1pPr algn="l"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582178"/>
            <a:ext cx="6858000" cy="651937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F60ED85-8164-4C45-AAC0-200471DA7321}"/>
              </a:ext>
            </a:extLst>
          </p:cNvPr>
          <p:cNvSpPr txBox="1">
            <a:spLocks/>
          </p:cNvSpPr>
          <p:nvPr userDrawn="1"/>
        </p:nvSpPr>
        <p:spPr>
          <a:xfrm>
            <a:off x="0" y="133350"/>
            <a:ext cx="6858000" cy="441266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270000" tIns="34290" rIns="68580" bIns="3429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0" name="Holder 2">
            <a:extLst>
              <a:ext uri="{FF2B5EF4-FFF2-40B4-BE49-F238E27FC236}">
                <a16:creationId xmlns:a16="http://schemas.microsoft.com/office/drawing/2014/main" id="{59E4ECF2-4801-4B14-857F-D5C8A1D7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788"/>
            <a:ext cx="6858000" cy="441266"/>
          </a:xfrm>
        </p:spPr>
        <p:txBody>
          <a:bodyPr lIns="180000" tIns="0" rIns="0" bIns="0" anchor="ctr" anchorCtr="0"/>
          <a:lstStyle>
            <a:lvl1pPr algn="l"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037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381D6B79-5626-4211-8688-0F03C3F646B9}"/>
              </a:ext>
            </a:extLst>
          </p:cNvPr>
          <p:cNvSpPr txBox="1"/>
          <p:nvPr userDrawn="1"/>
        </p:nvSpPr>
        <p:spPr>
          <a:xfrm>
            <a:off x="1258633" y="2032508"/>
            <a:ext cx="4340543" cy="33598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  <a:tabLst>
                <a:tab pos="1235869" algn="l"/>
                <a:tab pos="2462213" algn="l"/>
              </a:tabLst>
            </a:pPr>
            <a:r>
              <a:rPr sz="21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100">
              <a:latin typeface="微软雅黑"/>
              <a:cs typeface="微软雅黑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6391A06-2E43-448C-810F-C8ADDD59684C}"/>
              </a:ext>
            </a:extLst>
          </p:cNvPr>
          <p:cNvSpPr txBox="1"/>
          <p:nvPr userDrawn="1"/>
        </p:nvSpPr>
        <p:spPr>
          <a:xfrm>
            <a:off x="1258633" y="3028950"/>
            <a:ext cx="3298127" cy="7353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50000"/>
              </a:lnSpc>
              <a:spcBef>
                <a:spcPts val="75"/>
              </a:spcBef>
            </a:pPr>
            <a:r>
              <a:rPr lang="en-US" altLang="zh-CN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050" b="1" spc="-4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9525" marR="3810">
              <a:lnSpc>
                <a:spcPct val="150000"/>
              </a:lnSpc>
              <a:spcBef>
                <a:spcPts val="75"/>
              </a:spcBef>
            </a:pPr>
            <a:r>
              <a:rPr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9525" marR="3810">
              <a:lnSpc>
                <a:spcPct val="150000"/>
              </a:lnSpc>
              <a:spcBef>
                <a:spcPts val="75"/>
              </a:spcBef>
            </a:pPr>
            <a:r>
              <a:rPr lang="en-US" altLang="zh-CN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050" b="1" spc="-4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0856F89-5771-41FB-970E-68571E464369}"/>
              </a:ext>
            </a:extLst>
          </p:cNvPr>
          <p:cNvSpPr txBox="1">
            <a:spLocks/>
          </p:cNvSpPr>
          <p:nvPr userDrawn="1"/>
        </p:nvSpPr>
        <p:spPr>
          <a:xfrm>
            <a:off x="0" y="133350"/>
            <a:ext cx="6858000" cy="441266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270000" tIns="34290" rIns="68580" bIns="3429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Holder 2">
            <a:extLst>
              <a:ext uri="{FF2B5EF4-FFF2-40B4-BE49-F238E27FC236}">
                <a16:creationId xmlns:a16="http://schemas.microsoft.com/office/drawing/2014/main" id="{807BA48F-DD9F-41E0-9B47-A44F6457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788"/>
            <a:ext cx="6858000" cy="441266"/>
          </a:xfrm>
        </p:spPr>
        <p:txBody>
          <a:bodyPr lIns="180000" tIns="0" rIns="0" bIns="0" anchor="ctr" anchorCtr="0"/>
          <a:lstStyle>
            <a:lvl1pPr algn="l"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6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6858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462281"/>
            <a:ext cx="6858000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7219" y="1636522"/>
            <a:ext cx="564356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0" y="-1"/>
            <a:ext cx="6858000" cy="144000"/>
          </a:xfrm>
          <a:prstGeom prst="rect">
            <a:avLst/>
          </a:prstGeom>
          <a:solidFill>
            <a:schemeClr val="tx1"/>
          </a:solidFill>
        </p:spPr>
        <p:txBody>
          <a:bodyPr vert="horz" lIns="202500" tIns="25718" rIns="101250" bIns="25718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计算机数学（</a:t>
            </a:r>
            <a:r>
              <a:rPr lang="en-US" altLang="zh-CN" sz="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Mathematical</a:t>
            </a:r>
            <a:r>
              <a:rPr lang="zh-CN" altLang="en-US" sz="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0" y="5018624"/>
            <a:ext cx="3446736" cy="124876"/>
          </a:xfrm>
          <a:prstGeom prst="rect">
            <a:avLst/>
          </a:prstGeom>
          <a:solidFill>
            <a:schemeClr val="tx1"/>
          </a:solidFill>
        </p:spPr>
        <p:txBody>
          <a:bodyPr vert="horz" lIns="101250" tIns="25718" rIns="101250" bIns="25718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800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800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446736" y="5020483"/>
            <a:ext cx="3411265" cy="123111"/>
          </a:xfrm>
          <a:prstGeom prst="rect">
            <a:avLst/>
          </a:prstGeom>
          <a:solidFill>
            <a:srgbClr val="FF0000"/>
          </a:solidFill>
        </p:spPr>
        <p:txBody>
          <a:bodyPr wrap="square" lIns="101250" tIns="0" rIns="101250" bIns="0" rtlCol="0">
            <a:spAutoFit/>
          </a:bodyPr>
          <a:lstStyle/>
          <a:p>
            <a:r>
              <a:rPr lang="en-US" altLang="zh-CN" sz="800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800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8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68" r:id="rId3"/>
    <p:sldLayoutId id="2147483662" r:id="rId4"/>
    <p:sldLayoutId id="2147483673" r:id="rId5"/>
    <p:sldLayoutId id="2147483672" r:id="rId6"/>
  </p:sldLayoutIdLst>
  <p:txStyles>
    <p:titleStyle>
      <a:lvl1pPr algn="ctr">
        <a:defRPr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>
        <a:defRPr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teaching.ouxinyu.cn/ComputerMath/Html/Lecture02VectorAssignments.html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BA%BF%E6%AE%B5" TargetMode="External"/><Relationship Id="rId2" Type="http://schemas.openxmlformats.org/officeDocument/2006/relationships/hyperlink" Target="https://baike.baidu.com/item/%E6%B3%9B%E5%87%BD%E5%88%86%E6%9E%90/4151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teaching.ouxinyu.cn/ComputerMath/Html/Lecture02VectorAssignments.html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teaching.ouxinyu.cn/ComputerMath/Html/Lecture02VectorAssignments.html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5%B0%E5%AF%B9/3545130" TargetMode="External"/><Relationship Id="rId2" Type="http://schemas.openxmlformats.org/officeDocument/2006/relationships/hyperlink" Target="https://baike.baidu.com/item/%E7%A9%BA%E9%97%B4%E7%9B%B4%E8%A7%92%E5%9D%90%E6%A0%87%E7%B3%BB/10743618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F570A8-D083-40D5-87E4-D82D14654E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190750"/>
            <a:ext cx="6858000" cy="492443"/>
          </a:xfrm>
        </p:spPr>
        <p:txBody>
          <a:bodyPr/>
          <a:lstStyle/>
          <a:p>
            <a:r>
              <a:rPr lang="zh-CN" altLang="en-US" sz="3200" dirty="0"/>
              <a:t>第</a:t>
            </a:r>
            <a:r>
              <a:rPr lang="en-US" altLang="zh-CN" sz="3200" dirty="0"/>
              <a:t>02</a:t>
            </a:r>
            <a:r>
              <a:rPr lang="zh-CN" altLang="en-US" sz="3200" dirty="0"/>
              <a:t>讲</a:t>
            </a:r>
            <a:r>
              <a:rPr lang="en-US" altLang="zh-CN" sz="3200" dirty="0"/>
              <a:t> </a:t>
            </a:r>
            <a:r>
              <a:rPr lang="zh-CN" altLang="en-US" sz="3200" dirty="0"/>
              <a:t>向量的基础知识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描述空间的工具</a:t>
            </a:r>
            <a:r>
              <a:rPr lang="en-US" altLang="zh-CN" dirty="0"/>
              <a:t>—</a:t>
            </a:r>
            <a:r>
              <a:rPr lang="zh-CN" altLang="en-US" dirty="0"/>
              <a:t>向量</a:t>
            </a:r>
          </a:p>
        </p:txBody>
      </p:sp>
    </p:spTree>
    <p:extLst>
      <p:ext uri="{BB962C8B-B14F-4D97-AF65-F5344CB8AC3E}">
        <p14:creationId xmlns:p14="http://schemas.microsoft.com/office/powerpoint/2010/main" val="98489020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A2C62-05FA-4EF8-8E6D-26C78A2035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计算机领域主要使用列向量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5CCA4662-DF9A-4A27-9148-F9B69A7884D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3689563"/>
              </a:xfrm>
            </p:spPr>
            <p:txBody>
              <a:bodyPr/>
              <a:lstStyle/>
              <a:p>
                <a:r>
                  <a:rPr lang="zh-CN" altLang="en-US" dirty="0"/>
                  <a:t>       根据数字的排列方式，向量可以被分为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行向量</a:t>
                </a:r>
                <a:r>
                  <a:rPr lang="zh-CN" altLang="en-US" dirty="0"/>
                  <a:t>和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列向量</a:t>
                </a:r>
                <a:r>
                  <a:rPr lang="zh-CN" altLang="en-US" dirty="0"/>
                  <a:t>。在计算机领域中，我们常使用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列向量</a:t>
                </a:r>
                <a:r>
                  <a:rPr lang="zh-CN" altLang="en-US" dirty="0"/>
                  <a:t>来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表示</a:t>
                </a:r>
                <a:r>
                  <a:rPr lang="zh-CN" altLang="en-US" dirty="0"/>
                  <a:t>和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处理</a:t>
                </a:r>
                <a:r>
                  <a:rPr lang="zh-CN" altLang="en-US" dirty="0"/>
                  <a:t>向量。例如，将</a:t>
                </a:r>
                <a:r>
                  <a:rPr lang="zh-CN" altLang="en-US" dirty="0">
                    <a:solidFill>
                      <a:schemeClr val="accent5">
                        <a:lumMod val="75000"/>
                      </a:schemeClr>
                    </a:solidFill>
                  </a:rPr>
                  <a:t>矩阵</a:t>
                </a:r>
                <a:r>
                  <a:rPr lang="en-US" altLang="zh-CN" b="1" i="1" dirty="0">
                    <a:solidFill>
                      <a:schemeClr val="accent5">
                        <a:lumMod val="75000"/>
                      </a:schemeClr>
                    </a:solidFill>
                  </a:rPr>
                  <a:t>A</a:t>
                </a:r>
                <a:r>
                  <a:rPr lang="zh-CN" altLang="en-US" dirty="0"/>
                  <a:t>映射到</a:t>
                </a:r>
                <a:r>
                  <a:rPr lang="zh-CN" altLang="en-US" dirty="0">
                    <a:solidFill>
                      <a:schemeClr val="accent5">
                        <a:lumMod val="75000"/>
                      </a:schemeClr>
                    </a:solidFill>
                  </a:rPr>
                  <a:t>向量</a:t>
                </a:r>
                <a:r>
                  <a:rPr lang="en-US" altLang="zh-CN" b="1" i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/>
                  <a:t>上时，可以用</a:t>
                </a:r>
                <a:r>
                  <a:rPr lang="en-US" altLang="zh-CN" b="1" i="1" dirty="0"/>
                  <a:t>A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/>
                  <a:t>来表示，最常见的应用是求解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方程组</a:t>
                </a:r>
                <a:r>
                  <a:rPr lang="zh-CN" altLang="en-US" dirty="0"/>
                  <a:t>。列向量通常由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两种</a:t>
                </a:r>
                <a:r>
                  <a:rPr lang="zh-CN" altLang="en-US" dirty="0"/>
                  <a:t>表示方法。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直观表示：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单行表示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（更常用）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2, 3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2, 3, 4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5CCA4662-DF9A-4A27-9148-F9B69A788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3689563"/>
              </a:xfrm>
              <a:blipFill>
                <a:blip r:embed="rId2"/>
                <a:stretch>
                  <a:fillRect l="-178" r="-3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858D4FE7-087E-4033-B1BF-257E85F9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/>
              <a:t>列向量</a:t>
            </a:r>
          </a:p>
        </p:txBody>
      </p:sp>
    </p:spTree>
    <p:extLst>
      <p:ext uri="{BB962C8B-B14F-4D97-AF65-F5344CB8AC3E}">
        <p14:creationId xmlns:p14="http://schemas.microsoft.com/office/powerpoint/2010/main" val="401900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F9991B-AC51-4E8D-BCDE-2FC996D0EB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582178"/>
            <a:ext cx="6858000" cy="3514259"/>
          </a:xfrm>
        </p:spPr>
        <p:txBody>
          <a:bodyPr/>
          <a:lstStyle/>
          <a:p>
            <a:r>
              <a:rPr lang="zh-CN" altLang="en-US" dirty="0"/>
              <a:t>        </a:t>
            </a:r>
            <a:r>
              <a:rPr lang="zh-CN" altLang="en-US" b="0" dirty="0"/>
              <a:t>在</a:t>
            </a:r>
            <a:r>
              <a:rPr lang="en-US" altLang="zh-CN" b="0" dirty="0"/>
              <a:t>Python</a:t>
            </a:r>
            <a:r>
              <a:rPr lang="zh-CN" altLang="en-US" b="0" dirty="0"/>
              <a:t>中，最重要，也是最常用的一个库就是</a:t>
            </a:r>
            <a:r>
              <a:rPr lang="zh-CN" altLang="en-US" b="0" dirty="0">
                <a:solidFill>
                  <a:srgbClr val="0000FF"/>
                </a:solidFill>
              </a:rPr>
              <a:t>数学计算库</a:t>
            </a:r>
            <a:r>
              <a:rPr lang="zh-CN" altLang="en-US" b="0" dirty="0"/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Numpy</a:t>
            </a:r>
            <a:r>
              <a:rPr lang="zh-CN" altLang="en-US" b="0" dirty="0"/>
              <a:t>，它也是本门课中最主要的</a:t>
            </a:r>
            <a:r>
              <a:rPr lang="en-US" altLang="zh-CN" b="0" dirty="0"/>
              <a:t>python</a:t>
            </a:r>
            <a:r>
              <a:rPr lang="zh-CN" altLang="en-US" b="0" dirty="0"/>
              <a:t>工具包。下面我们将使用</a:t>
            </a:r>
            <a:r>
              <a:rPr lang="en-US" altLang="zh-CN" b="0" dirty="0" err="1"/>
              <a:t>numpy</a:t>
            </a:r>
            <a:r>
              <a:rPr lang="zh-CN" altLang="en-US" b="0" dirty="0"/>
              <a:t>库来实现</a:t>
            </a:r>
            <a:r>
              <a:rPr lang="zh-CN" altLang="en-US" b="1" dirty="0"/>
              <a:t>数组</a:t>
            </a:r>
            <a:r>
              <a:rPr lang="en-US" altLang="zh-CN" b="1" dirty="0"/>
              <a:t>(</a:t>
            </a:r>
            <a:r>
              <a:rPr lang="zh-CN" altLang="en-US" b="1" dirty="0"/>
              <a:t>向量、矩阵</a:t>
            </a:r>
            <a:r>
              <a:rPr lang="en-US" altLang="zh-CN" b="1" dirty="0"/>
              <a:t>)</a:t>
            </a:r>
            <a:r>
              <a:rPr lang="zh-CN" altLang="en-US" b="0" dirty="0"/>
              <a:t>的创建。</a:t>
            </a:r>
            <a:endParaRPr lang="en-US" altLang="zh-CN" b="0" dirty="0"/>
          </a:p>
          <a:p>
            <a:pPr marL="257175" indent="-257175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b="0" dirty="0"/>
              <a:t>创建</a:t>
            </a:r>
            <a:r>
              <a:rPr lang="en-US" altLang="zh-CN" b="0" dirty="0" err="1"/>
              <a:t>numpy</a:t>
            </a:r>
            <a:r>
              <a:rPr lang="zh-CN" altLang="en-US" b="0" dirty="0"/>
              <a:t>数组（向量）</a:t>
            </a:r>
            <a:endParaRPr lang="en-US" altLang="zh-CN" dirty="0"/>
          </a:p>
          <a:p>
            <a:pPr marL="257175" indent="-257175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57175" indent="-257175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57175" indent="-257175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获取变量数据类型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E7DA23D-8C20-4F95-B9EB-2F813F08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Python</a:t>
            </a:r>
            <a:r>
              <a:rPr lang="zh-CN" altLang="en-US" dirty="0"/>
              <a:t>语言的向量表示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B7D43D-54AA-4858-BF8D-282FEF7C3A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2" t="9086"/>
          <a:stretch/>
        </p:blipFill>
        <p:spPr>
          <a:xfrm>
            <a:off x="914400" y="2419350"/>
            <a:ext cx="3199943" cy="11429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6602C7-5C4B-4D05-A098-6104F1273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12"/>
          <a:stretch/>
        </p:blipFill>
        <p:spPr>
          <a:xfrm>
            <a:off x="990600" y="3969836"/>
            <a:ext cx="1981200" cy="79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3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CD7F53F-D87E-4341-837A-5E1D8699A0B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582178"/>
            <a:ext cx="6858000" cy="20830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在机器学习及大多数计算机任务中，都会以</a:t>
            </a:r>
            <a:r>
              <a:rPr lang="zh-CN" altLang="en-US" dirty="0">
                <a:solidFill>
                  <a:srgbClr val="FF0000"/>
                </a:solidFill>
              </a:rPr>
              <a:t>列向量</a:t>
            </a:r>
            <a:r>
              <a:rPr lang="zh-CN" altLang="en-US" dirty="0"/>
              <a:t>的方式对数据进行处理，而</a:t>
            </a:r>
            <a:r>
              <a:rPr lang="en-US" altLang="zh-CN" dirty="0" err="1">
                <a:solidFill>
                  <a:srgbClr val="0000FF"/>
                </a:solidFill>
              </a:rPr>
              <a:t>numpy</a:t>
            </a:r>
            <a:r>
              <a:rPr lang="zh-CN" altLang="en-US" dirty="0"/>
              <a:t>默认生成的是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行向量</a:t>
            </a:r>
            <a:r>
              <a:rPr lang="zh-CN" altLang="en-US" dirty="0"/>
              <a:t>。所以，需要事先进行转换。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最容易也是最直接的方法：</a:t>
            </a:r>
            <a:r>
              <a:rPr lang="zh-CN" altLang="en-US" b="1" dirty="0"/>
              <a:t>矩阵转置（</a:t>
            </a:r>
            <a:r>
              <a:rPr lang="en-US" altLang="zh-CN" b="1" dirty="0"/>
              <a:t>Transpose</a:t>
            </a:r>
            <a:r>
              <a:rPr lang="zh-CN" altLang="en-US" b="1" dirty="0"/>
              <a:t>）</a:t>
            </a:r>
            <a:r>
              <a:rPr lang="zh-CN" altLang="en-US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B091FD1-3F59-4A25-9C29-D4FC151B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列向量的生成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710EFE-DC51-46EE-88BD-33B8B3E6D46C}"/>
              </a:ext>
            </a:extLst>
          </p:cNvPr>
          <p:cNvSpPr/>
          <p:nvPr/>
        </p:nvSpPr>
        <p:spPr>
          <a:xfrm>
            <a:off x="381000" y="3145132"/>
            <a:ext cx="2743200" cy="1477328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       值得注意的是，在计算机的存储意识中，</a:t>
            </a:r>
            <a:r>
              <a:rPr lang="zh-CN" altLang="en-US" dirty="0">
                <a:solidFill>
                  <a:srgbClr val="0000FF"/>
                </a:solidFill>
              </a:rPr>
              <a:t>向量</a:t>
            </a:r>
            <a:r>
              <a:rPr lang="zh-CN" altLang="en-US" dirty="0"/>
              <a:t>是一维的量，它只在一个维度上具有值。因此，无法进行转置。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75F3387-6ABE-4306-851E-D913A237D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1"/>
          <a:stretch/>
        </p:blipFill>
        <p:spPr>
          <a:xfrm>
            <a:off x="3657600" y="2599330"/>
            <a:ext cx="2590800" cy="232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2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B2C3BD-78D2-47AE-937D-9CC40AF27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如何处理呢？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B091FD1-3F59-4A25-9C29-D4FC151B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列向量的生成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87834CF-38BB-40CC-888B-A0E2782B563C}"/>
              </a:ext>
            </a:extLst>
          </p:cNvPr>
          <p:cNvSpPr/>
          <p:nvPr/>
        </p:nvSpPr>
        <p:spPr>
          <a:xfrm>
            <a:off x="1219200" y="1276350"/>
            <a:ext cx="1371600" cy="3926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一维向量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0E2AC6A-0DA1-4774-A6AA-770326BFBDB5}"/>
              </a:ext>
            </a:extLst>
          </p:cNvPr>
          <p:cNvSpPr/>
          <p:nvPr/>
        </p:nvSpPr>
        <p:spPr>
          <a:xfrm>
            <a:off x="4114800" y="1276350"/>
            <a:ext cx="1371600" cy="3926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二维矩阵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EAEE0E6-C449-454C-838B-B419003E3D23}"/>
              </a:ext>
            </a:extLst>
          </p:cNvPr>
          <p:cNvSpPr/>
          <p:nvPr/>
        </p:nvSpPr>
        <p:spPr>
          <a:xfrm>
            <a:off x="3053482" y="1358384"/>
            <a:ext cx="609600" cy="228600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B7FB630F-CD79-4348-9CE7-559C05503598}"/>
                  </a:ext>
                </a:extLst>
              </p:cNvPr>
              <p:cNvSpPr>
                <a:spLocks noGrp="1" noChangeArrowheads="1"/>
              </p:cNvSpPr>
              <p:nvPr>
                <p:ph sz="quarter" idx="11"/>
              </p:nvPr>
            </p:nvSpPr>
            <p:spPr bwMode="auto">
              <a:xfrm>
                <a:off x="76199" y="1815624"/>
                <a:ext cx="6705601" cy="31315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15870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285750" lvl="0" indent="-285750" rtl="0">
                  <a:buFont typeface="Wingdings" panose="05000000000000000000" pitchFamily="2" charset="2"/>
                  <a:buChar char="l"/>
                </a:pP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当我们使用</a:t>
                </a:r>
                <a:r>
                  <a:rPr kumimoji="0" lang="zh-CN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向量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来表示一个数据时，可以表示为: </a:t>
                </a:r>
                <a:r>
                  <a:rPr lang="zh-CN" altLang="zh-CN" sz="1600" b="1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𝑎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=[𝑎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1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,𝑎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2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,...,𝑎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𝑛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],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 此时</a:t>
                </a:r>
                <a:r>
                  <a:rPr lang="zh-CN" altLang="zh-CN" sz="1600" b="1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𝑎</a:t>
                </a:r>
                <a:r>
                  <a:rPr lang="en-US" altLang="zh-CN" sz="1600" b="1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是一个维度为 1，长度为 𝑛 的数据（向量）;</a:t>
                </a:r>
              </a:p>
              <a:p>
                <a:pPr marL="285750" lvl="0" indent="-285750" rtl="0">
                  <a:buFont typeface="Wingdings" panose="05000000000000000000" pitchFamily="2" charset="2"/>
                  <a:buChar char="l"/>
                </a:pP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当我们使用</a:t>
                </a:r>
                <a:r>
                  <a:rPr kumimoji="0" lang="zh-CN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矩阵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来表示这个向量时，则可以表示为: 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latin typeface="Cambria Math" panose="02040503050406030204" pitchFamily="18" charset="0"/>
                        <a:ea typeface="+mj-ea"/>
                      </a:rPr>
                      <m:t>𝑨</m:t>
                    </m:r>
                    <m:r>
                      <a:rPr lang="en-US" altLang="zh-CN" sz="1600" b="1" i="1" baseline="-25000">
                        <a:latin typeface="Cambria Math" panose="02040503050406030204" pitchFamily="18" charset="0"/>
                        <a:ea typeface="+mj-ea"/>
                      </a:rPr>
                      <m:t>𝟐</m:t>
                    </m:r>
                  </m:oMath>
                </a14:m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=[𝑎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11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,𝑎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12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,...,𝑎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1𝑛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]</a:t>
                </a:r>
                <a:r>
                  <a:rPr kumimoji="0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，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此时 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latin typeface="Cambria Math" panose="02040503050406030204" pitchFamily="18" charset="0"/>
                        <a:ea typeface="+mj-ea"/>
                      </a:rPr>
                      <m:t>𝑨</m:t>
                    </m:r>
                    <m:r>
                      <a:rPr lang="en-US" altLang="zh-CN" sz="1600" b="1" i="1" baseline="-25000">
                        <a:latin typeface="Cambria Math" panose="02040503050406030204" pitchFamily="18" charset="0"/>
                        <a:ea typeface="+mj-ea"/>
                      </a:rPr>
                      <m:t>𝟐</m:t>
                    </m:r>
                  </m:oMath>
                </a14:m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 是一个维度为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+mj-ea"/>
                    <a:ea typeface="+mj-ea"/>
                  </a:rPr>
                  <a:t>2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的数据（矩阵），第一个维度长度为 1，第二个维度长度为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𝑛，我们也可以将这样的矩阵理解为一个</a:t>
                </a:r>
                <a:r>
                  <a:rPr kumimoji="0" lang="zh-CN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行向量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，一行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 </a:t>
                </a:r>
                <a:r>
                  <a:rPr lang="zh-CN" altLang="zh-CN" sz="1600" dirty="0">
                    <a:latin typeface="+mj-ea"/>
                  </a:rPr>
                  <a:t>𝑛</a:t>
                </a:r>
                <a:r>
                  <a:rPr lang="en-US" altLang="zh-CN" sz="1600" dirty="0">
                    <a:latin typeface="+mj-ea"/>
                  </a:rPr>
                  <a:t>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列，形态为：</a:t>
                </a:r>
                <a:r>
                  <a:rPr kumimoji="0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(1, </a:t>
                </a:r>
                <a:r>
                  <a:rPr lang="zh-CN" altLang="zh-CN" sz="1600" dirty="0">
                    <a:latin typeface="+mj-ea"/>
                  </a:rPr>
                  <a:t>𝑛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)。</a:t>
                </a:r>
              </a:p>
              <a:p>
                <a:pPr marL="285750" lvl="0" indent="-285750" rtl="0">
                  <a:buFont typeface="Wingdings" panose="05000000000000000000" pitchFamily="2" charset="2"/>
                  <a:buChar char="l"/>
                </a:pP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在转换为二维矩阵后，就可以通过矩阵的转置实现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+mj-ea"/>
                    <a:ea typeface="+mj-ea"/>
                  </a:rPr>
                  <a:t>行向量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向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+mj-ea"/>
                    <a:ea typeface="+mj-ea"/>
                  </a:rPr>
                  <a:t>列向量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的转换，此时的数据 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latin typeface="Cambria Math" panose="02040503050406030204" pitchFamily="18" charset="0"/>
                        <a:ea typeface="+mj-ea"/>
                      </a:rPr>
                      <m:t>𝑨</m:t>
                    </m:r>
                    <m:r>
                      <a:rPr lang="en-US" altLang="zh-CN" sz="1600" b="1" i="1" baseline="-25000">
                        <a:latin typeface="Cambria Math" panose="02040503050406030204" pitchFamily="18" charset="0"/>
                        <a:ea typeface="+mj-ea"/>
                      </a:rPr>
                      <m:t>𝟐</m:t>
                    </m:r>
                  </m:oMath>
                </a14:m>
                <a:r>
                  <a:rPr lang="zh-CN" altLang="zh-CN" sz="1600" dirty="0">
                    <a:latin typeface="+mj-ea"/>
                    <a:ea typeface="+mj-ea"/>
                  </a:rPr>
                  <a:t> 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将转变为一个列向量</a:t>
                </a:r>
                <a:r>
                  <a:rPr lang="en-US" altLang="zh-CN" sz="1600" dirty="0"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+mj-ea"/>
                      </a:rPr>
                      <m:t>𝑩</m:t>
                    </m:r>
                    <m:r>
                      <a:rPr lang="en-US" altLang="zh-CN" sz="1600" b="1" i="1" baseline="-25000">
                        <a:latin typeface="Cambria Math" panose="02040503050406030204" pitchFamily="18" charset="0"/>
                        <a:ea typeface="+mj-ea"/>
                      </a:rPr>
                      <m:t>𝟐</m:t>
                    </m:r>
                    <m:r>
                      <a:rPr lang="en-US" altLang="zh-CN" sz="1600" b="1" i="1" baseline="-2500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，</a:t>
                </a:r>
                <a:r>
                  <a:rPr lang="zh-CN" altLang="zh-CN" sz="1600" dirty="0">
                    <a:latin typeface="+mj-ea"/>
                  </a:rPr>
                  <a:t>𝑛</a:t>
                </a:r>
                <a:r>
                  <a:rPr lang="en-US" altLang="zh-CN" sz="1600" dirty="0">
                    <a:latin typeface="+mj-ea"/>
                  </a:rPr>
                  <a:t>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行一列，形态为：</a:t>
                </a:r>
                <a:r>
                  <a:rPr kumimoji="0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(</a:t>
                </a:r>
                <a:r>
                  <a:rPr lang="zh-CN" altLang="zh-CN" sz="1600" dirty="0">
                    <a:latin typeface="+mj-ea"/>
                  </a:rPr>
                  <a:t>𝑛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, 1) ，表示为: </a:t>
                </a:r>
                <a:r>
                  <a:rPr lang="en-US" altLang="zh-CN" sz="1600" dirty="0"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latin typeface="Cambria Math" panose="02040503050406030204" pitchFamily="18" charset="0"/>
                        <a:ea typeface="+mj-ea"/>
                      </a:rPr>
                      <m:t>𝑨</m:t>
                    </m:r>
                    <m:r>
                      <a:rPr lang="en-US" altLang="zh-CN" sz="1600" b="1" i="1" baseline="-25000" smtClean="0">
                        <a:latin typeface="Cambria Math" panose="02040503050406030204" pitchFamily="18" charset="0"/>
                        <a:ea typeface="+mj-ea"/>
                      </a:rPr>
                      <m:t>𝟑</m:t>
                    </m:r>
                    <m:r>
                      <a:rPr lang="en-US" altLang="zh-CN" sz="1600" b="1" i="1" baseline="-2500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=[𝑎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11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;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21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;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...;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𝑛1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+mj-ea"/>
                    <a:ea typeface="+mj-ea"/>
                  </a:rPr>
                  <a:t>]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。</a:t>
                </a:r>
              </a:p>
            </p:txBody>
          </p:sp>
        </mc:Choice>
        <mc:Fallback xmlns=""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B7FB630F-CD79-4348-9CE7-559C055035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 bwMode="auto">
              <a:xfrm>
                <a:off x="76199" y="1815624"/>
                <a:ext cx="6705601" cy="3131512"/>
              </a:xfrm>
              <a:prstGeom prst="rect">
                <a:avLst/>
              </a:prstGeom>
              <a:blipFill>
                <a:blip r:embed="rId2"/>
                <a:stretch>
                  <a:fillRect l="-272" r="-45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90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B2C3BD-78D2-47AE-937D-9CC40AF27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使用二维矩阵进行转换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B091FD1-3F59-4A25-9C29-D4FC151B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列向量的生成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1B068C-D3CA-4B91-8829-2BA26DE596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370"/>
          <a:stretch/>
        </p:blipFill>
        <p:spPr>
          <a:xfrm>
            <a:off x="152400" y="1170688"/>
            <a:ext cx="5803357" cy="20383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D7E9364-C762-48D6-BD77-51D8D523F7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723" r="68487" b="22647"/>
          <a:stretch/>
        </p:blipFill>
        <p:spPr>
          <a:xfrm>
            <a:off x="4107363" y="1318733"/>
            <a:ext cx="1828800" cy="20383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D29081-3A5C-421E-BC7F-BC4C2660B0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037"/>
          <a:stretch/>
        </p:blipFill>
        <p:spPr>
          <a:xfrm>
            <a:off x="152400" y="3382262"/>
            <a:ext cx="5803357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97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B2C3BD-78D2-47AE-937D-9CC40AF27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结果分析</a:t>
            </a:r>
            <a:r>
              <a:rPr lang="en-US" altLang="zh-CN" dirty="0"/>
              <a:t>】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008066F8-4C61-4505-90E5-9493C099A11F}"/>
                  </a:ext>
                </a:extLst>
              </p:cNvPr>
              <p:cNvSpPr>
                <a:spLocks noGrp="1" noChangeArrowheads="1"/>
              </p:cNvSpPr>
              <p:nvPr>
                <p:ph sz="quarter" idx="11"/>
              </p:nvPr>
            </p:nvSpPr>
            <p:spPr>
              <a:xfrm>
                <a:off x="76200" y="1047822"/>
                <a:ext cx="6705600" cy="3565427"/>
              </a:xfrm>
            </p:spPr>
            <p:txBody>
              <a:bodyPr/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sz="1800" dirty="0"/>
                  <a:t>原始的一维向量</a:t>
                </a:r>
                <a:r>
                  <a:rPr lang="zh-CN" altLang="zh-CN" sz="1800" b="1" dirty="0">
                    <a:solidFill>
                      <a:schemeClr val="accent6">
                        <a:lumMod val="75000"/>
                      </a:schemeClr>
                    </a:solidFill>
                    <a:ea typeface="STIXMathJax_Normal-italic"/>
                  </a:rPr>
                  <a:t>𝑎</a:t>
                </a:r>
                <a:r>
                  <a:rPr lang="zh-CN" altLang="zh-CN" sz="1800" dirty="0"/>
                  <a:t>和经过</a:t>
                </a:r>
                <a:r>
                  <a:rPr lang="zh-CN" altLang="zh-CN" sz="1800" dirty="0">
                    <a:highlight>
                      <a:srgbClr val="FFFF00"/>
                    </a:highlight>
                  </a:rPr>
                  <a:t>.transpose()</a:t>
                </a:r>
                <a:r>
                  <a:rPr lang="zh-CN" altLang="en-US" sz="1800" dirty="0"/>
                  <a:t>或</a:t>
                </a:r>
                <a:r>
                  <a:rPr lang="zh-CN" altLang="zh-CN" sz="1800" dirty="0">
                    <a:highlight>
                      <a:srgbClr val="FFFF00"/>
                    </a:highlight>
                  </a:rPr>
                  <a:t> .T </a:t>
                </a:r>
                <a:r>
                  <a:rPr lang="zh-CN" altLang="zh-CN" sz="1800" dirty="0"/>
                  <a:t>转换后的向量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zh-CN" sz="1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zh-CN" sz="1800" dirty="0"/>
                  <a:t>，都呈现为相同的形态 (4, 1)，并且值也完全相同。这说明在Python中，转置在</a:t>
                </a:r>
                <a:r>
                  <a:rPr lang="zh-CN" altLang="zh-CN" sz="1800" dirty="0">
                    <a:solidFill>
                      <a:schemeClr val="accent6">
                        <a:lumMod val="75000"/>
                      </a:schemeClr>
                    </a:solidFill>
                  </a:rPr>
                  <a:t>向量</a:t>
                </a:r>
                <a:r>
                  <a:rPr lang="zh-CN" altLang="zh-CN" sz="1800" dirty="0"/>
                  <a:t>上是无效的。</a:t>
                </a:r>
                <a:endParaRPr lang="en-US" altLang="zh-CN" sz="1800" dirty="0"/>
              </a:p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800" dirty="0"/>
                  <a:t>当我们使用</a:t>
                </a:r>
                <a:r>
                  <a:rPr lang="zh-CN" altLang="en-US" sz="1800" b="1" dirty="0"/>
                  <a:t>二维矩阵</a:t>
                </a:r>
                <a:r>
                  <a:rPr lang="zh-CN" altLang="en-US" sz="1800" dirty="0"/>
                  <a:t>进行转换时，新生成的矩阵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800" b="1" i="1" baseline="-2500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1800" dirty="0"/>
                  <a:t>是一个</a:t>
                </a:r>
                <a:r>
                  <a:rPr lang="en-US" altLang="zh-CN" sz="1800" dirty="0">
                    <a:solidFill>
                      <a:schemeClr val="accent6">
                        <a:lumMod val="75000"/>
                      </a:schemeClr>
                    </a:solidFill>
                  </a:rPr>
                  <a:t>1×</a:t>
                </a:r>
                <a:r>
                  <a:rPr lang="zh-CN" alt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𝑛 </a:t>
                </a:r>
                <a:r>
                  <a:rPr lang="zh-CN" altLang="en-US" sz="1800" dirty="0"/>
                  <a:t>的二维矩阵，当经过 </a:t>
                </a:r>
                <a:r>
                  <a:rPr lang="en-US" altLang="zh-CN" sz="1800" dirty="0">
                    <a:solidFill>
                      <a:srgbClr val="0000FF"/>
                    </a:solidFill>
                  </a:rPr>
                  <a:t>.transpose() </a:t>
                </a:r>
                <a:r>
                  <a:rPr lang="zh-CN" altLang="en-US" sz="1800" dirty="0"/>
                  <a:t>和 </a:t>
                </a:r>
                <a:r>
                  <a:rPr lang="en-US" altLang="zh-CN" sz="1800" dirty="0">
                    <a:solidFill>
                      <a:srgbClr val="0000FF"/>
                    </a:solidFill>
                  </a:rPr>
                  <a:t>.T </a:t>
                </a:r>
                <a:r>
                  <a:rPr lang="zh-CN" altLang="en-US" sz="1800" dirty="0"/>
                  <a:t>转换后，两个矩阵都变成了</a:t>
                </a:r>
                <a:r>
                  <a:rPr lang="zh-CN" alt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𝑛</a:t>
                </a:r>
                <a:r>
                  <a:rPr lang="en-US" altLang="zh-CN" sz="1800" dirty="0">
                    <a:solidFill>
                      <a:schemeClr val="accent6">
                        <a:lumMod val="75000"/>
                      </a:schemeClr>
                    </a:solidFill>
                  </a:rPr>
                  <a:t>×1</a:t>
                </a:r>
                <a:r>
                  <a:rPr lang="zh-CN" altLang="en-US" sz="1800" dirty="0"/>
                  <a:t>的矩阵。这说明，原来以</a:t>
                </a:r>
                <a:r>
                  <a:rPr lang="zh-CN" altLang="en-US" sz="1800" dirty="0">
                    <a:solidFill>
                      <a:srgbClr val="0000FF"/>
                    </a:solidFill>
                  </a:rPr>
                  <a:t>二维矩阵</a:t>
                </a:r>
                <a:r>
                  <a:rPr lang="zh-CN" altLang="en-US" sz="1800" dirty="0"/>
                  <a:t>显示的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行向量</a:t>
                </a:r>
                <a:r>
                  <a:rPr lang="zh-CN" altLang="en-US" sz="1800" dirty="0"/>
                  <a:t>，形态为</a:t>
                </a:r>
                <a:r>
                  <a:rPr lang="en-US" altLang="zh-CN" sz="1800" dirty="0">
                    <a:solidFill>
                      <a:schemeClr val="accent6">
                        <a:lumMod val="75000"/>
                      </a:schemeClr>
                    </a:solidFill>
                  </a:rPr>
                  <a:t>(1, 4)</a:t>
                </a:r>
                <a:r>
                  <a:rPr lang="zh-CN" altLang="en-US" sz="1800" dirty="0"/>
                  <a:t>；已经转换为以</a:t>
                </a:r>
                <a:r>
                  <a:rPr lang="zh-CN" altLang="en-US" sz="1800" dirty="0">
                    <a:solidFill>
                      <a:srgbClr val="0000FF"/>
                    </a:solidFill>
                  </a:rPr>
                  <a:t>二维矩阵</a:t>
                </a:r>
                <a:r>
                  <a:rPr lang="zh-CN" altLang="en-US" sz="1800" dirty="0"/>
                  <a:t>显示的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列向量</a:t>
                </a:r>
                <a:r>
                  <a:rPr lang="zh-CN" altLang="en-US" sz="1800" dirty="0"/>
                  <a:t>了，形态为</a:t>
                </a:r>
                <a:r>
                  <a:rPr lang="en-US" altLang="zh-CN" sz="1800" dirty="0">
                    <a:solidFill>
                      <a:schemeClr val="accent6">
                        <a:lumMod val="75000"/>
                      </a:schemeClr>
                    </a:solidFill>
                  </a:rPr>
                  <a:t>(4, 1)</a:t>
                </a:r>
                <a:r>
                  <a:rPr lang="zh-CN" altLang="en-US" sz="1800" dirty="0"/>
                  <a:t>。</a:t>
                </a:r>
                <a:endParaRPr lang="zh-CN" altLang="zh-CN" sz="1800" dirty="0"/>
              </a:p>
            </p:txBody>
          </p:sp>
        </mc:Choice>
        <mc:Fallback xmlns=""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008066F8-4C61-4505-90E5-9493C099A1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76200" y="1047822"/>
                <a:ext cx="6705600" cy="356542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B091FD1-3F59-4A25-9C29-D4FC151B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列向量的生成</a:t>
            </a:r>
          </a:p>
        </p:txBody>
      </p:sp>
    </p:spTree>
    <p:extLst>
      <p:ext uri="{BB962C8B-B14F-4D97-AF65-F5344CB8AC3E}">
        <p14:creationId xmlns:p14="http://schemas.microsoft.com/office/powerpoint/2010/main" val="390697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B2C3BD-78D2-47AE-937D-9CC40AF27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特别注意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08066F8-4C61-4505-90E5-9493C099A11F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>
          <a:xfrm>
            <a:off x="0" y="1047822"/>
            <a:ext cx="6858000" cy="2318932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1800" dirty="0"/>
              <a:t>        在</a:t>
            </a:r>
            <a:r>
              <a:rPr lang="en-US" altLang="zh-CN" sz="1800" dirty="0"/>
              <a:t>Python</a:t>
            </a:r>
            <a:r>
              <a:rPr lang="zh-CN" altLang="en-US" sz="1800" dirty="0"/>
              <a:t>中</a:t>
            </a:r>
            <a:r>
              <a:rPr lang="zh-CN" altLang="en-US" sz="1800" dirty="0">
                <a:solidFill>
                  <a:srgbClr val="0000FF"/>
                </a:solidFill>
              </a:rPr>
              <a:t>一维向量</a:t>
            </a:r>
            <a:r>
              <a:rPr lang="zh-CN" altLang="en-US" sz="1800" dirty="0"/>
              <a:t>和</a:t>
            </a:r>
            <a:r>
              <a:rPr lang="zh-CN" altLang="en-US" sz="1800" dirty="0">
                <a:solidFill>
                  <a:srgbClr val="0000FF"/>
                </a:solidFill>
              </a:rPr>
              <a:t>二维矩阵</a:t>
            </a:r>
            <a:r>
              <a:rPr lang="zh-CN" altLang="en-US" sz="1800" dirty="0"/>
              <a:t>的表示非常容易转换，只需要增加一层</a:t>
            </a:r>
            <a:r>
              <a:rPr lang="zh-CN" altLang="en-US" sz="1800" dirty="0">
                <a:solidFill>
                  <a:srgbClr val="FF0000"/>
                </a:solidFill>
              </a:rPr>
              <a:t>中括号</a:t>
            </a:r>
            <a:r>
              <a:rPr lang="en-US" altLang="zh-CN" sz="1800" dirty="0">
                <a:solidFill>
                  <a:srgbClr val="FF0000"/>
                </a:solidFill>
              </a:rPr>
              <a:t>"</a:t>
            </a:r>
            <a:r>
              <a:rPr lang="en-US" altLang="zh-CN" sz="1800" b="1" dirty="0">
                <a:solidFill>
                  <a:srgbClr val="FF0000"/>
                </a:solidFill>
              </a:rPr>
              <a:t>[ ]</a:t>
            </a:r>
            <a:r>
              <a:rPr lang="en-US" altLang="zh-CN" sz="1800" dirty="0">
                <a:solidFill>
                  <a:srgbClr val="FF0000"/>
                </a:solidFill>
              </a:rPr>
              <a:t>"</a:t>
            </a:r>
            <a:r>
              <a:rPr lang="zh-CN" altLang="en-US" sz="1800" dirty="0"/>
              <a:t>就可以实现从</a:t>
            </a:r>
            <a:r>
              <a:rPr lang="zh-CN" altLang="en-US" sz="1800" dirty="0">
                <a:solidFill>
                  <a:srgbClr val="00B050"/>
                </a:solidFill>
              </a:rPr>
              <a:t>一维</a:t>
            </a:r>
            <a:r>
              <a:rPr lang="zh-CN" altLang="en-US" sz="1800" dirty="0"/>
              <a:t>到</a:t>
            </a:r>
            <a:r>
              <a:rPr lang="zh-CN" altLang="en-US" sz="1800" dirty="0">
                <a:solidFill>
                  <a:srgbClr val="00B050"/>
                </a:solidFill>
              </a:rPr>
              <a:t>二维</a:t>
            </a:r>
            <a:r>
              <a:rPr lang="zh-CN" altLang="en-US" sz="1800" dirty="0"/>
              <a:t>的转换。</a:t>
            </a:r>
            <a:endParaRPr lang="en-US" altLang="zh-CN" sz="1800" dirty="0"/>
          </a:p>
          <a:p>
            <a:pPr lvl="0">
              <a:lnSpc>
                <a:spcPct val="150000"/>
              </a:lnSpc>
            </a:pPr>
            <a:r>
              <a:rPr lang="en-US" altLang="zh-CN" sz="1800" dirty="0"/>
              <a:t>       </a:t>
            </a:r>
            <a:r>
              <a:rPr lang="zh-CN" altLang="en-US" sz="1800" dirty="0"/>
              <a:t>相似地，</a:t>
            </a:r>
            <a:r>
              <a:rPr lang="zh-CN" altLang="en-US" sz="1800" dirty="0">
                <a:solidFill>
                  <a:srgbClr val="0000FF"/>
                </a:solidFill>
              </a:rPr>
              <a:t>三维矩阵</a:t>
            </a:r>
            <a:r>
              <a:rPr lang="zh-CN" altLang="en-US" sz="1800" dirty="0"/>
              <a:t>使用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</a:rPr>
              <a:t>三层中括号</a:t>
            </a:r>
            <a:r>
              <a:rPr lang="zh-CN" altLang="en-US" sz="1800" dirty="0"/>
              <a:t>表示，</a:t>
            </a:r>
            <a:r>
              <a:rPr lang="zh-CN" altLang="en-US" sz="1800" dirty="0">
                <a:solidFill>
                  <a:srgbClr val="0000FF"/>
                </a:solidFill>
              </a:rPr>
              <a:t>𝑛 维矩阵</a:t>
            </a:r>
            <a:r>
              <a:rPr lang="zh-CN" altLang="en-US" sz="1800" dirty="0"/>
              <a:t>使用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</a:rPr>
              <a:t>𝑛层中括号</a:t>
            </a:r>
            <a:r>
              <a:rPr lang="zh-CN" altLang="en-US" sz="1800" dirty="0"/>
              <a:t>表示。</a:t>
            </a:r>
            <a:endParaRPr lang="en-US" altLang="zh-CN" sz="1800" dirty="0"/>
          </a:p>
          <a:p>
            <a:pPr lvl="0">
              <a:lnSpc>
                <a:spcPct val="150000"/>
              </a:lnSpc>
            </a:pPr>
            <a:r>
              <a:rPr lang="en-US" altLang="zh-CN" sz="1800" dirty="0"/>
              <a:t>       </a:t>
            </a:r>
            <a:r>
              <a:rPr lang="zh-CN" altLang="en-US" sz="1800" dirty="0"/>
              <a:t>下面给出一维向量和二维向量的表示。</a:t>
            </a:r>
            <a:endParaRPr lang="zh-CN" altLang="zh-CN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B091FD1-3F59-4A25-9C29-D4FC151B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列向量的生成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76D050-DB30-4901-964C-3ABA9846D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33" y="3486150"/>
            <a:ext cx="4533333" cy="88571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826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课堂互动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223072-9A50-4F7D-9AC5-AE026FCE5347}"/>
              </a:ext>
            </a:extLst>
          </p:cNvPr>
          <p:cNvSpPr txBox="1"/>
          <p:nvPr/>
        </p:nvSpPr>
        <p:spPr>
          <a:xfrm>
            <a:off x="4400551" y="2396844"/>
            <a:ext cx="5909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zh-CN" altLang="en-US" sz="15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59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向量的范数</a:t>
            </a:r>
          </a:p>
        </p:txBody>
      </p:sp>
    </p:spTree>
    <p:extLst>
      <p:ext uri="{BB962C8B-B14F-4D97-AF65-F5344CB8AC3E}">
        <p14:creationId xmlns:p14="http://schemas.microsoft.com/office/powerpoint/2010/main" val="1803040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92441DB-0128-417C-9E01-1CCAEAEE3E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范数的定义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14C448-249E-41D4-9A1D-9CDE05C97B7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39297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范数</a:t>
            </a:r>
            <a:r>
              <a:rPr lang="en-US" altLang="zh-CN" b="1" dirty="0"/>
              <a:t>(norm)</a:t>
            </a:r>
            <a:r>
              <a:rPr lang="zh-CN" altLang="en-US" b="1" dirty="0"/>
              <a:t>：</a:t>
            </a:r>
            <a:r>
              <a:rPr lang="zh-CN" altLang="en-US" dirty="0"/>
              <a:t>数学中的一种基本概念。在</a:t>
            </a:r>
            <a:r>
              <a:rPr lang="zh-CN" altLang="en-US" dirty="0">
                <a:solidFill>
                  <a:srgbClr val="0000FF"/>
                </a:solidFill>
              </a:rPr>
              <a:t>线性代数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泛函分析</a:t>
            </a:r>
            <a:r>
              <a:rPr lang="zh-CN" altLang="en-US" dirty="0"/>
              <a:t>及相关的数学领域，范数是一个具有“</a:t>
            </a:r>
            <a:r>
              <a:rPr lang="zh-CN" altLang="en-US" dirty="0">
                <a:solidFill>
                  <a:srgbClr val="FF0000"/>
                </a:solidFill>
              </a:rPr>
              <a:t>长度</a:t>
            </a:r>
            <a:r>
              <a:rPr lang="zh-CN" altLang="en-US" dirty="0"/>
              <a:t>”概念的函数。在</a:t>
            </a:r>
            <a:r>
              <a:rPr lang="zh-CN" altLang="en-US" dirty="0">
                <a:hlinkClick r:id="rId2"/>
              </a:rPr>
              <a:t>泛函分析</a:t>
            </a:r>
            <a:r>
              <a:rPr lang="zh-CN" altLang="en-US" dirty="0"/>
              <a:t>中，它定义在赋范线性空间中，并满足一定的条件，即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①非负性</a:t>
            </a:r>
            <a:r>
              <a:rPr lang="zh-CN" altLang="en-US" dirty="0"/>
              <a:t>；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②齐次性</a:t>
            </a:r>
            <a:r>
              <a:rPr lang="zh-CN" altLang="en-US" dirty="0"/>
              <a:t>；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③三角不等式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范数常常被用来度量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向量空间（或矩阵）中的某个向量的长度或大小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例如，在二维的欧氏几何空间</a:t>
            </a:r>
            <a:r>
              <a:rPr lang="en-US" altLang="zh-CN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中，元素被刻画成一个从原点出发的带有箭头的有向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线段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，每一个矢量的有向线段的长度即为该矢量的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欧氏范数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F276C95-0438-44F3-9E10-5F57B16D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向量的范数</a:t>
            </a:r>
          </a:p>
        </p:txBody>
      </p:sp>
    </p:spTree>
    <p:extLst>
      <p:ext uri="{BB962C8B-B14F-4D97-AF65-F5344CB8AC3E}">
        <p14:creationId xmlns:p14="http://schemas.microsoft.com/office/powerpoint/2010/main" val="407708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7BFF5EF-6516-46FC-9FBA-4E84A97078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0" y="1050654"/>
            <a:ext cx="3543300" cy="317728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 dirty="0">
                <a:solidFill>
                  <a:srgbClr val="0000FF"/>
                </a:solidFill>
              </a:rPr>
              <a:t>向量的基本知识回顾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spcAft>
                <a:spcPts val="0"/>
              </a:spcAft>
            </a:pPr>
            <a:r>
              <a:rPr lang="zh-CN" altLang="en-US" dirty="0">
                <a:solidFill>
                  <a:srgbClr val="0000FF"/>
                </a:solidFill>
              </a:rPr>
              <a:t>列向量及向量的</a:t>
            </a:r>
            <a:r>
              <a:rPr lang="en-US" altLang="zh-CN" dirty="0">
                <a:solidFill>
                  <a:srgbClr val="0000FF"/>
                </a:solidFill>
              </a:rPr>
              <a:t>Python</a:t>
            </a:r>
            <a:r>
              <a:rPr lang="zh-CN" altLang="en-US" dirty="0">
                <a:solidFill>
                  <a:srgbClr val="0000FF"/>
                </a:solidFill>
              </a:rPr>
              <a:t>描述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spcAft>
                <a:spcPts val="0"/>
              </a:spcAft>
            </a:pPr>
            <a:r>
              <a:rPr lang="zh-CN" altLang="en-US" dirty="0">
                <a:solidFill>
                  <a:srgbClr val="0000FF"/>
                </a:solidFill>
              </a:rPr>
              <a:t>向量的范数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spcAft>
                <a:spcPts val="0"/>
              </a:spcAft>
            </a:pPr>
            <a:r>
              <a:rPr lang="zh-CN" altLang="en-US" dirty="0">
                <a:solidFill>
                  <a:srgbClr val="0000FF"/>
                </a:solidFill>
              </a:rPr>
              <a:t>常用向量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spcAft>
                <a:spcPts val="0"/>
              </a:spcAft>
            </a:pPr>
            <a:r>
              <a:rPr lang="zh-CN" altLang="en-US" dirty="0"/>
              <a:t>向量的加法和数乘</a:t>
            </a:r>
            <a:endParaRPr lang="en-US" altLang="zh-CN" dirty="0"/>
          </a:p>
          <a:p>
            <a:pPr>
              <a:spcAft>
                <a:spcPts val="0"/>
              </a:spcAft>
            </a:pPr>
            <a:r>
              <a:rPr lang="zh-CN" altLang="en-US" dirty="0"/>
              <a:t>向量间的乘法</a:t>
            </a:r>
            <a:endParaRPr lang="en-US" altLang="zh-CN" dirty="0"/>
          </a:p>
          <a:p>
            <a:pPr>
              <a:spcAft>
                <a:spcPts val="0"/>
              </a:spcAft>
            </a:pPr>
            <a:r>
              <a:rPr lang="zh-CN" altLang="en-US" dirty="0"/>
              <a:t>向量的线性组合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ABAEDC6-1FED-43CF-9434-EA815848C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描述空间的工具</a:t>
            </a:r>
            <a:r>
              <a:rPr lang="en-US" altLang="zh-CN" dirty="0"/>
              <a:t>—</a:t>
            </a:r>
            <a:r>
              <a:rPr lang="zh-CN" altLang="en-US" dirty="0"/>
              <a:t>向量</a:t>
            </a:r>
          </a:p>
        </p:txBody>
      </p:sp>
    </p:spTree>
    <p:extLst>
      <p:ext uri="{BB962C8B-B14F-4D97-AF65-F5344CB8AC3E}">
        <p14:creationId xmlns:p14="http://schemas.microsoft.com/office/powerpoint/2010/main" val="400232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92441DB-0128-417C-9E01-1CCAEAEE3E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范数的定义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14C448-249E-41D4-9A1D-9CDE05C97B7C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336460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        对于一个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𝑛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维向量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其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大小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可以用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范数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来进行衡量，其一般形式可以表示为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：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其中，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且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。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 值得注意的是，符号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也被称为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zh-CN" b="1" dirty="0"/>
                  <a:t>-</a:t>
                </a:r>
                <a:r>
                  <a:rPr lang="zh-CN" altLang="en-US" b="1" dirty="0"/>
                  <a:t>范数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p-norm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dirty="0"/>
                  <a:t>。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14C448-249E-41D4-9A1D-9CDE05C97B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3364603"/>
              </a:xfrm>
              <a:blipFill>
                <a:blip r:embed="rId2"/>
                <a:stretch>
                  <a:fillRect l="-178" r="-3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5F276C95-0438-44F3-9E10-5F57B16D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向量的范数</a:t>
            </a:r>
          </a:p>
        </p:txBody>
      </p:sp>
    </p:spTree>
    <p:extLst>
      <p:ext uri="{BB962C8B-B14F-4D97-AF65-F5344CB8AC3E}">
        <p14:creationId xmlns:p14="http://schemas.microsoft.com/office/powerpoint/2010/main" val="41529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92441DB-0128-417C-9E01-1CCAEAEE3E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范数的典型性质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14C448-249E-41D4-9A1D-9CDE05C97B7C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3754389"/>
              </a:xfrm>
            </p:spPr>
            <p:txBody>
              <a:bodyPr/>
              <a:lstStyle/>
              <a:p>
                <a:r>
                  <a:rPr lang="zh-CN" altLang="en-US" sz="1800" dirty="0"/>
                  <a:t>     </a:t>
                </a:r>
                <a:r>
                  <a:rPr lang="zh-CN" altLang="en-US" sz="1800" dirty="0">
                    <a:solidFill>
                      <a:srgbClr val="0000FF"/>
                    </a:solidFill>
                  </a:rPr>
                  <a:t> 范数</a:t>
                </a:r>
                <a:r>
                  <a:rPr lang="zh-CN" altLang="en-US" sz="1800" dirty="0"/>
                  <a:t>直观上可以表示为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衡量向量长度的函数</a:t>
                </a:r>
                <a:r>
                  <a:rPr lang="zh-CN" altLang="en-US" sz="1800" dirty="0"/>
                  <a:t>，相当于求</a:t>
                </a:r>
                <a:r>
                  <a:rPr lang="zh-CN" altLang="en-US" sz="1800" dirty="0">
                    <a:solidFill>
                      <a:srgbClr val="7030A0"/>
                    </a:solidFill>
                  </a:rPr>
                  <a:t>原点</a:t>
                </a:r>
                <a:r>
                  <a:rPr lang="en-US" altLang="zh-CN" sz="1800" dirty="0">
                    <a:solidFill>
                      <a:srgbClr val="7030A0"/>
                    </a:solidFill>
                  </a:rPr>
                  <a:t>o</a:t>
                </a:r>
                <a:r>
                  <a:rPr lang="zh-CN" altLang="en-US" sz="1800" dirty="0">
                    <a:solidFill>
                      <a:srgbClr val="7030A0"/>
                    </a:solidFill>
                  </a:rPr>
                  <a:t>到点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1800" dirty="0">
                    <a:solidFill>
                      <a:srgbClr val="7030A0"/>
                    </a:solidFill>
                  </a:rPr>
                  <a:t>的</a:t>
                </a:r>
                <a:r>
                  <a:rPr lang="zh-CN" altLang="en-US" sz="1800" b="1" dirty="0">
                    <a:solidFill>
                      <a:srgbClr val="7030A0"/>
                    </a:solidFill>
                  </a:rPr>
                  <a:t>距离</a:t>
                </a:r>
                <a:r>
                  <a:rPr lang="zh-CN" altLang="en-US" sz="1800" dirty="0"/>
                  <a:t>，因此所有的范数都满足以下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三条</a:t>
                </a:r>
                <a:r>
                  <a:rPr lang="zh-CN" altLang="en-US" sz="1800" dirty="0"/>
                  <a:t>性质：</a:t>
                </a:r>
                <a:endParaRPr lang="en-US" altLang="zh-CN" sz="1800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sz="1800" b="1" dirty="0"/>
                  <a:t>非负性：</a:t>
                </a:r>
                <a:r>
                  <a:rPr lang="zh-CN" altLang="en-US" sz="1800" dirty="0"/>
                  <a:t>函数的值永远都是</a:t>
                </a:r>
                <a:r>
                  <a:rPr lang="zh-CN" altLang="en-US" sz="1800" dirty="0">
                    <a:solidFill>
                      <a:srgbClr val="0000FF"/>
                    </a:solidFill>
                  </a:rPr>
                  <a:t>非负</a:t>
                </a:r>
                <a:r>
                  <a:rPr lang="zh-CN" altLang="en-US" sz="1800" dirty="0"/>
                  <a:t>，</a:t>
                </a:r>
                <a:r>
                  <a:rPr lang="zh-CN" altLang="en-US" sz="1800" dirty="0">
                    <a:solidFill>
                      <a:srgbClr val="7030A0"/>
                    </a:solidFill>
                  </a:rPr>
                  <a:t>当且仅当</a:t>
                </a:r>
                <a:r>
                  <a:rPr lang="zh-CN" altLang="en-US" sz="1800" dirty="0"/>
                  <a:t>向量为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全零</a:t>
                </a:r>
                <a:r>
                  <a:rPr lang="zh-CN" altLang="en-US" sz="1800" dirty="0"/>
                  <a:t>向量时，范数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函数值为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0</a:t>
                </a:r>
                <a:r>
                  <a:rPr lang="en-US" altLang="zh-CN" sz="18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  <m:e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  <m:e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/>
              </a:p>
              <a:p>
                <a:r>
                  <a:rPr lang="zh-CN" altLang="en-US" sz="1800" dirty="0"/>
                  <a:t>      其中，</a:t>
                </a:r>
                <a:r>
                  <a:rPr lang="en-US" altLang="zh-CN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1800" dirty="0"/>
                  <a:t>是任意向量，</a:t>
                </a:r>
                <a:r>
                  <a:rPr lang="en-US" altLang="zh-CN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1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1800" dirty="0"/>
                  <a:t>的范数。</a:t>
                </a:r>
                <a:endParaRPr lang="en-US" altLang="zh-CN" sz="1800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sz="1800" b="1" dirty="0"/>
                  <a:t>三角不等式：</a:t>
                </a:r>
                <a:r>
                  <a:rPr lang="zh-CN" altLang="en-US" sz="1800" dirty="0"/>
                  <a:t>两个向量</a:t>
                </a:r>
                <a:r>
                  <a:rPr lang="zh-CN" altLang="en-US" sz="1800" dirty="0">
                    <a:solidFill>
                      <a:srgbClr val="00B0F0"/>
                    </a:solidFill>
                  </a:rPr>
                  <a:t>范数的和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大于等于</a:t>
                </a:r>
                <a:r>
                  <a:rPr lang="zh-CN" altLang="en-US" sz="1800" dirty="0"/>
                  <a:t>两个向量</a:t>
                </a:r>
                <a:r>
                  <a:rPr lang="zh-CN" altLang="en-US" sz="1800" dirty="0">
                    <a:solidFill>
                      <a:srgbClr val="00B0F0"/>
                    </a:solidFill>
                  </a:rPr>
                  <a:t>和的范数</a:t>
                </a:r>
                <a:r>
                  <a:rPr lang="zh-CN" altLang="en-US" sz="1800" dirty="0"/>
                  <a:t>。</a:t>
                </a:r>
                <a:endParaRPr lang="en-US" altLang="zh-CN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US" altLang="zh-CN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sz="1800" b="1" dirty="0"/>
                  <a:t>正值齐次性：</a:t>
                </a:r>
                <a:r>
                  <a:rPr lang="en-US" altLang="zh-CN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zh-CN" altLang="en-US" sz="1800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14C448-249E-41D4-9A1D-9CDE05C97B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3754389"/>
              </a:xfrm>
              <a:blipFill>
                <a:blip r:embed="rId2"/>
                <a:stretch>
                  <a:fillRect r="-3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5F276C95-0438-44F3-9E10-5F57B16D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向量的范数</a:t>
            </a:r>
          </a:p>
        </p:txBody>
      </p:sp>
    </p:spTree>
    <p:extLst>
      <p:ext uri="{BB962C8B-B14F-4D97-AF65-F5344CB8AC3E}">
        <p14:creationId xmlns:p14="http://schemas.microsoft.com/office/powerpoint/2010/main" val="329297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92441DB-0128-417C-9E01-1CCAEAEE3E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L2</a:t>
            </a:r>
            <a:r>
              <a:rPr lang="zh-CN" altLang="en-US" dirty="0"/>
              <a:t>范数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14C448-249E-41D4-9A1D-9CDE05C97B7C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76200" y="1047822"/>
                <a:ext cx="6705600" cy="3410000"/>
              </a:xfrm>
            </p:spPr>
            <p:txBody>
              <a:bodyPr/>
              <a:lstStyle/>
              <a:p>
                <a:r>
                  <a:rPr lang="zh-CN" altLang="en-US" dirty="0"/>
                  <a:t>       对于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zh-CN" b="1" dirty="0"/>
                  <a:t>-</a:t>
                </a:r>
                <a:r>
                  <a:rPr lang="zh-CN" altLang="en-US" b="1" dirty="0"/>
                  <a:t>范数，</a:t>
                </a:r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等于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时，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b="1" dirty="0"/>
                  <a:t>范数</a:t>
                </a:r>
                <a:r>
                  <a:rPr lang="zh-CN" altLang="en-US" dirty="0"/>
                  <a:t>（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L2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范数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, L2 norm</a:t>
                </a:r>
                <a:r>
                  <a:rPr lang="zh-CN" altLang="en-US" dirty="0"/>
                  <a:t>）也被称为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欧几里得范数</a:t>
                </a:r>
                <a:r>
                  <a:rPr lang="zh-CN" altLang="en-US" dirty="0"/>
                  <a:t>，它表示从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源点</a:t>
                </a:r>
                <a:r>
                  <a:rPr lang="zh-CN" altLang="en-US" dirty="0"/>
                  <a:t>出发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到向量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欧几里得距离</a:t>
                </a:r>
                <a:r>
                  <a:rPr lang="zh-CN" altLang="en-US" dirty="0"/>
                  <a:t>，简称</a:t>
                </a:r>
                <a:r>
                  <a:rPr lang="zh-CN" altLang="en-US" b="1" dirty="0"/>
                  <a:t>欧式距离</a:t>
                </a:r>
                <a:r>
                  <a:rPr lang="zh-CN" altLang="en-US" dirty="0"/>
                  <a:t>。向量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的欧式距离通常可以表示为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，也可以省略为：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dirty="0"/>
                  <a:t>，即：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dirty="0"/>
                  <a:t>=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dirty="0"/>
              </a:p>
              <a:p>
                <a:pPr algn="l"/>
                <a:r>
                  <a:rPr lang="zh-CN" altLang="en-US" dirty="0"/>
                  <a:t>      在二维空间中，向量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 的长度可以表示为：</a:t>
                </a:r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/>
                  <a:t>=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/>
                  <a:t> 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14C448-249E-41D4-9A1D-9CDE05C97B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76200" y="1047822"/>
                <a:ext cx="6705600" cy="3410000"/>
              </a:xfrm>
              <a:blipFill>
                <a:blip r:embed="rId2"/>
                <a:stretch>
                  <a:fillRect l="-182" r="-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5F276C95-0438-44F3-9E10-5F57B16D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向量的范数</a:t>
            </a:r>
          </a:p>
        </p:txBody>
      </p:sp>
    </p:spTree>
    <p:extLst>
      <p:ext uri="{BB962C8B-B14F-4D97-AF65-F5344CB8AC3E}">
        <p14:creationId xmlns:p14="http://schemas.microsoft.com/office/powerpoint/2010/main" val="355430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92441DB-0128-417C-9E01-1CCAEAEE3E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L2</a:t>
            </a:r>
            <a:r>
              <a:rPr lang="zh-CN" altLang="en-US" dirty="0"/>
              <a:t>范数</a:t>
            </a:r>
            <a:r>
              <a:rPr lang="en-US" altLang="zh-CN" dirty="0"/>
              <a:t>-</a:t>
            </a:r>
            <a:r>
              <a:rPr lang="zh-CN" altLang="en-US" dirty="0"/>
              <a:t>向量间的距离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14C448-249E-41D4-9A1D-9CDE05C97B7C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3774074"/>
              </a:xfrm>
            </p:spPr>
            <p:txBody>
              <a:bodyPr/>
              <a:lstStyle/>
              <a:p>
                <a:r>
                  <a:rPr lang="zh-CN" altLang="en-US" dirty="0"/>
                  <a:t>       对于空间中的</a:t>
                </a:r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</a:rPr>
                  <a:t>任意两个向量</a:t>
                </a:r>
                <a:r>
                  <a:rPr lang="zh-CN" altLang="en-US" dirty="0"/>
                  <a:t>，也可以利用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L2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范数</a:t>
                </a:r>
                <a:r>
                  <a:rPr lang="zh-CN" altLang="en-US" dirty="0"/>
                  <a:t>来求它们之间的距离。</a:t>
                </a:r>
                <a:endParaRPr lang="en-US" altLang="zh-CN" dirty="0"/>
              </a:p>
              <a:p>
                <a:r>
                  <a:rPr lang="en-US" altLang="zh-CN" dirty="0"/>
                  <a:t>      </a:t>
                </a:r>
                <a:r>
                  <a:rPr lang="zh-CN" altLang="en-US" dirty="0"/>
                  <a:t>例如，求向量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=[2,2]</a:t>
                </a:r>
                <a:r>
                  <a:rPr lang="zh-CN" altLang="en-US" dirty="0"/>
                  <a:t>和向量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=[5,3]</a:t>
                </a:r>
                <a:r>
                  <a:rPr lang="zh-CN" altLang="en-US" dirty="0"/>
                  <a:t>之间的距离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可以表示为：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 baseline="-2500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 baseline="-25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i="1" baseline="-2500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b="0" i="1" baseline="-2500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b="0" dirty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dirty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</m:rad>
                  </m:oMath>
                </a14:m>
                <a:r>
                  <a:rPr lang="zh-CN" altLang="en-US" dirty="0"/>
                  <a:t>    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14C448-249E-41D4-9A1D-9CDE05C97B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3774074"/>
              </a:xfrm>
              <a:blipFill>
                <a:blip r:embed="rId2"/>
                <a:stretch>
                  <a:fillRect l="-178" r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5F276C95-0438-44F3-9E10-5F57B16D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向量的范数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5AFD675-41A0-45D4-BEF1-1F3ADF913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760035"/>
            <a:ext cx="2657475" cy="170497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073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92441DB-0128-417C-9E01-1CCAEAEE3E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L2</a:t>
            </a:r>
            <a:r>
              <a:rPr lang="zh-CN" altLang="en-US" dirty="0"/>
              <a:t>范数</a:t>
            </a:r>
            <a:r>
              <a:rPr lang="en-US" altLang="zh-CN" dirty="0"/>
              <a:t>-</a:t>
            </a:r>
            <a:r>
              <a:rPr lang="zh-CN" altLang="en-US" dirty="0"/>
              <a:t>向量间的距离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14C448-249E-41D4-9A1D-9CDE05C97B7C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3852813"/>
              </a:xfrm>
            </p:spPr>
            <p:txBody>
              <a:bodyPr/>
              <a:lstStyle/>
              <a:p>
                <a:r>
                  <a:rPr lang="en-US" altLang="zh-CN" dirty="0"/>
                  <a:t>       L2</a:t>
                </a:r>
                <a:r>
                  <a:rPr lang="zh-CN" altLang="en-US" dirty="0"/>
                  <a:t>范数在</a:t>
                </a:r>
                <a:r>
                  <a:rPr lang="zh-CN" altLang="en-US" u="sng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机器学习</a:t>
                </a:r>
                <a:r>
                  <a:rPr lang="zh-CN" altLang="en-US" dirty="0"/>
                  <a:t>和</a:t>
                </a:r>
                <a:r>
                  <a:rPr lang="zh-CN" altLang="en-US" u="sng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深度学习</a:t>
                </a:r>
                <a:r>
                  <a:rPr lang="zh-CN" altLang="en-US" dirty="0"/>
                  <a:t>中被广泛应用，在具体的应用中，我们可以用两个向量的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欧式距离</a:t>
                </a:r>
                <a:r>
                  <a:rPr lang="zh-CN" altLang="en-US" dirty="0"/>
                  <a:t>来表达它们之间的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相似性</a:t>
                </a:r>
                <a:r>
                  <a:rPr lang="zh-CN" altLang="en-US" dirty="0"/>
                  <a:t>。此外，还可以使用</a:t>
                </a:r>
                <a:r>
                  <a:rPr lang="en-US" altLang="zh-CN" dirty="0"/>
                  <a:t>L2</a:t>
                </a:r>
                <a:r>
                  <a:rPr lang="zh-CN" altLang="en-US" dirty="0"/>
                  <a:t>范数来对样本的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特征或权重</a:t>
                </a:r>
                <a:r>
                  <a:rPr lang="zh-CN" altLang="en-US" dirty="0"/>
                  <a:t>进行</a:t>
                </a:r>
                <a:r>
                  <a:rPr lang="zh-CN" altLang="en-US" b="1" dirty="0"/>
                  <a:t>约束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       例如，公式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𝑟𝑔𝑚𝑖𝑛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zh-CN" alt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zh-CN" altLang="el-GR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，给出了岭回归算法（一种使用</a:t>
                </a:r>
                <a:r>
                  <a:rPr lang="en-US" altLang="zh-CN" dirty="0"/>
                  <a:t>L2</a:t>
                </a:r>
                <a:r>
                  <a:rPr lang="zh-CN" altLang="en-US" dirty="0"/>
                  <a:t>正则化的线性模型）的典型形式。</a:t>
                </a:r>
                <a:endParaRPr lang="en-US" altLang="zh-CN" dirty="0"/>
              </a:p>
              <a:p>
                <a:r>
                  <a:rPr lang="zh-CN" altLang="en-US" dirty="0"/>
                  <a:t>       如上例所示，为了方便计算，经常会使用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平方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L2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范数</a:t>
                </a:r>
                <a:r>
                  <a:rPr lang="zh-CN" altLang="en-US" dirty="0"/>
                  <a:t>来替代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L2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范数</a:t>
                </a:r>
                <a:r>
                  <a:rPr lang="zh-CN" altLang="en-US" dirty="0"/>
                  <a:t>，省去开平方操作。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14C448-249E-41D4-9A1D-9CDE05C97B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3852813"/>
              </a:xfrm>
              <a:blipFill>
                <a:blip r:embed="rId2"/>
                <a:stretch>
                  <a:fillRect l="-178" r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5F276C95-0438-44F3-9E10-5F57B16D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向量的范数</a:t>
            </a:r>
          </a:p>
        </p:txBody>
      </p:sp>
    </p:spTree>
    <p:extLst>
      <p:ext uri="{BB962C8B-B14F-4D97-AF65-F5344CB8AC3E}">
        <p14:creationId xmlns:p14="http://schemas.microsoft.com/office/powerpoint/2010/main" val="34722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92441DB-0128-417C-9E01-1CCAEAEE3E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L2</a:t>
            </a:r>
            <a:r>
              <a:rPr lang="zh-CN" altLang="en-US" dirty="0"/>
              <a:t>范数</a:t>
            </a:r>
            <a:r>
              <a:rPr lang="en-US" altLang="zh-CN" dirty="0"/>
              <a:t>-</a:t>
            </a:r>
            <a:r>
              <a:rPr lang="zh-CN" altLang="en-US" dirty="0"/>
              <a:t>向量的点积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14C448-249E-41D4-9A1D-9CDE05C97B7C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1491141"/>
              </a:xfrm>
            </p:spPr>
            <p:txBody>
              <a:bodyPr/>
              <a:lstStyle/>
              <a:p>
                <a:r>
                  <a:rPr lang="zh-CN" altLang="en-US" dirty="0"/>
                  <a:t>       两个向量的点积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可以用范数来表示，具体如下：</a:t>
                </a:r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14C448-249E-41D4-9A1D-9CDE05C97B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149114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5F276C95-0438-44F3-9E10-5F57B16D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向量的范数</a:t>
            </a:r>
          </a:p>
        </p:txBody>
      </p:sp>
    </p:spTree>
    <p:extLst>
      <p:ext uri="{BB962C8B-B14F-4D97-AF65-F5344CB8AC3E}">
        <p14:creationId xmlns:p14="http://schemas.microsoft.com/office/powerpoint/2010/main" val="420175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92441DB-0128-417C-9E01-1CCAEAEE3E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L1</a:t>
            </a:r>
            <a:r>
              <a:rPr lang="zh-CN" altLang="en-US" dirty="0"/>
              <a:t>范数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14C448-249E-41D4-9A1D-9CDE05C97B7C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152400" y="1047822"/>
                <a:ext cx="6629400" cy="3844029"/>
              </a:xfrm>
            </p:spPr>
            <p:txBody>
              <a:bodyPr/>
              <a:lstStyle/>
              <a:p>
                <a:r>
                  <a:rPr lang="zh-CN" altLang="en-US" sz="1800" dirty="0"/>
                  <a:t>       当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1800" dirty="0"/>
                  <a:t>等于</a:t>
                </a:r>
                <a:r>
                  <a:rPr lang="en-US" altLang="zh-CN" sz="1800" dirty="0"/>
                  <a:t>1</a:t>
                </a:r>
                <a:r>
                  <a:rPr lang="zh-CN" altLang="en-US" sz="1800" dirty="0"/>
                  <a:t>时，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zh-CN" sz="1800" b="1" dirty="0"/>
                  <a:t>-</a:t>
                </a:r>
                <a:r>
                  <a:rPr lang="zh-CN" altLang="en-US" sz="1800" b="1" dirty="0"/>
                  <a:t>范数</a:t>
                </a:r>
                <a:r>
                  <a:rPr lang="zh-CN" altLang="en-US" sz="1800" dirty="0"/>
                  <a:t>就会退化成另外一种常用的特殊范数</a:t>
                </a:r>
                <a:r>
                  <a:rPr lang="en-US" altLang="zh-CN" sz="1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18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800" b="1" dirty="0"/>
                  <a:t>范数</a:t>
                </a:r>
                <a:r>
                  <a:rPr lang="zh-CN" altLang="en-US" sz="1800" dirty="0"/>
                  <a:t>（</a:t>
                </a:r>
                <a:r>
                  <a:rPr lang="en-US" altLang="zh-CN" sz="1800" dirty="0">
                    <a:solidFill>
                      <a:srgbClr val="0000FF"/>
                    </a:solidFill>
                  </a:rPr>
                  <a:t>L1</a:t>
                </a:r>
                <a:r>
                  <a:rPr lang="zh-CN" altLang="en-US" sz="1800" dirty="0">
                    <a:solidFill>
                      <a:srgbClr val="0000FF"/>
                    </a:solidFill>
                  </a:rPr>
                  <a:t>范数</a:t>
                </a:r>
                <a:r>
                  <a:rPr lang="en-US" altLang="zh-CN" sz="1800" dirty="0">
                    <a:solidFill>
                      <a:srgbClr val="0000FF"/>
                    </a:solidFill>
                  </a:rPr>
                  <a:t>, L1 norm</a:t>
                </a:r>
                <a:r>
                  <a:rPr lang="zh-CN" altLang="en-US" sz="1800" dirty="0"/>
                  <a:t>）。其数学表达为：</a:t>
                </a:r>
                <a:endParaRPr lang="en-US" altLang="zh-CN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1800" dirty="0"/>
              </a:p>
              <a:p>
                <a:r>
                  <a:rPr lang="zh-CN" altLang="en-US" sz="1800" dirty="0"/>
                  <a:t>       不难看出，它是对向量中的</a:t>
                </a:r>
                <a:r>
                  <a:rPr lang="zh-CN" alt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每个元素的绝对值的累加</a:t>
                </a:r>
                <a:r>
                  <a:rPr lang="zh-CN" altLang="en-US" sz="1800" dirty="0"/>
                  <a:t>。因此，</a:t>
                </a:r>
                <a:r>
                  <a:rPr lang="en-US" altLang="zh-CN" sz="1800" dirty="0">
                    <a:solidFill>
                      <a:srgbClr val="0000FF"/>
                    </a:solidFill>
                  </a:rPr>
                  <a:t>L1</a:t>
                </a:r>
                <a:r>
                  <a:rPr lang="zh-CN" altLang="en-US" sz="1800" dirty="0">
                    <a:solidFill>
                      <a:srgbClr val="0000FF"/>
                    </a:solidFill>
                  </a:rPr>
                  <a:t>范数</a:t>
                </a:r>
                <a:r>
                  <a:rPr lang="zh-CN" altLang="en-US" sz="1800" dirty="0"/>
                  <a:t>可以用来</a:t>
                </a:r>
                <a:r>
                  <a:rPr lang="zh-CN" altLang="en-US" sz="1800" dirty="0">
                    <a:solidFill>
                      <a:srgbClr val="0000FF"/>
                    </a:solidFill>
                  </a:rPr>
                  <a:t>区分零元素和非零元素</a:t>
                </a:r>
                <a:r>
                  <a:rPr lang="zh-CN" altLang="en-US" sz="1800" dirty="0"/>
                  <a:t>。在机器学习和深度学习中，区分零和非零是非常重要，因此它也可以实现对样本特征或权重的约束。</a:t>
                </a:r>
                <a:endParaRPr lang="en-US" altLang="zh-CN" sz="1800" dirty="0"/>
              </a:p>
              <a:p>
                <a:r>
                  <a:rPr lang="zh-CN" altLang="en-US" sz="1800" dirty="0"/>
                  <a:t>      例如，公式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𝑎𝑟𝑔𝑚𝑖𝑛</m:t>
                    </m:r>
                    <m:sSup>
                      <m:sSupPr>
                        <m:ctrlPr>
                          <a:rPr lang="en-US" altLang="zh-CN" sz="18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zh-CN" altLang="en-US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sz="1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l-GR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b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00" dirty="0"/>
                  <a:t>，给出了套索</a:t>
                </a:r>
                <a:r>
                  <a:rPr lang="en-US" altLang="zh-CN" sz="1800" dirty="0"/>
                  <a:t>(Lasso)</a:t>
                </a:r>
                <a:r>
                  <a:rPr lang="zh-CN" altLang="en-US" sz="1800" dirty="0"/>
                  <a:t>回归算法（一种使用</a:t>
                </a:r>
                <a:r>
                  <a:rPr lang="en-US" altLang="zh-CN" sz="1800" dirty="0"/>
                  <a:t>L1</a:t>
                </a:r>
                <a:r>
                  <a:rPr lang="zh-CN" altLang="en-US" sz="1800" dirty="0"/>
                  <a:t>正则化的线性模型）的典型形式。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14C448-249E-41D4-9A1D-9CDE05C97B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152400" y="1047822"/>
                <a:ext cx="6629400" cy="3844029"/>
              </a:xfrm>
              <a:blipFill>
                <a:blip r:embed="rId2"/>
                <a:stretch>
                  <a:fillRect r="-1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5F276C95-0438-44F3-9E10-5F57B16D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向量的范数</a:t>
            </a:r>
          </a:p>
        </p:txBody>
      </p:sp>
    </p:spTree>
    <p:extLst>
      <p:ext uri="{BB962C8B-B14F-4D97-AF65-F5344CB8AC3E}">
        <p14:creationId xmlns:p14="http://schemas.microsoft.com/office/powerpoint/2010/main" val="193422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92441DB-0128-417C-9E01-1CCAEAEE3E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无穷范数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14C448-249E-41D4-9A1D-9CDE05C97B7C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3976180"/>
              </a:xfrm>
            </p:spPr>
            <p:txBody>
              <a:bodyPr/>
              <a:lstStyle/>
              <a:p>
                <a:r>
                  <a:rPr lang="zh-CN" altLang="en-US" dirty="0"/>
                  <a:t>       当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趋近于∞时，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zh-CN" b="1" dirty="0"/>
                  <a:t>-</a:t>
                </a:r>
                <a:r>
                  <a:rPr lang="zh-CN" altLang="en-US" b="1" dirty="0"/>
                  <a:t>范数</a:t>
                </a:r>
                <a:r>
                  <a:rPr lang="zh-CN" altLang="en-US" dirty="0"/>
                  <a:t>就会变为机器学习中经常出现的另外一种范数：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b="1" baseline="-25000" dirty="0"/>
                  <a:t>∞</a:t>
                </a:r>
                <a:r>
                  <a:rPr lang="zh-CN" altLang="en-US" b="1" dirty="0"/>
                  <a:t>范数</a:t>
                </a:r>
                <a:r>
                  <a:rPr lang="zh-CN" altLang="en-US" dirty="0"/>
                  <a:t>，又称为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无穷范数</a:t>
                </a:r>
                <a:r>
                  <a:rPr lang="zh-CN" altLang="en-US" dirty="0"/>
                  <a:t>或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最大范数</a:t>
                </a:r>
                <a:r>
                  <a:rPr lang="en-US" altLang="zh-CN" dirty="0"/>
                  <a:t>(max norm)</a:t>
                </a:r>
                <a:r>
                  <a:rPr lang="zh-CN" altLang="en-US" dirty="0"/>
                  <a:t>。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baseline="-25000" dirty="0"/>
                  <a:t>∞</a:t>
                </a:r>
                <a:r>
                  <a:rPr lang="zh-CN" altLang="en-US" dirty="0"/>
                  <a:t>范数表示向量中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最大分量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绝对值</a:t>
                </a:r>
                <a:r>
                  <a:rPr lang="en-US" altLang="zh-CN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dirty="0"/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zh-CN" altLang="en-US" dirty="0"/>
                            <m:t>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      </a:t>
                </a:r>
                <a:endParaRPr lang="en-US" altLang="zh-CN" dirty="0"/>
              </a:p>
              <a:p>
                <a:r>
                  <a:rPr lang="en-US" altLang="zh-CN" dirty="0"/>
                  <a:t>      </a:t>
                </a:r>
                <a:r>
                  <a:rPr lang="zh-CN" altLang="en-US" dirty="0"/>
                  <a:t> 在数据处理中，有时需要选择出响应最大的分量来进行处理。此时，就可以使用无穷范数。在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深度学习</a:t>
                </a:r>
                <a:r>
                  <a:rPr lang="zh-CN" altLang="en-US" dirty="0"/>
                  <a:t>中的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卷积神经网络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CNN</a:t>
                </a:r>
                <a:r>
                  <a:rPr lang="zh-CN" altLang="en-US" dirty="0"/>
                  <a:t>模型中的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最大池化（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max-pooling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）</a:t>
                </a:r>
                <a:r>
                  <a:rPr lang="zh-CN" altLang="en-US" dirty="0"/>
                  <a:t>就是这种思想最典型的应用。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14C448-249E-41D4-9A1D-9CDE05C97B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3976180"/>
              </a:xfrm>
              <a:blipFill>
                <a:blip r:embed="rId2"/>
                <a:stretch>
                  <a:fillRect l="-178" r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5F276C95-0438-44F3-9E10-5F57B16D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向量的范数</a:t>
            </a:r>
          </a:p>
        </p:txBody>
      </p:sp>
    </p:spTree>
    <p:extLst>
      <p:ext uri="{BB962C8B-B14F-4D97-AF65-F5344CB8AC3E}">
        <p14:creationId xmlns:p14="http://schemas.microsoft.com/office/powerpoint/2010/main" val="115648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92441DB-0128-417C-9E01-1CCAEAEE3E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F-</a:t>
            </a:r>
            <a:r>
              <a:rPr lang="zh-CN" altLang="en-US" dirty="0"/>
              <a:t>范数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14C448-249E-41D4-9A1D-9CDE05C97B7C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152400" y="1047822"/>
                <a:ext cx="6553200" cy="3724125"/>
              </a:xfrm>
            </p:spPr>
            <p:txBody>
              <a:bodyPr/>
              <a:lstStyle/>
              <a:p>
                <a:r>
                  <a:rPr lang="zh-CN" altLang="en-US" b="1" dirty="0"/>
                  <a:t>弗罗贝尼乌斯范数（</a:t>
                </a:r>
                <a:r>
                  <a:rPr lang="en-US" altLang="zh-CN" b="1" dirty="0" err="1"/>
                  <a:t>Frobenius</a:t>
                </a:r>
                <a:r>
                  <a:rPr lang="zh-CN" altLang="en-US" b="1" dirty="0"/>
                  <a:t>范数）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：</a:t>
                </a:r>
                <a:r>
                  <a:rPr lang="zh-CN" altLang="en-US" dirty="0"/>
                  <a:t>简称为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F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范数</a:t>
                </a:r>
                <a:r>
                  <a:rPr lang="zh-CN" altLang="en-US" dirty="0"/>
                  <a:t>，是一种定义在矩阵上的范数，用于衡量矩阵的大小。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F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范数</a:t>
                </a:r>
                <a:r>
                  <a:rPr lang="zh-CN" altLang="en-US" dirty="0"/>
                  <a:t>表示矩阵中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各元素的平方和开方</a:t>
                </a:r>
                <a:r>
                  <a:rPr lang="zh-CN" altLang="en-US" dirty="0"/>
                  <a:t>，其数学表达为：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0000FF"/>
                    </a:solidFill>
                  </a:rPr>
                  <a:t>       F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范数</a:t>
                </a:r>
                <a:r>
                  <a:rPr lang="zh-CN" altLang="en-US" dirty="0"/>
                  <a:t>的计算规则与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L2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范数</a:t>
                </a:r>
                <a:r>
                  <a:rPr lang="zh-CN" altLang="en-US" dirty="0"/>
                  <a:t>非常相似，区别是它是定义在矩阵上的范数，用于衡量矩阵的大小。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14C448-249E-41D4-9A1D-9CDE05C97B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152400" y="1047822"/>
                <a:ext cx="6553200" cy="3724125"/>
              </a:xfrm>
              <a:blipFill>
                <a:blip r:embed="rId2"/>
                <a:stretch>
                  <a:fillRect l="-186" r="-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5F276C95-0438-44F3-9E10-5F57B16D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向量的范数</a:t>
            </a:r>
          </a:p>
        </p:txBody>
      </p:sp>
    </p:spTree>
    <p:extLst>
      <p:ext uri="{BB962C8B-B14F-4D97-AF65-F5344CB8AC3E}">
        <p14:creationId xmlns:p14="http://schemas.microsoft.com/office/powerpoint/2010/main" val="48713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92441DB-0128-417C-9E01-1CCAEAEE3E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范数的</a:t>
            </a:r>
            <a:r>
              <a:rPr lang="en-US" altLang="zh-CN" dirty="0"/>
              <a:t>Python</a:t>
            </a:r>
            <a:r>
              <a:rPr lang="zh-CN" altLang="en-US" dirty="0"/>
              <a:t>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14C448-249E-41D4-9A1D-9CDE05C97B7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2400" y="1047822"/>
            <a:ext cx="6553200" cy="4076464"/>
          </a:xfrm>
        </p:spPr>
        <p:txBody>
          <a:bodyPr/>
          <a:lstStyle/>
          <a:p>
            <a:pPr marL="355600" indent="-355600">
              <a:buFont typeface="Wingdings" panose="05000000000000000000" pitchFamily="2" charset="2"/>
              <a:buChar char="l"/>
              <a:tabLst>
                <a:tab pos="355600" algn="l"/>
              </a:tabLst>
            </a:pPr>
            <a:r>
              <a:rPr lang="en-US" altLang="zh-CN" b="1" dirty="0">
                <a:latin typeface="+mj-ea"/>
                <a:ea typeface="+mj-ea"/>
              </a:rPr>
              <a:t>L2</a:t>
            </a:r>
            <a:r>
              <a:rPr lang="zh-CN" altLang="en-US" b="1" dirty="0">
                <a:latin typeface="+mj-ea"/>
                <a:ea typeface="+mj-ea"/>
              </a:rPr>
              <a:t>范数：</a:t>
            </a:r>
            <a:endParaRPr lang="en-US" altLang="zh-CN" b="1" dirty="0">
              <a:latin typeface="+mj-ea"/>
              <a:ea typeface="+mj-ea"/>
            </a:endParaRPr>
          </a:p>
          <a:p>
            <a:pPr marL="355600" lvl="1">
              <a:lnSpc>
                <a:spcPct val="120000"/>
              </a:lnSpc>
              <a:tabLst>
                <a:tab pos="355600" algn="l"/>
              </a:tabLst>
            </a:pPr>
            <a:r>
              <a:rPr lang="en-US" altLang="zh-CN" sz="2000" dirty="0">
                <a:latin typeface="+mj-ea"/>
                <a:ea typeface="+mj-ea"/>
              </a:rPr>
              <a:t>np.linalg.norm(x)  </a:t>
            </a:r>
            <a:r>
              <a:rPr lang="en-US" altLang="zh-C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# </a:t>
            </a:r>
            <a:r>
              <a:rPr lang="zh-CN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默认状态为</a:t>
            </a:r>
            <a:r>
              <a:rPr lang="en-US" altLang="zh-C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L2</a:t>
            </a:r>
            <a:r>
              <a:rPr lang="zh-CN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范数</a:t>
            </a:r>
            <a:endParaRPr lang="en-US" altLang="zh-CN" sz="2000" i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55600" lvl="1">
              <a:lnSpc>
                <a:spcPct val="120000"/>
              </a:lnSpc>
              <a:tabLst>
                <a:tab pos="355600" algn="l"/>
              </a:tabLst>
            </a:pPr>
            <a:r>
              <a:rPr lang="en-US" altLang="zh-CN" sz="2000" dirty="0">
                <a:latin typeface="+mj-ea"/>
                <a:ea typeface="+mj-ea"/>
              </a:rPr>
              <a:t>np.linalg.norm(x, </a:t>
            </a:r>
            <a:r>
              <a:rPr lang="en-US" altLang="zh-CN" sz="2000" dirty="0" err="1">
                <a:latin typeface="+mj-ea"/>
                <a:ea typeface="+mj-ea"/>
              </a:rPr>
              <a:t>ord</a:t>
            </a:r>
            <a:r>
              <a:rPr lang="en-US" altLang="zh-CN" sz="2000" dirty="0">
                <a:latin typeface="+mj-ea"/>
                <a:ea typeface="+mj-ea"/>
              </a:rPr>
              <a:t>=2)</a:t>
            </a:r>
          </a:p>
          <a:p>
            <a:pPr marL="355600" indent="-355600">
              <a:spcBef>
                <a:spcPts val="1200"/>
              </a:spcBef>
              <a:buFont typeface="Wingdings" panose="05000000000000000000" pitchFamily="2" charset="2"/>
              <a:buChar char="l"/>
              <a:tabLst>
                <a:tab pos="355600" algn="l"/>
              </a:tabLst>
            </a:pPr>
            <a:r>
              <a:rPr lang="en-US" altLang="zh-CN" b="1" dirty="0">
                <a:latin typeface="+mj-ea"/>
                <a:ea typeface="+mj-ea"/>
              </a:rPr>
              <a:t>L1</a:t>
            </a:r>
            <a:r>
              <a:rPr lang="zh-CN" altLang="en-US" b="1" dirty="0">
                <a:latin typeface="+mj-ea"/>
                <a:ea typeface="+mj-ea"/>
              </a:rPr>
              <a:t>范数：</a:t>
            </a:r>
            <a:endParaRPr lang="en-US" altLang="zh-CN" b="1" dirty="0">
              <a:latin typeface="+mj-ea"/>
              <a:ea typeface="+mj-ea"/>
            </a:endParaRPr>
          </a:p>
          <a:p>
            <a:pPr marL="355600" lvl="1">
              <a:lnSpc>
                <a:spcPct val="120000"/>
              </a:lnSpc>
              <a:tabLst>
                <a:tab pos="355600" algn="l"/>
              </a:tabLst>
            </a:pPr>
            <a:r>
              <a:rPr lang="en-US" altLang="zh-CN" sz="2000" dirty="0">
                <a:latin typeface="+mj-ea"/>
                <a:ea typeface="+mj-ea"/>
              </a:rPr>
              <a:t>np.linalg.norm(x, </a:t>
            </a:r>
            <a:r>
              <a:rPr lang="en-US" altLang="zh-CN" sz="2000" dirty="0" err="1">
                <a:latin typeface="+mj-ea"/>
                <a:ea typeface="+mj-ea"/>
              </a:rPr>
              <a:t>ord</a:t>
            </a:r>
            <a:r>
              <a:rPr lang="en-US" altLang="zh-CN" sz="2000" dirty="0">
                <a:latin typeface="+mj-ea"/>
                <a:ea typeface="+mj-ea"/>
              </a:rPr>
              <a:t>=1)</a:t>
            </a:r>
          </a:p>
          <a:p>
            <a:pPr marL="355600" indent="-355600">
              <a:spcBef>
                <a:spcPts val="1200"/>
              </a:spcBef>
              <a:buFont typeface="Wingdings" panose="05000000000000000000" pitchFamily="2" charset="2"/>
              <a:buChar char="l"/>
              <a:tabLst>
                <a:tab pos="355600" algn="l"/>
              </a:tabLst>
            </a:pPr>
            <a:r>
              <a:rPr lang="zh-CN" altLang="en-US" b="1" dirty="0">
                <a:latin typeface="+mj-ea"/>
                <a:ea typeface="+mj-ea"/>
              </a:rPr>
              <a:t>无穷范数：</a:t>
            </a:r>
            <a:endParaRPr lang="en-US" altLang="zh-CN" b="1" dirty="0">
              <a:latin typeface="+mj-ea"/>
              <a:ea typeface="+mj-ea"/>
            </a:endParaRPr>
          </a:p>
          <a:p>
            <a:pPr marL="355600" lvl="1">
              <a:tabLst>
                <a:tab pos="355600" algn="l"/>
              </a:tabLst>
            </a:pPr>
            <a:r>
              <a:rPr lang="en-US" altLang="zh-CN" sz="2000" dirty="0">
                <a:latin typeface="+mj-ea"/>
                <a:ea typeface="+mj-ea"/>
              </a:rPr>
              <a:t>np.linalg.norm(x, </a:t>
            </a:r>
            <a:r>
              <a:rPr lang="en-US" altLang="zh-CN" sz="2000" dirty="0" err="1">
                <a:latin typeface="+mj-ea"/>
                <a:ea typeface="+mj-ea"/>
              </a:rPr>
              <a:t>ord</a:t>
            </a:r>
            <a:r>
              <a:rPr lang="en-US" altLang="zh-CN" sz="2000" dirty="0">
                <a:latin typeface="+mj-ea"/>
                <a:ea typeface="+mj-ea"/>
              </a:rPr>
              <a:t>=np.inf)</a:t>
            </a:r>
            <a:endParaRPr lang="en-US" altLang="zh-CN" sz="2000" b="1" dirty="0">
              <a:latin typeface="+mj-ea"/>
              <a:ea typeface="+mj-ea"/>
            </a:endParaRPr>
          </a:p>
          <a:p>
            <a:pPr marL="355600" indent="-355600">
              <a:spcBef>
                <a:spcPts val="1200"/>
              </a:spcBef>
              <a:buFont typeface="Wingdings" panose="05000000000000000000" pitchFamily="2" charset="2"/>
              <a:buChar char="l"/>
              <a:tabLst>
                <a:tab pos="355600" algn="l"/>
              </a:tabLst>
            </a:pPr>
            <a:r>
              <a:rPr lang="en-US" altLang="zh-CN" b="1" dirty="0">
                <a:latin typeface="+mj-ea"/>
                <a:ea typeface="+mj-ea"/>
              </a:rPr>
              <a:t>F</a:t>
            </a:r>
            <a:r>
              <a:rPr lang="zh-CN" altLang="en-US" b="1" dirty="0">
                <a:latin typeface="+mj-ea"/>
                <a:ea typeface="+mj-ea"/>
              </a:rPr>
              <a:t>范数：</a:t>
            </a:r>
            <a:endParaRPr lang="en-US" altLang="zh-CN" b="1" dirty="0">
              <a:latin typeface="+mj-ea"/>
              <a:ea typeface="+mj-ea"/>
            </a:endParaRPr>
          </a:p>
          <a:p>
            <a:pPr marL="355600" lvl="1">
              <a:tabLst>
                <a:tab pos="355600" algn="l"/>
              </a:tabLst>
            </a:pPr>
            <a:r>
              <a:rPr lang="en-US" altLang="zh-CN" sz="2000" dirty="0">
                <a:latin typeface="+mj-ea"/>
                <a:ea typeface="+mj-ea"/>
              </a:rPr>
              <a:t>np.linalg.norm(X)    </a:t>
            </a:r>
            <a:r>
              <a:rPr lang="en-US" altLang="zh-C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# </a:t>
            </a:r>
            <a:r>
              <a:rPr lang="zh-CN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当</a:t>
            </a:r>
            <a:r>
              <a:rPr lang="en-US" altLang="zh-C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X</a:t>
            </a:r>
            <a:r>
              <a:rPr lang="zh-CN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为矩阵时，即为</a:t>
            </a:r>
            <a:r>
              <a:rPr lang="en-US" altLang="zh-C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F</a:t>
            </a:r>
            <a:r>
              <a:rPr lang="zh-CN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范数</a:t>
            </a:r>
            <a:endParaRPr lang="zh-CN" altLang="en-US" b="1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F276C95-0438-44F3-9E10-5F57B16D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向量的范数</a:t>
            </a:r>
          </a:p>
        </p:txBody>
      </p:sp>
    </p:spTree>
    <p:extLst>
      <p:ext uri="{BB962C8B-B14F-4D97-AF65-F5344CB8AC3E}">
        <p14:creationId xmlns:p14="http://schemas.microsoft.com/office/powerpoint/2010/main" val="325450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3C30AF7-48F8-4092-80DF-09C587B125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678490"/>
            <a:ext cx="6858000" cy="369332"/>
          </a:xfrm>
        </p:spPr>
        <p:txBody>
          <a:bodyPr/>
          <a:lstStyle/>
          <a:p>
            <a:r>
              <a:rPr lang="zh-CN" altLang="en-US" dirty="0"/>
              <a:t>总体说明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478B3-A188-4D53-8EEF-A0BAF0611F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3124793"/>
          </a:xfrm>
        </p:spPr>
        <p:txBody>
          <a:bodyPr/>
          <a:lstStyle/>
          <a:p>
            <a:r>
              <a:rPr lang="zh-CN" altLang="en-US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</a:rPr>
              <a:t>空间</a:t>
            </a:r>
            <a:r>
              <a:rPr lang="zh-CN" altLang="en-US" sz="2400" dirty="0"/>
              <a:t>是贯穿</a:t>
            </a:r>
            <a:r>
              <a:rPr lang="zh-CN" altLang="en-US" sz="2400" b="1" dirty="0"/>
              <a:t>线性代数</a:t>
            </a:r>
            <a:r>
              <a:rPr lang="zh-CN" altLang="en-US" sz="2400" dirty="0"/>
              <a:t>整个领域的</a:t>
            </a:r>
            <a:r>
              <a:rPr lang="zh-CN" altLang="en-US" sz="2400" dirty="0">
                <a:solidFill>
                  <a:srgbClr val="FF0000"/>
                </a:solidFill>
              </a:rPr>
              <a:t>主干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核心</a:t>
            </a:r>
            <a:r>
              <a:rPr lang="zh-CN" altLang="en-US" sz="2400" dirty="0"/>
              <a:t>概念，我们所有的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概念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应用</a:t>
            </a:r>
            <a:r>
              <a:rPr lang="zh-CN" altLang="en-US" sz="2400" dirty="0"/>
              <a:t>都会构架在</a:t>
            </a:r>
            <a:r>
              <a:rPr lang="zh-CN" altLang="en-US" sz="2400" dirty="0">
                <a:solidFill>
                  <a:srgbClr val="0000FF"/>
                </a:solidFill>
              </a:rPr>
              <a:t>空间</a:t>
            </a:r>
            <a:r>
              <a:rPr lang="zh-CN" altLang="en-US" sz="2400" dirty="0"/>
              <a:t>这个逻辑实体上。而</a:t>
            </a:r>
            <a:r>
              <a:rPr lang="zh-CN" altLang="en-US" sz="2400" dirty="0">
                <a:solidFill>
                  <a:srgbClr val="0000FF"/>
                </a:solidFill>
              </a:rPr>
              <a:t>向量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0000FF"/>
                </a:solidFill>
              </a:rPr>
              <a:t>矩阵</a:t>
            </a:r>
            <a:r>
              <a:rPr lang="zh-CN" altLang="en-US" sz="2400" dirty="0"/>
              <a:t>就是我们用来填充这个实体的工具，包括运算、映射、降维、投影、近似求解、特征提取等，都将建立在基于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矩阵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向量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00FF"/>
                </a:solidFill>
              </a:rPr>
              <a:t>空间</a:t>
            </a:r>
            <a:r>
              <a:rPr lang="zh-CN" altLang="en-US" sz="2400" dirty="0"/>
              <a:t>中实现。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A922BA-DCA0-4C82-B1D3-D1FE7DBD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描述空间的工具</a:t>
            </a:r>
            <a:r>
              <a:rPr lang="en-US" altLang="zh-CN" dirty="0"/>
              <a:t>—</a:t>
            </a:r>
            <a:r>
              <a:rPr lang="zh-CN" altLang="en-US" dirty="0"/>
              <a:t>向量</a:t>
            </a:r>
          </a:p>
        </p:txBody>
      </p:sp>
    </p:spTree>
    <p:extLst>
      <p:ext uri="{BB962C8B-B14F-4D97-AF65-F5344CB8AC3E}">
        <p14:creationId xmlns:p14="http://schemas.microsoft.com/office/powerpoint/2010/main" val="104517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课堂互动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223072-9A50-4F7D-9AC5-AE026FCE5347}"/>
              </a:ext>
            </a:extLst>
          </p:cNvPr>
          <p:cNvSpPr txBox="1"/>
          <p:nvPr/>
        </p:nvSpPr>
        <p:spPr>
          <a:xfrm>
            <a:off x="4400551" y="2396844"/>
            <a:ext cx="5909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zh-CN" altLang="en-US" sz="15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453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常用的向量</a:t>
            </a:r>
          </a:p>
        </p:txBody>
      </p:sp>
    </p:spTree>
    <p:extLst>
      <p:ext uri="{BB962C8B-B14F-4D97-AF65-F5344CB8AC3E}">
        <p14:creationId xmlns:p14="http://schemas.microsoft.com/office/powerpoint/2010/main" val="1560949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92441DB-0128-417C-9E01-1CCAEAEE3E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全</a:t>
            </a:r>
            <a:r>
              <a:rPr lang="en-US" altLang="zh-CN" dirty="0"/>
              <a:t>0</a:t>
            </a:r>
            <a:r>
              <a:rPr lang="zh-CN" altLang="en-US" dirty="0"/>
              <a:t>向量和全</a:t>
            </a:r>
            <a:r>
              <a:rPr lang="en-US" altLang="zh-CN" dirty="0"/>
              <a:t>1</a:t>
            </a:r>
            <a:r>
              <a:rPr lang="zh-CN" altLang="en-US" dirty="0"/>
              <a:t>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14C448-249E-41D4-9A1D-9CDE05C97B7C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3972654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全</a:t>
                </a:r>
                <a:r>
                  <a:rPr lang="en-US" altLang="zh-CN" b="1" dirty="0"/>
                  <a:t>0</a:t>
                </a:r>
                <a:r>
                  <a:rPr lang="zh-CN" altLang="en-US" b="1" dirty="0"/>
                  <a:t>向量：</a:t>
                </a:r>
                <a:r>
                  <a:rPr lang="zh-CN" altLang="en-US" dirty="0"/>
                  <a:t>所有分量都为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的向量，用一个粗体的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表示。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全</a:t>
                </a:r>
                <a:r>
                  <a:rPr lang="en-US" altLang="zh-CN" b="1" dirty="0"/>
                  <a:t>1</a:t>
                </a:r>
                <a:r>
                  <a:rPr lang="zh-CN" altLang="en-US" b="1" dirty="0"/>
                  <a:t>向量：</a:t>
                </a:r>
                <a:r>
                  <a:rPr lang="zh-CN" altLang="en-US" dirty="0"/>
                  <a:t>所有分量都为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的向量，用一个粗体的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表示。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 全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向量和全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向量，通常都是为了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保证表达式描述的正确性</a:t>
                </a:r>
                <a:r>
                  <a:rPr lang="zh-CN" altLang="en-US" dirty="0"/>
                  <a:t>或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为变量进行初始化</a:t>
                </a:r>
                <a:r>
                  <a:rPr lang="zh-CN" altLang="en-US" dirty="0"/>
                  <a:t>使用。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14C448-249E-41D4-9A1D-9CDE05C97B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3972654"/>
              </a:xfrm>
              <a:blipFill>
                <a:blip r:embed="rId2"/>
                <a:stretch>
                  <a:fillRect l="-178" r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5F276C95-0438-44F3-9E10-5F57B16D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常用的向量</a:t>
            </a:r>
          </a:p>
        </p:txBody>
      </p:sp>
    </p:spTree>
    <p:extLst>
      <p:ext uri="{BB962C8B-B14F-4D97-AF65-F5344CB8AC3E}">
        <p14:creationId xmlns:p14="http://schemas.microsoft.com/office/powerpoint/2010/main" val="3086215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92441DB-0128-417C-9E01-1CCAEAEE3E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One-hot</a:t>
            </a:r>
            <a:r>
              <a:rPr lang="zh-CN" altLang="en-US" dirty="0"/>
              <a:t>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14C448-249E-41D4-9A1D-9CDE05C97B7C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3852813"/>
              </a:xfrm>
            </p:spPr>
            <p:txBody>
              <a:bodyPr/>
              <a:lstStyle/>
              <a:p>
                <a:r>
                  <a:rPr lang="en-US" altLang="zh-CN" b="1" dirty="0"/>
                  <a:t>One-Hot</a:t>
                </a:r>
                <a:r>
                  <a:rPr lang="zh-CN" altLang="en-US" b="1" dirty="0"/>
                  <a:t>向量：</a:t>
                </a:r>
                <a:r>
                  <a:rPr lang="zh-CN" altLang="en-US" dirty="0"/>
                  <a:t>又称为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独热码（独热编码）</a:t>
                </a:r>
                <a:r>
                  <a:rPr lang="zh-CN" altLang="en-US" dirty="0"/>
                  <a:t>，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有且仅有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一个分量为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dirty="0"/>
                  <a:t>，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其它分量都为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0</a:t>
                </a:r>
                <a:r>
                  <a:rPr lang="zh-CN" altLang="en-US" dirty="0"/>
                  <a:t>的</a:t>
                </a:r>
                <a:r>
                  <a:rPr lang="zh-CN" altLang="en-US" b="1" dirty="0"/>
                  <a:t>向量</a:t>
                </a:r>
                <a:r>
                  <a:rPr lang="zh-CN" altLang="en-US" dirty="0"/>
                  <a:t>。其形式如下：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=[0,0,1,0,0,0,0,0]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       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One-Hot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向量在编码中使用广泛，例如，在分类应用中，对于一个有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8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个类别的场景，通常将分类结果编码为一个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One-Hot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向量，元素为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的那个分量对应的类别即为真实（预测）的分类类别。</a:t>
                </a: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altLang="zh-CN" dirty="0"/>
                  <a:t>       One-Hot</a:t>
                </a:r>
                <a:r>
                  <a:rPr lang="zh-CN" altLang="en-US" dirty="0"/>
                  <a:t>属于一种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稀疏编码</a:t>
                </a:r>
                <a:r>
                  <a:rPr lang="zh-CN" altLang="en-US" dirty="0"/>
                  <a:t>，不同分量之间默认没有关联。并且不同分量间通常是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独立同分布（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IID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）</a:t>
                </a:r>
                <a:r>
                  <a:rPr lang="zh-CN" altLang="en-US" dirty="0"/>
                  <a:t>的。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14C448-249E-41D4-9A1D-9CDE05C97B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3852813"/>
              </a:xfrm>
              <a:blipFill>
                <a:blip r:embed="rId2"/>
                <a:stretch>
                  <a:fillRect l="-178" r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5F276C95-0438-44F3-9E10-5F57B16D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常用的向量</a:t>
            </a:r>
          </a:p>
        </p:txBody>
      </p:sp>
    </p:spTree>
    <p:extLst>
      <p:ext uri="{BB962C8B-B14F-4D97-AF65-F5344CB8AC3E}">
        <p14:creationId xmlns:p14="http://schemas.microsoft.com/office/powerpoint/2010/main" val="231795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92441DB-0128-417C-9E01-1CCAEAEE3E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单位向量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14C448-249E-41D4-9A1D-9CDE05C97B7C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3452704"/>
              </a:xfrm>
            </p:spPr>
            <p:txBody>
              <a:bodyPr/>
              <a:lstStyle/>
              <a:p>
                <a:r>
                  <a:rPr lang="zh-CN" altLang="en-US" b="1" dirty="0"/>
                  <a:t>单位向量（</a:t>
                </a:r>
                <a:r>
                  <a:rPr lang="en-US" altLang="zh-CN" b="1" dirty="0"/>
                  <a:t>Unit Vector</a:t>
                </a:r>
                <a:r>
                  <a:rPr lang="zh-CN" altLang="en-US" b="1" dirty="0"/>
                  <a:t>）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L2</a:t>
                </a:r>
                <a:r>
                  <a:rPr lang="zh-CN" altLang="en-US" dirty="0"/>
                  <a:t>范数为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的向量。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       单位向量将向量的长度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约束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，这样很好地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屏蔽了模长</a:t>
                </a:r>
                <a:r>
                  <a:rPr lang="zh-CN" altLang="en-US" dirty="0"/>
                  <a:t>带来的影响，使向量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只用于表达方向</a:t>
                </a:r>
                <a:r>
                  <a:rPr lang="zh-CN" altLang="en-US" dirty="0"/>
                  <a:t>一种量。例如常用的</a:t>
                </a:r>
                <a:r>
                  <a:rPr lang="zh-CN" altLang="en-US" b="1" dirty="0"/>
                  <a:t>余弦相似性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cosine similarity</a:t>
                </a:r>
                <a:r>
                  <a:rPr lang="zh-CN" altLang="en-US" dirty="0"/>
                  <a:t>）就通过比较两个向量的</a:t>
                </a:r>
                <a:r>
                  <a:rPr lang="zh-CN" altLang="en-US" dirty="0">
                    <a:solidFill>
                      <a:schemeClr val="accent4">
                        <a:lumMod val="75000"/>
                      </a:schemeClr>
                    </a:solidFill>
                  </a:rPr>
                  <a:t>夹角大小</a:t>
                </a:r>
                <a:r>
                  <a:rPr lang="zh-CN" altLang="en-US" dirty="0"/>
                  <a:t>来确定向量间的相似性。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       其中，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为两个向量的夹角，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为两个单位向量。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14C448-249E-41D4-9A1D-9CDE05C97B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3452704"/>
              </a:xfrm>
              <a:blipFill>
                <a:blip r:embed="rId2"/>
                <a:stretch>
                  <a:fillRect l="-178" r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5F276C95-0438-44F3-9E10-5F57B16D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常用的向量</a:t>
            </a:r>
          </a:p>
        </p:txBody>
      </p:sp>
    </p:spTree>
    <p:extLst>
      <p:ext uri="{BB962C8B-B14F-4D97-AF65-F5344CB8AC3E}">
        <p14:creationId xmlns:p14="http://schemas.microsoft.com/office/powerpoint/2010/main" val="187882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课堂互动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223072-9A50-4F7D-9AC5-AE026FCE5347}"/>
              </a:ext>
            </a:extLst>
          </p:cNvPr>
          <p:cNvSpPr txBox="1"/>
          <p:nvPr/>
        </p:nvSpPr>
        <p:spPr>
          <a:xfrm>
            <a:off x="4400551" y="2396844"/>
            <a:ext cx="5909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zh-CN" altLang="en-US" sz="15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96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6E5C7-7A21-450C-8AFD-45030F0C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02</a:t>
            </a:r>
            <a:r>
              <a:rPr lang="zh-CN" altLang="en-US" dirty="0"/>
              <a:t>讲</a:t>
            </a:r>
            <a:r>
              <a:rPr lang="en-US" altLang="zh-CN" dirty="0"/>
              <a:t> </a:t>
            </a:r>
            <a:r>
              <a:rPr lang="zh-CN" altLang="en-US"/>
              <a:t>向量的基础知识</a:t>
            </a:r>
          </a:p>
        </p:txBody>
      </p:sp>
    </p:spTree>
    <p:extLst>
      <p:ext uri="{BB962C8B-B14F-4D97-AF65-F5344CB8AC3E}">
        <p14:creationId xmlns:p14="http://schemas.microsoft.com/office/powerpoint/2010/main" val="256092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向量的基本知识回顾</a:t>
            </a:r>
          </a:p>
        </p:txBody>
      </p:sp>
    </p:spTree>
    <p:extLst>
      <p:ext uri="{BB962C8B-B14F-4D97-AF65-F5344CB8AC3E}">
        <p14:creationId xmlns:p14="http://schemas.microsoft.com/office/powerpoint/2010/main" val="182877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837C1-6983-44D1-A0EA-E31C3AAEB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C769C23-D60B-4BF5-BF0F-2446DA30ED7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3927385"/>
              </a:xfrm>
            </p:spPr>
            <p:txBody>
              <a:bodyPr/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sz="1800" b="1" dirty="0">
                    <a:latin typeface="+mj-ea"/>
                    <a:ea typeface="+mj-ea"/>
                  </a:rPr>
                  <a:t>向量</a:t>
                </a:r>
                <a:r>
                  <a:rPr lang="zh-CN" altLang="en-US" sz="1800" dirty="0">
                    <a:latin typeface="+mj-ea"/>
                    <a:ea typeface="+mj-ea"/>
                  </a:rPr>
                  <a:t>：也称欧几里得向量、几何向量、矢量，它指具有</a:t>
                </a:r>
                <a:r>
                  <a:rPr lang="zh-CN" altLang="en-US" sz="1800" dirty="0">
                    <a:solidFill>
                      <a:srgbClr val="0000FF"/>
                    </a:solidFill>
                    <a:latin typeface="+mj-ea"/>
                    <a:ea typeface="+mj-ea"/>
                  </a:rPr>
                  <a:t>大小</a:t>
                </a:r>
                <a:r>
                  <a:rPr lang="zh-CN" altLang="en-US" sz="1800" dirty="0">
                    <a:latin typeface="+mj-ea"/>
                    <a:ea typeface="+mj-ea"/>
                  </a:rPr>
                  <a:t>和</a:t>
                </a:r>
                <a:r>
                  <a:rPr lang="zh-CN" altLang="en-US" sz="1800" dirty="0">
                    <a:solidFill>
                      <a:srgbClr val="0000FF"/>
                    </a:solidFill>
                    <a:latin typeface="+mj-ea"/>
                    <a:ea typeface="+mj-ea"/>
                  </a:rPr>
                  <a:t>方向</a:t>
                </a:r>
                <a:r>
                  <a:rPr lang="zh-CN" altLang="en-US" sz="1800" dirty="0">
                    <a:latin typeface="+mj-ea"/>
                    <a:ea typeface="+mj-ea"/>
                  </a:rPr>
                  <a:t>的量。它可以形象化地表示为</a:t>
                </a:r>
                <a:r>
                  <a:rPr lang="zh-CN" altLang="en-US" sz="1800" dirty="0">
                    <a:solidFill>
                      <a:srgbClr val="FF0000"/>
                    </a:solidFill>
                    <a:latin typeface="+mj-ea"/>
                    <a:ea typeface="+mj-ea"/>
                  </a:rPr>
                  <a:t>带箭头的线段</a:t>
                </a:r>
                <a:r>
                  <a:rPr lang="zh-CN" altLang="en-US" sz="1800" dirty="0">
                    <a:latin typeface="+mj-ea"/>
                    <a:ea typeface="+mj-ea"/>
                  </a:rPr>
                  <a:t>。直观地说，</a:t>
                </a:r>
                <a:r>
                  <a:rPr lang="zh-CN" altLang="en-US" sz="1800" dirty="0">
                    <a:solidFill>
                      <a:schemeClr val="bg2">
                        <a:lumMod val="50000"/>
                      </a:schemeClr>
                    </a:solidFill>
                    <a:latin typeface="+mj-ea"/>
                    <a:ea typeface="+mj-ea"/>
                  </a:rPr>
                  <a:t>一组排列成行或列的有序数字，就是向量。</a:t>
                </a:r>
                <a:endParaRPr lang="en-US" altLang="zh-CN" sz="18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sz="1800" b="1" dirty="0">
                    <a:latin typeface="+mj-ea"/>
                    <a:ea typeface="+mj-ea"/>
                  </a:rPr>
                  <a:t>箭头所指</a:t>
                </a:r>
                <a:r>
                  <a:rPr lang="zh-CN" altLang="en-US" sz="1800" dirty="0">
                    <a:latin typeface="+mj-ea"/>
                    <a:ea typeface="+mj-ea"/>
                  </a:rPr>
                  <a:t>：代表向量的方向；</a:t>
                </a:r>
                <a:endParaRPr lang="en-US" altLang="zh-CN" sz="1800" dirty="0">
                  <a:latin typeface="+mj-ea"/>
                  <a:ea typeface="+mj-ea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sz="1800" b="1" dirty="0">
                    <a:latin typeface="+mj-ea"/>
                    <a:ea typeface="+mj-ea"/>
                  </a:rPr>
                  <a:t>线段长度</a:t>
                </a:r>
                <a:r>
                  <a:rPr lang="zh-CN" altLang="en-US" sz="1800" dirty="0">
                    <a:latin typeface="+mj-ea"/>
                    <a:ea typeface="+mj-ea"/>
                  </a:rPr>
                  <a:t>：代表向量的大小；</a:t>
                </a:r>
                <a:endParaRPr lang="en-US" altLang="zh-CN" sz="1800" dirty="0">
                  <a:latin typeface="+mj-ea"/>
                  <a:ea typeface="+mj-ea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sz="1800" b="1" dirty="0">
                    <a:latin typeface="+mj-ea"/>
                    <a:ea typeface="+mj-ea"/>
                  </a:rPr>
                  <a:t>向量的记法</a:t>
                </a:r>
                <a:r>
                  <a:rPr lang="zh-CN" altLang="en-US" sz="1800" dirty="0">
                    <a:latin typeface="+mj-ea"/>
                    <a:ea typeface="+mj-ea"/>
                  </a:rPr>
                  <a:t>：</a:t>
                </a:r>
                <a:endParaRPr lang="en-US" altLang="zh-CN" sz="1800" dirty="0">
                  <a:latin typeface="+mj-ea"/>
                  <a:ea typeface="+mj-ea"/>
                </a:endParaRPr>
              </a:p>
              <a:p>
                <a:pPr marL="6286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+mj-ea"/>
                    <a:ea typeface="+mj-ea"/>
                  </a:rPr>
                  <a:t>印刷体，记作</a:t>
                </a:r>
                <a:r>
                  <a:rPr lang="zh-CN" altLang="en-US" i="1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小写粗斜体字母</a:t>
                </a:r>
                <a:r>
                  <a:rPr lang="zh-CN" altLang="en-US" dirty="0">
                    <a:latin typeface="+mj-ea"/>
                    <a:ea typeface="+mj-ea"/>
                  </a:rPr>
                  <a:t>，如 </a:t>
                </a:r>
                <a:r>
                  <a:rPr lang="en-US" altLang="zh-CN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a,</a:t>
                </a:r>
                <a:r>
                  <a:rPr lang="zh-CN" altLang="en-US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b, u, v</a:t>
                </a:r>
                <a:r>
                  <a:rPr lang="zh-CN" altLang="en-US" b="1" i="1" dirty="0">
                    <a:latin typeface="+mj-ea"/>
                    <a:ea typeface="+mj-ea"/>
                  </a:rPr>
                  <a:t>；</a:t>
                </a:r>
                <a:endParaRPr lang="en-US" altLang="zh-CN" b="1" i="1" dirty="0">
                  <a:latin typeface="+mj-ea"/>
                  <a:ea typeface="+mj-ea"/>
                </a:endParaRPr>
              </a:p>
              <a:p>
                <a:pPr marL="6286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+mj-ea"/>
                    <a:ea typeface="+mj-ea"/>
                  </a:rPr>
                  <a:t>手写体，在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字母</a:t>
                </a:r>
                <a:r>
                  <a:rPr lang="zh-CN" altLang="en-US" dirty="0">
                    <a:latin typeface="+mj-ea"/>
                    <a:ea typeface="+mj-ea"/>
                  </a:rPr>
                  <a:t>顶上加一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小箭头</a:t>
                </a:r>
                <a:r>
                  <a:rPr lang="zh-CN" altLang="en-US" dirty="0">
                    <a:latin typeface="+mj-ea"/>
                    <a:ea typeface="+mj-ea"/>
                  </a:rPr>
                  <a:t>“→”，如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pPr marL="6286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+mj-ea"/>
                    <a:ea typeface="+mj-ea"/>
                  </a:rPr>
                  <a:t>给定向量的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起点</a:t>
                </a:r>
                <a:r>
                  <a:rPr lang="en-US" altLang="zh-CN" dirty="0">
                    <a:solidFill>
                      <a:srgbClr val="0000FF"/>
                    </a:solidFill>
                    <a:latin typeface="+mj-ea"/>
                    <a:ea typeface="+mj-ea"/>
                  </a:rPr>
                  <a:t>A</a:t>
                </a:r>
                <a:r>
                  <a:rPr lang="zh-CN" altLang="en-US" dirty="0">
                    <a:latin typeface="+mj-ea"/>
                    <a:ea typeface="+mj-ea"/>
                  </a:rPr>
                  <a:t>和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终点</a:t>
                </a:r>
                <a:r>
                  <a:rPr lang="en-US" altLang="zh-CN" dirty="0">
                    <a:solidFill>
                      <a:srgbClr val="0000FF"/>
                    </a:solidFill>
                    <a:latin typeface="+mj-ea"/>
                    <a:ea typeface="+mj-ea"/>
                  </a:rPr>
                  <a:t>B</a:t>
                </a:r>
                <a:r>
                  <a:rPr lang="zh-CN" altLang="en-US" dirty="0">
                    <a:latin typeface="+mj-ea"/>
                    <a:ea typeface="+mj-ea"/>
                  </a:rPr>
                  <a:t>，可记作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j-ea"/>
                      </a:rPr>
                      <m:t>𝑨𝑩</m:t>
                    </m:r>
                  </m:oMath>
                </a14:m>
                <a:r>
                  <a:rPr lang="zh-CN" altLang="en-US" dirty="0">
                    <a:latin typeface="+mj-ea"/>
                    <a:ea typeface="+mj-ea"/>
                  </a:rPr>
                  <a:t>；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pPr marL="6286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+mj-ea"/>
                    <a:ea typeface="+mj-ea"/>
                  </a:rPr>
                  <a:t>在</a:t>
                </a:r>
                <a:r>
                  <a:rPr lang="zh-CN" altLang="en-US" dirty="0">
                    <a:latin typeface="+mj-ea"/>
                    <a:ea typeface="+mj-ea"/>
                    <a:hlinkClick r:id="rId2"/>
                  </a:rPr>
                  <a:t>空间直角坐标系</a:t>
                </a:r>
                <a:r>
                  <a:rPr lang="zh-CN" altLang="en-US" dirty="0">
                    <a:latin typeface="+mj-ea"/>
                    <a:ea typeface="+mj-ea"/>
                  </a:rPr>
                  <a:t>中，以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数对</a:t>
                </a:r>
                <a:r>
                  <a:rPr lang="zh-CN" altLang="en-US" dirty="0">
                    <a:latin typeface="+mj-ea"/>
                    <a:ea typeface="+mj-ea"/>
                  </a:rPr>
                  <a:t>形式表示，如</a:t>
                </a:r>
                <a:r>
                  <a:rPr lang="en-US" altLang="zh-CN" dirty="0">
                    <a:latin typeface="+mj-ea"/>
                    <a:ea typeface="+mj-ea"/>
                  </a:rPr>
                  <a:t> (2, 3)</a:t>
                </a:r>
                <a:r>
                  <a:rPr lang="zh-CN" altLang="en-US" dirty="0">
                    <a:latin typeface="+mj-ea"/>
                    <a:ea typeface="+mj-ea"/>
                  </a:rPr>
                  <a:t> </a:t>
                </a:r>
                <a:endParaRPr lang="zh-CN" altLang="en-US" sz="18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C769C23-D60B-4BF5-BF0F-2446DA30E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3927385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B3CE6390-350E-4D60-A2A3-45A12150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向量的基本知识回顾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8AF8AF-3695-4AAA-8D46-947A65733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3714750"/>
            <a:ext cx="164606" cy="2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6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837C1-6983-44D1-A0EA-E31C3AAEB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向量的定义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3CE6390-350E-4D60-A2A3-45A12150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向量的基本知识回顾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8AF8AF-3695-4AAA-8D46-947A65733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3714750"/>
            <a:ext cx="164606" cy="2194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1CF449A-AC5E-48FA-AE8A-CE753D5C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3950"/>
            <a:ext cx="68580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64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837C1-6983-44D1-A0EA-E31C3AAEB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二维向量的空间表示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C769C23-D60B-4BF5-BF0F-2446DA30ED7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1574113"/>
              </a:xfrm>
            </p:spPr>
            <p:txBody>
              <a:bodyPr/>
              <a:lstStyle/>
              <a:p>
                <a:r>
                  <a:rPr lang="zh-CN" altLang="en-US" sz="1800" dirty="0">
                    <a:latin typeface="+mj-ea"/>
                    <a:ea typeface="+mj-ea"/>
                  </a:rPr>
                  <a:t>       给定二维向量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1800" dirty="0">
                    <a:latin typeface="+mj-ea"/>
                    <a:ea typeface="+mj-ea"/>
                  </a:rPr>
                  <a:t>，它有两个分量，其中</a:t>
                </a:r>
                <a:r>
                  <a:rPr lang="en-US" altLang="zh-CN" sz="1800" i="1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x</a:t>
                </a:r>
                <a:r>
                  <a:rPr lang="zh-CN" altLang="en-US" sz="1800" dirty="0">
                    <a:latin typeface="+mj-ea"/>
                    <a:ea typeface="+mj-ea"/>
                  </a:rPr>
                  <a:t>分量值为</a:t>
                </a:r>
                <a:r>
                  <a:rPr lang="en-US" altLang="zh-CN" sz="1800" dirty="0">
                    <a:latin typeface="+mj-ea"/>
                    <a:ea typeface="+mj-ea"/>
                  </a:rPr>
                  <a:t>3</a:t>
                </a:r>
                <a:r>
                  <a:rPr lang="zh-CN" altLang="en-US" sz="1800" dirty="0">
                    <a:latin typeface="+mj-ea"/>
                    <a:ea typeface="+mj-ea"/>
                  </a:rPr>
                  <a:t>，</a:t>
                </a:r>
                <a:endParaRPr lang="en-US" altLang="zh-CN" sz="1800" dirty="0">
                  <a:latin typeface="+mj-ea"/>
                  <a:ea typeface="+mj-ea"/>
                </a:endParaRPr>
              </a:p>
              <a:p>
                <a:r>
                  <a:rPr lang="en-US" altLang="zh-CN" sz="1800" i="1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y</a:t>
                </a:r>
                <a:r>
                  <a:rPr lang="zh-CN" altLang="en-US" sz="1800" dirty="0">
                    <a:latin typeface="+mj-ea"/>
                    <a:ea typeface="+mj-ea"/>
                  </a:rPr>
                  <a:t>分量值为</a:t>
                </a:r>
                <a:r>
                  <a:rPr lang="en-US" altLang="zh-CN" sz="1800" dirty="0">
                    <a:latin typeface="+mj-ea"/>
                    <a:ea typeface="+mj-ea"/>
                  </a:rPr>
                  <a:t>4</a:t>
                </a:r>
                <a:r>
                  <a:rPr lang="zh-CN" altLang="en-US" sz="1800" dirty="0">
                    <a:latin typeface="+mj-ea"/>
                    <a:ea typeface="+mj-ea"/>
                  </a:rPr>
                  <a:t>，以原点</a:t>
                </a:r>
                <a:r>
                  <a:rPr lang="en-US" altLang="zh-CN" sz="1800" dirty="0">
                    <a:latin typeface="+mj-ea"/>
                    <a:ea typeface="+mj-ea"/>
                  </a:rPr>
                  <a:t>(0,0)</a:t>
                </a:r>
                <a:r>
                  <a:rPr lang="zh-CN" altLang="en-US" sz="1800" dirty="0">
                    <a:latin typeface="+mj-ea"/>
                    <a:ea typeface="+mj-ea"/>
                  </a:rPr>
                  <a:t>为起点，可以在直角坐标系中构建一条有向线段。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C769C23-D60B-4BF5-BF0F-2446DA30E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15741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B3CE6390-350E-4D60-A2A3-45A12150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向量的基本知识回顾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C17E200-D3A3-45B6-9EEA-FA6FFF067E6D}"/>
              </a:ext>
            </a:extLst>
          </p:cNvPr>
          <p:cNvGrpSpPr/>
          <p:nvPr/>
        </p:nvGrpSpPr>
        <p:grpSpPr>
          <a:xfrm>
            <a:off x="2286000" y="2419350"/>
            <a:ext cx="2747750" cy="2358362"/>
            <a:chOff x="2286000" y="2346988"/>
            <a:chExt cx="2747750" cy="235836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2CCD8772-1D00-4D85-812A-7EB4441BF23A}"/>
                </a:ext>
              </a:extLst>
            </p:cNvPr>
            <p:cNvCxnSpPr/>
            <p:nvPr/>
          </p:nvCxnSpPr>
          <p:spPr>
            <a:xfrm>
              <a:off x="2286000" y="3638550"/>
              <a:ext cx="2590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3495AEE-B04B-4167-9A01-953FFDB35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2571750"/>
              <a:ext cx="0" cy="2133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18634D9-918E-4085-9434-C56000FF1FD1}"/>
                </a:ext>
              </a:extLst>
            </p:cNvPr>
            <p:cNvCxnSpPr/>
            <p:nvPr/>
          </p:nvCxnSpPr>
          <p:spPr>
            <a:xfrm flipV="1">
              <a:off x="3581400" y="2876550"/>
              <a:ext cx="457200" cy="76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9CABD1E7-53A4-4F6C-83AB-769F8380FEA0}"/>
                </a:ext>
              </a:extLst>
            </p:cNvPr>
            <p:cNvCxnSpPr/>
            <p:nvPr/>
          </p:nvCxnSpPr>
          <p:spPr>
            <a:xfrm>
              <a:off x="4038600" y="2876550"/>
              <a:ext cx="0" cy="762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B61BEF8-C0E2-4CE1-8F99-9ED650DD9304}"/>
                </a:ext>
              </a:extLst>
            </p:cNvPr>
            <p:cNvCxnSpPr/>
            <p:nvPr/>
          </p:nvCxnSpPr>
          <p:spPr>
            <a:xfrm flipH="1">
              <a:off x="3581400" y="2876550"/>
              <a:ext cx="4572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6D1B5A1-7FB4-4309-B55F-1924FCC53E2D}"/>
                </a:ext>
              </a:extLst>
            </p:cNvPr>
            <p:cNvSpPr txBox="1"/>
            <p:nvPr/>
          </p:nvSpPr>
          <p:spPr>
            <a:xfrm>
              <a:off x="3396018" y="2346988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y</a:t>
              </a:r>
              <a:endParaRPr lang="zh-CN" altLang="en-US" i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01A6E7E-FC38-4998-A3B5-0F8303BBE889}"/>
                </a:ext>
              </a:extLst>
            </p:cNvPr>
            <p:cNvSpPr txBox="1"/>
            <p:nvPr/>
          </p:nvSpPr>
          <p:spPr>
            <a:xfrm>
              <a:off x="4881350" y="3562350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x</a:t>
              </a:r>
              <a:endParaRPr lang="zh-CN" altLang="en-US" i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3312417-5307-46F1-85ED-EE26EEE42A5F}"/>
                </a:ext>
              </a:extLst>
            </p:cNvPr>
            <p:cNvSpPr txBox="1"/>
            <p:nvPr/>
          </p:nvSpPr>
          <p:spPr>
            <a:xfrm>
              <a:off x="3396018" y="2738050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</a:rPr>
                <a:t>4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A02672C-0075-4035-93A4-24E149CA5993}"/>
                </a:ext>
              </a:extLst>
            </p:cNvPr>
            <p:cNvSpPr txBox="1"/>
            <p:nvPr/>
          </p:nvSpPr>
          <p:spPr>
            <a:xfrm>
              <a:off x="3999931" y="3618235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</a:rPr>
                <a:t>3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6CAFC952-24A1-4B65-A520-C68CEDE88890}"/>
                    </a:ext>
                  </a:extLst>
                </p:cNvPr>
                <p:cNvSpPr/>
                <p:nvPr/>
              </p:nvSpPr>
              <p:spPr>
                <a:xfrm>
                  <a:off x="4038600" y="2464210"/>
                  <a:ext cx="545662" cy="5524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6CAFC952-24A1-4B65-A520-C68CEDE888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2464210"/>
                  <a:ext cx="545662" cy="55245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6A3104B-5355-49C6-BFD0-E61B267ABFBA}"/>
                </a:ext>
              </a:extLst>
            </p:cNvPr>
            <p:cNvSpPr txBox="1"/>
            <p:nvPr/>
          </p:nvSpPr>
          <p:spPr>
            <a:xfrm>
              <a:off x="3416739" y="3636498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o</a:t>
              </a:r>
              <a:endParaRPr lang="zh-CN" alt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1775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837C1-6983-44D1-A0EA-E31C3AAEB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三维向量的空间表示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C769C23-D60B-4BF5-BF0F-2446DA30ED7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1802637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1800" dirty="0">
                    <a:latin typeface="+mj-ea"/>
                    <a:ea typeface="+mj-ea"/>
                  </a:rPr>
                  <a:t>       给定三维向量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1800" dirty="0">
                    <a:latin typeface="+mj-ea"/>
                    <a:ea typeface="+mj-ea"/>
                  </a:rPr>
                  <a:t>，它有三个分量，其中</a:t>
                </a:r>
                <a:r>
                  <a:rPr lang="en-US" altLang="zh-CN" sz="1800" i="1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x</a:t>
                </a:r>
                <a:r>
                  <a:rPr lang="zh-CN" altLang="en-US" sz="1800" dirty="0">
                    <a:latin typeface="+mj-ea"/>
                    <a:ea typeface="+mj-ea"/>
                  </a:rPr>
                  <a:t>分量值为</a:t>
                </a:r>
                <a:r>
                  <a:rPr lang="en-US" altLang="zh-CN" sz="1800" dirty="0">
                    <a:latin typeface="+mj-ea"/>
                    <a:ea typeface="+mj-ea"/>
                  </a:rPr>
                  <a:t>4</a:t>
                </a:r>
                <a:r>
                  <a:rPr lang="zh-CN" altLang="en-US" sz="1800" dirty="0">
                    <a:latin typeface="+mj-ea"/>
                    <a:ea typeface="+mj-ea"/>
                  </a:rPr>
                  <a:t>，</a:t>
                </a:r>
                <a:endParaRPr lang="en-US" altLang="zh-CN" sz="1800" dirty="0"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800" i="1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y</a:t>
                </a:r>
                <a:r>
                  <a:rPr lang="zh-CN" altLang="en-US" sz="1800" dirty="0">
                    <a:latin typeface="+mj-ea"/>
                    <a:ea typeface="+mj-ea"/>
                  </a:rPr>
                  <a:t>分量值为</a:t>
                </a:r>
                <a:r>
                  <a:rPr lang="en-US" altLang="zh-CN" sz="1800" dirty="0">
                    <a:latin typeface="+mj-ea"/>
                    <a:ea typeface="+mj-ea"/>
                  </a:rPr>
                  <a:t>2</a:t>
                </a:r>
                <a:r>
                  <a:rPr lang="zh-CN" altLang="en-US" sz="1800" dirty="0">
                    <a:latin typeface="+mj-ea"/>
                    <a:ea typeface="+mj-ea"/>
                  </a:rPr>
                  <a:t>，</a:t>
                </a:r>
                <a:r>
                  <a:rPr lang="en-US" altLang="zh-CN" sz="1800" i="1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z</a:t>
                </a:r>
                <a:r>
                  <a:rPr lang="zh-CN" altLang="en-US" sz="1800" dirty="0">
                    <a:latin typeface="+mj-ea"/>
                    <a:ea typeface="+mj-ea"/>
                  </a:rPr>
                  <a:t>分量值为</a:t>
                </a:r>
                <a:r>
                  <a:rPr lang="en-US" altLang="zh-CN" sz="1800" dirty="0">
                    <a:latin typeface="+mj-ea"/>
                    <a:ea typeface="+mj-ea"/>
                  </a:rPr>
                  <a:t>2</a:t>
                </a:r>
                <a:r>
                  <a:rPr lang="zh-CN" altLang="en-US" sz="1800" dirty="0">
                    <a:latin typeface="+mj-ea"/>
                    <a:ea typeface="+mj-ea"/>
                  </a:rPr>
                  <a:t>，以原点</a:t>
                </a:r>
                <a:r>
                  <a:rPr lang="en-US" altLang="zh-CN" sz="1800" dirty="0">
                    <a:latin typeface="+mj-ea"/>
                    <a:ea typeface="+mj-ea"/>
                  </a:rPr>
                  <a:t>(0,0,0)</a:t>
                </a:r>
                <a:r>
                  <a:rPr lang="zh-CN" altLang="en-US" sz="1800" dirty="0">
                    <a:latin typeface="+mj-ea"/>
                    <a:ea typeface="+mj-ea"/>
                  </a:rPr>
                  <a:t>为起点，可以在三阶笛卡尔坐标系中构建一条有向线段。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C769C23-D60B-4BF5-BF0F-2446DA30E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18026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B3CE6390-350E-4D60-A2A3-45A12150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向量的基本知识回顾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8FD929B-7E8F-4270-865B-BEB43ED89CE9}"/>
              </a:ext>
            </a:extLst>
          </p:cNvPr>
          <p:cNvGrpSpPr/>
          <p:nvPr/>
        </p:nvGrpSpPr>
        <p:grpSpPr>
          <a:xfrm>
            <a:off x="2133600" y="2724150"/>
            <a:ext cx="2747750" cy="2235718"/>
            <a:chOff x="2133600" y="2724150"/>
            <a:chExt cx="2747750" cy="2235718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6B044466-3073-478F-9612-5D3BFD71B8CD}"/>
                </a:ext>
              </a:extLst>
            </p:cNvPr>
            <p:cNvGrpSpPr/>
            <p:nvPr/>
          </p:nvGrpSpPr>
          <p:grpSpPr>
            <a:xfrm>
              <a:off x="2133600" y="2724150"/>
              <a:ext cx="2747750" cy="2235718"/>
              <a:chOff x="2057400" y="2441831"/>
              <a:chExt cx="2747750" cy="2235718"/>
            </a:xfrm>
          </p:grpSpPr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2CCD8772-1D00-4D85-812A-7EB4441BF23A}"/>
                  </a:ext>
                </a:extLst>
              </p:cNvPr>
              <p:cNvCxnSpPr/>
              <p:nvPr/>
            </p:nvCxnSpPr>
            <p:spPr>
              <a:xfrm>
                <a:off x="2057400" y="3714750"/>
                <a:ext cx="25908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83495AEE-B04B-4167-9A01-953FFDB35B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52800" y="2647950"/>
                <a:ext cx="0" cy="20295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418634D9-918E-4085-9434-C56000FF1F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57351" y="3333750"/>
                <a:ext cx="684670" cy="381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6D1B5A1-7FB4-4309-B55F-1924FCC53E2D}"/>
                  </a:ext>
                </a:extLst>
              </p:cNvPr>
              <p:cNvSpPr txBox="1"/>
              <p:nvPr/>
            </p:nvSpPr>
            <p:spPr>
              <a:xfrm>
                <a:off x="2586250" y="4352151"/>
                <a:ext cx="1524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/>
                  <a:t>y</a:t>
                </a:r>
                <a:endParaRPr lang="zh-CN" altLang="en-US" i="1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01A6E7E-FC38-4998-A3B5-0F8303BBE889}"/>
                  </a:ext>
                </a:extLst>
              </p:cNvPr>
              <p:cNvSpPr txBox="1"/>
              <p:nvPr/>
            </p:nvSpPr>
            <p:spPr>
              <a:xfrm>
                <a:off x="4652750" y="3638550"/>
                <a:ext cx="1524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/>
                  <a:t>x</a:t>
                </a:r>
                <a:endParaRPr lang="zh-CN" altLang="en-US" i="1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3312417-5307-46F1-85ED-EE26EEE42A5F}"/>
                  </a:ext>
                </a:extLst>
              </p:cNvPr>
              <p:cNvSpPr txBox="1"/>
              <p:nvPr/>
            </p:nvSpPr>
            <p:spPr>
              <a:xfrm>
                <a:off x="4239650" y="3412299"/>
                <a:ext cx="1524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00FF"/>
                    </a:solidFill>
                  </a:rPr>
                  <a:t>4</a:t>
                </a:r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A02672C-0075-4035-93A4-24E149CA5993}"/>
                  </a:ext>
                </a:extLst>
              </p:cNvPr>
              <p:cNvSpPr txBox="1"/>
              <p:nvPr/>
            </p:nvSpPr>
            <p:spPr>
              <a:xfrm>
                <a:off x="2933700" y="3834479"/>
                <a:ext cx="1524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00FF"/>
                    </a:solidFill>
                  </a:rPr>
                  <a:t>2</a:t>
                </a:r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6CAFC952-24A1-4B65-A520-C68CEDE88890}"/>
                      </a:ext>
                    </a:extLst>
                  </p:cNvPr>
                  <p:cNvSpPr/>
                  <p:nvPr/>
                </p:nvSpPr>
                <p:spPr>
                  <a:xfrm>
                    <a:off x="4228534" y="2475798"/>
                    <a:ext cx="561179" cy="82208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6CAFC952-24A1-4B65-A520-C68CEDE8889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8534" y="2475798"/>
                    <a:ext cx="561179" cy="82208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6A3104B-5355-49C6-BFD0-E61B267ABFBA}"/>
                  </a:ext>
                </a:extLst>
              </p:cNvPr>
              <p:cNvSpPr txBox="1"/>
              <p:nvPr/>
            </p:nvSpPr>
            <p:spPr>
              <a:xfrm>
                <a:off x="3167552" y="3557480"/>
                <a:ext cx="1524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/>
                  <a:t>o</a:t>
                </a:r>
                <a:endParaRPr lang="zh-CN" altLang="en-US" i="1" dirty="0"/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E45C1480-6AE3-45BE-9AC5-87CF3BC2FC62}"/>
                  </a:ext>
                </a:extLst>
              </p:cNvPr>
              <p:cNvCxnSpPr/>
              <p:nvPr/>
            </p:nvCxnSpPr>
            <p:spPr>
              <a:xfrm flipH="1">
                <a:off x="2743200" y="2847979"/>
                <a:ext cx="1180531" cy="17811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45CA50D-A3EA-4633-AC0E-ECAFCF4D3D76}"/>
                  </a:ext>
                </a:extLst>
              </p:cNvPr>
              <p:cNvSpPr txBox="1"/>
              <p:nvPr/>
            </p:nvSpPr>
            <p:spPr>
              <a:xfrm>
                <a:off x="3167418" y="2441831"/>
                <a:ext cx="1524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/>
                  <a:t>z</a:t>
                </a:r>
                <a:endParaRPr lang="zh-CN" altLang="en-US" i="1" dirty="0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13160328-2FD3-4E77-A221-8E3C20365A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38600" y="3721535"/>
                <a:ext cx="201050" cy="29801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B0904C84-C0F0-4F7C-ACD9-2F27202AF3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7418" y="4019550"/>
                <a:ext cx="87118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0D27F2E0-C63A-442C-A8F7-A9D60DA00079}"/>
                  </a:ext>
                </a:extLst>
              </p:cNvPr>
              <p:cNvCxnSpPr/>
              <p:nvPr/>
            </p:nvCxnSpPr>
            <p:spPr>
              <a:xfrm flipV="1">
                <a:off x="4038600" y="3333750"/>
                <a:ext cx="0" cy="6858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A664111C-F9D9-4EBD-8C67-4A0FA31F838C}"/>
                  </a:ext>
                </a:extLst>
              </p:cNvPr>
              <p:cNvCxnSpPr/>
              <p:nvPr/>
            </p:nvCxnSpPr>
            <p:spPr>
              <a:xfrm>
                <a:off x="3352800" y="3721535"/>
                <a:ext cx="685800" cy="298015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AEDD2FB-CAF1-42AB-B79C-3BBAA99E2BE5}"/>
                  </a:ext>
                </a:extLst>
              </p:cNvPr>
              <p:cNvSpPr txBox="1"/>
              <p:nvPr/>
            </p:nvSpPr>
            <p:spPr>
              <a:xfrm>
                <a:off x="3195841" y="3165241"/>
                <a:ext cx="1524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00FF"/>
                    </a:solidFill>
                  </a:rPr>
                  <a:t>2</a:t>
                </a:r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CA29747-828B-4195-BE13-35E6D14129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1445" y="3293572"/>
              <a:ext cx="183289" cy="32249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F9DB430-BF39-4847-B7CF-1B6DBB5A99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15850" y="3269090"/>
              <a:ext cx="6645" cy="7347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55FEE924-498F-4312-BF52-678240ABFD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3391" y="3269090"/>
              <a:ext cx="201050" cy="29801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732FFDAF-AA52-4F47-A151-A56D075C9DB3}"/>
                </a:ext>
              </a:extLst>
            </p:cNvPr>
            <p:cNvCxnSpPr/>
            <p:nvPr/>
          </p:nvCxnSpPr>
          <p:spPr>
            <a:xfrm flipV="1">
              <a:off x="3200400" y="3616068"/>
              <a:ext cx="0" cy="6858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C7399D8-EE30-49E4-A9B1-5B7E961F1A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7223" y="3616068"/>
              <a:ext cx="8711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606D9153-B705-403D-A664-A69D2C4530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3551" y="3269090"/>
              <a:ext cx="8711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487C44C-44E3-4F20-9DA8-D6F81EEC3E47}"/>
                </a:ext>
              </a:extLst>
            </p:cNvPr>
            <p:cNvCxnSpPr>
              <a:cxnSpLocks/>
            </p:cNvCxnSpPr>
            <p:nvPr/>
          </p:nvCxnSpPr>
          <p:spPr>
            <a:xfrm>
              <a:off x="3440117" y="3286006"/>
              <a:ext cx="678104" cy="33006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95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266950"/>
            <a:ext cx="6858000" cy="415498"/>
          </a:xfrm>
        </p:spPr>
        <p:txBody>
          <a:bodyPr/>
          <a:lstStyle/>
          <a:p>
            <a:r>
              <a:rPr lang="zh-CN" altLang="en-US" dirty="0"/>
              <a:t>列向量及向量的</a:t>
            </a:r>
            <a:r>
              <a:rPr lang="en-US" altLang="zh-CN" dirty="0"/>
              <a:t>Python</a:t>
            </a:r>
            <a:r>
              <a:rPr lang="zh-CN" altLang="en-US" dirty="0"/>
              <a:t>描述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483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4114</TotalTime>
  <Words>2496</Words>
  <Application>Microsoft Office PowerPoint</Application>
  <PresentationFormat>自定义</PresentationFormat>
  <Paragraphs>183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等线</vt:lpstr>
      <vt:lpstr>微软雅黑</vt:lpstr>
      <vt:lpstr>Arial</vt:lpstr>
      <vt:lpstr>Calibri</vt:lpstr>
      <vt:lpstr>Cambria Math</vt:lpstr>
      <vt:lpstr>Times New Roman</vt:lpstr>
      <vt:lpstr>Wingdings</vt:lpstr>
      <vt:lpstr>Office Theme</vt:lpstr>
      <vt:lpstr>第2章 描述空间的工具—向量</vt:lpstr>
      <vt:lpstr>第2章 描述空间的工具—向量</vt:lpstr>
      <vt:lpstr>第2章 描述空间的工具—向量</vt:lpstr>
      <vt:lpstr>PowerPoint 演示文稿</vt:lpstr>
      <vt:lpstr>向量的基本知识回顾</vt:lpstr>
      <vt:lpstr>向量的基本知识回顾</vt:lpstr>
      <vt:lpstr>向量的基本知识回顾</vt:lpstr>
      <vt:lpstr>向量的基本知识回顾</vt:lpstr>
      <vt:lpstr>PowerPoint 演示文稿</vt:lpstr>
      <vt:lpstr>列向量</vt:lpstr>
      <vt:lpstr>基于Python语言的向量表示</vt:lpstr>
      <vt:lpstr>列向量的生成</vt:lpstr>
      <vt:lpstr>列向量的生成</vt:lpstr>
      <vt:lpstr>列向量的生成</vt:lpstr>
      <vt:lpstr>列向量的生成</vt:lpstr>
      <vt:lpstr>列向量的生成</vt:lpstr>
      <vt:lpstr>PowerPoint 演示文稿</vt:lpstr>
      <vt:lpstr>PowerPoint 演示文稿</vt:lpstr>
      <vt:lpstr>向量的范数</vt:lpstr>
      <vt:lpstr>向量的范数</vt:lpstr>
      <vt:lpstr>向量的范数</vt:lpstr>
      <vt:lpstr>向量的范数</vt:lpstr>
      <vt:lpstr>向量的范数</vt:lpstr>
      <vt:lpstr>向量的范数</vt:lpstr>
      <vt:lpstr>向量的范数</vt:lpstr>
      <vt:lpstr>向量的范数</vt:lpstr>
      <vt:lpstr>向量的范数</vt:lpstr>
      <vt:lpstr>向量的范数</vt:lpstr>
      <vt:lpstr>向量的范数</vt:lpstr>
      <vt:lpstr>PowerPoint 演示文稿</vt:lpstr>
      <vt:lpstr>PowerPoint 演示文稿</vt:lpstr>
      <vt:lpstr>常用的向量</vt:lpstr>
      <vt:lpstr>常用的向量</vt:lpstr>
      <vt:lpstr>常用的向量</vt:lpstr>
      <vt:lpstr>PowerPoint 演示文稿</vt:lpstr>
      <vt:lpstr>第02讲 向量的基础知识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欧 新宇</cp:lastModifiedBy>
  <cp:revision>861</cp:revision>
  <dcterms:created xsi:type="dcterms:W3CDTF">2019-02-13T06:30:20Z</dcterms:created>
  <dcterms:modified xsi:type="dcterms:W3CDTF">2020-06-01T02:00:50Z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2019-02-13T00:00:00Z</vt:filetime>
  </property>
</Properties>
</file>