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1" r:id="rId2"/>
    <p:sldId id="371" r:id="rId3"/>
    <p:sldId id="372" r:id="rId4"/>
    <p:sldId id="373" r:id="rId5"/>
    <p:sldId id="383" r:id="rId6"/>
    <p:sldId id="424" r:id="rId7"/>
    <p:sldId id="425" r:id="rId8"/>
    <p:sldId id="391" r:id="rId9"/>
    <p:sldId id="432" r:id="rId10"/>
    <p:sldId id="433" r:id="rId11"/>
    <p:sldId id="454" r:id="rId12"/>
    <p:sldId id="455" r:id="rId13"/>
    <p:sldId id="456" r:id="rId14"/>
    <p:sldId id="374" r:id="rId15"/>
    <p:sldId id="379" r:id="rId16"/>
    <p:sldId id="405" r:id="rId17"/>
    <p:sldId id="380" r:id="rId18"/>
    <p:sldId id="431" r:id="rId19"/>
    <p:sldId id="384" r:id="rId20"/>
    <p:sldId id="385" r:id="rId21"/>
    <p:sldId id="426" r:id="rId22"/>
    <p:sldId id="427" r:id="rId23"/>
    <p:sldId id="428" r:id="rId24"/>
    <p:sldId id="429" r:id="rId25"/>
    <p:sldId id="430" r:id="rId26"/>
    <p:sldId id="434" r:id="rId27"/>
    <p:sldId id="457" r:id="rId28"/>
    <p:sldId id="438" r:id="rId29"/>
    <p:sldId id="435" r:id="rId30"/>
    <p:sldId id="439" r:id="rId31"/>
    <p:sldId id="342" r:id="rId32"/>
  </p:sldIdLst>
  <p:sldSz cx="9144000" cy="6858000" type="screen4x3"/>
  <p:notesSz cx="9144000" cy="51435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37" autoAdjust="0"/>
    <p:restoredTop sz="97311" autoAdjust="0"/>
  </p:normalViewPr>
  <p:slideViewPr>
    <p:cSldViewPr>
      <p:cViewPr varScale="1">
        <p:scale>
          <a:sx n="82" d="100"/>
          <a:sy n="82" d="100"/>
        </p:scale>
        <p:origin x="102" y="858"/>
      </p:cViewPr>
      <p:guideLst>
        <p:guide orient="horz" pos="384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2020-6-1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14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928052" y="403860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-1" y="4536206"/>
            <a:ext cx="9144000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新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3070325"/>
            <a:ext cx="9144000" cy="677108"/>
          </a:xfrm>
        </p:spPr>
        <p:txBody>
          <a:bodyPr/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0AE80A5B-656A-4912-8553-5ED159B18E1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Holder 2">
            <a:extLst>
              <a:ext uri="{FF2B5EF4-FFF2-40B4-BE49-F238E27FC236}">
                <a16:creationId xmlns:a16="http://schemas.microsoft.com/office/drawing/2014/main" id="{C97F5ECA-A77A-40B6-BF8F-F2A82638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841A899-D55A-4DD1-A135-8B2A823CB8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64651" y="6278159"/>
            <a:ext cx="1183005" cy="3641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FFD5018-34BF-4FCB-8F01-6E83D62603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00800" y="6278159"/>
            <a:ext cx="1394656" cy="36416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5F7AC5D-6F24-43E5-8B77-FC1A5BF07A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48600" y="6278159"/>
            <a:ext cx="1192964" cy="364168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827579" y="5461000"/>
            <a:ext cx="1001220" cy="107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5546427"/>
            <a:ext cx="9144000" cy="1079500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8535925" y="4648200"/>
            <a:ext cx="531876" cy="1016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827579" y="3048000"/>
            <a:ext cx="1402097" cy="14478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1400874"/>
            <a:ext cx="4724400" cy="1319144"/>
          </a:xfrm>
        </p:spPr>
        <p:txBody>
          <a:bodyPr/>
          <a:lstStyle>
            <a:lvl1pPr marL="342891" indent="-342891" algn="l">
              <a:lnSpc>
                <a:spcPct val="150000"/>
              </a:lnSpc>
              <a:spcAft>
                <a:spcPts val="80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9FD92A52-FEAA-4442-B24C-DFBD0B1938B7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" name="Holder 2">
            <a:extLst>
              <a:ext uri="{FF2B5EF4-FFF2-40B4-BE49-F238E27FC236}">
                <a16:creationId xmlns:a16="http://schemas.microsoft.com/office/drawing/2014/main" id="{A424263A-B13D-4168-B557-0808BE9E0A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学习目标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937379"/>
            <a:ext cx="9144000" cy="553997"/>
          </a:xfrm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1577340" y="1219200"/>
            <a:ext cx="5989320" cy="3976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 lIns="252000" rIns="252000" anchor="ctr"/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91472E6-B101-4C60-9A44-56E5BDA13E03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Holder 2">
            <a:extLst>
              <a:ext uri="{FF2B5EF4-FFF2-40B4-BE49-F238E27FC236}">
                <a16:creationId xmlns:a16="http://schemas.microsoft.com/office/drawing/2014/main" id="{3D9E8637-7446-4694-A4A9-F9335135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F60ED85-8164-4C45-AAC0-200471DA7321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Holder 2">
            <a:extLst>
              <a:ext uri="{FF2B5EF4-FFF2-40B4-BE49-F238E27FC236}">
                <a16:creationId xmlns:a16="http://schemas.microsoft.com/office/drawing/2014/main" id="{59E4ECF2-4801-4B14-857F-D5C8A1D7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037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678178" y="2710011"/>
            <a:ext cx="578739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784" algn="l"/>
                <a:tab pos="3282869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678178" y="4038601"/>
            <a:ext cx="4397503" cy="967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0856F89-5771-41FB-970E-68571E46436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807BA48F-DD9F-41E0-9B47-A44F6457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616376"/>
            <a:ext cx="91440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6" y="2182029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-1"/>
            <a:ext cx="9144000" cy="192000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6691499"/>
            <a:ext cx="4595648" cy="166501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67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67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9" y="6693978"/>
            <a:ext cx="4548353" cy="164212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67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67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67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/31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3" r:id="rId5"/>
    <p:sldLayoutId id="2147483672" r:id="rId6"/>
  </p:sldLayoutIdLst>
  <p:txStyles>
    <p:titleStyle>
      <a:lvl1pPr algn="ctr"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teaching.ouxinyu.cn/ComputerMath/Html/Lecture04MatrixAssignments.html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teaching.ouxinyu.cn/ComputerMath/Html/Lecture04MatrixAssignments.html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F570A8-D083-40D5-87E4-D82D14654E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3070325"/>
            <a:ext cx="9144000" cy="67710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04</a:t>
            </a:r>
            <a:r>
              <a:rPr lang="zh-CN" altLang="en-US" dirty="0"/>
              <a:t>讲</a:t>
            </a:r>
            <a:r>
              <a:rPr lang="en-US" altLang="zh-CN" dirty="0"/>
              <a:t> </a:t>
            </a:r>
            <a:r>
              <a:rPr lang="zh-CN" altLang="en-US" dirty="0"/>
              <a:t>矩阵的基础知识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F30B52-06D7-4831-8AD2-CCC2CD32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矩阵</a:t>
            </a:r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转置</a:t>
            </a:r>
            <a:r>
              <a:rPr lang="en-US" altLang="zh-CN" dirty="0"/>
              <a:t>(Transpose)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B0B3645-6502-4185-BCD4-458D9013AA9C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52400" y="1397097"/>
                <a:ext cx="8839200" cy="4816860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>
                    <a:solidFill>
                      <a:srgbClr val="0000FF"/>
                    </a:solidFill>
                    <a:latin typeface="math"/>
                  </a:rPr>
                  <a:t>标量</a:t>
                </a:r>
                <a:r>
                  <a:rPr lang="zh-CN" altLang="en-US" b="1" dirty="0">
                    <a:latin typeface="math"/>
                  </a:rPr>
                  <a:t>的转置</a:t>
                </a:r>
                <a:r>
                  <a:rPr lang="zh-CN" altLang="en-US" dirty="0">
                    <a:latin typeface="math"/>
                  </a:rPr>
                  <a:t>：</a:t>
                </a:r>
                <a:r>
                  <a:rPr lang="zh-CN" altLang="en-US" dirty="0">
                    <a:solidFill>
                      <a:srgbClr val="0000FF"/>
                    </a:solidFill>
                    <a:latin typeface="math"/>
                  </a:rPr>
                  <a:t>标量</a:t>
                </a:r>
                <a:r>
                  <a:rPr lang="zh-CN" altLang="en-US" dirty="0">
                    <a:latin typeface="math"/>
                  </a:rPr>
                  <a:t>可以看成是只有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math"/>
                  </a:rPr>
                  <a:t>一个元素</a:t>
                </a:r>
                <a:r>
                  <a:rPr lang="zh-CN" altLang="en-US" dirty="0">
                    <a:latin typeface="math"/>
                  </a:rPr>
                  <a:t>的</a:t>
                </a:r>
                <a:r>
                  <a:rPr lang="zh-CN" altLang="en-US" dirty="0">
                    <a:solidFill>
                      <a:srgbClr val="0000FF"/>
                    </a:solidFill>
                    <a:latin typeface="math"/>
                  </a:rPr>
                  <a:t>矩阵</a:t>
                </a:r>
                <a:r>
                  <a:rPr lang="zh-CN" altLang="en-US" dirty="0">
                    <a:latin typeface="math"/>
                  </a:rPr>
                  <a:t>。因此，</a:t>
                </a:r>
                <a:r>
                  <a:rPr lang="zh-CN" altLang="en-US" dirty="0">
                    <a:solidFill>
                      <a:srgbClr val="FF0000"/>
                    </a:solidFill>
                    <a:latin typeface="math"/>
                  </a:rPr>
                  <a:t>标量的转置</a:t>
                </a:r>
                <a:r>
                  <a:rPr lang="zh-CN" altLang="en-US" dirty="0">
                    <a:latin typeface="math"/>
                  </a:rPr>
                  <a:t>等于它</a:t>
                </a:r>
                <a:r>
                  <a:rPr lang="zh-CN" altLang="en-US" dirty="0">
                    <a:solidFill>
                      <a:srgbClr val="FF0000"/>
                    </a:solidFill>
                    <a:latin typeface="math"/>
                  </a:rPr>
                  <a:t>本身</a:t>
                </a:r>
                <a:r>
                  <a:rPr lang="zh-CN" altLang="en-US" dirty="0">
                    <a:latin typeface="math"/>
                  </a:rPr>
                  <a:t>，即</a:t>
                </a:r>
                <a:r>
                  <a:rPr lang="en-US" altLang="zh-CN" dirty="0">
                    <a:latin typeface="math"/>
                  </a:rPr>
                  <a:t>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>
                    <a:latin typeface="math"/>
                  </a:rPr>
                  <a:t>。</a:t>
                </a:r>
                <a:endParaRPr lang="en-US" altLang="zh-CN" dirty="0">
                  <a:latin typeface="math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1" dirty="0">
                    <a:solidFill>
                      <a:srgbClr val="0000FF"/>
                    </a:solidFill>
                    <a:latin typeface="math"/>
                  </a:rPr>
                  <a:t>向量</a:t>
                </a:r>
                <a:r>
                  <a:rPr lang="zh-CN" altLang="en-US" b="1" dirty="0">
                    <a:latin typeface="math"/>
                  </a:rPr>
                  <a:t>的转置</a:t>
                </a:r>
                <a:r>
                  <a:rPr lang="zh-CN" altLang="en-US" dirty="0">
                    <a:latin typeface="math"/>
                  </a:rPr>
                  <a:t>：</a:t>
                </a:r>
                <a:r>
                  <a:rPr lang="zh-CN" altLang="en-US" dirty="0">
                    <a:solidFill>
                      <a:srgbClr val="0000FF"/>
                    </a:solidFill>
                    <a:latin typeface="math"/>
                  </a:rPr>
                  <a:t>向量</a:t>
                </a:r>
                <a:r>
                  <a:rPr lang="zh-CN" altLang="en-US" dirty="0">
                    <a:latin typeface="math"/>
                  </a:rPr>
                  <a:t>可以看作是只有</a:t>
                </a:r>
                <a:r>
                  <a:rPr lang="zh-CN" altLang="en-US" dirty="0">
                    <a:solidFill>
                      <a:srgbClr val="0000FF"/>
                    </a:solidFill>
                    <a:latin typeface="math"/>
                  </a:rPr>
                  <a:t>一列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math"/>
                  </a:rPr>
                  <a:t>（</a:t>
                </a:r>
                <a:r>
                  <a:rPr lang="zh-CN" altLang="en-US" dirty="0">
                    <a:solidFill>
                      <a:srgbClr val="FF0000"/>
                    </a:solidFill>
                    <a:latin typeface="math"/>
                  </a:rPr>
                  <a:t>行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math"/>
                  </a:rPr>
                  <a:t>）</a:t>
                </a:r>
                <a:r>
                  <a:rPr lang="zh-CN" altLang="en-US" dirty="0">
                    <a:latin typeface="math"/>
                  </a:rPr>
                  <a:t>的</a:t>
                </a:r>
                <a:r>
                  <a:rPr lang="zh-CN" altLang="en-US" dirty="0">
                    <a:solidFill>
                      <a:srgbClr val="0000FF"/>
                    </a:solidFill>
                    <a:latin typeface="math"/>
                  </a:rPr>
                  <a:t>矩阵</a:t>
                </a:r>
                <a:r>
                  <a:rPr lang="zh-CN" altLang="en-US" dirty="0">
                    <a:latin typeface="math"/>
                  </a:rPr>
                  <a:t>。因此，</a:t>
                </a:r>
                <a:r>
                  <a:rPr lang="zh-CN" altLang="en-US" dirty="0">
                    <a:solidFill>
                      <a:srgbClr val="FF0000"/>
                    </a:solidFill>
                    <a:latin typeface="math"/>
                  </a:rPr>
                  <a:t>向量的转置</a:t>
                </a:r>
                <a:r>
                  <a:rPr lang="zh-CN" altLang="en-US" dirty="0">
                    <a:latin typeface="math"/>
                  </a:rPr>
                  <a:t>可以看作是只有</a:t>
                </a:r>
                <a:r>
                  <a:rPr lang="zh-CN" altLang="en-US" dirty="0">
                    <a:solidFill>
                      <a:srgbClr val="0000FF"/>
                    </a:solidFill>
                    <a:latin typeface="math"/>
                  </a:rPr>
                  <a:t>一行（</a:t>
                </a:r>
                <a:r>
                  <a:rPr lang="zh-CN" altLang="en-US" dirty="0">
                    <a:solidFill>
                      <a:srgbClr val="FF0000"/>
                    </a:solidFill>
                    <a:latin typeface="math"/>
                  </a:rPr>
                  <a:t>列</a:t>
                </a:r>
                <a:r>
                  <a:rPr lang="zh-CN" altLang="en-US" dirty="0">
                    <a:solidFill>
                      <a:srgbClr val="0000FF"/>
                    </a:solidFill>
                    <a:latin typeface="math"/>
                  </a:rPr>
                  <a:t>）</a:t>
                </a:r>
                <a:r>
                  <a:rPr lang="zh-CN" altLang="en-US" dirty="0">
                    <a:latin typeface="math"/>
                  </a:rPr>
                  <a:t>的</a:t>
                </a:r>
                <a:r>
                  <a:rPr lang="zh-CN" altLang="en-US" dirty="0">
                    <a:solidFill>
                      <a:srgbClr val="0000FF"/>
                    </a:solidFill>
                    <a:latin typeface="math"/>
                  </a:rPr>
                  <a:t>矩阵</a:t>
                </a:r>
                <a:r>
                  <a:rPr lang="zh-CN" altLang="en-US" dirty="0">
                    <a:latin typeface="math"/>
                  </a:rPr>
                  <a:t>。</a:t>
                </a:r>
                <a:endParaRPr lang="en-US" altLang="zh-CN" dirty="0">
                  <a:latin typeface="math"/>
                </a:endParaRPr>
              </a:p>
              <a:p>
                <a:pPr marL="800089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math"/>
                  </a:rPr>
                  <a:t>若将</a:t>
                </a:r>
                <a:r>
                  <a:rPr lang="zh-CN" altLang="en-US" sz="2400" dirty="0">
                    <a:solidFill>
                      <a:schemeClr val="accent6">
                        <a:lumMod val="75000"/>
                      </a:schemeClr>
                    </a:solidFill>
                    <a:latin typeface="math"/>
                  </a:rPr>
                  <a:t>向量</a:t>
                </a:r>
                <a:r>
                  <a:rPr lang="zh-CN" altLang="en-US" sz="2400" u="sng" dirty="0">
                    <a:solidFill>
                      <a:schemeClr val="accent6">
                        <a:lumMod val="75000"/>
                      </a:schemeClr>
                    </a:solidFill>
                    <a:latin typeface="math"/>
                  </a:rPr>
                  <a:t>元素</a:t>
                </a:r>
                <a:r>
                  <a:rPr lang="zh-CN" altLang="en-US" sz="2400" dirty="0">
                    <a:latin typeface="math"/>
                  </a:rPr>
                  <a:t>作为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math"/>
                  </a:rPr>
                  <a:t>行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向量</a:t>
                </a:r>
                <a:r>
                  <a:rPr lang="zh-CN" altLang="en-US" sz="2400" dirty="0">
                    <a:latin typeface="math"/>
                  </a:rPr>
                  <a:t>写在</a:t>
                </a:r>
                <a:r>
                  <a:rPr lang="zh-CN" altLang="en-US" sz="2400" b="1" u="sng" dirty="0">
                    <a:solidFill>
                      <a:srgbClr val="7030A0"/>
                    </a:solidFill>
                    <a:latin typeface="math"/>
                  </a:rPr>
                  <a:t>文本行</a:t>
                </a:r>
                <a:r>
                  <a:rPr lang="zh-CN" altLang="en-US" sz="2400" dirty="0">
                    <a:latin typeface="math"/>
                  </a:rPr>
                  <a:t>中，则可以通过转置将其转换为标准的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math"/>
                  </a:rPr>
                  <a:t>列向量</a:t>
                </a:r>
                <a:r>
                  <a:rPr lang="zh-CN" altLang="en-US" sz="2400" dirty="0">
                    <a:latin typeface="math"/>
                  </a:rPr>
                  <a:t>，比如：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>
                  <a:latin typeface="math"/>
                </a:endParaRPr>
              </a:p>
              <a:p>
                <a:pPr marL="800089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math"/>
                  </a:rPr>
                  <a:t>若将</a:t>
                </a:r>
                <a:r>
                  <a:rPr lang="zh-CN" altLang="en-US" sz="2400" dirty="0">
                    <a:solidFill>
                      <a:schemeClr val="accent6">
                        <a:lumMod val="75000"/>
                      </a:schemeClr>
                    </a:solidFill>
                    <a:latin typeface="math"/>
                  </a:rPr>
                  <a:t>向量</a:t>
                </a:r>
                <a:r>
                  <a:rPr lang="zh-CN" altLang="en-US" sz="2400" dirty="0">
                    <a:latin typeface="math"/>
                  </a:rPr>
                  <a:t>直接写在</a:t>
                </a:r>
                <a:r>
                  <a:rPr lang="zh-CN" altLang="en-US" sz="2400" b="1" u="sng" dirty="0">
                    <a:solidFill>
                      <a:srgbClr val="7030A0"/>
                    </a:solidFill>
                    <a:latin typeface="math"/>
                  </a:rPr>
                  <a:t>文本行</a:t>
                </a:r>
                <a:r>
                  <a:rPr lang="zh-CN" altLang="en-US" sz="2400" dirty="0">
                    <a:latin typeface="math"/>
                  </a:rPr>
                  <a:t>中，则向量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400" dirty="0">
                    <a:latin typeface="math"/>
                  </a:rPr>
                  <a:t>本身就是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math"/>
                  </a:rPr>
                  <a:t>标准列向量</a:t>
                </a:r>
                <a:r>
                  <a:rPr lang="zh-CN" altLang="en-US" sz="2400" dirty="0">
                    <a:latin typeface="math"/>
                  </a:rPr>
                  <a:t>，其转置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math"/>
                  </a:rPr>
                  <a:t>为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行向量</a:t>
                </a:r>
                <a:r>
                  <a:rPr lang="zh-CN" altLang="en-US" sz="2400" dirty="0">
                    <a:latin typeface="math"/>
                  </a:rPr>
                  <a:t>。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B0B3645-6502-4185-BCD4-458D9013AA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52400" y="1397097"/>
                <a:ext cx="8839200" cy="4816860"/>
              </a:xfrm>
              <a:blipFill>
                <a:blip r:embed="rId2"/>
                <a:stretch>
                  <a:fillRect l="-345" r="-3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矩阵的定义和基本描述</a:t>
            </a:r>
          </a:p>
        </p:txBody>
      </p:sp>
    </p:spTree>
    <p:extLst>
      <p:ext uri="{BB962C8B-B14F-4D97-AF65-F5344CB8AC3E}">
        <p14:creationId xmlns:p14="http://schemas.microsoft.com/office/powerpoint/2010/main" val="407491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7B221D-75B0-4076-93EF-2A31AD8173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转置的运算规律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2670C1-34BD-4859-9D6E-983E8806C3F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35551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矩阵的转置也是一种运算，满足下述运算规律（假设运算都是可行的）：</a:t>
            </a:r>
            <a:endParaRPr lang="en-US" altLang="zh-CN" dirty="0"/>
          </a:p>
          <a:p>
            <a:pPr marL="800089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(</a:t>
            </a:r>
            <a:r>
              <a:rPr lang="zh-CN" altLang="en-US" sz="2400" dirty="0"/>
              <a:t>𝐴</a:t>
            </a:r>
            <a:r>
              <a:rPr lang="zh-CN" altLang="en-US" sz="2400" baseline="30000" dirty="0"/>
              <a:t>𝑇</a:t>
            </a:r>
            <a:r>
              <a:rPr lang="en-US" altLang="zh-CN" sz="2400" dirty="0"/>
              <a:t>)</a:t>
            </a:r>
            <a:r>
              <a:rPr lang="zh-CN" altLang="en-US" sz="2400" baseline="30000" dirty="0"/>
              <a:t>𝑇</a:t>
            </a:r>
            <a:r>
              <a:rPr lang="en-US" altLang="zh-CN" sz="2400" dirty="0"/>
              <a:t>=</a:t>
            </a:r>
            <a:r>
              <a:rPr lang="zh-CN" altLang="en-US" sz="2400" dirty="0"/>
              <a:t>𝐴 </a:t>
            </a:r>
          </a:p>
          <a:p>
            <a:pPr marL="800089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(</a:t>
            </a:r>
            <a:r>
              <a:rPr lang="zh-CN" altLang="en-US" sz="2400" dirty="0"/>
              <a:t>𝐴</a:t>
            </a:r>
            <a:r>
              <a:rPr lang="en-US" altLang="zh-CN" sz="2400" dirty="0"/>
              <a:t>+</a:t>
            </a:r>
            <a:r>
              <a:rPr lang="zh-CN" altLang="en-US" sz="2400" dirty="0"/>
              <a:t>𝐵</a:t>
            </a:r>
            <a:r>
              <a:rPr lang="en-US" altLang="zh-CN" sz="2400" dirty="0"/>
              <a:t>)</a:t>
            </a:r>
            <a:r>
              <a:rPr lang="zh-CN" altLang="en-US" sz="2400" baseline="30000" dirty="0"/>
              <a:t>𝑇</a:t>
            </a:r>
            <a:r>
              <a:rPr lang="en-US" altLang="zh-CN" sz="2400" dirty="0"/>
              <a:t>=</a:t>
            </a:r>
            <a:r>
              <a:rPr lang="zh-CN" altLang="en-US" sz="2400" dirty="0"/>
              <a:t>𝐴</a:t>
            </a:r>
            <a:r>
              <a:rPr lang="zh-CN" altLang="en-US" sz="2400" baseline="30000" dirty="0"/>
              <a:t>𝑇</a:t>
            </a:r>
            <a:r>
              <a:rPr lang="en-US" altLang="zh-CN" sz="2400" dirty="0"/>
              <a:t>+</a:t>
            </a:r>
            <a:r>
              <a:rPr lang="zh-CN" altLang="en-US" sz="2400" dirty="0"/>
              <a:t>𝐵</a:t>
            </a:r>
            <a:r>
              <a:rPr lang="zh-CN" altLang="en-US" sz="2400" baseline="30000" dirty="0"/>
              <a:t>𝑇</a:t>
            </a:r>
            <a:r>
              <a:rPr lang="zh-CN" altLang="en-US" sz="2400" dirty="0"/>
              <a:t> </a:t>
            </a:r>
          </a:p>
          <a:p>
            <a:pPr marL="800089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(</a:t>
            </a:r>
            <a:r>
              <a:rPr lang="zh-CN" altLang="en-US" sz="2400" dirty="0"/>
              <a:t>𝜆𝐴</a:t>
            </a:r>
            <a:r>
              <a:rPr lang="en-US" altLang="zh-CN" sz="2400" dirty="0"/>
              <a:t>)</a:t>
            </a:r>
            <a:r>
              <a:rPr lang="zh-CN" altLang="en-US" sz="2400" baseline="30000" dirty="0"/>
              <a:t>𝑇</a:t>
            </a:r>
            <a:r>
              <a:rPr lang="en-US" altLang="zh-CN" sz="2400" dirty="0"/>
              <a:t>=</a:t>
            </a:r>
            <a:r>
              <a:rPr lang="zh-CN" altLang="en-US" sz="2400" dirty="0"/>
              <a:t>𝜆𝐴</a:t>
            </a:r>
            <a:r>
              <a:rPr lang="zh-CN" altLang="en-US" sz="2400" baseline="30000" dirty="0"/>
              <a:t>𝑇</a:t>
            </a:r>
            <a:r>
              <a:rPr lang="zh-CN" altLang="en-US" sz="2400" dirty="0"/>
              <a:t> </a:t>
            </a:r>
          </a:p>
          <a:p>
            <a:pPr marL="800089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(</a:t>
            </a:r>
            <a:r>
              <a:rPr lang="zh-CN" altLang="en-US" sz="2400" dirty="0"/>
              <a:t>𝐴𝐵</a:t>
            </a:r>
            <a:r>
              <a:rPr lang="en-US" altLang="zh-CN" sz="2400" dirty="0"/>
              <a:t>)</a:t>
            </a:r>
            <a:r>
              <a:rPr lang="zh-CN" altLang="en-US" sz="2400" baseline="30000" dirty="0"/>
              <a:t>𝑇</a:t>
            </a:r>
            <a:r>
              <a:rPr lang="en-US" altLang="zh-CN" sz="2400" dirty="0"/>
              <a:t>=</a:t>
            </a:r>
            <a:r>
              <a:rPr lang="zh-CN" altLang="en-US" sz="2400" dirty="0"/>
              <a:t>𝐵</a:t>
            </a:r>
            <a:r>
              <a:rPr lang="zh-CN" altLang="en-US" sz="2400" baseline="30000" dirty="0"/>
              <a:t>𝑇</a:t>
            </a:r>
            <a:r>
              <a:rPr lang="zh-CN" altLang="en-US" sz="2400" dirty="0"/>
              <a:t>𝐴</a:t>
            </a:r>
            <a:r>
              <a:rPr lang="zh-CN" altLang="en-US" sz="2400" baseline="30000" dirty="0"/>
              <a:t>𝑇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001"/>
            <a:ext cx="9144000" cy="577787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矩阵的转置</a:t>
            </a:r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085DFB7-56CC-4A29-8C05-135395F3DE30}"/>
              </a:ext>
            </a:extLst>
          </p:cNvPr>
          <p:cNvGrpSpPr/>
          <p:nvPr/>
        </p:nvGrpSpPr>
        <p:grpSpPr>
          <a:xfrm>
            <a:off x="914400" y="4343400"/>
            <a:ext cx="6006273" cy="461665"/>
            <a:chOff x="914400" y="4343400"/>
            <a:chExt cx="6006273" cy="46166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5B53D0F-FDF2-40B6-9424-5EC2C0993DE7}"/>
                </a:ext>
              </a:extLst>
            </p:cNvPr>
            <p:cNvSpPr txBox="1"/>
            <p:nvPr/>
          </p:nvSpPr>
          <p:spPr>
            <a:xfrm>
              <a:off x="2667000" y="4343400"/>
              <a:ext cx="4253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可以脱括号，但是要注意顺序</a:t>
              </a: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6662F2E4-5C93-424A-BEB1-5A63737E0E12}"/>
                </a:ext>
              </a:extLst>
            </p:cNvPr>
            <p:cNvSpPr txBox="1"/>
            <p:nvPr/>
          </p:nvSpPr>
          <p:spPr>
            <a:xfrm>
              <a:off x="914400" y="4343400"/>
              <a:ext cx="1524000" cy="4572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885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7B221D-75B0-4076-93EF-2A31AD8173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1】</a:t>
            </a:r>
            <a:r>
              <a:rPr lang="zh-CN" altLang="en-US" dirty="0"/>
              <a:t>矩阵转置的例子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1A4C09E1-0E8F-4897-966A-AD25A306885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2936557"/>
            <a:ext cx="9144000" cy="804596"/>
          </a:xfrm>
        </p:spPr>
        <p:txBody>
          <a:bodyPr/>
          <a:lstStyle/>
          <a:p>
            <a:r>
              <a:rPr lang="zh-CN" altLang="en-US" dirty="0"/>
              <a:t>此处只给出</a:t>
            </a:r>
            <a:r>
              <a:rPr lang="en-US" altLang="zh-CN" dirty="0"/>
              <a:t>Python</a:t>
            </a:r>
            <a:r>
              <a:rPr lang="zh-CN" altLang="en-US" dirty="0"/>
              <a:t>代码的实现方法：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矩阵的转置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7BDDD9-E379-4FB5-AD99-2CCA991E0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447800"/>
            <a:ext cx="7389090" cy="1524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A1E83D9-7DEB-4F9D-BAC5-3F25C3938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886199"/>
            <a:ext cx="5428572" cy="234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92441DB-0128-417C-9E01-1CCAEAEE3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矩阵的</a:t>
            </a:r>
            <a:r>
              <a:rPr lang="en-US" altLang="zh-CN" dirty="0" err="1"/>
              <a:t>Frobenius</a:t>
            </a:r>
            <a:r>
              <a:rPr lang="zh-CN" altLang="en-US" dirty="0"/>
              <a:t>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14C448-249E-41D4-9A1D-9CDE05C97B7C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03200" y="1397097"/>
                <a:ext cx="8737600" cy="2793903"/>
              </a:xfrm>
            </p:spPr>
            <p:txBody>
              <a:bodyPr/>
              <a:lstStyle/>
              <a:p>
                <a:r>
                  <a:rPr lang="zh-CN" altLang="en-US" b="1" dirty="0"/>
                  <a:t>弗罗贝尼乌斯范数（</a:t>
                </a:r>
                <a:r>
                  <a:rPr lang="en-US" altLang="zh-CN" b="1" dirty="0" err="1"/>
                  <a:t>Frobenius</a:t>
                </a:r>
                <a:r>
                  <a:rPr lang="zh-CN" altLang="en-US" b="1" dirty="0"/>
                  <a:t>范数）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：</a:t>
                </a:r>
                <a:r>
                  <a:rPr lang="zh-CN" altLang="en-US" dirty="0"/>
                  <a:t>简称为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F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范数</a:t>
                </a:r>
                <a:r>
                  <a:rPr lang="zh-CN" altLang="en-US" dirty="0"/>
                  <a:t>，是一种定义在矩阵上的范数，用于衡量矩阵的大小。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F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范数</a:t>
                </a:r>
                <a:r>
                  <a:rPr lang="zh-CN" altLang="en-US" dirty="0"/>
                  <a:t>表示矩阵中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各元素的平方和开方</a:t>
                </a:r>
                <a:r>
                  <a:rPr lang="zh-CN" altLang="en-US" dirty="0"/>
                  <a:t>。矩阵</a:t>
                </a:r>
                <a:r>
                  <a:rPr lang="en-US" altLang="zh-CN" b="1" i="1" dirty="0"/>
                  <a:t>A</a:t>
                </a:r>
                <a:r>
                  <a:rPr lang="en-US" altLang="zh-CN" dirty="0"/>
                  <a:t>=(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</a:t>
                </a:r>
                <a:r>
                  <a:rPr lang="en-US" altLang="zh-CN" dirty="0" err="1"/>
                  <a:t>Frobenius</a:t>
                </a:r>
                <a:r>
                  <a:rPr lang="zh-CN" altLang="en-US" dirty="0"/>
                  <a:t>范数为：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b="1" i="1" dirty="0"/>
                                <m:t>A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0000FF"/>
                    </a:solidFill>
                  </a:rPr>
                  <a:t>     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14C448-249E-41D4-9A1D-9CDE05C97B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03200" y="1397097"/>
                <a:ext cx="8737600" cy="2793903"/>
              </a:xfrm>
              <a:blipFill>
                <a:blip r:embed="rId2"/>
                <a:stretch>
                  <a:fillRect l="-488" r="-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5F276C95-0438-44F3-9E10-5F57B16D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zh-CN" altLang="en-US" dirty="0"/>
              <a:t>向量的范数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5E3809-AAE9-4F94-8326-526C6C0DD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648200"/>
            <a:ext cx="3933333" cy="17238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1766E6B-9CCC-4451-83C6-7F9486765A19}"/>
              </a:ext>
            </a:extLst>
          </p:cNvPr>
          <p:cNvSpPr txBox="1"/>
          <p:nvPr/>
        </p:nvSpPr>
        <p:spPr>
          <a:xfrm>
            <a:off x="381000" y="4724400"/>
            <a:ext cx="3933333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ysClr val="windowText" lastClr="000000"/>
                </a:solidFill>
              </a:rPr>
              <a:t>        在</a:t>
            </a:r>
            <a:r>
              <a:rPr lang="en-US" altLang="zh-CN" sz="2000" dirty="0">
                <a:solidFill>
                  <a:sysClr val="windowText" lastClr="000000"/>
                </a:solidFill>
              </a:rPr>
              <a:t>Python</a:t>
            </a:r>
            <a:r>
              <a:rPr lang="zh-CN" altLang="en-US" sz="2000" dirty="0">
                <a:solidFill>
                  <a:sysClr val="windowText" lastClr="000000"/>
                </a:solidFill>
              </a:rPr>
              <a:t>中，我们可以使用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np.linalg.norm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zh-CN" altLang="en-US" sz="2000" dirty="0">
                <a:solidFill>
                  <a:sysClr val="windowText" lastClr="000000"/>
                </a:solidFill>
              </a:rPr>
              <a:t>来求矩阵的</a:t>
            </a:r>
            <a:r>
              <a:rPr lang="en-US" altLang="zh-CN" sz="2000" dirty="0">
                <a:solidFill>
                  <a:sysClr val="windowText" lastClr="000000"/>
                </a:solidFill>
              </a:rPr>
              <a:t>F</a:t>
            </a:r>
            <a:r>
              <a:rPr lang="zh-CN" altLang="en-US" sz="2000" dirty="0">
                <a:solidFill>
                  <a:sysClr val="windowText" lastClr="000000"/>
                </a:solidFill>
              </a:rPr>
              <a:t>范数。当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zh-CN" altLang="en-US" sz="2000" dirty="0">
                <a:solidFill>
                  <a:srgbClr val="FF0000"/>
                </a:solidFill>
              </a:rPr>
              <a:t>为矩阵时</a:t>
            </a:r>
            <a:r>
              <a:rPr lang="zh-CN" altLang="en-US" sz="2000" dirty="0">
                <a:solidFill>
                  <a:sysClr val="windowText" lastClr="000000"/>
                </a:solidFill>
              </a:rPr>
              <a:t>，</a:t>
            </a:r>
            <a:r>
              <a:rPr lang="en-US" altLang="zh-CN" sz="2000" dirty="0" err="1">
                <a:solidFill>
                  <a:sysClr val="windowText" lastClr="000000"/>
                </a:solidFill>
              </a:rPr>
              <a:t>np.linalg.norm</a:t>
            </a:r>
            <a:r>
              <a:rPr lang="en-US" altLang="zh-CN" sz="2000" dirty="0">
                <a:solidFill>
                  <a:sysClr val="windowText" lastClr="000000"/>
                </a:solidFill>
              </a:rPr>
              <a:t>()</a:t>
            </a:r>
            <a:r>
              <a:rPr lang="zh-CN" altLang="en-US" sz="2000" dirty="0">
                <a:solidFill>
                  <a:sysClr val="windowText" lastClr="000000"/>
                </a:solidFill>
              </a:rPr>
              <a:t>方法默认为</a:t>
            </a:r>
            <a:r>
              <a:rPr lang="en-US" altLang="zh-CN" sz="2000" dirty="0">
                <a:solidFill>
                  <a:srgbClr val="0000FF"/>
                </a:solidFill>
              </a:rPr>
              <a:t>F</a:t>
            </a:r>
            <a:r>
              <a:rPr lang="zh-CN" altLang="en-US" sz="2000" dirty="0">
                <a:solidFill>
                  <a:srgbClr val="0000FF"/>
                </a:solidFill>
              </a:rPr>
              <a:t>范数</a:t>
            </a:r>
            <a:r>
              <a:rPr lang="zh-CN" altLang="en-US" sz="2000" dirty="0">
                <a:solidFill>
                  <a:sysClr val="windowText" lastClr="0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8713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889384"/>
            <a:ext cx="9144000" cy="649986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基于矩阵的向量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5912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DD3C44-4C60-443C-8D69-D199AF8E1D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6200" y="776238"/>
            <a:ext cx="8991600" cy="5984679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zh-CN" altLang="en-US" dirty="0"/>
              <a:t>       为了规范和便于计算，所有的量（向量、矩阵、张量）都规范成张量，并同时使用矩阵（张量）来进行表示。在程序中，我们统一使用</a:t>
            </a:r>
            <a:r>
              <a:rPr lang="en-US" altLang="zh-CN" dirty="0" err="1">
                <a:solidFill>
                  <a:srgbClr val="0000FF"/>
                </a:solidFill>
              </a:rPr>
              <a:t>numpy</a:t>
            </a:r>
            <a:r>
              <a:rPr lang="zh-CN" altLang="en-US" dirty="0">
                <a:solidFill>
                  <a:srgbClr val="0000FF"/>
                </a:solidFill>
              </a:rPr>
              <a:t>数组</a:t>
            </a:r>
            <a:r>
              <a:rPr lang="zh-CN" altLang="en-US" dirty="0"/>
              <a:t>来表示这种量。此时，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一个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1×n </a:t>
            </a:r>
            <a:r>
              <a:rPr lang="zh-CN" altLang="en-US" dirty="0"/>
              <a:t>的行向量 𝑎</a:t>
            </a:r>
            <a:r>
              <a:rPr lang="zh-CN" altLang="en-US" baseline="30000" dirty="0"/>
              <a:t>𝑇</a:t>
            </a:r>
            <a:r>
              <a:rPr lang="zh-CN" altLang="en-US" dirty="0"/>
              <a:t> 就表示成一个</a:t>
            </a:r>
            <a:r>
              <a:rPr lang="zh-CN" altLang="en-US" dirty="0">
                <a:solidFill>
                  <a:srgbClr val="0000FF"/>
                </a:solidFill>
              </a:rPr>
              <a:t>只有一行</a:t>
            </a:r>
            <a:r>
              <a:rPr lang="zh-CN" altLang="en-US" dirty="0"/>
              <a:t>的矩阵；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一个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n×1</a:t>
            </a:r>
            <a:r>
              <a:rPr lang="en-US" altLang="zh-CN" dirty="0"/>
              <a:t> </a:t>
            </a:r>
            <a:r>
              <a:rPr lang="zh-CN" altLang="en-US" dirty="0"/>
              <a:t>的列向量 𝑏 则表示成一个</a:t>
            </a:r>
            <a:r>
              <a:rPr lang="zh-CN" altLang="en-US" dirty="0">
                <a:solidFill>
                  <a:srgbClr val="0000FF"/>
                </a:solidFill>
              </a:rPr>
              <a:t>只有一列</a:t>
            </a:r>
            <a:r>
              <a:rPr lang="zh-CN" altLang="en-US" dirty="0"/>
              <a:t>的矩阵。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endParaRPr lang="en-US" altLang="zh-CN" sz="2400" dirty="0"/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endParaRPr lang="en-US" altLang="zh-CN" dirty="0"/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endParaRPr lang="en-US" altLang="zh-CN" sz="24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accent3"/>
              </a:buClr>
              <a:defRPr/>
            </a:pPr>
            <a:r>
              <a:rPr lang="en-US" altLang="zh-CN" b="1" dirty="0"/>
              <a:t>【</a:t>
            </a:r>
            <a:r>
              <a:rPr lang="zh-CN" altLang="en-US" b="1" dirty="0"/>
              <a:t>结果分析</a:t>
            </a:r>
            <a:r>
              <a:rPr lang="en-US" altLang="zh-CN" b="1" dirty="0"/>
              <a:t>】</a:t>
            </a:r>
            <a:r>
              <a:rPr lang="zh-CN" altLang="en-US" dirty="0"/>
              <a:t>我们使用一个</a:t>
            </a:r>
            <a:r>
              <a:rPr lang="zh-CN" altLang="en-US" dirty="0">
                <a:solidFill>
                  <a:srgbClr val="FF0000"/>
                </a:solidFill>
              </a:rPr>
              <a:t>二维数组</a:t>
            </a:r>
            <a:r>
              <a:rPr lang="zh-CN" altLang="en-US" dirty="0"/>
              <a:t>来显示向量（</a:t>
            </a:r>
            <a:r>
              <a:rPr lang="zh-CN" altLang="en-US" b="1" dirty="0">
                <a:solidFill>
                  <a:srgbClr val="0000FF"/>
                </a:solidFill>
              </a:rPr>
              <a:t>两层</a:t>
            </a:r>
            <a:r>
              <a:rPr lang="zh-CN" altLang="en-US" dirty="0"/>
              <a:t>中括号），这种方法基本上贯穿于整个计算机领域。其中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en-US" dirty="0"/>
              <a:t>用来表示一个</a:t>
            </a:r>
            <a:r>
              <a:rPr lang="zh-CN" altLang="en-US" dirty="0">
                <a:solidFill>
                  <a:srgbClr val="0070C0"/>
                </a:solidFill>
              </a:rPr>
              <a:t>四维行向量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二阶张量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zh-CN" altLang="en-US" dirty="0"/>
              <a:t>，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/>
              <a:t> 表示一个</a:t>
            </a:r>
            <a:r>
              <a:rPr lang="zh-CN" altLang="en-US" dirty="0">
                <a:solidFill>
                  <a:srgbClr val="0070C0"/>
                </a:solidFill>
              </a:rPr>
              <a:t>四维列向量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二阶张量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zh-CN" altLang="en-US" dirty="0"/>
              <a:t>。</a:t>
            </a:r>
            <a:endParaRPr lang="en-US" altLang="zh-CN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0A62505-193B-44E2-AD79-939CD8D9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基于矩阵的向量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234B95-EEBB-46B2-9E8F-36F15EC61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650179"/>
            <a:ext cx="4242107" cy="17714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5D2D64-5C46-4F12-9595-8C62108E4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107" y="3650179"/>
            <a:ext cx="1714286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1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课堂互动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223072-9A50-4F7D-9AC5-AE026FCE5347}"/>
              </a:ext>
            </a:extLst>
          </p:cNvPr>
          <p:cNvSpPr txBox="1"/>
          <p:nvPr/>
        </p:nvSpPr>
        <p:spPr>
          <a:xfrm>
            <a:off x="5867402" y="3195792"/>
            <a:ext cx="787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59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937379"/>
            <a:ext cx="9144000" cy="553998"/>
          </a:xfrm>
        </p:spPr>
        <p:txBody>
          <a:bodyPr/>
          <a:lstStyle/>
          <a:p>
            <a:r>
              <a:rPr lang="zh-CN" altLang="en-US" dirty="0"/>
              <a:t>特殊形态的矩阵</a:t>
            </a:r>
          </a:p>
        </p:txBody>
      </p:sp>
    </p:spTree>
    <p:extLst>
      <p:ext uri="{BB962C8B-B14F-4D97-AF65-F5344CB8AC3E}">
        <p14:creationId xmlns:p14="http://schemas.microsoft.com/office/powerpoint/2010/main" val="2926172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B94A1F4-B5D8-4DC3-9253-A752A42DD2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B3BD0-F5C1-4662-A287-1B26BE367C2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90600" y="1397096"/>
            <a:ext cx="7543800" cy="4611354"/>
          </a:xfrm>
        </p:spPr>
        <p:txBody>
          <a:bodyPr numCol="2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方阵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对称矩阵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零矩阵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对角矩阵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单位矩阵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逆矩阵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正定矩阵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半正定矩阵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负定矩阵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正交矩阵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2C85D64-2D8C-4EA4-BF1A-F96E43D5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特殊形态的矩阵</a:t>
            </a:r>
          </a:p>
        </p:txBody>
      </p:sp>
    </p:spTree>
    <p:extLst>
      <p:ext uri="{BB962C8B-B14F-4D97-AF65-F5344CB8AC3E}">
        <p14:creationId xmlns:p14="http://schemas.microsoft.com/office/powerpoint/2010/main" val="369059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E6EE6C-E083-4023-93A4-060E38BEC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 方阵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718150-04DC-4248-B2BA-73DBAE7DDB3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76200" y="1397097"/>
                <a:ext cx="8991600" cy="188971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定义</a:t>
                </a:r>
                <a:r>
                  <a:rPr lang="en-US" altLang="zh-CN" b="1" dirty="0"/>
                  <a:t>4】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行数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列数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相等</a:t>
                </a:r>
                <a:r>
                  <a:rPr lang="zh-CN" altLang="en-US" dirty="0"/>
                  <a:t>的矩阵称为</a:t>
                </a:r>
                <a:r>
                  <a:rPr lang="zh-CN" altLang="en-US" b="1" dirty="0"/>
                  <a:t>方阵，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即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存在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。方阵的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行数</a:t>
                </a:r>
                <a:r>
                  <a:rPr lang="zh-CN" altLang="en-US" dirty="0"/>
                  <a:t>或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列数</a:t>
                </a:r>
                <a:r>
                  <a:rPr lang="zh-CN" altLang="en-US" dirty="0"/>
                  <a:t>称为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矩阵</a:t>
                </a:r>
                <a:r>
                  <a:rPr lang="zh-CN" altLang="en-US" dirty="0"/>
                  <a:t>的</a:t>
                </a:r>
                <a:r>
                  <a:rPr lang="zh-CN" altLang="en-US" b="1" dirty="0"/>
                  <a:t>阶数</a:t>
                </a:r>
                <a:r>
                  <a:rPr lang="zh-CN" altLang="en-US" dirty="0"/>
                  <a:t>。例如，一个 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𝑛 阶方阵</a:t>
                </a:r>
                <a:r>
                  <a:rPr lang="zh-CN" altLang="en-US" dirty="0"/>
                  <a:t>可记为 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𝐴</a:t>
                </a:r>
                <a:r>
                  <a:rPr lang="zh-CN" altLang="en-US" baseline="-25000" dirty="0">
                    <a:solidFill>
                      <a:srgbClr val="0000FF"/>
                    </a:solidFill>
                  </a:rPr>
                  <a:t>𝑛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718150-04DC-4248-B2BA-73DBAE7DDB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76200" y="1397097"/>
                <a:ext cx="8991600" cy="1889712"/>
              </a:xfrm>
              <a:blipFill>
                <a:blip r:embed="rId2"/>
                <a:stretch>
                  <a:fillRect l="-475" r="-3864" b="-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A3D0EEDB-4C9E-45CB-9AA6-B9EEA9AB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特殊形态的矩阵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50DC6E-384A-4716-9D40-E755C9D9C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0253"/>
            <a:ext cx="9144000" cy="19614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721210-F851-4D4D-BE0B-E957894A6F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19"/>
          <a:stretch/>
        </p:blipFill>
        <p:spPr>
          <a:xfrm>
            <a:off x="1804639" y="4769096"/>
            <a:ext cx="1838780" cy="14793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3C2399-E187-4EDA-941E-1DAC71419D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2109"/>
          <a:stretch/>
        </p:blipFill>
        <p:spPr>
          <a:xfrm>
            <a:off x="5257800" y="4770805"/>
            <a:ext cx="2057400" cy="17823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2E516F-94D4-4A4A-9231-F26095E510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208" b="-1"/>
          <a:stretch/>
        </p:blipFill>
        <p:spPr>
          <a:xfrm>
            <a:off x="76200" y="6324600"/>
            <a:ext cx="5076190" cy="31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8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1805348-B446-4A03-BFF6-277063B3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98E3E87E-2747-4951-BEC8-20D307FFC74C}"/>
              </a:ext>
            </a:extLst>
          </p:cNvPr>
          <p:cNvSpPr txBox="1">
            <a:spLocks/>
          </p:cNvSpPr>
          <p:nvPr/>
        </p:nvSpPr>
        <p:spPr>
          <a:xfrm>
            <a:off x="3048000" y="1066800"/>
            <a:ext cx="4495800" cy="5094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891" indent="-342891" algn="l">
              <a:lnSpc>
                <a:spcPct val="150000"/>
              </a:lnSpc>
              <a:spcAft>
                <a:spcPts val="80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sz="2800" b="1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189">
              <a:defRPr>
                <a:latin typeface="+mn-lt"/>
                <a:ea typeface="+mn-ea"/>
                <a:cs typeface="+mn-cs"/>
              </a:defRPr>
            </a:lvl2pPr>
            <a:lvl3pPr marL="914377">
              <a:defRPr>
                <a:latin typeface="+mn-lt"/>
                <a:ea typeface="+mn-ea"/>
                <a:cs typeface="+mn-cs"/>
              </a:defRPr>
            </a:lvl3pPr>
            <a:lvl4pPr marL="1371566">
              <a:defRPr>
                <a:latin typeface="+mn-lt"/>
                <a:ea typeface="+mn-ea"/>
                <a:cs typeface="+mn-cs"/>
              </a:defRPr>
            </a:lvl4pPr>
            <a:lvl5pPr marL="1828754">
              <a:defRPr>
                <a:latin typeface="+mn-lt"/>
                <a:ea typeface="+mn-ea"/>
                <a:cs typeface="+mn-cs"/>
              </a:defRPr>
            </a:lvl5pPr>
            <a:lvl6pPr marL="2285943">
              <a:defRPr>
                <a:latin typeface="+mn-lt"/>
                <a:ea typeface="+mn-ea"/>
                <a:cs typeface="+mn-cs"/>
              </a:defRPr>
            </a:lvl6pPr>
            <a:lvl7pPr marL="2743131">
              <a:defRPr>
                <a:latin typeface="+mn-lt"/>
                <a:ea typeface="+mn-ea"/>
                <a:cs typeface="+mn-cs"/>
              </a:defRPr>
            </a:lvl7pPr>
            <a:lvl8pPr marL="3200320">
              <a:defRPr>
                <a:latin typeface="+mn-lt"/>
                <a:ea typeface="+mn-ea"/>
                <a:cs typeface="+mn-cs"/>
              </a:defRPr>
            </a:lvl8pPr>
            <a:lvl9pPr marL="3657509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Aft>
                <a:spcPts val="0"/>
              </a:spcAft>
            </a:pPr>
            <a:r>
              <a:rPr lang="zh-CN" altLang="en-US" kern="0" dirty="0">
                <a:solidFill>
                  <a:srgbClr val="0000FF"/>
                </a:solidFill>
              </a:rPr>
              <a:t>矩阵的定义及基本操作</a:t>
            </a:r>
          </a:p>
          <a:p>
            <a:pPr defTabSz="914400">
              <a:spcAft>
                <a:spcPts val="0"/>
              </a:spcAft>
            </a:pPr>
            <a:r>
              <a:rPr lang="zh-CN" altLang="en-US" kern="0" dirty="0">
                <a:solidFill>
                  <a:srgbClr val="0000FF"/>
                </a:solidFill>
              </a:rPr>
              <a:t>基于矩阵的向量</a:t>
            </a:r>
            <a:endParaRPr lang="en-US" altLang="zh-CN" kern="0" dirty="0">
              <a:solidFill>
                <a:srgbClr val="0000FF"/>
              </a:solidFill>
            </a:endParaRPr>
          </a:p>
          <a:p>
            <a:pPr defTabSz="914400">
              <a:spcAft>
                <a:spcPts val="0"/>
              </a:spcAft>
            </a:pPr>
            <a:r>
              <a:rPr lang="zh-CN" altLang="en-US" kern="0" dirty="0">
                <a:solidFill>
                  <a:srgbClr val="0000FF"/>
                </a:solidFill>
              </a:rPr>
              <a:t>特殊形态的矩阵</a:t>
            </a:r>
            <a:endParaRPr lang="en-US" altLang="zh-CN" kern="0" dirty="0">
              <a:solidFill>
                <a:srgbClr val="0000FF"/>
              </a:solidFill>
            </a:endParaRPr>
          </a:p>
          <a:p>
            <a:pPr defTabSz="914400">
              <a:spcAft>
                <a:spcPts val="0"/>
              </a:spcAft>
            </a:pPr>
            <a:r>
              <a:rPr lang="zh-CN" altLang="en-US" kern="0" dirty="0"/>
              <a:t>矩阵的四则运算</a:t>
            </a:r>
            <a:endParaRPr lang="en-US" altLang="zh-CN" kern="0" dirty="0"/>
          </a:p>
          <a:p>
            <a:pPr defTabSz="914400">
              <a:spcAft>
                <a:spcPts val="0"/>
              </a:spcAft>
            </a:pPr>
            <a:r>
              <a:rPr lang="zh-CN" altLang="en-US" kern="0" dirty="0"/>
              <a:t>矩阵的秩和矩阵的迹</a:t>
            </a:r>
            <a:endParaRPr lang="en-US" altLang="zh-CN" kern="0" dirty="0"/>
          </a:p>
          <a:p>
            <a:pPr defTabSz="914400">
              <a:spcAft>
                <a:spcPts val="0"/>
              </a:spcAft>
            </a:pPr>
            <a:r>
              <a:rPr lang="zh-CN" altLang="en-US" kern="0" dirty="0"/>
              <a:t>矩阵的分块</a:t>
            </a:r>
            <a:endParaRPr lang="en-US" altLang="zh-CN" kern="0" dirty="0"/>
          </a:p>
          <a:p>
            <a:pPr defTabSz="914400">
              <a:spcAft>
                <a:spcPts val="0"/>
              </a:spcAft>
            </a:pPr>
            <a:r>
              <a:rPr lang="zh-CN" altLang="en-US" kern="0" dirty="0"/>
              <a:t>张量的常用操作</a:t>
            </a:r>
            <a:endParaRPr lang="en-US" altLang="zh-CN" kern="0" dirty="0"/>
          </a:p>
          <a:p>
            <a:pPr defTabSz="914400">
              <a:spcAft>
                <a:spcPts val="0"/>
              </a:spcAft>
            </a:pPr>
            <a:r>
              <a:rPr lang="zh-CN" altLang="en-US" kern="0" dirty="0"/>
              <a:t>矩阵的应用</a:t>
            </a:r>
          </a:p>
        </p:txBody>
      </p:sp>
    </p:spTree>
    <p:extLst>
      <p:ext uri="{BB962C8B-B14F-4D97-AF65-F5344CB8AC3E}">
        <p14:creationId xmlns:p14="http://schemas.microsoft.com/office/powerpoint/2010/main" val="2047916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E6EE6C-E083-4023-93A4-060E38BEC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对称矩阵</a:t>
            </a:r>
            <a:r>
              <a:rPr lang="en-US" altLang="zh-CN" dirty="0"/>
              <a:t>(Symmetric 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718150-04DC-4248-B2BA-73DBAE7DDB3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354952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定义</a:t>
                </a:r>
                <a:r>
                  <a:rPr lang="en-US" altLang="zh-CN" b="1" dirty="0"/>
                  <a:t>5】</a:t>
                </a:r>
                <a:r>
                  <a:rPr lang="zh-CN" altLang="en-US" dirty="0"/>
                  <a:t>给定矩阵</a:t>
                </a:r>
                <a:r>
                  <a:rPr lang="zh-CN" altLang="en-US" b="1" dirty="0"/>
                  <a:t>𝐴</a:t>
                </a:r>
                <a:r>
                  <a:rPr lang="zh-CN" altLang="en-US" baseline="-25000" dirty="0"/>
                  <a:t>𝑚</a:t>
                </a:r>
                <a:r>
                  <a:rPr lang="en-US" altLang="zh-CN" baseline="-25000" dirty="0"/>
                  <a:t>×</a:t>
                </a:r>
                <a:r>
                  <a:rPr lang="zh-CN" altLang="en-US" baseline="-25000" dirty="0"/>
                  <a:t>𝑛</a:t>
                </a:r>
                <a:r>
                  <a:rPr lang="zh-CN" altLang="en-US" dirty="0"/>
                  <a:t>，若其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转置矩阵𝐴</a:t>
                </a:r>
                <a:r>
                  <a:rPr lang="zh-CN" altLang="en-US" baseline="30000" dirty="0">
                    <a:solidFill>
                      <a:srgbClr val="0000FF"/>
                    </a:solidFill>
                  </a:rPr>
                  <a:t>𝑇</a:t>
                </a:r>
                <a:r>
                  <a:rPr lang="zh-CN" altLang="en-US" dirty="0"/>
                  <a:t>与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原矩阵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相等</a:t>
                </a:r>
                <a:r>
                  <a:rPr lang="zh-CN" altLang="en-US" dirty="0"/>
                  <a:t>，即：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dirty="0"/>
                  <a:t>，则矩阵</a:t>
                </a:r>
                <a:r>
                  <a:rPr lang="en-US" altLang="zh-CN" b="1" i="1" dirty="0"/>
                  <a:t>A</a:t>
                </a:r>
                <a:r>
                  <a:rPr lang="zh-CN" altLang="en-US" dirty="0"/>
                  <a:t>称为</a:t>
                </a:r>
                <a:r>
                  <a:rPr lang="zh-CN" altLang="en-US" b="1" dirty="0"/>
                  <a:t>对称矩阵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不难发现，矩阵对称的</a:t>
                </a:r>
                <a:r>
                  <a:rPr lang="zh-CN" altLang="en-US" dirty="0">
                    <a:solidFill>
                      <a:schemeClr val="accent6">
                        <a:lumMod val="50000"/>
                      </a:schemeClr>
                    </a:solidFill>
                  </a:rPr>
                  <a:t>前提条件</a:t>
                </a:r>
                <a:r>
                  <a:rPr lang="zh-CN" altLang="en-US" dirty="0"/>
                  <a:t>有两点：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/>
                  <a:t>矩阵</a:t>
                </a:r>
                <a:r>
                  <a:rPr lang="en-US" altLang="zh-CN" b="1" i="1" dirty="0"/>
                  <a:t>A</a:t>
                </a:r>
                <a:r>
                  <a:rPr lang="zh-CN" altLang="en-US" dirty="0"/>
                  <a:t>是一个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方阵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dirty="0"/>
                  <a:t>矩阵</a:t>
                </a:r>
                <a:r>
                  <a:rPr lang="en-US" altLang="zh-CN" b="1" i="1" dirty="0"/>
                  <a:t>A</a:t>
                </a:r>
                <a:r>
                  <a:rPr lang="zh-CN" altLang="en-US" dirty="0"/>
                  <a:t>的每一个元素都满足 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𝐴</a:t>
                </a:r>
                <a:r>
                  <a:rPr lang="zh-CN" altLang="en-US" baseline="-25000" dirty="0">
                    <a:solidFill>
                      <a:srgbClr val="FF0000"/>
                    </a:solidFill>
                  </a:rPr>
                  <a:t>𝑖𝑗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=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𝐴</a:t>
                </a:r>
                <a:r>
                  <a:rPr lang="zh-CN" altLang="en-US" baseline="-25000" dirty="0">
                    <a:solidFill>
                      <a:srgbClr val="FF0000"/>
                    </a:solidFill>
                  </a:rPr>
                  <a:t>𝑗𝑖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718150-04DC-4248-B2BA-73DBAE7DDB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3549525"/>
              </a:xfrm>
              <a:blipFill>
                <a:blip r:embed="rId2"/>
                <a:stretch>
                  <a:fillRect l="-6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A3D0EEDB-4C9E-45CB-9AA6-B9EEA9AB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001"/>
            <a:ext cx="9144000" cy="577787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dirty="0"/>
              <a:t>3. </a:t>
            </a:r>
            <a:r>
              <a:rPr lang="zh-CN" altLang="en-US" dirty="0"/>
              <a:t>特殊形态的矩阵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913B01-4AC0-4162-B7DA-95C5B9674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458" y="4317903"/>
            <a:ext cx="223308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18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E6EE6C-E083-4023-93A4-060E38BEC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对称矩阵</a:t>
            </a:r>
            <a:r>
              <a:rPr lang="en-US" altLang="zh-CN" dirty="0"/>
              <a:t>(Python</a:t>
            </a:r>
            <a:r>
              <a:rPr lang="zh-CN" altLang="en-US" dirty="0"/>
              <a:t>描述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D0EEDB-4C9E-45CB-9AA6-B9EEA9AB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001"/>
            <a:ext cx="9144000" cy="577787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dirty="0"/>
              <a:t>3. </a:t>
            </a:r>
            <a:r>
              <a:rPr lang="zh-CN" altLang="en-US" dirty="0"/>
              <a:t>特殊形态的矩阵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B8B6F0-49AF-4041-9122-01FCFF9FC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29"/>
          <a:stretch/>
        </p:blipFill>
        <p:spPr>
          <a:xfrm>
            <a:off x="152400" y="1643317"/>
            <a:ext cx="8654895" cy="21081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D9ACF2-4E4B-4CD9-B826-046187E0DD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819" b="51139"/>
          <a:stretch/>
        </p:blipFill>
        <p:spPr>
          <a:xfrm>
            <a:off x="585140" y="3997643"/>
            <a:ext cx="2371617" cy="21081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F21158C-E6E3-4DC4-8361-1716720385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915"/>
          <a:stretch/>
        </p:blipFill>
        <p:spPr>
          <a:xfrm>
            <a:off x="4038600" y="3997643"/>
            <a:ext cx="4544878" cy="199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03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E6EE6C-E083-4023-93A4-060E38BEC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零矩阵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49E53F0-ABE4-482C-A252-FBDD85A10F4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1561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所有元素都为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zh-CN" altLang="en-US" dirty="0"/>
              <a:t>的矩阵称为</a:t>
            </a:r>
            <a:r>
              <a:rPr lang="zh-CN" altLang="en-US" b="1" dirty="0"/>
              <a:t>零矩阵</a:t>
            </a:r>
            <a:r>
              <a:rPr lang="zh-CN" altLang="en-US" dirty="0"/>
              <a:t>，记作</a:t>
            </a:r>
            <a:r>
              <a:rPr lang="en-US" altLang="zh-CN" b="1" i="1" dirty="0"/>
              <a:t>O</a:t>
            </a:r>
            <a:r>
              <a:rPr lang="zh-CN" altLang="en-US" dirty="0"/>
              <a:t>。此外还可以通过</a:t>
            </a:r>
            <a:r>
              <a:rPr lang="zh-CN" altLang="en-US" dirty="0">
                <a:solidFill>
                  <a:srgbClr val="0000FF"/>
                </a:solidFill>
              </a:rPr>
              <a:t>下标法</a:t>
            </a:r>
            <a:r>
              <a:rPr lang="zh-CN" altLang="en-US" dirty="0"/>
              <a:t>标识出零矩阵的形态，例如一个</a:t>
            </a:r>
            <a:r>
              <a:rPr lang="en-US" altLang="zh-CN" dirty="0"/>
              <a:t>4×5</a:t>
            </a:r>
            <a:r>
              <a:rPr lang="zh-CN" altLang="en-US" dirty="0"/>
              <a:t>的零矩阵，可以表示为</a:t>
            </a:r>
            <a:r>
              <a:rPr lang="zh-CN" altLang="en-US" b="1" dirty="0"/>
              <a:t>𝑂</a:t>
            </a:r>
            <a:r>
              <a:rPr lang="en-US" altLang="zh-CN" baseline="-25000" dirty="0"/>
              <a:t>4×5</a:t>
            </a:r>
            <a:r>
              <a:rPr lang="zh-CN" altLang="en-US" dirty="0"/>
              <a:t>。值得注意的是，</a:t>
            </a:r>
            <a:r>
              <a:rPr lang="zh-CN" altLang="en-US" dirty="0">
                <a:solidFill>
                  <a:srgbClr val="FF0000"/>
                </a:solidFill>
              </a:rPr>
              <a:t>不同型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零矩阵</a:t>
            </a:r>
            <a:r>
              <a:rPr lang="zh-CN" altLang="en-US" dirty="0"/>
              <a:t>是不同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不相等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zh-CN" altLang="en-US" dirty="0"/>
              <a:t>的，例如： 𝑂</a:t>
            </a:r>
            <a:r>
              <a:rPr lang="en-US" altLang="zh-CN" baseline="-25000" dirty="0"/>
              <a:t>4×5</a:t>
            </a:r>
            <a:r>
              <a:rPr lang="en-US" altLang="zh-CN" dirty="0"/>
              <a:t>≠</a:t>
            </a:r>
            <a:r>
              <a:rPr lang="zh-CN" altLang="en-US" dirty="0"/>
              <a:t>𝑂</a:t>
            </a:r>
            <a:r>
              <a:rPr lang="en-US" altLang="zh-CN" baseline="-25000" dirty="0"/>
              <a:t>2×3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       零矩阵</a:t>
            </a:r>
            <a:r>
              <a:rPr lang="zh-CN" altLang="en-US" dirty="0"/>
              <a:t>最重要的作用就是用来</a:t>
            </a:r>
            <a:r>
              <a:rPr lang="zh-CN" altLang="en-US" dirty="0">
                <a:solidFill>
                  <a:srgbClr val="FF0000"/>
                </a:solidFill>
              </a:rPr>
              <a:t>初始化矩阵</a:t>
            </a:r>
            <a:r>
              <a:rPr lang="zh-CN" altLang="en-US" dirty="0"/>
              <a:t>，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一方面可以使用零矩阵来</a:t>
            </a:r>
            <a:r>
              <a:rPr lang="zh-CN" altLang="en-US" dirty="0">
                <a:solidFill>
                  <a:srgbClr val="0000FF"/>
                </a:solidFill>
              </a:rPr>
              <a:t>表示</a:t>
            </a:r>
            <a:r>
              <a:rPr lang="zh-CN" altLang="en-US" dirty="0"/>
              <a:t>实际存储数据矩阵的</a:t>
            </a:r>
            <a:r>
              <a:rPr lang="zh-CN" altLang="en-US" dirty="0">
                <a:solidFill>
                  <a:srgbClr val="0000FF"/>
                </a:solidFill>
              </a:rPr>
              <a:t>规模</a:t>
            </a:r>
            <a:r>
              <a:rPr lang="zh-CN" altLang="en-US" dirty="0"/>
              <a:t>，达到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初始化矩阵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申请内存空间</a:t>
            </a:r>
            <a:r>
              <a:rPr lang="zh-CN" altLang="en-US" dirty="0"/>
              <a:t>的功能；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另一方面零矩阵也是占用存储空间最小的矩阵。</a:t>
            </a:r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D0EEDB-4C9E-45CB-9AA6-B9EEA9AB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特殊形态的矩阵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1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E6EE6C-E083-4023-93A4-060E38BEC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零矩阵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D0EEDB-4C9E-45CB-9AA6-B9EEA9AB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特殊形态的矩阵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C9122F-A507-4025-BD23-E6B561B60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593633"/>
            <a:ext cx="6019048" cy="491428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726A31B-3108-49A8-93C7-077DDC1F7A73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76952" y="2683734"/>
            <a:ext cx="3014545" cy="326961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任意匹配：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(A==B).any()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zh-CN" altLang="en-US" sz="2000" b="1" dirty="0">
                <a:latin typeface="+mn-ea"/>
                <a:ea typeface="+mn-ea"/>
              </a:rPr>
              <a:t>所有匹配</a:t>
            </a:r>
            <a:r>
              <a:rPr lang="zh-CN" altLang="en-US" sz="2000" dirty="0">
                <a:latin typeface="+mn-ea"/>
                <a:ea typeface="+mn-ea"/>
              </a:rPr>
              <a:t>：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(A==B).all()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按位匹配：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(A==B)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zh-CN" altLang="en-US" sz="2000" b="1" dirty="0">
                <a:latin typeface="+mn-ea"/>
                <a:ea typeface="+mn-ea"/>
              </a:rPr>
              <a:t>形态匹配：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A.shape==B.shape</a:t>
            </a:r>
          </a:p>
        </p:txBody>
      </p:sp>
    </p:spTree>
    <p:extLst>
      <p:ext uri="{BB962C8B-B14F-4D97-AF65-F5344CB8AC3E}">
        <p14:creationId xmlns:p14="http://schemas.microsoft.com/office/powerpoint/2010/main" val="73166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E6EE6C-E083-4023-93A4-060E38BEC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对角矩阵（</a:t>
            </a:r>
            <a:r>
              <a:rPr lang="en-US" altLang="zh-CN" dirty="0"/>
              <a:t>Diagonal Matrix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1726A31B-3108-49A8-93C7-077DDC1F7A73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>
              <a:xfrm>
                <a:off x="0" y="1397097"/>
                <a:ext cx="9144000" cy="3707902"/>
              </a:xfrm>
            </p:spPr>
            <p:txBody>
              <a:bodyPr/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zh-CN" b="1" dirty="0"/>
                  <a:t>【</a:t>
                </a:r>
                <a:r>
                  <a:rPr lang="zh-CN" altLang="en-US" b="1" dirty="0"/>
                  <a:t>定义</a:t>
                </a:r>
                <a:r>
                  <a:rPr lang="en-US" altLang="zh-CN" b="1" dirty="0"/>
                  <a:t>6】</a:t>
                </a:r>
                <a:r>
                  <a:rPr lang="zh-CN" altLang="en-US" dirty="0"/>
                  <a:t>除了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主对角线</a:t>
                </a:r>
                <a:r>
                  <a:rPr lang="zh-CN" altLang="en-US" dirty="0"/>
                  <a:t>上的元素外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所有的元素都为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0</a:t>
                </a:r>
                <a:r>
                  <a:rPr lang="zh-CN" altLang="en-US" dirty="0"/>
                  <a:t>，这种矩阵就称为</a:t>
                </a:r>
                <a:r>
                  <a:rPr lang="zh-CN" altLang="en-US" b="1" dirty="0"/>
                  <a:t>对角矩阵</a:t>
                </a:r>
                <a:r>
                  <a:rPr lang="zh-CN" altLang="en-US" dirty="0"/>
                  <a:t>，即：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0">
                  <a:lnSpc>
                    <a:spcPct val="100000"/>
                  </a:lnSpc>
                </a:pPr>
                <a:r>
                  <a:rPr lang="zh-CN" altLang="en-US" dirty="0"/>
                  <a:t>       例如：</a:t>
                </a:r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 lvl="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0">
                  <a:lnSpc>
                    <a:spcPct val="200000"/>
                  </a:lnSpc>
                </a:pPr>
                <a:r>
                  <a:rPr lang="zh-CN" altLang="en-US" dirty="0"/>
                  <a:t>       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在对角矩阵中，为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0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的元素位置可以省去不写。</a:t>
                </a:r>
                <a:endParaRPr lang="zh-CN" altLang="zh-C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1726A31B-3108-49A8-93C7-077DDC1F7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3707902"/>
              </a:xfrm>
              <a:blipFill>
                <a:blip r:embed="rId2"/>
                <a:stretch>
                  <a:fillRect l="-467" r="-467" b="-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A3D0EEDB-4C9E-45CB-9AA6-B9EEA9AB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特殊形态的矩阵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6D81EC1-D1EC-47B1-9B19-6B8825A4F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948881"/>
            <a:ext cx="5143186" cy="16732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6D28D68-1B44-4003-BDD1-B2811780F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5028363"/>
            <a:ext cx="1828571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8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E6EE6C-E083-4023-93A4-060E38BEC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单位矩阵（</a:t>
            </a:r>
            <a:r>
              <a:rPr lang="en-US" altLang="zh-CN" dirty="0"/>
              <a:t>Identity Matrix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1726A31B-3108-49A8-93C7-077DDC1F7A73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>
              <a:xfrm>
                <a:off x="0" y="1397097"/>
                <a:ext cx="9144000" cy="3313435"/>
              </a:xfrm>
            </p:spPr>
            <p:txBody>
              <a:bodyPr/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>
                  <a:lnSpc>
                    <a:spcPct val="150000"/>
                  </a:lnSpc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定义</a:t>
                </a:r>
                <a:r>
                  <a:rPr lang="en-US" altLang="zh-CN" b="1" dirty="0"/>
                  <a:t>7】</a:t>
                </a:r>
                <a:r>
                  <a:rPr lang="zh-CN" altLang="en-US" dirty="0"/>
                  <a:t>在对角矩阵中，如果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对角线上</a:t>
                </a:r>
                <a:r>
                  <a:rPr lang="zh-CN" altLang="en-US" dirty="0"/>
                  <a:t>的元素都为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zh-CN" altLang="en-US" dirty="0"/>
                  <a:t>，则该矩阵称为</a:t>
                </a:r>
                <a:r>
                  <a:rPr lang="zh-CN" altLang="en-US" b="1" dirty="0"/>
                  <a:t>单位矩阵</a:t>
                </a:r>
                <a:r>
                  <a:rPr lang="zh-CN" altLang="en-US" dirty="0"/>
                  <a:t>。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任意向量和单位矩阵相乘，都不会改变。</a:t>
                </a:r>
                <a:r>
                  <a:rPr lang="zh-CN" altLang="en-US" dirty="0"/>
                  <a:t>我们把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zh-CN" altLang="en-US" dirty="0"/>
                  <a:t>阶单位矩阵记作 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𝐼</a:t>
                </a:r>
                <a:r>
                  <a:rPr lang="zh-CN" altLang="en-US" baseline="-25000" dirty="0">
                    <a:solidFill>
                      <a:srgbClr val="7030A0"/>
                    </a:solidFill>
                  </a:rPr>
                  <a:t>𝑛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zh-CN" altLang="en-US" dirty="0"/>
                  <a:t>（也被记作 </a:t>
                </a:r>
                <a:r>
                  <a:rPr lang="zh-CN" altLang="en-US" b="1" dirty="0"/>
                  <a:t>𝐸</a:t>
                </a:r>
                <a:r>
                  <a:rPr lang="zh-CN" altLang="en-US" baseline="-25000" dirty="0"/>
                  <a:t>𝑛</a:t>
                </a:r>
                <a:r>
                  <a:rPr lang="zh-CN" altLang="en-US" dirty="0"/>
                  <a:t> ），形式上：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zh-CN" altLang="en-US" b="1" dirty="0" smtClean="0">
                        <a:solidFill>
                          <a:srgbClr val="0000FF"/>
                        </a:solidFill>
                      </a:rPr>
                      <m:t>𝐼</m:t>
                    </m:r>
                    <m:r>
                      <m:rPr>
                        <m:nor/>
                      </m:rPr>
                      <a:rPr lang="zh-CN" altLang="en-US" baseline="-25000" dirty="0" smtClean="0">
                        <a:solidFill>
                          <a:srgbClr val="0000FF"/>
                        </a:solidFill>
                      </a:rPr>
                      <m:t>𝑛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266700" lvl="0">
                  <a:lnSpc>
                    <a:spcPct val="100000"/>
                  </a:lnSpc>
                  <a:spcBef>
                    <a:spcPts val="0"/>
                  </a:spcBef>
                  <a:tabLst>
                    <a:tab pos="7800975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1726A31B-3108-49A8-93C7-077DDC1F7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3313435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A3D0EEDB-4C9E-45CB-9AA6-B9EEA9AB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特殊形态的矩阵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AD6E72-EA5D-4C8F-8B14-1B96BB38B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123" y="4800600"/>
            <a:ext cx="3849754" cy="174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2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E6EE6C-E083-4023-93A4-060E38BEC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逆矩阵（</a:t>
            </a:r>
            <a:r>
              <a:rPr lang="en-US" altLang="zh-CN" dirty="0"/>
              <a:t>Matrix Inversion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1726A31B-3108-49A8-93C7-077DDC1F7A73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>
              <a:xfrm>
                <a:off x="76200" y="1397097"/>
                <a:ext cx="8991600" cy="4984405"/>
              </a:xfrm>
            </p:spPr>
            <p:txBody>
              <a:bodyPr/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>
                  <a:lnSpc>
                    <a:spcPct val="150000"/>
                  </a:lnSpc>
                </a:pPr>
                <a:r>
                  <a:rPr lang="zh-CN" altLang="en-US" dirty="0"/>
                  <a:t>       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矩阵</a:t>
                </a:r>
                <a:r>
                  <a:rPr lang="en-US" altLang="zh-CN" b="1" i="1" dirty="0">
                    <a:solidFill>
                      <a:srgbClr val="0000FF"/>
                    </a:solidFill>
                  </a:rPr>
                  <a:t>A</a:t>
                </a:r>
                <a:r>
                  <a:rPr lang="zh-CN" altLang="en-US" dirty="0"/>
                  <a:t>的</a:t>
                </a:r>
                <a:r>
                  <a:rPr lang="zh-CN" altLang="en-US" b="1" dirty="0"/>
                  <a:t>逆矩阵</a:t>
                </a:r>
                <a:r>
                  <a:rPr lang="zh-CN" altLang="en-US" dirty="0"/>
                  <a:t>记作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b="1" i="1" dirty="0">
                            <a:solidFill>
                              <a:srgbClr val="0000FF"/>
                            </a:solidFill>
                          </a:rPr>
                          <m:t>A</m:t>
                        </m:r>
                      </m:e>
                      <m:sup>
                        <m: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/>
                  <a:t>，其定义的矩阵满足如下条件：</a:t>
                </a:r>
                <a:endParaRPr lang="en-US" altLang="zh-CN" dirty="0"/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b="1" dirty="0">
                          <a:solidFill>
                            <a:srgbClr val="0000FF"/>
                          </a:solidFill>
                        </a:rPr>
                        <m:t>𝐼</m:t>
                      </m:r>
                      <m:r>
                        <m:rPr>
                          <m:nor/>
                        </m:rPr>
                        <a:rPr lang="zh-CN" altLang="en-US" baseline="-25000" dirty="0">
                          <a:solidFill>
                            <a:srgbClr val="0000FF"/>
                          </a:solidFill>
                        </a:rPr>
                        <m:t>𝑛</m:t>
                      </m:r>
                    </m:oMath>
                  </m:oMathPara>
                </a14:m>
                <a:endParaRPr lang="en-US" altLang="zh-CN" dirty="0"/>
              </a:p>
              <a:p>
                <a:pPr lvl="0">
                  <a:lnSpc>
                    <a:spcPct val="150000"/>
                  </a:lnSpc>
                </a:pPr>
                <a:r>
                  <a:rPr lang="zh-CN" altLang="en-US" dirty="0"/>
                  <a:t>       通常可以通过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矩阵逆解</a:t>
                </a:r>
                <a:r>
                  <a:rPr lang="zh-CN" altLang="en-US" dirty="0"/>
                  <a:t>的方式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求解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逆矩阵</a:t>
                </a:r>
                <a:r>
                  <a:rPr lang="zh-CN" altLang="en-US" dirty="0"/>
                  <a:t>，但是首先需要考虑逆矩阵是否存在。更一般地说，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相同的逆矩阵可以用于多次求解不同向量</a:t>
                </a:r>
                <a:r>
                  <a:rPr lang="en-US" altLang="zh-CN" b="1" i="1" dirty="0">
                    <a:solidFill>
                      <a:srgbClr val="7030A0"/>
                    </a:solidFill>
                  </a:rPr>
                  <a:t>b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的方程</a:t>
                </a:r>
                <a:r>
                  <a:rPr lang="zh-CN" altLang="en-US" dirty="0"/>
                  <a:t>，如后续的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基底变换</a:t>
                </a:r>
                <a:r>
                  <a:rPr lang="zh-CN" altLang="en-US" dirty="0"/>
                  <a:t>。但实际应用中，逆矩阵主要作为理论工具，因为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逆矩</a:t>
                </a:r>
                <a:r>
                  <a:rPr lang="zh-CN" altLang="en-US" dirty="0"/>
                  <a:t>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在数字计算机上只能表现有限的精度。求解逆矩阵，在</a:t>
                </a:r>
                <a:r>
                  <a:rPr lang="en-US" altLang="zh-CN" dirty="0"/>
                  <a:t>python</a:t>
                </a:r>
                <a:r>
                  <a:rPr lang="zh-CN" altLang="en-US" dirty="0"/>
                  <a:t>中可以通过如下代码实现</a:t>
                </a:r>
                <a:r>
                  <a:rPr lang="en-US" altLang="zh-CN" dirty="0"/>
                  <a:t>:</a:t>
                </a:r>
              </a:p>
              <a:p>
                <a:pPr lvl="1" algn="just">
                  <a:spcBef>
                    <a:spcPts val="600"/>
                  </a:spcBef>
                </a:pPr>
                <a:r>
                  <a:rPr lang="en-US" altLang="zh-CN" sz="2400" dirty="0">
                    <a:solidFill>
                      <a:schemeClr val="accent6">
                        <a:lumMod val="75000"/>
                      </a:schemeClr>
                    </a:solidFill>
                  </a:rPr>
                  <a:t>from</a:t>
                </a:r>
                <a:r>
                  <a:rPr lang="en-US" altLang="zh-CN" sz="2400" dirty="0"/>
                  <a:t> </a:t>
                </a:r>
                <a:r>
                  <a:rPr lang="en-US" altLang="zh-CN" sz="2400" dirty="0" err="1">
                    <a:solidFill>
                      <a:srgbClr val="0000FF"/>
                    </a:solidFill>
                  </a:rPr>
                  <a:t>scipy</a:t>
                </a:r>
                <a:r>
                  <a:rPr lang="en-US" altLang="zh-CN" sz="2400" dirty="0"/>
                  <a:t> </a:t>
                </a:r>
                <a:r>
                  <a:rPr lang="en-US" altLang="zh-CN" sz="2400" dirty="0">
                    <a:solidFill>
                      <a:schemeClr val="accent6">
                        <a:lumMod val="75000"/>
                      </a:schemeClr>
                    </a:solidFill>
                  </a:rPr>
                  <a:t>import</a:t>
                </a:r>
                <a:r>
                  <a:rPr lang="en-US" altLang="zh-CN" sz="2400" dirty="0"/>
                  <a:t> </a:t>
                </a:r>
                <a:r>
                  <a:rPr lang="en-US" altLang="zh-CN" sz="2400" dirty="0" err="1">
                    <a:solidFill>
                      <a:srgbClr val="0000FF"/>
                    </a:solidFill>
                  </a:rPr>
                  <a:t>linalg</a:t>
                </a:r>
                <a:r>
                  <a:rPr lang="en-US" altLang="zh-CN" sz="2400" dirty="0"/>
                  <a:t> </a:t>
                </a:r>
              </a:p>
              <a:p>
                <a:pPr lvl="1" algn="just"/>
                <a:r>
                  <a:rPr lang="en-US" altLang="zh-CN" sz="2400" dirty="0" err="1">
                    <a:solidFill>
                      <a:srgbClr val="0000FF"/>
                    </a:solidFill>
                  </a:rPr>
                  <a:t>linalg</a:t>
                </a:r>
                <a:r>
                  <a:rPr lang="en-US" altLang="zh-CN" sz="2400" dirty="0" err="1"/>
                  <a:t>.inv</a:t>
                </a:r>
                <a:r>
                  <a:rPr lang="en-US" altLang="zh-CN" sz="2400" dirty="0"/>
                  <a:t>(A)</a:t>
                </a:r>
              </a:p>
            </p:txBody>
          </p:sp>
        </mc:Choice>
        <mc:Fallback xmlns=""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1726A31B-3108-49A8-93C7-077DDC1F7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76200" y="1397097"/>
                <a:ext cx="8991600" cy="4984405"/>
              </a:xfrm>
              <a:blipFill>
                <a:blip r:embed="rId2"/>
                <a:stretch>
                  <a:fillRect l="-475" r="-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A3D0EEDB-4C9E-45CB-9AA6-B9EEA9AB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特殊形态的矩阵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17567B-9B87-4B61-A358-1704B027D089}"/>
              </a:ext>
            </a:extLst>
          </p:cNvPr>
          <p:cNvSpPr/>
          <p:nvPr/>
        </p:nvSpPr>
        <p:spPr>
          <a:xfrm>
            <a:off x="609600" y="5410200"/>
            <a:ext cx="3276600" cy="838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3470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E6EE6C-E083-4023-93A4-060E38BEC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逆矩阵的性质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726A31B-3108-49A8-93C7-077DDC1F7A73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>
          <a:xfrm>
            <a:off x="76200" y="1397097"/>
            <a:ext cx="8991600" cy="4111538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+mn-lt"/>
                <a:ea typeface="黑体" panose="02010609060101010101" pitchFamily="49" charset="-122"/>
              </a:rPr>
              <a:t>1. 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如果矩阵</a:t>
            </a:r>
            <a:r>
              <a:rPr lang="en-US" altLang="zh-CN" b="1" i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可逆，则</a:t>
            </a:r>
            <a:r>
              <a:rPr lang="en-US" altLang="zh-CN" b="1" i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的逆矩阵唯一。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lt"/>
                <a:ea typeface="黑体" panose="02010609060101010101" pitchFamily="49" charset="-122"/>
              </a:rPr>
              <a:t>2. 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若</a:t>
            </a:r>
            <a:r>
              <a:rPr lang="en-US" altLang="zh-CN" b="1" i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b="1" i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为同阶可逆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方阵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，且满足</a:t>
            </a:r>
            <a:r>
              <a:rPr lang="en-US" altLang="zh-CN" b="1" i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=I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，则</a:t>
            </a:r>
            <a:r>
              <a:rPr lang="en-US" altLang="zh-CN" b="1" i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BA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=I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，即</a:t>
            </a:r>
            <a:r>
              <a:rPr lang="en-US" altLang="zh-CN" b="1" i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和</a:t>
            </a:r>
            <a:r>
              <a:rPr lang="en-US" altLang="zh-CN" b="1" i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互逆</a:t>
            </a:r>
            <a:endParaRPr lang="en-US" altLang="zh-CN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lt"/>
                <a:ea typeface="黑体" panose="02010609060101010101" pitchFamily="49" charset="-122"/>
              </a:rPr>
              <a:t>3. 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若</a:t>
            </a:r>
            <a:r>
              <a:rPr lang="en-US" altLang="zh-CN" b="1" i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可逆，则</a:t>
            </a:r>
            <a:r>
              <a:rPr lang="en-US" altLang="zh-CN" b="1" i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+mn-lt"/>
                <a:ea typeface="黑体" panose="02010609060101010101" pitchFamily="49" charset="-122"/>
              </a:rPr>
              <a:t>-1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也可逆，且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b="1" i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+mn-lt"/>
                <a:ea typeface="黑体" panose="02010609060101010101" pitchFamily="49" charset="-122"/>
              </a:rPr>
              <a:t>-1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)</a:t>
            </a:r>
            <a:r>
              <a:rPr lang="en-US" altLang="zh-CN" baseline="30000" dirty="0">
                <a:latin typeface="+mn-lt"/>
                <a:ea typeface="黑体" panose="02010609060101010101" pitchFamily="49" charset="-122"/>
              </a:rPr>
              <a:t>-1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=</a:t>
            </a:r>
            <a:r>
              <a:rPr lang="en-US" altLang="zh-CN" b="1" i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lt"/>
                <a:ea typeface="黑体" panose="02010609060101010101" pitchFamily="49" charset="-122"/>
              </a:rPr>
              <a:t>4. 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若</a:t>
            </a:r>
            <a:r>
              <a:rPr lang="en-US" altLang="zh-CN" b="1" i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可逆，数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λ≠0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，则</a:t>
            </a:r>
            <a:r>
              <a:rPr lang="en-US" altLang="zh-CN" dirty="0" err="1">
                <a:latin typeface="+mn-lt"/>
                <a:ea typeface="黑体" panose="02010609060101010101" pitchFamily="49" charset="-122"/>
              </a:rPr>
              <a:t>λ</a:t>
            </a:r>
            <a:r>
              <a:rPr lang="en-US" altLang="zh-CN" b="1" i="1" dirty="0" err="1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可逆，且 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+mn-lt"/>
                <a:ea typeface="黑体" panose="02010609060101010101" pitchFamily="49" charset="-122"/>
              </a:rPr>
              <a:t>λ</a:t>
            </a:r>
            <a:r>
              <a:rPr lang="en-US" altLang="zh-CN" b="1" i="1" dirty="0" err="1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)</a:t>
            </a:r>
            <a:r>
              <a:rPr lang="en-US" altLang="zh-CN" baseline="30000" dirty="0">
                <a:latin typeface="+mn-lt"/>
                <a:ea typeface="黑体" panose="02010609060101010101" pitchFamily="49" charset="-122"/>
              </a:rPr>
              <a:t>-1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=</a:t>
            </a:r>
            <a:r>
              <a:rPr lang="en-US" altLang="zh-CN" b="1" i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baseline="30000" dirty="0">
                <a:latin typeface="+mn-lt"/>
                <a:ea typeface="黑体" panose="02010609060101010101" pitchFamily="49" charset="-122"/>
              </a:rPr>
              <a:t>-1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λ</a:t>
            </a:r>
            <a:r>
              <a:rPr lang="en-US" altLang="zh-CN" baseline="30000" dirty="0">
                <a:latin typeface="+mn-lt"/>
                <a:ea typeface="黑体" panose="02010609060101010101" pitchFamily="49" charset="-122"/>
              </a:rPr>
              <a:t>-1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lt"/>
                <a:ea typeface="黑体" panose="02010609060101010101" pitchFamily="49" charset="-122"/>
              </a:rPr>
              <a:t>5. 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若</a:t>
            </a:r>
            <a:r>
              <a:rPr lang="en-US" altLang="zh-CN" b="1" i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b="1" i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均为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阶可逆方阵，则</a:t>
            </a:r>
            <a:r>
              <a:rPr lang="en-US" altLang="zh-CN" b="1" i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也可逆，且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b="1" i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)</a:t>
            </a:r>
            <a:r>
              <a:rPr lang="en-US" altLang="zh-CN" baseline="30000" dirty="0">
                <a:latin typeface="+mn-lt"/>
                <a:ea typeface="黑体" panose="02010609060101010101" pitchFamily="49" charset="-122"/>
              </a:rPr>
              <a:t>-1 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= (</a:t>
            </a:r>
            <a:r>
              <a:rPr lang="en-US" altLang="zh-CN" b="1" i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+mn-lt"/>
                <a:ea typeface="黑体" panose="02010609060101010101" pitchFamily="49" charset="-122"/>
              </a:rPr>
              <a:t>-1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)(</a:t>
            </a:r>
            <a:r>
              <a:rPr lang="en-US" altLang="zh-CN" b="1" i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+mn-lt"/>
                <a:ea typeface="黑体" panose="02010609060101010101" pitchFamily="49" charset="-122"/>
              </a:rPr>
              <a:t>-1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。此性质可推广至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k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个同阶方阵连乘的情况：</a:t>
            </a:r>
            <a:endParaRPr lang="en-US" altLang="zh-CN" dirty="0">
              <a:latin typeface="+mn-lt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b="1" i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A</a:t>
            </a:r>
            <a:r>
              <a:rPr lang="en-US" altLang="zh-CN" b="1" baseline="-250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…A</a:t>
            </a:r>
            <a:r>
              <a:rPr lang="en-US" altLang="zh-CN" b="1" baseline="-250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)</a:t>
            </a:r>
            <a:r>
              <a:rPr lang="en-US" altLang="zh-CN" baseline="30000" dirty="0">
                <a:latin typeface="+mn-lt"/>
                <a:ea typeface="黑体" panose="02010609060101010101" pitchFamily="49" charset="-122"/>
              </a:rPr>
              <a:t>-1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=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 A</a:t>
            </a:r>
            <a:r>
              <a:rPr lang="en-US" altLang="zh-CN" b="1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aseline="30000" dirty="0">
                <a:ea typeface="黑体" panose="02010609060101010101" pitchFamily="49" charset="-122"/>
              </a:rPr>
              <a:t>-1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 A</a:t>
            </a:r>
            <a:r>
              <a:rPr lang="en-US" altLang="zh-CN" b="1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k-1</a:t>
            </a:r>
            <a:r>
              <a:rPr lang="en-US" altLang="zh-CN" baseline="30000" dirty="0">
                <a:ea typeface="黑体" panose="02010609060101010101" pitchFamily="49" charset="-122"/>
              </a:rPr>
              <a:t>-1</a:t>
            </a:r>
            <a:r>
              <a:rPr lang="en-US" altLang="zh-CN" b="1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...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aseline="30000" dirty="0">
                <a:ea typeface="黑体" panose="02010609060101010101" pitchFamily="49" charset="-122"/>
              </a:rPr>
              <a:t>-1</a:t>
            </a:r>
            <a:endParaRPr lang="zh-CN" altLang="en-US" baseline="300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D0EEDB-4C9E-45CB-9AA6-B9EEA9AB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特殊形态的矩阵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960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E6EE6C-E083-4023-93A4-060E38BEC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正交矩阵</a:t>
            </a:r>
            <a:r>
              <a:rPr lang="en-US" altLang="zh-CN" dirty="0"/>
              <a:t>( Orthogonal 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1726A31B-3108-49A8-93C7-077DDC1F7A73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>
              <a:xfrm>
                <a:off x="76200" y="1397097"/>
                <a:ext cx="8991600" cy="5364766"/>
              </a:xfrm>
            </p:spPr>
            <p:txBody>
              <a:bodyPr/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>
                  <a:lnSpc>
                    <a:spcPct val="150000"/>
                  </a:lnSpc>
                </a:pPr>
                <a:r>
                  <a:rPr lang="zh-CN" altLang="en-US" sz="2400" b="1" dirty="0"/>
                  <a:t>正交矩阵：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逆矩阵</a:t>
                </a:r>
                <a:r>
                  <a:rPr lang="zh-CN" altLang="en-US" sz="2400" dirty="0"/>
                  <a:t>等于它的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转置矩阵</a:t>
                </a:r>
                <a:r>
                  <a:rPr lang="zh-CN" altLang="en-US" sz="2400" dirty="0"/>
                  <a:t>的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方阵</a:t>
                </a:r>
                <a:r>
                  <a:rPr lang="zh-CN" altLang="en-US" sz="2400" dirty="0"/>
                  <a:t>。正交矩阵的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行向量</a:t>
                </a:r>
                <a:r>
                  <a:rPr lang="zh-CN" altLang="en-US" sz="2400" dirty="0"/>
                  <a:t>和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列向量</a:t>
                </a:r>
                <a:r>
                  <a:rPr lang="zh-CN" altLang="en-US" sz="2400" dirty="0"/>
                  <a:t>分别都是</a:t>
                </a:r>
                <a:r>
                  <a:rPr lang="zh-CN" alt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标准正交</a:t>
                </a:r>
                <a:r>
                  <a:rPr lang="zh-CN" altLang="en-US" sz="2400" dirty="0"/>
                  <a:t>，即该矩阵的一个内积空间的正交基是元素两两正交的基，这意味着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基向量的模长</a:t>
                </a:r>
                <a:r>
                  <a:rPr lang="zh-CN" altLang="en-US" sz="2400" dirty="0"/>
                  <a:t>都是</a:t>
                </a:r>
                <a:r>
                  <a:rPr lang="zh-CN" alt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单位长度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2400" dirty="0"/>
                  <a:t>       正交矩阵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求逆矩阵</a:t>
                </a:r>
                <a:r>
                  <a:rPr lang="zh-CN" altLang="en-US" sz="2400" dirty="0"/>
                  <a:t>的代价很小，因此备受关注，此外，它还具有很多有趣的性质，例如：</a:t>
                </a:r>
                <a:r>
                  <a:rPr lang="en-US" altLang="zh-CN" b="1" dirty="0">
                    <a:latin typeface="+mj-ea"/>
                  </a:rPr>
                  <a:t> </a:t>
                </a:r>
              </a:p>
              <a:p>
                <a:pPr marL="358775"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  <a:latin typeface="+mj-ea"/>
                  </a:rPr>
                  <a:t>1).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j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ea"/>
                  </a:rPr>
                  <a:t>；</a:t>
                </a:r>
                <a:endParaRPr lang="en-US" altLang="zh-CN" dirty="0">
                  <a:solidFill>
                    <a:schemeClr val="tx1"/>
                  </a:solidFill>
                  <a:latin typeface="+mj-ea"/>
                </a:endParaRPr>
              </a:p>
              <a:p>
                <a:pPr marL="358775"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  <a:latin typeface="+mj-ea"/>
                  </a:rPr>
                  <a:t>2).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也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ea"/>
                  </a:rPr>
                  <a:t>是正交矩阵；</a:t>
                </a:r>
                <a:endParaRPr lang="en-US" altLang="zh-CN" dirty="0">
                  <a:solidFill>
                    <a:schemeClr val="tx1"/>
                  </a:solidFill>
                  <a:latin typeface="+mj-ea"/>
                </a:endParaRPr>
              </a:p>
              <a:p>
                <a:pPr marL="358775"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  <a:latin typeface="+mj-ea"/>
                  </a:rPr>
                  <a:t>3).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ea"/>
                  </a:rPr>
                  <a:t>的行列式值等于</a:t>
                </a:r>
                <a:r>
                  <a:rPr lang="en-US" altLang="zh-CN" dirty="0">
                    <a:solidFill>
                      <a:schemeClr val="tx1"/>
                    </a:solidFill>
                    <a:latin typeface="+mj-ea"/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  <a:latin typeface="+mj-ea"/>
                  </a:rPr>
                  <a:t>或</a:t>
                </a:r>
                <a:r>
                  <a:rPr lang="en-US" altLang="zh-CN" dirty="0">
                    <a:solidFill>
                      <a:schemeClr val="tx1"/>
                    </a:solidFill>
                    <a:latin typeface="+mj-ea"/>
                  </a:rPr>
                  <a:t>-1;</a:t>
                </a:r>
              </a:p>
              <a:p>
                <a:pPr marL="358775"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  <a:latin typeface="+mj-ea"/>
                  </a:rPr>
                  <a:t>4).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ea"/>
                  </a:rPr>
                  <a:t>的各行（列）是单位向量，且两两正交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1726A31B-3108-49A8-93C7-077DDC1F7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76200" y="1397097"/>
                <a:ext cx="8991600" cy="5364766"/>
              </a:xfrm>
              <a:blipFill>
                <a:blip r:embed="rId2"/>
                <a:stretch>
                  <a:fillRect l="-475" r="-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A3D0EEDB-4C9E-45CB-9AA6-B9EEA9AB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特殊形态的矩阵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942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E6EE6C-E083-4023-93A4-060E38BEC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zh-CN" altLang="en-US" dirty="0"/>
              <a:t>正定、半正定和负定矩阵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1726A31B-3108-49A8-93C7-077DDC1F7A73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>
              <a:xfrm>
                <a:off x="76200" y="1397097"/>
                <a:ext cx="8991600" cy="5211519"/>
              </a:xfrm>
            </p:spPr>
            <p:txBody>
              <a:bodyPr/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>
                    <a:latin typeface="+mn-ea"/>
                    <a:ea typeface="+mn-ea"/>
                  </a:rPr>
                  <a:t>正定矩阵</a:t>
                </a:r>
                <a:r>
                  <a:rPr lang="en-US" altLang="zh-CN" b="1" dirty="0">
                    <a:latin typeface="+mn-ea"/>
                    <a:ea typeface="+mn-ea"/>
                  </a:rPr>
                  <a:t>(Positive Definite Matrix)</a:t>
                </a:r>
                <a:r>
                  <a:rPr lang="zh-CN" altLang="en-US" b="1" dirty="0">
                    <a:latin typeface="+mn-ea"/>
                    <a:ea typeface="+mn-ea"/>
                  </a:rPr>
                  <a:t>：</a:t>
                </a:r>
                <a:r>
                  <a:rPr lang="zh-CN" altLang="en-US" dirty="0">
                    <a:latin typeface="+mn-ea"/>
                    <a:ea typeface="+mn-ea"/>
                  </a:rPr>
                  <a:t>对于矩阵</a:t>
                </a:r>
                <a:r>
                  <a:rPr lang="en-US" altLang="zh-CN" b="1" i="1" dirty="0">
                    <a:latin typeface="+mn-ea"/>
                    <a:ea typeface="+mn-ea"/>
                  </a:rPr>
                  <a:t>M</a:t>
                </a:r>
                <a:r>
                  <a:rPr lang="zh-CN" altLang="en-US" dirty="0">
                    <a:latin typeface="+mn-ea"/>
                    <a:ea typeface="+mn-ea"/>
                  </a:rPr>
                  <a:t>，</a:t>
                </a:r>
                <a:r>
                  <a:rPr lang="zh-CN" altLang="en-US" dirty="0">
                    <a:solidFill>
                      <a:srgbClr val="0070C0"/>
                    </a:solidFill>
                    <a:latin typeface="+mn-ea"/>
                    <a:ea typeface="+mn-ea"/>
                  </a:rPr>
                  <a:t>任意非零向量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zh-CN" altLang="en-US" dirty="0">
                    <a:latin typeface="+mn-ea"/>
                    <a:ea typeface="+mn-ea"/>
                  </a:rPr>
                  <a:t>，都有：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+mn-ea"/>
                          </a:rPr>
                          <m:t>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ea typeface="+mn-ea"/>
                      </a:rPr>
                      <m:t>𝑴𝒛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&gt;0</m:t>
                    </m:r>
                  </m:oMath>
                </a14:m>
                <a:r>
                  <a:rPr lang="zh-CN" altLang="en-US" dirty="0">
                    <a:latin typeface="+mn-ea"/>
                    <a:ea typeface="+mn-ea"/>
                  </a:rPr>
                  <a:t>。</a:t>
                </a:r>
                <a:endParaRPr lang="en-US" altLang="zh-CN" dirty="0">
                  <a:latin typeface="+mn-ea"/>
                  <a:ea typeface="+mn-ea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>
                    <a:latin typeface="+mn-ea"/>
                    <a:ea typeface="+mn-ea"/>
                  </a:rPr>
                  <a:t>半正定矩阵</a:t>
                </a:r>
                <a:r>
                  <a:rPr lang="en-US" altLang="zh-CN" b="1" dirty="0">
                    <a:latin typeface="+mn-ea"/>
                    <a:ea typeface="+mn-ea"/>
                  </a:rPr>
                  <a:t>(Positive Semidefinite Matrix)</a:t>
                </a:r>
                <a:r>
                  <a:rPr lang="zh-CN" altLang="en-US" b="1" dirty="0">
                    <a:latin typeface="+mn-ea"/>
                    <a:ea typeface="+mn-ea"/>
                  </a:rPr>
                  <a:t>：</a:t>
                </a:r>
                <a:r>
                  <a:rPr lang="zh-CN" altLang="en-US" dirty="0">
                    <a:latin typeface="+mn-ea"/>
                  </a:rPr>
                  <a:t>对于矩阵</a:t>
                </a:r>
                <a:r>
                  <a:rPr lang="en-US" altLang="zh-CN" b="1" i="1" dirty="0">
                    <a:latin typeface="+mn-ea"/>
                  </a:rPr>
                  <a:t>M</a:t>
                </a:r>
                <a:r>
                  <a:rPr lang="zh-CN" altLang="en-US" dirty="0">
                    <a:latin typeface="+mn-ea"/>
                  </a:rPr>
                  <a:t>，</a:t>
                </a:r>
                <a:r>
                  <a:rPr lang="zh-CN" altLang="en-US" dirty="0">
                    <a:solidFill>
                      <a:srgbClr val="0070C0"/>
                    </a:solidFill>
                    <a:latin typeface="+mn-ea"/>
                  </a:rPr>
                  <a:t>任意非零向量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zh-CN" altLang="en-US" dirty="0">
                    <a:latin typeface="+mn-ea"/>
                  </a:rPr>
                  <a:t>，都有：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𝑴𝒛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latin typeface="+mn-ea"/>
                  </a:rPr>
                  <a:t>。</a:t>
                </a:r>
                <a:endParaRPr lang="en-US" altLang="zh-CN" b="1" dirty="0">
                  <a:latin typeface="+mn-ea"/>
                  <a:ea typeface="+mn-ea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>
                    <a:latin typeface="+mn-ea"/>
                    <a:ea typeface="+mn-ea"/>
                  </a:rPr>
                  <a:t>负定矩阵</a:t>
                </a:r>
                <a:r>
                  <a:rPr lang="en-US" altLang="zh-CN" b="1" dirty="0">
                    <a:latin typeface="+mn-ea"/>
                    <a:ea typeface="+mn-ea"/>
                  </a:rPr>
                  <a:t>(Negative Definite Matrix)</a:t>
                </a:r>
                <a:r>
                  <a:rPr lang="zh-CN" altLang="en-US" b="1" dirty="0">
                    <a:latin typeface="+mn-ea"/>
                    <a:ea typeface="+mn-ea"/>
                  </a:rPr>
                  <a:t>：</a:t>
                </a:r>
                <a:r>
                  <a:rPr lang="zh-CN" altLang="en-US" dirty="0">
                    <a:latin typeface="+mn-ea"/>
                  </a:rPr>
                  <a:t>对于矩阵</a:t>
                </a:r>
                <a:r>
                  <a:rPr lang="en-US" altLang="zh-CN" b="1" i="1" dirty="0">
                    <a:latin typeface="+mn-ea"/>
                  </a:rPr>
                  <a:t>M</a:t>
                </a:r>
                <a:r>
                  <a:rPr lang="zh-CN" altLang="en-US" dirty="0">
                    <a:latin typeface="+mn-ea"/>
                  </a:rPr>
                  <a:t>，</a:t>
                </a:r>
                <a:r>
                  <a:rPr lang="zh-CN" altLang="en-US" dirty="0">
                    <a:solidFill>
                      <a:srgbClr val="0070C0"/>
                    </a:solidFill>
                    <a:latin typeface="+mn-ea"/>
                  </a:rPr>
                  <a:t>任意非零向量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zh-CN" altLang="en-US" dirty="0">
                    <a:latin typeface="+mn-ea"/>
                  </a:rPr>
                  <a:t>，都有：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𝑴𝒛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latin typeface="+mn-ea"/>
                  </a:rPr>
                  <a:t>。</a:t>
                </a:r>
                <a:endParaRPr lang="en-US" altLang="zh-CN" dirty="0">
                  <a:latin typeface="+mn-ea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sz="2400" b="1" dirty="0"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latin typeface="+mn-ea"/>
                    <a:ea typeface="+mn-ea"/>
                  </a:rPr>
                  <a:t>    </a:t>
                </a: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   对于以上三种特殊矩阵，它们都有很多不同的判定方法和性质，目前只需要记得它们的定义即可。</a:t>
                </a:r>
                <a:endPara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1726A31B-3108-49A8-93C7-077DDC1F7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76200" y="1397097"/>
                <a:ext cx="8991600" cy="5211519"/>
              </a:xfrm>
              <a:blipFill>
                <a:blip r:embed="rId2"/>
                <a:stretch>
                  <a:fillRect l="-475" r="-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A3D0EEDB-4C9E-45CB-9AA6-B9EEA9AB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特殊形态的矩阵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867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937379"/>
            <a:ext cx="9144000" cy="553998"/>
          </a:xfrm>
        </p:spPr>
        <p:txBody>
          <a:bodyPr/>
          <a:lstStyle/>
          <a:p>
            <a:r>
              <a:rPr lang="zh-CN" altLang="en-US" dirty="0"/>
              <a:t>矩阵的定义及基本操作</a:t>
            </a:r>
          </a:p>
        </p:txBody>
      </p:sp>
    </p:spTree>
    <p:extLst>
      <p:ext uri="{BB962C8B-B14F-4D97-AF65-F5344CB8AC3E}">
        <p14:creationId xmlns:p14="http://schemas.microsoft.com/office/powerpoint/2010/main" val="226684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课堂互动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223072-9A50-4F7D-9AC5-AE026FCE5347}"/>
              </a:ext>
            </a:extLst>
          </p:cNvPr>
          <p:cNvSpPr txBox="1"/>
          <p:nvPr/>
        </p:nvSpPr>
        <p:spPr>
          <a:xfrm>
            <a:off x="5867402" y="3195792"/>
            <a:ext cx="787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330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156C9AF-E319-43B3-A80A-FF6263E1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历史与目标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1035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在数学中，</a:t>
            </a:r>
            <a:r>
              <a:rPr lang="zh-CN" altLang="en-US" b="1" dirty="0"/>
              <a:t>矩阵（</a:t>
            </a:r>
            <a:r>
              <a:rPr lang="en-US" altLang="zh-CN" b="1" dirty="0"/>
              <a:t>Matrix</a:t>
            </a:r>
            <a:r>
              <a:rPr lang="zh-CN" altLang="en-US" b="1" dirty="0"/>
              <a:t>）</a:t>
            </a:r>
            <a:r>
              <a:rPr lang="zh-CN" altLang="en-US" dirty="0"/>
              <a:t>是一个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按照长方阵列排列</a:t>
            </a:r>
            <a:r>
              <a:rPr lang="zh-CN" altLang="en-US" dirty="0"/>
              <a:t>的复数或实数集合，最早来自于方程组的系数及常数所构成的方阵。这一概念由</a:t>
            </a:r>
            <a:r>
              <a:rPr lang="en-US" altLang="zh-CN" dirty="0"/>
              <a:t>19</a:t>
            </a:r>
            <a:r>
              <a:rPr lang="zh-CN" altLang="en-US" dirty="0"/>
              <a:t>世纪英国数学家凯利首先提出。作为解决线性方程的工具，矩阵也有不短的历史。成书最早在东汉前期的</a:t>
            </a:r>
            <a:r>
              <a:rPr lang="en-US" altLang="zh-CN" dirty="0"/>
              <a:t>《</a:t>
            </a:r>
            <a:r>
              <a:rPr lang="zh-CN" altLang="en-US" dirty="0">
                <a:solidFill>
                  <a:srgbClr val="0000FF"/>
                </a:solidFill>
              </a:rPr>
              <a:t>九章算术</a:t>
            </a:r>
            <a:r>
              <a:rPr lang="en-US" altLang="zh-CN" dirty="0"/>
              <a:t>》</a:t>
            </a:r>
            <a:r>
              <a:rPr lang="zh-CN" altLang="en-US" dirty="0"/>
              <a:t>中，用分离系数法表示线性方程组。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学习线性代数的主要目标就是：</a:t>
            </a:r>
            <a:r>
              <a:rPr lang="zh-CN" altLang="en-US" b="1" dirty="0"/>
              <a:t>学会利用矩阵来描述系统，并用矩阵软件工具去解决各种问题。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矩阵的定义和基本描述</a:t>
            </a:r>
          </a:p>
        </p:txBody>
      </p:sp>
    </p:spTree>
    <p:extLst>
      <p:ext uri="{BB962C8B-B14F-4D97-AF65-F5344CB8AC3E}">
        <p14:creationId xmlns:p14="http://schemas.microsoft.com/office/powerpoint/2010/main" val="29416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B0B3645-6502-4185-BCD4-458D9013AA9C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48871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【</a:t>
                </a:r>
                <a:r>
                  <a:rPr lang="zh-CN" altLang="en-US" b="1" dirty="0"/>
                  <a:t>定义</a:t>
                </a:r>
                <a:r>
                  <a:rPr lang="en-US" altLang="zh-CN" b="1" dirty="0"/>
                  <a:t>1】</a:t>
                </a:r>
                <a:r>
                  <a:rPr lang="zh-CN" altLang="en-US" dirty="0"/>
                  <a:t>由</a:t>
                </a:r>
                <a:r>
                  <a:rPr lang="zh-CN" altLang="en-US" dirty="0">
                    <a:solidFill>
                      <a:srgbClr val="0000FF"/>
                    </a:solidFill>
                    <a:latin typeface="math"/>
                  </a:rPr>
                  <a:t>𝑚</a:t>
                </a:r>
                <a:r>
                  <a:rPr lang="en-US" altLang="zh-CN" dirty="0">
                    <a:solidFill>
                      <a:srgbClr val="0000FF"/>
                    </a:solidFill>
                    <a:latin typeface="math"/>
                  </a:rPr>
                  <a:t>×</a:t>
                </a:r>
                <a:r>
                  <a:rPr lang="zh-CN" altLang="en-US" dirty="0">
                    <a:solidFill>
                      <a:srgbClr val="0000FF"/>
                    </a:solidFill>
                    <a:latin typeface="math"/>
                  </a:rPr>
                  <a:t>𝑛</a:t>
                </a:r>
                <a:r>
                  <a:rPr lang="zh-CN" altLang="en-US" dirty="0"/>
                  <a:t>个数</a:t>
                </a:r>
                <a:r>
                  <a:rPr lang="en-US" altLang="zh-CN" dirty="0"/>
                  <a:t>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=1,2,...,m; j=1,2,...,n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排成的</a:t>
                </a:r>
                <a:r>
                  <a:rPr lang="zh-CN" altLang="en-US" dirty="0">
                    <a:solidFill>
                      <a:srgbClr val="0000FF"/>
                    </a:solidFill>
                    <a:latin typeface="math"/>
                  </a:rPr>
                  <a:t>𝑚</a:t>
                </a:r>
                <a:r>
                  <a:rPr lang="zh-CN" altLang="en-US" dirty="0">
                    <a:latin typeface="math"/>
                  </a:rPr>
                  <a:t>行</a:t>
                </a:r>
                <a:r>
                  <a:rPr lang="zh-CN" altLang="en-US" dirty="0">
                    <a:solidFill>
                      <a:srgbClr val="0000FF"/>
                    </a:solidFill>
                    <a:latin typeface="math"/>
                  </a:rPr>
                  <a:t>𝑛</a:t>
                </a:r>
                <a:r>
                  <a:rPr lang="zh-CN" altLang="en-US" dirty="0">
                    <a:latin typeface="math"/>
                  </a:rPr>
                  <a:t>列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矩形数表</a:t>
                </a:r>
                <a:r>
                  <a:rPr lang="zh-CN" altLang="en-US" dirty="0"/>
                  <a:t>就称为</a:t>
                </a:r>
                <a:r>
                  <a:rPr lang="zh-CN" altLang="en-US" b="1" dirty="0"/>
                  <a:t>矩阵</a:t>
                </a:r>
                <a:r>
                  <a:rPr lang="zh-CN" altLang="en-US" dirty="0"/>
                  <a:t>。如下所示，可以使用</a:t>
                </a:r>
                <a:r>
                  <a:rPr lang="zh-CN" altLang="en-US" b="1" i="1" dirty="0"/>
                  <a:t>加粗斜体大写英文字母</a:t>
                </a:r>
                <a:r>
                  <a:rPr lang="zh-CN" altLang="en-US" dirty="0"/>
                  <a:t>来表示一个矩阵。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latin typeface="math"/>
                </a:endParaRPr>
              </a:p>
              <a:p>
                <a:pPr indent="627063">
                  <a:lnSpc>
                    <a:spcPct val="150000"/>
                  </a:lnSpc>
                </a:pPr>
                <a:r>
                  <a:rPr lang="zh-CN" altLang="en-US" dirty="0">
                    <a:latin typeface="math"/>
                  </a:rPr>
                  <a:t>若矩阵</a:t>
                </a:r>
                <a:r>
                  <a:rPr lang="en-US" altLang="zh-CN" b="1" i="1" dirty="0">
                    <a:latin typeface="math"/>
                  </a:rPr>
                  <a:t>A</a:t>
                </a:r>
                <a:r>
                  <a:rPr lang="zh-CN" altLang="en-US" dirty="0">
                    <a:latin typeface="math"/>
                  </a:rPr>
                  <a:t>是一个</a:t>
                </a:r>
                <a:r>
                  <a:rPr lang="zh-CN" altLang="en-US" dirty="0">
                    <a:solidFill>
                      <a:srgbClr val="0000FF"/>
                    </a:solidFill>
                    <a:latin typeface="math"/>
                  </a:rPr>
                  <a:t>𝑚</a:t>
                </a:r>
                <a:r>
                  <a:rPr lang="zh-CN" altLang="en-US" dirty="0">
                    <a:latin typeface="math"/>
                  </a:rPr>
                  <a:t>行</a:t>
                </a:r>
                <a:r>
                  <a:rPr lang="zh-CN" altLang="en-US" dirty="0">
                    <a:solidFill>
                      <a:srgbClr val="0000FF"/>
                    </a:solidFill>
                    <a:latin typeface="math"/>
                  </a:rPr>
                  <a:t>𝑛</a:t>
                </a:r>
                <a:r>
                  <a:rPr lang="zh-CN" altLang="en-US" dirty="0">
                    <a:latin typeface="math"/>
                  </a:rPr>
                  <a:t>列的矩阵，则称它为</a:t>
                </a:r>
                <a:r>
                  <a:rPr lang="zh-CN" altLang="en-US" dirty="0">
                    <a:solidFill>
                      <a:srgbClr val="0000FF"/>
                    </a:solidFill>
                    <a:latin typeface="math"/>
                  </a:rPr>
                  <a:t>𝑚</a:t>
                </a:r>
                <a:r>
                  <a:rPr lang="en-US" altLang="zh-CN" dirty="0">
                    <a:solidFill>
                      <a:srgbClr val="0000FF"/>
                    </a:solidFill>
                    <a:latin typeface="math"/>
                  </a:rPr>
                  <a:t>×</a:t>
                </a:r>
                <a:r>
                  <a:rPr lang="zh-CN" altLang="en-US" dirty="0">
                    <a:solidFill>
                      <a:srgbClr val="0000FF"/>
                    </a:solidFill>
                    <a:latin typeface="math"/>
                  </a:rPr>
                  <a:t>𝑛</a:t>
                </a:r>
                <a:r>
                  <a:rPr lang="en-US" altLang="zh-CN" dirty="0">
                    <a:solidFill>
                      <a:srgbClr val="0000FF"/>
                    </a:solidFill>
                    <a:latin typeface="math"/>
                  </a:rPr>
                  <a:t>(</a:t>
                </a:r>
                <a:r>
                  <a:rPr lang="zh-CN" altLang="en-US" dirty="0">
                    <a:solidFill>
                      <a:srgbClr val="0000FF"/>
                    </a:solidFill>
                    <a:latin typeface="math"/>
                  </a:rPr>
                  <a:t>阶</a:t>
                </a:r>
                <a:r>
                  <a:rPr lang="en-US" altLang="zh-CN" dirty="0">
                    <a:solidFill>
                      <a:srgbClr val="0000FF"/>
                    </a:solidFill>
                    <a:latin typeface="math"/>
                  </a:rPr>
                  <a:t>)</a:t>
                </a:r>
                <a:r>
                  <a:rPr lang="zh-CN" altLang="en-US" dirty="0">
                    <a:latin typeface="math"/>
                  </a:rPr>
                  <a:t>矩阵。为表示它是一个整体，总是加一个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math"/>
                  </a:rPr>
                  <a:t>括弧</a:t>
                </a:r>
                <a:r>
                  <a:rPr lang="zh-CN" altLang="en-US" dirty="0">
                    <a:latin typeface="math"/>
                  </a:rPr>
                  <a:t>或者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math"/>
                  </a:rPr>
                  <a:t>方括号</a:t>
                </a:r>
                <a:r>
                  <a:rPr lang="zh-CN" altLang="en-US" dirty="0">
                    <a:latin typeface="math"/>
                  </a:rPr>
                  <a:t>来表示它。矩阵中的 𝑚</a:t>
                </a:r>
                <a:r>
                  <a:rPr lang="en-US" altLang="zh-CN" dirty="0">
                    <a:latin typeface="math"/>
                  </a:rPr>
                  <a:t>×</a:t>
                </a:r>
                <a:r>
                  <a:rPr lang="zh-CN" altLang="en-US" dirty="0">
                    <a:latin typeface="math"/>
                  </a:rPr>
                  <a:t>𝑛个数称为矩阵</a:t>
                </a:r>
                <a:r>
                  <a:rPr lang="en-US" altLang="zh-CN" b="1" i="1" dirty="0">
                    <a:latin typeface="math"/>
                  </a:rPr>
                  <a:t>A</a:t>
                </a:r>
                <a:r>
                  <a:rPr lang="zh-CN" altLang="en-US" dirty="0">
                    <a:latin typeface="math"/>
                  </a:rPr>
                  <a:t>的元素，其中 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math"/>
                  </a:rPr>
                  <a:t>𝑎</a:t>
                </a:r>
                <a:r>
                  <a:rPr lang="zh-CN" alt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math"/>
                  </a:rPr>
                  <a:t>𝑖𝑗</a:t>
                </a:r>
                <a:r>
                  <a:rPr lang="zh-CN" altLang="en-US" dirty="0">
                    <a:latin typeface="math"/>
                  </a:rPr>
                  <a:t> 表示</a:t>
                </a:r>
                <a:r>
                  <a:rPr lang="zh-CN" altLang="en-US" dirty="0">
                    <a:solidFill>
                      <a:srgbClr val="0000FF"/>
                    </a:solidFill>
                    <a:latin typeface="math"/>
                  </a:rPr>
                  <a:t>矩阵</a:t>
                </a:r>
                <a:r>
                  <a:rPr lang="en-US" altLang="zh-CN" b="1" i="1" dirty="0">
                    <a:solidFill>
                      <a:srgbClr val="0000FF"/>
                    </a:solidFill>
                    <a:latin typeface="math"/>
                  </a:rPr>
                  <a:t>A</a:t>
                </a:r>
                <a:r>
                  <a:rPr lang="zh-CN" altLang="en-US" dirty="0">
                    <a:latin typeface="math"/>
                  </a:rPr>
                  <a:t>的</a:t>
                </a:r>
                <a:r>
                  <a:rPr lang="zh-CN" altLang="en-US" dirty="0">
                    <a:solidFill>
                      <a:schemeClr val="accent6">
                        <a:lumMod val="50000"/>
                      </a:schemeClr>
                    </a:solidFill>
                    <a:latin typeface="math"/>
                  </a:rPr>
                  <a:t>第 </a:t>
                </a:r>
                <a:r>
                  <a:rPr lang="en-US" altLang="zh-CN" dirty="0" err="1">
                    <a:solidFill>
                      <a:schemeClr val="accent6">
                        <a:lumMod val="50000"/>
                      </a:schemeClr>
                    </a:solidFill>
                    <a:latin typeface="math"/>
                  </a:rPr>
                  <a:t>i</a:t>
                </a:r>
                <a:r>
                  <a:rPr lang="en-US" altLang="zh-CN" dirty="0">
                    <a:solidFill>
                      <a:schemeClr val="accent6">
                        <a:lumMod val="50000"/>
                      </a:schemeClr>
                    </a:solidFill>
                    <a:latin typeface="math"/>
                  </a:rPr>
                  <a:t> </a:t>
                </a:r>
                <a:r>
                  <a:rPr lang="zh-CN" altLang="en-US" dirty="0">
                    <a:solidFill>
                      <a:schemeClr val="accent6">
                        <a:lumMod val="50000"/>
                      </a:schemeClr>
                    </a:solidFill>
                    <a:latin typeface="math"/>
                  </a:rPr>
                  <a:t>行第 </a:t>
                </a:r>
                <a:r>
                  <a:rPr lang="en-US" altLang="zh-CN" dirty="0">
                    <a:solidFill>
                      <a:schemeClr val="accent6">
                        <a:lumMod val="50000"/>
                      </a:schemeClr>
                    </a:solidFill>
                    <a:latin typeface="math"/>
                  </a:rPr>
                  <a:t>j </a:t>
                </a:r>
                <a:r>
                  <a:rPr lang="zh-CN" altLang="en-US" dirty="0">
                    <a:solidFill>
                      <a:schemeClr val="accent6">
                        <a:lumMod val="50000"/>
                      </a:schemeClr>
                    </a:solidFill>
                    <a:latin typeface="math"/>
                  </a:rPr>
                  <a:t>列</a:t>
                </a:r>
                <a:r>
                  <a:rPr lang="zh-CN" altLang="en-US" dirty="0">
                    <a:latin typeface="math"/>
                  </a:rPr>
                  <a:t>的元素。𝑚</a:t>
                </a:r>
                <a:r>
                  <a:rPr lang="en-US" altLang="zh-CN" dirty="0">
                    <a:latin typeface="math"/>
                  </a:rPr>
                  <a:t>×</a:t>
                </a:r>
                <a:r>
                  <a:rPr lang="zh-CN" altLang="en-US" dirty="0">
                    <a:latin typeface="math"/>
                  </a:rPr>
                  <a:t>𝑛 矩阵也可以被记作</a:t>
                </a:r>
                <a:r>
                  <a:rPr lang="zh-CN" altLang="en-US" dirty="0">
                    <a:solidFill>
                      <a:srgbClr val="0000FF"/>
                    </a:solidFill>
                    <a:latin typeface="math"/>
                  </a:rPr>
                  <a:t>  </a:t>
                </a:r>
                <a:r>
                  <a:rPr lang="zh-CN" altLang="en-US" b="1" dirty="0">
                    <a:solidFill>
                      <a:srgbClr val="0000FF"/>
                    </a:solidFill>
                    <a:latin typeface="math"/>
                  </a:rPr>
                  <a:t>𝐴</a:t>
                </a:r>
                <a:r>
                  <a:rPr lang="zh-CN" altLang="en-US" baseline="-25000" dirty="0">
                    <a:solidFill>
                      <a:srgbClr val="0000FF"/>
                    </a:solidFill>
                    <a:latin typeface="math"/>
                  </a:rPr>
                  <a:t>𝑚</a:t>
                </a:r>
                <a:r>
                  <a:rPr lang="en-US" altLang="zh-CN" baseline="-25000" dirty="0">
                    <a:solidFill>
                      <a:srgbClr val="0000FF"/>
                    </a:solidFill>
                    <a:latin typeface="math"/>
                  </a:rPr>
                  <a:t>×</a:t>
                </a:r>
                <a:r>
                  <a:rPr lang="zh-CN" altLang="en-US" baseline="-25000" dirty="0">
                    <a:solidFill>
                      <a:srgbClr val="0000FF"/>
                    </a:solidFill>
                    <a:latin typeface="math"/>
                  </a:rPr>
                  <a:t>𝑛</a:t>
                </a:r>
                <a:r>
                  <a:rPr lang="zh-CN" altLang="en-US" dirty="0">
                    <a:latin typeface="math"/>
                  </a:rPr>
                  <a:t>。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B0B3645-6502-4185-BCD4-458D9013AA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488710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矩阵的定义和基本描述</a:t>
            </a:r>
          </a:p>
        </p:txBody>
      </p:sp>
    </p:spTree>
    <p:extLst>
      <p:ext uri="{BB962C8B-B14F-4D97-AF65-F5344CB8AC3E}">
        <p14:creationId xmlns:p14="http://schemas.microsoft.com/office/powerpoint/2010/main" val="148362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矩阵的定义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1684399"/>
          </a:xfrm>
        </p:spPr>
        <p:txBody>
          <a:bodyPr/>
          <a:lstStyle/>
          <a:p>
            <a:r>
              <a:rPr lang="zh-CN" altLang="en-US" dirty="0"/>
              <a:t>       在</a:t>
            </a:r>
            <a:r>
              <a:rPr lang="en-US" altLang="zh-CN" dirty="0"/>
              <a:t>python</a:t>
            </a:r>
            <a:r>
              <a:rPr lang="zh-CN" altLang="en-US" dirty="0"/>
              <a:t>中，一般使用</a:t>
            </a:r>
            <a:r>
              <a:rPr lang="en-US" altLang="zh-CN" dirty="0" err="1">
                <a:solidFill>
                  <a:srgbClr val="FF0000"/>
                </a:solidFill>
              </a:rPr>
              <a:t>numpy</a:t>
            </a:r>
            <a:r>
              <a:rPr lang="zh-CN" altLang="en-US" dirty="0">
                <a:solidFill>
                  <a:srgbClr val="FF0000"/>
                </a:solidFill>
              </a:rPr>
              <a:t>数组</a:t>
            </a:r>
            <a:r>
              <a:rPr lang="zh-CN" altLang="en-US" dirty="0"/>
              <a:t>来表示矩阵，实际上对于包括向量、矩阵及张量在内，都习惯使用</a:t>
            </a:r>
            <a:r>
              <a:rPr lang="en-US" altLang="zh-CN" dirty="0" err="1"/>
              <a:t>numpy</a:t>
            </a:r>
            <a:r>
              <a:rPr lang="zh-CN" altLang="en-US" dirty="0"/>
              <a:t>数组来表示，并使用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numpy.array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zh-CN" altLang="en-US" dirty="0"/>
              <a:t>来实现对数组的定义。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矩阵的定义和基本描述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0B4714-E11D-4E84-BC4F-C3A802697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39" y="2927570"/>
            <a:ext cx="5323809" cy="25333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7B2486-BC25-4BFC-92AA-EA3E1CF70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660903"/>
            <a:ext cx="2533333" cy="180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39A072D-6D18-4720-B090-E0000B8BFB16}"/>
              </a:ext>
            </a:extLst>
          </p:cNvPr>
          <p:cNvSpPr txBox="1"/>
          <p:nvPr/>
        </p:nvSpPr>
        <p:spPr>
          <a:xfrm>
            <a:off x="76200" y="5460903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         </a:t>
            </a:r>
            <a:r>
              <a:rPr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中也有</a:t>
            </a:r>
            <a:r>
              <a:rPr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numpy.mat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numpy.matrix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，它是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的一个子集，同时拥有更方便的计算方法，但没有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那么通用，它只适用于二维。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87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同型矩阵及矩阵相等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2400" y="1397097"/>
            <a:ext cx="8839200" cy="30011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【</a:t>
            </a:r>
            <a:r>
              <a:rPr lang="zh-CN" altLang="en-US" b="1" dirty="0"/>
              <a:t>定义</a:t>
            </a:r>
            <a:r>
              <a:rPr lang="en-US" altLang="zh-CN" b="1" dirty="0"/>
              <a:t>2】</a:t>
            </a:r>
            <a:r>
              <a:rPr lang="zh-CN" altLang="en-US" dirty="0"/>
              <a:t>如果两个矩阵的</a:t>
            </a:r>
            <a:r>
              <a:rPr lang="zh-CN" altLang="en-US" dirty="0">
                <a:solidFill>
                  <a:srgbClr val="0000FF"/>
                </a:solidFill>
              </a:rPr>
              <a:t>行数相等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列数也相等</a:t>
            </a:r>
            <a:r>
              <a:rPr lang="zh-CN" altLang="en-US" dirty="0"/>
              <a:t>，则称它们为</a:t>
            </a:r>
            <a:r>
              <a:rPr lang="zh-CN" altLang="en-US" b="1" dirty="0"/>
              <a:t>同型矩阵</a:t>
            </a:r>
            <a:r>
              <a:rPr lang="zh-CN" altLang="en-US" dirty="0"/>
              <a:t>。若矩阵 </a:t>
            </a:r>
            <a:r>
              <a:rPr lang="zh-CN" altLang="en-US" b="1" dirty="0"/>
              <a:t>𝐴</a:t>
            </a:r>
            <a:r>
              <a:rPr lang="en-US" altLang="zh-CN" dirty="0"/>
              <a:t>=</a:t>
            </a:r>
            <a:r>
              <a:rPr lang="zh-CN" altLang="en-US" dirty="0"/>
              <a:t>𝑎</a:t>
            </a:r>
            <a:r>
              <a:rPr lang="zh-CN" altLang="en-US" baseline="-25000" dirty="0"/>
              <a:t>𝑖𝑗</a:t>
            </a:r>
            <a:r>
              <a:rPr lang="zh-CN" altLang="en-US" dirty="0"/>
              <a:t> 与矩阵 </a:t>
            </a:r>
            <a:r>
              <a:rPr lang="zh-CN" altLang="en-US" b="1" dirty="0"/>
              <a:t>𝐵</a:t>
            </a:r>
            <a:r>
              <a:rPr lang="en-US" altLang="zh-CN" dirty="0"/>
              <a:t>=</a:t>
            </a:r>
            <a:r>
              <a:rPr lang="zh-CN" altLang="en-US" dirty="0"/>
              <a:t>𝑏</a:t>
            </a:r>
            <a:r>
              <a:rPr lang="zh-CN" altLang="en-US" baseline="-25000" dirty="0"/>
              <a:t>𝑖𝑗</a:t>
            </a:r>
            <a:r>
              <a:rPr lang="zh-CN" altLang="en-US" dirty="0"/>
              <a:t> 是</a:t>
            </a:r>
            <a:r>
              <a:rPr lang="zh-CN" altLang="en-US" dirty="0">
                <a:solidFill>
                  <a:srgbClr val="0000FF"/>
                </a:solidFill>
              </a:rPr>
              <a:t>同型矩阵</a:t>
            </a:r>
            <a:r>
              <a:rPr lang="zh-CN" altLang="en-US" dirty="0"/>
              <a:t>，且它们所有</a:t>
            </a:r>
            <a:r>
              <a:rPr lang="zh-CN" altLang="en-US" dirty="0">
                <a:solidFill>
                  <a:srgbClr val="0000FF"/>
                </a:solidFill>
              </a:rPr>
              <a:t>对应位置的元素均相等</a:t>
            </a:r>
            <a:r>
              <a:rPr lang="zh-CN" altLang="en-US" dirty="0"/>
              <a:t>，即：</a:t>
            </a:r>
          </a:p>
          <a:p>
            <a:pPr algn="ctr">
              <a:lnSpc>
                <a:spcPct val="150000"/>
              </a:lnSpc>
            </a:pPr>
            <a:r>
              <a:rPr lang="zh-CN" altLang="en-US" dirty="0"/>
              <a:t>𝑎</a:t>
            </a:r>
            <a:r>
              <a:rPr lang="zh-CN" altLang="en-US" baseline="-25000" dirty="0"/>
              <a:t>𝑖𝑗 </a:t>
            </a:r>
            <a:r>
              <a:rPr lang="en-US" altLang="zh-CN" dirty="0"/>
              <a:t>= </a:t>
            </a:r>
            <a:r>
              <a:rPr lang="zh-CN" altLang="en-US" dirty="0"/>
              <a:t>𝑏</a:t>
            </a:r>
            <a:r>
              <a:rPr lang="zh-CN" altLang="en-US" baseline="-25000" dirty="0"/>
              <a:t>𝑖𝑗 </a:t>
            </a:r>
            <a:r>
              <a:rPr lang="en-US" altLang="zh-CN" dirty="0"/>
              <a:t>(</a:t>
            </a:r>
            <a:r>
              <a:rPr lang="zh-CN" altLang="en-US" dirty="0"/>
              <a:t>𝑖</a:t>
            </a:r>
            <a:r>
              <a:rPr lang="en-US" altLang="zh-CN" dirty="0"/>
              <a:t>=1,2,..,</a:t>
            </a:r>
            <a:r>
              <a:rPr lang="zh-CN" altLang="en-US" dirty="0"/>
              <a:t>𝑚</a:t>
            </a:r>
            <a:r>
              <a:rPr lang="en-US" altLang="zh-CN" dirty="0"/>
              <a:t>;</a:t>
            </a:r>
            <a:r>
              <a:rPr lang="zh-CN" altLang="en-US" dirty="0"/>
              <a:t>𝑗</a:t>
            </a:r>
            <a:r>
              <a:rPr lang="en-US" altLang="zh-CN" dirty="0"/>
              <a:t>=1,2,...,</a:t>
            </a:r>
            <a:r>
              <a:rPr lang="zh-CN" altLang="en-US" dirty="0"/>
              <a:t>𝑛</a:t>
            </a:r>
            <a:r>
              <a:rPr lang="en-US" altLang="zh-CN" dirty="0"/>
              <a:t>) </a:t>
            </a:r>
            <a:r>
              <a:rPr lang="zh-CN" altLang="en-US" dirty="0"/>
              <a:t>，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则称矩阵</a:t>
            </a:r>
            <a:r>
              <a:rPr lang="en-US" altLang="zh-CN" b="1" i="1" dirty="0"/>
              <a:t>A</a:t>
            </a:r>
            <a:r>
              <a:rPr lang="zh-CN" altLang="en-US" dirty="0"/>
              <a:t>与矩阵</a:t>
            </a:r>
            <a:r>
              <a:rPr lang="en-US" altLang="zh-CN" b="1" i="1" dirty="0"/>
              <a:t>B </a:t>
            </a:r>
            <a:r>
              <a:rPr lang="zh-CN" altLang="en-US" dirty="0">
                <a:solidFill>
                  <a:srgbClr val="FF0000"/>
                </a:solidFill>
              </a:rPr>
              <a:t>相等</a:t>
            </a:r>
            <a:r>
              <a:rPr lang="zh-CN" altLang="en-US" dirty="0"/>
              <a:t>，记作：</a:t>
            </a:r>
            <a:r>
              <a:rPr lang="zh-CN" altLang="en-US" b="1" dirty="0"/>
              <a:t>𝐴</a:t>
            </a:r>
            <a:r>
              <a:rPr lang="en-US" altLang="zh-CN" b="1" dirty="0"/>
              <a:t>=</a:t>
            </a:r>
            <a:r>
              <a:rPr lang="zh-CN" altLang="en-US" b="1" dirty="0"/>
              <a:t>𝐵</a:t>
            </a:r>
            <a:r>
              <a:rPr lang="zh-CN" altLang="en-US" dirty="0"/>
              <a:t>。</a:t>
            </a:r>
            <a:endParaRPr lang="zh-CN" altLang="en-US" dirty="0">
              <a:latin typeface="math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矩阵的定义和基本描述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324716E-A853-4030-AD06-4982D272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7" y="4398203"/>
            <a:ext cx="9144000" cy="209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8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7B221D-75B0-4076-93EF-2A31AD8173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转置</a:t>
            </a:r>
            <a:r>
              <a:rPr lang="en-US" altLang="zh-CN" dirty="0"/>
              <a:t>(Transpose)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2670C1-34BD-4859-9D6E-983E8806C3F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29955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【</a:t>
            </a:r>
            <a:r>
              <a:rPr lang="zh-CN" altLang="en-US" b="1" dirty="0"/>
              <a:t>定义</a:t>
            </a:r>
            <a:r>
              <a:rPr lang="en-US" altLang="zh-CN" b="1" dirty="0"/>
              <a:t>3】 </a:t>
            </a:r>
            <a:r>
              <a:rPr lang="zh-CN" altLang="en-US" dirty="0"/>
              <a:t>给定</a:t>
            </a:r>
            <a:r>
              <a:rPr lang="zh-CN" altLang="en-US" dirty="0">
                <a:solidFill>
                  <a:srgbClr val="7030A0"/>
                </a:solidFill>
              </a:rPr>
              <a:t>矩阵𝐴</a:t>
            </a:r>
            <a:r>
              <a:rPr lang="zh-CN" altLang="en-US" baseline="-25000" dirty="0">
                <a:solidFill>
                  <a:srgbClr val="7030A0"/>
                </a:solidFill>
              </a:rPr>
              <a:t>𝑚</a:t>
            </a:r>
            <a:r>
              <a:rPr lang="en-US" altLang="zh-CN" baseline="-25000" dirty="0">
                <a:solidFill>
                  <a:srgbClr val="7030A0"/>
                </a:solidFill>
              </a:rPr>
              <a:t>×</a:t>
            </a:r>
            <a:r>
              <a:rPr lang="zh-CN" altLang="en-US" baseline="-25000" dirty="0">
                <a:solidFill>
                  <a:srgbClr val="7030A0"/>
                </a:solidFill>
              </a:rPr>
              <a:t>𝑛</a:t>
            </a:r>
            <a:r>
              <a:rPr lang="en-US" altLang="zh-CN" dirty="0"/>
              <a:t>, </a:t>
            </a:r>
            <a:r>
              <a:rPr lang="zh-CN" altLang="en-US" dirty="0"/>
              <a:t>若将其行和列的元素进行位置互换，可以得到一个新的</a:t>
            </a:r>
            <a:r>
              <a:rPr lang="zh-CN" altLang="en-US" dirty="0">
                <a:solidFill>
                  <a:srgbClr val="7030A0"/>
                </a:solidFill>
              </a:rPr>
              <a:t>矩阵𝐵</a:t>
            </a:r>
            <a:r>
              <a:rPr lang="zh-CN" altLang="en-US" baseline="-25000" dirty="0">
                <a:solidFill>
                  <a:srgbClr val="7030A0"/>
                </a:solidFill>
              </a:rPr>
              <a:t>𝑛</a:t>
            </a:r>
            <a:r>
              <a:rPr lang="en-US" altLang="zh-CN" baseline="-25000" dirty="0">
                <a:solidFill>
                  <a:srgbClr val="7030A0"/>
                </a:solidFill>
              </a:rPr>
              <a:t>×</a:t>
            </a:r>
            <a:r>
              <a:rPr lang="zh-CN" altLang="en-US" baseline="-25000" dirty="0">
                <a:solidFill>
                  <a:srgbClr val="7030A0"/>
                </a:solidFill>
              </a:rPr>
              <a:t>𝑚</a:t>
            </a:r>
            <a:r>
              <a:rPr lang="zh-CN" altLang="en-US" dirty="0"/>
              <a:t>。那么</a:t>
            </a:r>
            <a:r>
              <a:rPr lang="zh-CN" altLang="en-US" dirty="0">
                <a:solidFill>
                  <a:srgbClr val="7030A0"/>
                </a:solidFill>
              </a:rPr>
              <a:t>矩阵</a:t>
            </a:r>
            <a:r>
              <a:rPr lang="en-US" altLang="zh-CN" dirty="0">
                <a:solidFill>
                  <a:srgbClr val="7030A0"/>
                </a:solidFill>
              </a:rPr>
              <a:t>B</a:t>
            </a:r>
            <a:r>
              <a:rPr lang="zh-CN" altLang="en-US" dirty="0"/>
              <a:t>就称为</a:t>
            </a:r>
            <a:r>
              <a:rPr lang="zh-CN" altLang="en-US" dirty="0">
                <a:solidFill>
                  <a:srgbClr val="7030A0"/>
                </a:solidFill>
              </a:rPr>
              <a:t>矩阵</a:t>
            </a:r>
            <a:r>
              <a:rPr lang="en-US" altLang="zh-CN" dirty="0">
                <a:solidFill>
                  <a:srgbClr val="7030A0"/>
                </a:solidFill>
              </a:rPr>
              <a:t>A</a:t>
            </a:r>
            <a:r>
              <a:rPr lang="zh-CN" altLang="en-US" dirty="0"/>
              <a:t>的</a:t>
            </a:r>
            <a:r>
              <a:rPr lang="zh-CN" altLang="en-US" b="1" dirty="0"/>
              <a:t>转置矩阵</a:t>
            </a:r>
            <a:r>
              <a:rPr lang="zh-CN" altLang="en-US" dirty="0"/>
              <a:t>，并记作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𝐵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𝐴</a:t>
            </a:r>
            <a:r>
              <a:rPr lang="zh-CN" altLang="en-US" baseline="30000" dirty="0">
                <a:solidFill>
                  <a:schemeClr val="accent6">
                    <a:lumMod val="75000"/>
                  </a:schemeClr>
                </a:solidFill>
              </a:rPr>
              <a:t>𝑇</a:t>
            </a:r>
            <a:r>
              <a:rPr lang="zh-CN" altLang="en-US" dirty="0"/>
              <a:t>。同时，矩阵</a:t>
            </a:r>
            <a:r>
              <a:rPr lang="en-US" altLang="zh-CN" dirty="0"/>
              <a:t>A</a:t>
            </a:r>
            <a:r>
              <a:rPr lang="zh-CN" altLang="en-US" dirty="0"/>
              <a:t>也称为矩阵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zh-CN" altLang="en-US" b="1" dirty="0"/>
              <a:t>转置矩阵</a:t>
            </a:r>
            <a:r>
              <a:rPr lang="zh-CN" altLang="en-US" dirty="0"/>
              <a:t>。行和列的互换操作就称为</a:t>
            </a:r>
            <a:r>
              <a:rPr lang="zh-CN" altLang="en-US" dirty="0">
                <a:solidFill>
                  <a:srgbClr val="0000FF"/>
                </a:solidFill>
              </a:rPr>
              <a:t>矩阵的转置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      </a:t>
            </a:r>
            <a:r>
              <a:rPr lang="zh-CN" altLang="en-US" dirty="0"/>
              <a:t>下面给出矩阵转置的</a:t>
            </a:r>
            <a:r>
              <a:rPr lang="en-US" altLang="zh-CN" dirty="0"/>
              <a:t>Python</a:t>
            </a:r>
            <a:r>
              <a:rPr lang="zh-CN" altLang="en-US" dirty="0"/>
              <a:t>代码：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001"/>
            <a:ext cx="9144000" cy="577787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矩阵的转置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20AEF1-868C-44DB-A165-F388374FD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08" y="4392624"/>
            <a:ext cx="4104762" cy="14952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8DEE82-CF46-44C7-B5C2-C7E5DA54D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298561"/>
            <a:ext cx="1409524" cy="23047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D75F882-6042-441F-923C-DFEBD869ED3D}"/>
              </a:ext>
            </a:extLst>
          </p:cNvPr>
          <p:cNvSpPr txBox="1"/>
          <p:nvPr/>
        </p:nvSpPr>
        <p:spPr>
          <a:xfrm>
            <a:off x="304800" y="6151619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注意向量（一维数组）无法执行转置运算。</a:t>
            </a:r>
          </a:p>
        </p:txBody>
      </p:sp>
    </p:spTree>
    <p:extLst>
      <p:ext uri="{BB962C8B-B14F-4D97-AF65-F5344CB8AC3E}">
        <p14:creationId xmlns:p14="http://schemas.microsoft.com/office/powerpoint/2010/main" val="81435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转置</a:t>
            </a:r>
            <a:r>
              <a:rPr lang="en-US" altLang="zh-CN" dirty="0"/>
              <a:t>(Transpose)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B0B3645-6502-4185-BCD4-458D9013AA9C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52400" y="1397097"/>
                <a:ext cx="8839200" cy="4877709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0000FF"/>
                    </a:solidFill>
                    <a:latin typeface="math"/>
                  </a:rPr>
                  <a:t>矩阵</a:t>
                </a:r>
                <a:r>
                  <a:rPr lang="zh-CN" altLang="en-US" b="1" dirty="0">
                    <a:latin typeface="math"/>
                  </a:rPr>
                  <a:t>的转置</a:t>
                </a:r>
                <a:r>
                  <a:rPr lang="zh-CN" altLang="en-US" dirty="0">
                    <a:latin typeface="math"/>
                  </a:rPr>
                  <a:t>：</a:t>
                </a:r>
                <a:r>
                  <a:rPr lang="zh-CN" altLang="en-US" dirty="0">
                    <a:solidFill>
                      <a:srgbClr val="0000FF"/>
                    </a:solidFill>
                    <a:latin typeface="math"/>
                  </a:rPr>
                  <a:t>转置</a:t>
                </a:r>
                <a:r>
                  <a:rPr lang="zh-CN" altLang="en-US" dirty="0">
                    <a:latin typeface="math"/>
                  </a:rPr>
                  <a:t>是</a:t>
                </a:r>
                <a:r>
                  <a:rPr lang="zh-CN" altLang="en-US" dirty="0"/>
                  <a:t>矩阵的重要操作之一，矩阵的转置是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以对角线为轴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镜像</a:t>
                </a:r>
                <a:r>
                  <a:rPr lang="zh-CN" altLang="en-US" dirty="0"/>
                  <a:t>，这条对角线从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左上角</a:t>
                </a:r>
                <a:r>
                  <a:rPr lang="zh-CN" altLang="en-US" dirty="0"/>
                  <a:t>到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右下角</a:t>
                </a:r>
                <a:r>
                  <a:rPr lang="zh-CN" altLang="en-US" dirty="0"/>
                  <a:t>被称为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主对角线</a:t>
                </a:r>
                <a:r>
                  <a:rPr lang="zh-CN" altLang="en-US" dirty="0"/>
                  <a:t>。我们将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dirty="0"/>
                  <a:t>的转置表示为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，定义如下：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math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math"/>
                  </a:rPr>
                  <a:t>具体而言：</a:t>
                </a:r>
                <a:endParaRPr lang="en-US" altLang="zh-CN" dirty="0">
                  <a:latin typeface="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latin typeface="math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B0B3645-6502-4185-BCD4-458D9013AA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52400" y="1397097"/>
                <a:ext cx="8839200" cy="4877709"/>
              </a:xfrm>
              <a:blipFill>
                <a:blip r:embed="rId2"/>
                <a:stretch>
                  <a:fillRect l="-483" r="-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矩阵的定义和基本描述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D99DEF8-7DD2-48A8-ADCD-68E99B2B066F}"/>
              </a:ext>
            </a:extLst>
          </p:cNvPr>
          <p:cNvCxnSpPr>
            <a:cxnSpLocks/>
          </p:cNvCxnSpPr>
          <p:nvPr/>
        </p:nvCxnSpPr>
        <p:spPr>
          <a:xfrm>
            <a:off x="2362200" y="4953000"/>
            <a:ext cx="1447800" cy="7620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29167EA-5A69-485E-B63B-2652B420764C}"/>
              </a:ext>
            </a:extLst>
          </p:cNvPr>
          <p:cNvCxnSpPr>
            <a:cxnSpLocks/>
          </p:cNvCxnSpPr>
          <p:nvPr/>
        </p:nvCxnSpPr>
        <p:spPr>
          <a:xfrm>
            <a:off x="5105400" y="5105400"/>
            <a:ext cx="1447800" cy="7620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BDF3232C-9922-4A84-8A16-89AE9F0F9CBE}"/>
              </a:ext>
            </a:extLst>
          </p:cNvPr>
          <p:cNvSpPr/>
          <p:nvPr/>
        </p:nvSpPr>
        <p:spPr>
          <a:xfrm>
            <a:off x="1874978" y="4341431"/>
            <a:ext cx="1550504" cy="1426323"/>
          </a:xfrm>
          <a:custGeom>
            <a:avLst/>
            <a:gdLst>
              <a:gd name="connsiteX0" fmla="*/ 456163 w 1621476"/>
              <a:gd name="connsiteY0" fmla="*/ 1433701 h 1433701"/>
              <a:gd name="connsiteX1" fmla="*/ 5997 w 1621476"/>
              <a:gd name="connsiteY1" fmla="*/ 287184 h 1433701"/>
              <a:gd name="connsiteX2" fmla="*/ 744551 w 1621476"/>
              <a:gd name="connsiteY2" fmla="*/ 12864 h 1433701"/>
              <a:gd name="connsiteX3" fmla="*/ 1525308 w 1621476"/>
              <a:gd name="connsiteY3" fmla="*/ 575572 h 1433701"/>
              <a:gd name="connsiteX4" fmla="*/ 1581578 w 1621476"/>
              <a:gd name="connsiteY4" fmla="*/ 596673 h 1433701"/>
              <a:gd name="connsiteX0" fmla="*/ 456163 w 1602016"/>
              <a:gd name="connsiteY0" fmla="*/ 1426928 h 1426928"/>
              <a:gd name="connsiteX1" fmla="*/ 5997 w 1602016"/>
              <a:gd name="connsiteY1" fmla="*/ 280411 h 1426928"/>
              <a:gd name="connsiteX2" fmla="*/ 744551 w 1602016"/>
              <a:gd name="connsiteY2" fmla="*/ 6091 h 1426928"/>
              <a:gd name="connsiteX3" fmla="*/ 1469037 w 1602016"/>
              <a:gd name="connsiteY3" fmla="*/ 449224 h 1426928"/>
              <a:gd name="connsiteX4" fmla="*/ 1581578 w 1602016"/>
              <a:gd name="connsiteY4" fmla="*/ 589900 h 1426928"/>
              <a:gd name="connsiteX0" fmla="*/ 456163 w 1581578"/>
              <a:gd name="connsiteY0" fmla="*/ 1434978 h 1434978"/>
              <a:gd name="connsiteX1" fmla="*/ 5997 w 1581578"/>
              <a:gd name="connsiteY1" fmla="*/ 288461 h 1434978"/>
              <a:gd name="connsiteX2" fmla="*/ 744551 w 1581578"/>
              <a:gd name="connsiteY2" fmla="*/ 14141 h 1434978"/>
              <a:gd name="connsiteX3" fmla="*/ 1581578 w 1581578"/>
              <a:gd name="connsiteY3" fmla="*/ 597950 h 1434978"/>
              <a:gd name="connsiteX0" fmla="*/ 460258 w 1585673"/>
              <a:gd name="connsiteY0" fmla="*/ 1428484 h 1428484"/>
              <a:gd name="connsiteX1" fmla="*/ 10092 w 1585673"/>
              <a:gd name="connsiteY1" fmla="*/ 281967 h 1428484"/>
              <a:gd name="connsiteX2" fmla="*/ 854154 w 1585673"/>
              <a:gd name="connsiteY2" fmla="*/ 14681 h 1428484"/>
              <a:gd name="connsiteX3" fmla="*/ 1585673 w 1585673"/>
              <a:gd name="connsiteY3" fmla="*/ 591456 h 1428484"/>
              <a:gd name="connsiteX0" fmla="*/ 460258 w 1585673"/>
              <a:gd name="connsiteY0" fmla="*/ 1462549 h 1462549"/>
              <a:gd name="connsiteX1" fmla="*/ 10092 w 1585673"/>
              <a:gd name="connsiteY1" fmla="*/ 316032 h 1462549"/>
              <a:gd name="connsiteX2" fmla="*/ 854154 w 1585673"/>
              <a:gd name="connsiteY2" fmla="*/ 48746 h 1462549"/>
              <a:gd name="connsiteX3" fmla="*/ 1585673 w 1585673"/>
              <a:gd name="connsiteY3" fmla="*/ 625521 h 1462549"/>
              <a:gd name="connsiteX0" fmla="*/ 460258 w 1585673"/>
              <a:gd name="connsiteY0" fmla="*/ 1442209 h 1442209"/>
              <a:gd name="connsiteX1" fmla="*/ 10092 w 1585673"/>
              <a:gd name="connsiteY1" fmla="*/ 295692 h 1442209"/>
              <a:gd name="connsiteX2" fmla="*/ 854154 w 1585673"/>
              <a:gd name="connsiteY2" fmla="*/ 28406 h 1442209"/>
              <a:gd name="connsiteX3" fmla="*/ 1585673 w 1585673"/>
              <a:gd name="connsiteY3" fmla="*/ 605181 h 1442209"/>
              <a:gd name="connsiteX0" fmla="*/ 460258 w 1550504"/>
              <a:gd name="connsiteY0" fmla="*/ 1426323 h 1426323"/>
              <a:gd name="connsiteX1" fmla="*/ 10092 w 1550504"/>
              <a:gd name="connsiteY1" fmla="*/ 279806 h 1426323"/>
              <a:gd name="connsiteX2" fmla="*/ 854154 w 1550504"/>
              <a:gd name="connsiteY2" fmla="*/ 12520 h 1426323"/>
              <a:gd name="connsiteX3" fmla="*/ 1550504 w 1550504"/>
              <a:gd name="connsiteY3" fmla="*/ 554126 h 1426323"/>
              <a:gd name="connsiteX0" fmla="*/ 460258 w 1550504"/>
              <a:gd name="connsiteY0" fmla="*/ 1426323 h 1426323"/>
              <a:gd name="connsiteX1" fmla="*/ 10092 w 1550504"/>
              <a:gd name="connsiteY1" fmla="*/ 279806 h 1426323"/>
              <a:gd name="connsiteX2" fmla="*/ 854154 w 1550504"/>
              <a:gd name="connsiteY2" fmla="*/ 12520 h 1426323"/>
              <a:gd name="connsiteX3" fmla="*/ 1550504 w 1550504"/>
              <a:gd name="connsiteY3" fmla="*/ 554126 h 142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0504" h="1426323">
                <a:moveTo>
                  <a:pt x="460258" y="1426323"/>
                </a:moveTo>
                <a:cubicBezTo>
                  <a:pt x="211142" y="971467"/>
                  <a:pt x="-55557" y="515440"/>
                  <a:pt x="10092" y="279806"/>
                </a:cubicBezTo>
                <a:cubicBezTo>
                  <a:pt x="75741" y="44172"/>
                  <a:pt x="597419" y="-33200"/>
                  <a:pt x="854154" y="12520"/>
                </a:cubicBezTo>
                <a:cubicBezTo>
                  <a:pt x="1110889" y="58240"/>
                  <a:pt x="1516800" y="334025"/>
                  <a:pt x="1550504" y="5541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BBD709B8-BF8E-45FA-9533-C6D9459C19FF}"/>
              </a:ext>
            </a:extLst>
          </p:cNvPr>
          <p:cNvSpPr/>
          <p:nvPr/>
        </p:nvSpPr>
        <p:spPr>
          <a:xfrm>
            <a:off x="3144129" y="5127675"/>
            <a:ext cx="1069217" cy="1309581"/>
          </a:xfrm>
          <a:custGeom>
            <a:avLst/>
            <a:gdLst>
              <a:gd name="connsiteX0" fmla="*/ 708674 w 1123376"/>
              <a:gd name="connsiteY0" fmla="*/ 0 h 1272727"/>
              <a:gd name="connsiteX1" fmla="*/ 1109603 w 1123376"/>
              <a:gd name="connsiteY1" fmla="*/ 309489 h 1272727"/>
              <a:gd name="connsiteX2" fmla="*/ 940791 w 1123376"/>
              <a:gd name="connsiteY2" fmla="*/ 1252024 h 1272727"/>
              <a:gd name="connsiteX3" fmla="*/ 96729 w 1123376"/>
              <a:gd name="connsiteY3" fmla="*/ 956603 h 1272727"/>
              <a:gd name="connsiteX4" fmla="*/ 12323 w 1123376"/>
              <a:gd name="connsiteY4" fmla="*/ 907366 h 1272727"/>
              <a:gd name="connsiteX0" fmla="*/ 696351 w 1109100"/>
              <a:gd name="connsiteY0" fmla="*/ 0 h 1287147"/>
              <a:gd name="connsiteX1" fmla="*/ 1097280 w 1109100"/>
              <a:gd name="connsiteY1" fmla="*/ 309489 h 1287147"/>
              <a:gd name="connsiteX2" fmla="*/ 928468 w 1109100"/>
              <a:gd name="connsiteY2" fmla="*/ 1252024 h 1287147"/>
              <a:gd name="connsiteX3" fmla="*/ 189914 w 1109100"/>
              <a:gd name="connsiteY3" fmla="*/ 1069145 h 1287147"/>
              <a:gd name="connsiteX4" fmla="*/ 0 w 1109100"/>
              <a:gd name="connsiteY4" fmla="*/ 907366 h 1287147"/>
              <a:gd name="connsiteX0" fmla="*/ 696351 w 1109100"/>
              <a:gd name="connsiteY0" fmla="*/ 0 h 1287147"/>
              <a:gd name="connsiteX1" fmla="*/ 1097280 w 1109100"/>
              <a:gd name="connsiteY1" fmla="*/ 309489 h 1287147"/>
              <a:gd name="connsiteX2" fmla="*/ 928468 w 1109100"/>
              <a:gd name="connsiteY2" fmla="*/ 1252024 h 1287147"/>
              <a:gd name="connsiteX3" fmla="*/ 189914 w 1109100"/>
              <a:gd name="connsiteY3" fmla="*/ 1069145 h 1287147"/>
              <a:gd name="connsiteX4" fmla="*/ 0 w 1109100"/>
              <a:gd name="connsiteY4" fmla="*/ 907366 h 1287147"/>
              <a:gd name="connsiteX0" fmla="*/ 696351 w 1109100"/>
              <a:gd name="connsiteY0" fmla="*/ 0 h 1294914"/>
              <a:gd name="connsiteX1" fmla="*/ 1097280 w 1109100"/>
              <a:gd name="connsiteY1" fmla="*/ 309489 h 1294914"/>
              <a:gd name="connsiteX2" fmla="*/ 928468 w 1109100"/>
              <a:gd name="connsiteY2" fmla="*/ 1252024 h 1294914"/>
              <a:gd name="connsiteX3" fmla="*/ 189914 w 1109100"/>
              <a:gd name="connsiteY3" fmla="*/ 1069145 h 1294914"/>
              <a:gd name="connsiteX4" fmla="*/ 0 w 1109100"/>
              <a:gd name="connsiteY4" fmla="*/ 907366 h 1294914"/>
              <a:gd name="connsiteX0" fmla="*/ 696351 w 1112951"/>
              <a:gd name="connsiteY0" fmla="*/ 0 h 1268848"/>
              <a:gd name="connsiteX1" fmla="*/ 1097280 w 1112951"/>
              <a:gd name="connsiteY1" fmla="*/ 309489 h 1268848"/>
              <a:gd name="connsiteX2" fmla="*/ 928468 w 1112951"/>
              <a:gd name="connsiteY2" fmla="*/ 1252024 h 1268848"/>
              <a:gd name="connsiteX3" fmla="*/ 0 w 1112951"/>
              <a:gd name="connsiteY3" fmla="*/ 907366 h 1268848"/>
              <a:gd name="connsiteX0" fmla="*/ 696351 w 1097352"/>
              <a:gd name="connsiteY0" fmla="*/ 0 h 1302788"/>
              <a:gd name="connsiteX1" fmla="*/ 1097280 w 1097352"/>
              <a:gd name="connsiteY1" fmla="*/ 309489 h 1302788"/>
              <a:gd name="connsiteX2" fmla="*/ 668216 w 1097352"/>
              <a:gd name="connsiteY2" fmla="*/ 1287193 h 1302788"/>
              <a:gd name="connsiteX3" fmla="*/ 0 w 1097352"/>
              <a:gd name="connsiteY3" fmla="*/ 907366 h 1302788"/>
              <a:gd name="connsiteX0" fmla="*/ 696351 w 1097352"/>
              <a:gd name="connsiteY0" fmla="*/ 0 h 1296118"/>
              <a:gd name="connsiteX1" fmla="*/ 1097280 w 1097352"/>
              <a:gd name="connsiteY1" fmla="*/ 309489 h 1296118"/>
              <a:gd name="connsiteX2" fmla="*/ 668216 w 1097352"/>
              <a:gd name="connsiteY2" fmla="*/ 1287193 h 1296118"/>
              <a:gd name="connsiteX3" fmla="*/ 0 w 1097352"/>
              <a:gd name="connsiteY3" fmla="*/ 907366 h 1296118"/>
              <a:gd name="connsiteX0" fmla="*/ 668216 w 1069217"/>
              <a:gd name="connsiteY0" fmla="*/ 0 h 1301265"/>
              <a:gd name="connsiteX1" fmla="*/ 1069145 w 1069217"/>
              <a:gd name="connsiteY1" fmla="*/ 309489 h 1301265"/>
              <a:gd name="connsiteX2" fmla="*/ 640081 w 1069217"/>
              <a:gd name="connsiteY2" fmla="*/ 1287193 h 1301265"/>
              <a:gd name="connsiteX3" fmla="*/ 0 w 1069217"/>
              <a:gd name="connsiteY3" fmla="*/ 886264 h 1301265"/>
              <a:gd name="connsiteX0" fmla="*/ 668216 w 1069217"/>
              <a:gd name="connsiteY0" fmla="*/ 0 h 1309581"/>
              <a:gd name="connsiteX1" fmla="*/ 1069145 w 1069217"/>
              <a:gd name="connsiteY1" fmla="*/ 309489 h 1309581"/>
              <a:gd name="connsiteX2" fmla="*/ 640081 w 1069217"/>
              <a:gd name="connsiteY2" fmla="*/ 1287193 h 1309581"/>
              <a:gd name="connsiteX3" fmla="*/ 0 w 1069217"/>
              <a:gd name="connsiteY3" fmla="*/ 886264 h 130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9217" h="1309581">
                <a:moveTo>
                  <a:pt x="668216" y="0"/>
                </a:moveTo>
                <a:cubicBezTo>
                  <a:pt x="849337" y="50409"/>
                  <a:pt x="1073834" y="94957"/>
                  <a:pt x="1069145" y="309489"/>
                </a:cubicBezTo>
                <a:cubicBezTo>
                  <a:pt x="1064456" y="524021"/>
                  <a:pt x="818272" y="1191064"/>
                  <a:pt x="640081" y="1287193"/>
                </a:cubicBezTo>
                <a:cubicBezTo>
                  <a:pt x="461890" y="1383322"/>
                  <a:pt x="94957" y="1155015"/>
                  <a:pt x="0" y="88626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26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自定义 1">
      <a:majorFont>
        <a:latin typeface="Arial Black"/>
        <a:ea typeface="微软雅黑"/>
        <a:cs typeface=""/>
      </a:majorFont>
      <a:minorFont>
        <a:latin typeface="math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5581</TotalTime>
  <Words>2126</Words>
  <Application>Microsoft Office PowerPoint</Application>
  <PresentationFormat>全屏显示(4:3)</PresentationFormat>
  <Paragraphs>152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math</vt:lpstr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第3章 矩阵</vt:lpstr>
      <vt:lpstr>PowerPoint 演示文稿</vt:lpstr>
      <vt:lpstr>PowerPoint 演示文稿</vt:lpstr>
      <vt:lpstr>1. 矩阵的定义和基本描述</vt:lpstr>
      <vt:lpstr>1. 矩阵的定义和基本描述</vt:lpstr>
      <vt:lpstr>1. 矩阵的定义和基本描述</vt:lpstr>
      <vt:lpstr>1. 矩阵的定义和基本描述</vt:lpstr>
      <vt:lpstr>矩阵的转置</vt:lpstr>
      <vt:lpstr>1. 矩阵的定义和基本描述</vt:lpstr>
      <vt:lpstr>1. 矩阵的定义和基本描述</vt:lpstr>
      <vt:lpstr>矩阵的转置</vt:lpstr>
      <vt:lpstr>矩阵的转置</vt:lpstr>
      <vt:lpstr>向量的范数</vt:lpstr>
      <vt:lpstr>PowerPoint 演示文稿</vt:lpstr>
      <vt:lpstr>2. 基于矩阵的向量</vt:lpstr>
      <vt:lpstr>PowerPoint 演示文稿</vt:lpstr>
      <vt:lpstr>PowerPoint 演示文稿</vt:lpstr>
      <vt:lpstr>3. 特殊形态的矩阵</vt:lpstr>
      <vt:lpstr>3. 特殊形态的矩阵</vt:lpstr>
      <vt:lpstr>3. 特殊形态的矩阵</vt:lpstr>
      <vt:lpstr>3. 特殊形态的矩阵</vt:lpstr>
      <vt:lpstr>3. 特殊形态的矩阵</vt:lpstr>
      <vt:lpstr>3. 特殊形态的矩阵</vt:lpstr>
      <vt:lpstr>3. 特殊形态的矩阵</vt:lpstr>
      <vt:lpstr>3. 特殊形态的矩阵</vt:lpstr>
      <vt:lpstr>3. 特殊形态的矩阵</vt:lpstr>
      <vt:lpstr>3. 特殊形态的矩阵</vt:lpstr>
      <vt:lpstr>3. 特殊形态的矩阵</vt:lpstr>
      <vt:lpstr>3. 特殊形态的矩阵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1187</cp:revision>
  <dcterms:created xsi:type="dcterms:W3CDTF">2019-02-13T06:30:20Z</dcterms:created>
  <dcterms:modified xsi:type="dcterms:W3CDTF">2020-06-01T02:03:26Z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