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301" r:id="rId2"/>
    <p:sldId id="371" r:id="rId3"/>
    <p:sldId id="469" r:id="rId4"/>
    <p:sldId id="315" r:id="rId5"/>
    <p:sldId id="471" r:id="rId6"/>
    <p:sldId id="389" r:id="rId7"/>
    <p:sldId id="473" r:id="rId8"/>
    <p:sldId id="474" r:id="rId9"/>
    <p:sldId id="475" r:id="rId10"/>
    <p:sldId id="472" r:id="rId11"/>
    <p:sldId id="431" r:id="rId12"/>
    <p:sldId id="432" r:id="rId13"/>
    <p:sldId id="467" r:id="rId14"/>
    <p:sldId id="435" r:id="rId15"/>
    <p:sldId id="405" r:id="rId16"/>
    <p:sldId id="436" r:id="rId17"/>
    <p:sldId id="437" r:id="rId18"/>
    <p:sldId id="438" r:id="rId19"/>
    <p:sldId id="477" r:id="rId20"/>
    <p:sldId id="440" r:id="rId21"/>
    <p:sldId id="441" r:id="rId22"/>
    <p:sldId id="442" r:id="rId23"/>
    <p:sldId id="443" r:id="rId24"/>
    <p:sldId id="444" r:id="rId25"/>
    <p:sldId id="446" r:id="rId26"/>
    <p:sldId id="447" r:id="rId27"/>
    <p:sldId id="484" r:id="rId28"/>
    <p:sldId id="448" r:id="rId29"/>
    <p:sldId id="468" r:id="rId30"/>
    <p:sldId id="450" r:id="rId31"/>
    <p:sldId id="451" r:id="rId32"/>
    <p:sldId id="452" r:id="rId33"/>
    <p:sldId id="453" r:id="rId34"/>
    <p:sldId id="478" r:id="rId35"/>
    <p:sldId id="479" r:id="rId36"/>
    <p:sldId id="483" r:id="rId37"/>
    <p:sldId id="771" r:id="rId38"/>
    <p:sldId id="772" r:id="rId39"/>
    <p:sldId id="773" r:id="rId40"/>
    <p:sldId id="774" r:id="rId41"/>
    <p:sldId id="775" r:id="rId42"/>
    <p:sldId id="776" r:id="rId43"/>
    <p:sldId id="765" r:id="rId44"/>
    <p:sldId id="766" r:id="rId45"/>
    <p:sldId id="767" r:id="rId46"/>
    <p:sldId id="768" r:id="rId47"/>
    <p:sldId id="470" r:id="rId48"/>
    <p:sldId id="480" r:id="rId49"/>
    <p:sldId id="481" r:id="rId50"/>
    <p:sldId id="482" r:id="rId51"/>
    <p:sldId id="778" r:id="rId52"/>
    <p:sldId id="779" r:id="rId53"/>
    <p:sldId id="780" r:id="rId54"/>
    <p:sldId id="781" r:id="rId55"/>
    <p:sldId id="777" r:id="rId56"/>
    <p:sldId id="342" r:id="rId57"/>
  </p:sldIdLst>
  <p:sldSz cx="9144000" cy="6858000" type="screen4x3"/>
  <p:notesSz cx="9144000" cy="5143500"/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7311" autoAdjust="0"/>
  </p:normalViewPr>
  <p:slideViewPr>
    <p:cSldViewPr>
      <p:cViewPr varScale="1">
        <p:scale>
          <a:sx n="159" d="100"/>
          <a:sy n="159" d="100"/>
        </p:scale>
        <p:origin x="1668" y="126"/>
      </p:cViewPr>
      <p:guideLst>
        <p:guide pos="416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BF921E-D620-4412-BBE1-55921C80047B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7FD92E4-DB94-4908-8090-65D978F2A36F}">
      <dgm:prSet phldrT="[文本]" custT="1"/>
      <dgm:spPr/>
      <dgm:t>
        <a:bodyPr/>
        <a:lstStyle/>
        <a:p>
          <a:r>
            <a:rPr lang="zh-CN" altLang="en-US" sz="2000" b="1" dirty="0"/>
            <a:t>矩阵的基本操作</a:t>
          </a:r>
        </a:p>
      </dgm:t>
    </dgm:pt>
    <dgm:pt modelId="{612EB2B2-79F7-4F26-A718-49AB7E31A732}" type="parTrans" cxnId="{3E9AD154-BC32-4294-B168-B98083674F00}">
      <dgm:prSet/>
      <dgm:spPr/>
      <dgm:t>
        <a:bodyPr/>
        <a:lstStyle/>
        <a:p>
          <a:endParaRPr lang="zh-CN" altLang="en-US" sz="1800"/>
        </a:p>
      </dgm:t>
    </dgm:pt>
    <dgm:pt modelId="{B41F5AF1-07F2-4BB3-9814-0786C6E8BF31}" type="sibTrans" cxnId="{3E9AD154-BC32-4294-B168-B98083674F00}">
      <dgm:prSet/>
      <dgm:spPr/>
      <dgm:t>
        <a:bodyPr/>
        <a:lstStyle/>
        <a:p>
          <a:endParaRPr lang="zh-CN" altLang="en-US" sz="1800"/>
        </a:p>
      </dgm:t>
    </dgm:pt>
    <dgm:pt modelId="{572313AB-6EEB-4DCB-AA0D-86A1FB96D18A}">
      <dgm:prSet phldrT="[文本]" custT="1"/>
      <dgm:spPr/>
      <dgm:t>
        <a:bodyPr/>
        <a:lstStyle/>
        <a:p>
          <a:r>
            <a:rPr lang="zh-CN" altLang="en-US" sz="200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rPr>
            <a:t>转置</a:t>
          </a:r>
        </a:p>
      </dgm:t>
    </dgm:pt>
    <dgm:pt modelId="{2FC873BF-CFF8-461E-90F2-086D065BFEA7}" type="parTrans" cxnId="{C8302DAC-30DC-4284-9B2B-AC58CD50C628}">
      <dgm:prSet/>
      <dgm:spPr/>
      <dgm:t>
        <a:bodyPr/>
        <a:lstStyle/>
        <a:p>
          <a:endParaRPr lang="zh-CN" altLang="en-US" sz="1800"/>
        </a:p>
      </dgm:t>
    </dgm:pt>
    <dgm:pt modelId="{8541E81B-5625-48F9-8EE6-87C55F84A976}" type="sibTrans" cxnId="{C8302DAC-30DC-4284-9B2B-AC58CD50C628}">
      <dgm:prSet/>
      <dgm:spPr/>
      <dgm:t>
        <a:bodyPr/>
        <a:lstStyle/>
        <a:p>
          <a:endParaRPr lang="zh-CN" altLang="en-US" sz="1800"/>
        </a:p>
      </dgm:t>
    </dgm:pt>
    <dgm:pt modelId="{7870ED2B-DC27-41C5-A6AB-32D9AA263EE0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chemeClr val="accent6">
                  <a:lumMod val="50000"/>
                </a:schemeClr>
              </a:solidFill>
              <a:latin typeface="+mj-ea"/>
              <a:ea typeface="+mj-ea"/>
            </a:rPr>
            <a:t>Frobenius</a:t>
          </a:r>
          <a:r>
            <a:rPr lang="en-US" altLang="zh-CN" sz="200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rPr>
            <a:t> </a:t>
          </a:r>
          <a:r>
            <a:rPr lang="zh-CN" altLang="en-US" sz="200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rPr>
            <a:t>范数</a:t>
          </a:r>
        </a:p>
      </dgm:t>
    </dgm:pt>
    <dgm:pt modelId="{66DE4005-F368-44DC-BD6D-2272E1998EF4}" type="parTrans" cxnId="{DF264CD9-10B3-466F-809C-789AFA592E1A}">
      <dgm:prSet/>
      <dgm:spPr/>
      <dgm:t>
        <a:bodyPr/>
        <a:lstStyle/>
        <a:p>
          <a:endParaRPr lang="zh-CN" altLang="en-US" sz="1800"/>
        </a:p>
      </dgm:t>
    </dgm:pt>
    <dgm:pt modelId="{89716D74-1C5A-4A2A-96FB-77D2AE30AA53}" type="sibTrans" cxnId="{DF264CD9-10B3-466F-809C-789AFA592E1A}">
      <dgm:prSet/>
      <dgm:spPr/>
      <dgm:t>
        <a:bodyPr/>
        <a:lstStyle/>
        <a:p>
          <a:endParaRPr lang="zh-CN" altLang="en-US" sz="1800"/>
        </a:p>
      </dgm:t>
    </dgm:pt>
    <dgm:pt modelId="{5F202AB2-CC41-44C0-9AC2-1E6A1E256133}">
      <dgm:prSet phldrT="[文本]" custT="1"/>
      <dgm:spPr/>
      <dgm:t>
        <a:bodyPr/>
        <a:lstStyle/>
        <a:p>
          <a:r>
            <a:rPr lang="zh-CN" altLang="en-US" sz="2000" b="1" dirty="0"/>
            <a:t>矩阵的四则运算</a:t>
          </a:r>
        </a:p>
      </dgm:t>
    </dgm:pt>
    <dgm:pt modelId="{8A8C4DB2-F4DA-4A36-BC59-5027190B089C}" type="parTrans" cxnId="{B9BA7979-E59F-45E0-9B5F-63A2051DE15D}">
      <dgm:prSet/>
      <dgm:spPr/>
      <dgm:t>
        <a:bodyPr/>
        <a:lstStyle/>
        <a:p>
          <a:endParaRPr lang="zh-CN" altLang="en-US" sz="1800"/>
        </a:p>
      </dgm:t>
    </dgm:pt>
    <dgm:pt modelId="{B119426F-6184-4054-A581-53AAB33A6147}" type="sibTrans" cxnId="{B9BA7979-E59F-45E0-9B5F-63A2051DE15D}">
      <dgm:prSet/>
      <dgm:spPr/>
      <dgm:t>
        <a:bodyPr/>
        <a:lstStyle/>
        <a:p>
          <a:endParaRPr lang="zh-CN" altLang="en-US" sz="1800"/>
        </a:p>
      </dgm:t>
    </dgm:pt>
    <dgm:pt modelId="{EF1260CE-2438-4DC9-860A-F9BD79FA8E72}">
      <dgm:prSet phldrT="[文本]" custT="1"/>
      <dgm:spPr/>
      <dgm:t>
        <a:bodyPr/>
        <a:lstStyle/>
        <a:p>
          <a:r>
            <a:rPr lang="zh-CN" altLang="en-US" sz="1800" dirty="0"/>
            <a:t>矩阵的加法（标量、向量、矩阵）</a:t>
          </a:r>
        </a:p>
      </dgm:t>
    </dgm:pt>
    <dgm:pt modelId="{3D018B77-2B48-41ED-AC16-0129B3D6D9F9}" type="parTrans" cxnId="{E098852B-68CA-46EE-B0D4-A8F52E946400}">
      <dgm:prSet/>
      <dgm:spPr/>
      <dgm:t>
        <a:bodyPr/>
        <a:lstStyle/>
        <a:p>
          <a:endParaRPr lang="zh-CN" altLang="en-US" sz="1800"/>
        </a:p>
      </dgm:t>
    </dgm:pt>
    <dgm:pt modelId="{BF943324-A445-4D64-ACD7-48D8EE2F20F5}" type="sibTrans" cxnId="{E098852B-68CA-46EE-B0D4-A8F52E946400}">
      <dgm:prSet/>
      <dgm:spPr/>
      <dgm:t>
        <a:bodyPr/>
        <a:lstStyle/>
        <a:p>
          <a:endParaRPr lang="zh-CN" altLang="en-US" sz="1800"/>
        </a:p>
      </dgm:t>
    </dgm:pt>
    <dgm:pt modelId="{BDB2F508-A4D2-4B92-AA4B-768B00EE8363}">
      <dgm:prSet phldrT="[文本]" custT="1"/>
      <dgm:spPr/>
      <dgm:t>
        <a:bodyPr/>
        <a:lstStyle/>
        <a:p>
          <a:r>
            <a:rPr lang="zh-CN" altLang="en-US" sz="2000" b="1" dirty="0"/>
            <a:t>特殊运算</a:t>
          </a:r>
        </a:p>
      </dgm:t>
    </dgm:pt>
    <dgm:pt modelId="{749B0341-FECB-4FC3-BAAD-1908D3B25411}" type="parTrans" cxnId="{C4B1E7F0-ECFD-45A3-B39D-D11CFAAB7A8F}">
      <dgm:prSet/>
      <dgm:spPr/>
      <dgm:t>
        <a:bodyPr/>
        <a:lstStyle/>
        <a:p>
          <a:endParaRPr lang="zh-CN" altLang="en-US" sz="1800"/>
        </a:p>
      </dgm:t>
    </dgm:pt>
    <dgm:pt modelId="{9F7A18CE-61BE-4F01-916B-FD9302C1120C}" type="sibTrans" cxnId="{C4B1E7F0-ECFD-45A3-B39D-D11CFAAB7A8F}">
      <dgm:prSet/>
      <dgm:spPr/>
      <dgm:t>
        <a:bodyPr/>
        <a:lstStyle/>
        <a:p>
          <a:endParaRPr lang="zh-CN" altLang="en-US" sz="1800"/>
        </a:p>
      </dgm:t>
    </dgm:pt>
    <dgm:pt modelId="{A1DC1EC5-AC3D-41BD-80CD-2F191859C86D}">
      <dgm:prSet custT="1"/>
      <dgm:spPr/>
      <dgm:t>
        <a:bodyPr/>
        <a:lstStyle/>
        <a:p>
          <a:r>
            <a:rPr lang="zh-CN" altLang="en-US" sz="1800" dirty="0"/>
            <a:t>矩阵的数乘</a:t>
          </a:r>
          <a:endParaRPr lang="en-US" altLang="zh-CN" sz="1800" dirty="0"/>
        </a:p>
      </dgm:t>
    </dgm:pt>
    <dgm:pt modelId="{90A1CA42-4952-46BF-9CBE-6518B42E5E66}" type="parTrans" cxnId="{29CC42A9-B682-4B28-8B33-5D91B30A377A}">
      <dgm:prSet/>
      <dgm:spPr/>
      <dgm:t>
        <a:bodyPr/>
        <a:lstStyle/>
        <a:p>
          <a:endParaRPr lang="zh-CN" altLang="en-US" sz="1800"/>
        </a:p>
      </dgm:t>
    </dgm:pt>
    <dgm:pt modelId="{FE2DDD4C-C61A-4CF8-9A37-FA1A4E24AE30}" type="sibTrans" cxnId="{29CC42A9-B682-4B28-8B33-5D91B30A377A}">
      <dgm:prSet/>
      <dgm:spPr/>
      <dgm:t>
        <a:bodyPr/>
        <a:lstStyle/>
        <a:p>
          <a:endParaRPr lang="zh-CN" altLang="en-US" sz="1800"/>
        </a:p>
      </dgm:t>
    </dgm:pt>
    <dgm:pt modelId="{96812CF6-CB0B-4903-9242-7E15F645E95D}">
      <dgm:prSet custT="1"/>
      <dgm:spPr/>
      <dgm:t>
        <a:bodyPr/>
        <a:lstStyle/>
        <a:p>
          <a:r>
            <a:rPr lang="zh-CN" altLang="en-US" sz="1800" dirty="0"/>
            <a:t>矩阵与向量的乘法</a:t>
          </a:r>
          <a:endParaRPr lang="en-US" altLang="zh-CN" sz="1800" dirty="0"/>
        </a:p>
      </dgm:t>
    </dgm:pt>
    <dgm:pt modelId="{415555E9-112B-4EC2-B265-46444E480032}" type="parTrans" cxnId="{6096C9E5-CCDE-4206-AA7B-2298B933A44A}">
      <dgm:prSet/>
      <dgm:spPr/>
      <dgm:t>
        <a:bodyPr/>
        <a:lstStyle/>
        <a:p>
          <a:endParaRPr lang="zh-CN" altLang="en-US" sz="1800"/>
        </a:p>
      </dgm:t>
    </dgm:pt>
    <dgm:pt modelId="{AF6A4270-E2E9-45D0-931A-010ACB8A5A0C}" type="sibTrans" cxnId="{6096C9E5-CCDE-4206-AA7B-2298B933A44A}">
      <dgm:prSet/>
      <dgm:spPr/>
      <dgm:t>
        <a:bodyPr/>
        <a:lstStyle/>
        <a:p>
          <a:endParaRPr lang="zh-CN" altLang="en-US" sz="1800"/>
        </a:p>
      </dgm:t>
    </dgm:pt>
    <dgm:pt modelId="{C4244612-10F3-4A8E-BEC6-0CA1F826B8E9}">
      <dgm:prSet custT="1"/>
      <dgm:spPr/>
      <dgm:t>
        <a:bodyPr/>
        <a:lstStyle/>
        <a:p>
          <a:r>
            <a:rPr lang="zh-CN" altLang="en-US" sz="1800" dirty="0"/>
            <a:t>矩阵与矩阵的乘法</a:t>
          </a:r>
        </a:p>
      </dgm:t>
    </dgm:pt>
    <dgm:pt modelId="{7FB7F9EA-7008-4517-8B34-44F6079B2245}" type="parTrans" cxnId="{2C33C0DF-D900-42A0-B7ED-0A5CB08AE6AC}">
      <dgm:prSet/>
      <dgm:spPr/>
      <dgm:t>
        <a:bodyPr/>
        <a:lstStyle/>
        <a:p>
          <a:endParaRPr lang="zh-CN" altLang="en-US" sz="1800"/>
        </a:p>
      </dgm:t>
    </dgm:pt>
    <dgm:pt modelId="{5458C24E-C479-4D9E-9218-E5E35C3D235A}" type="sibTrans" cxnId="{2C33C0DF-D900-42A0-B7ED-0A5CB08AE6AC}">
      <dgm:prSet/>
      <dgm:spPr/>
      <dgm:t>
        <a:bodyPr/>
        <a:lstStyle/>
        <a:p>
          <a:endParaRPr lang="zh-CN" altLang="en-US" sz="1800"/>
        </a:p>
      </dgm:t>
    </dgm:pt>
    <dgm:pt modelId="{3B7B5468-C18F-4E1B-8684-C2E780B0172F}">
      <dgm:prSet phldrT="[文本]" custT="1"/>
      <dgm:spPr/>
      <dgm:t>
        <a:bodyPr/>
        <a:lstStyle/>
        <a:p>
          <a:r>
            <a:rPr lang="zh-CN" altLang="en-US" sz="1800" dirty="0">
              <a:solidFill>
                <a:srgbClr val="7030A0"/>
              </a:solidFill>
            </a:rPr>
            <a:t>特征分解</a:t>
          </a:r>
        </a:p>
      </dgm:t>
    </dgm:pt>
    <dgm:pt modelId="{F2354B63-CA03-4B5C-AFD5-98A2860A57FA}" type="parTrans" cxnId="{6C62F38A-8BED-4198-9D48-3B08D217AA37}">
      <dgm:prSet/>
      <dgm:spPr/>
      <dgm:t>
        <a:bodyPr/>
        <a:lstStyle/>
        <a:p>
          <a:endParaRPr lang="zh-CN" altLang="en-US" sz="1800"/>
        </a:p>
      </dgm:t>
    </dgm:pt>
    <dgm:pt modelId="{BCC071B8-5A62-4700-B82B-1AFF17C32609}" type="sibTrans" cxnId="{6C62F38A-8BED-4198-9D48-3B08D217AA37}">
      <dgm:prSet/>
      <dgm:spPr/>
      <dgm:t>
        <a:bodyPr/>
        <a:lstStyle/>
        <a:p>
          <a:endParaRPr lang="zh-CN" altLang="en-US" sz="1800"/>
        </a:p>
      </dgm:t>
    </dgm:pt>
    <dgm:pt modelId="{45213D61-AE77-42B0-97D2-2778163689DB}">
      <dgm:prSet custT="1"/>
      <dgm:spPr/>
      <dgm:t>
        <a:bodyPr/>
        <a:lstStyle/>
        <a:p>
          <a:r>
            <a:rPr lang="zh-CN" altLang="en-US" sz="1800" dirty="0">
              <a:solidFill>
                <a:srgbClr val="7030A0"/>
              </a:solidFill>
            </a:rPr>
            <a:t>奇异值分解</a:t>
          </a:r>
          <a:endParaRPr lang="en-US" altLang="zh-CN" sz="1800" dirty="0">
            <a:solidFill>
              <a:srgbClr val="7030A0"/>
            </a:solidFill>
          </a:endParaRPr>
        </a:p>
      </dgm:t>
    </dgm:pt>
    <dgm:pt modelId="{F9848221-8F75-45F0-9148-B3A48661B234}" type="parTrans" cxnId="{3B8E6B01-9642-45AD-B1E9-3FD4FD8F9AB7}">
      <dgm:prSet/>
      <dgm:spPr/>
      <dgm:t>
        <a:bodyPr/>
        <a:lstStyle/>
        <a:p>
          <a:endParaRPr lang="zh-CN" altLang="en-US" sz="1800"/>
        </a:p>
      </dgm:t>
    </dgm:pt>
    <dgm:pt modelId="{2B050CFE-E142-41B9-9539-E9F4EC72A383}" type="sibTrans" cxnId="{3B8E6B01-9642-45AD-B1E9-3FD4FD8F9AB7}">
      <dgm:prSet/>
      <dgm:spPr/>
      <dgm:t>
        <a:bodyPr/>
        <a:lstStyle/>
        <a:p>
          <a:endParaRPr lang="zh-CN" altLang="en-US" sz="1800"/>
        </a:p>
      </dgm:t>
    </dgm:pt>
    <dgm:pt modelId="{74D187B2-A55D-4F7B-9749-482EF61E86D6}">
      <dgm:prSet custT="1"/>
      <dgm:spPr/>
      <dgm:t>
        <a:bodyPr/>
        <a:lstStyle/>
        <a:p>
          <a:r>
            <a:rPr lang="en-US" altLang="zh-CN" sz="1800" dirty="0">
              <a:solidFill>
                <a:srgbClr val="7030A0"/>
              </a:solidFill>
            </a:rPr>
            <a:t>Moore-Penrose</a:t>
          </a:r>
          <a:r>
            <a:rPr lang="zh-CN" altLang="en-US" sz="1800" dirty="0">
              <a:solidFill>
                <a:srgbClr val="7030A0"/>
              </a:solidFill>
            </a:rPr>
            <a:t>伪逆</a:t>
          </a:r>
          <a:endParaRPr lang="en-US" altLang="zh-CN" sz="1800" dirty="0">
            <a:solidFill>
              <a:srgbClr val="7030A0"/>
            </a:solidFill>
          </a:endParaRPr>
        </a:p>
      </dgm:t>
    </dgm:pt>
    <dgm:pt modelId="{B109D1C0-2DDB-496B-91C4-D5EADF856DA5}" type="parTrans" cxnId="{8D78DB5F-A799-4DA4-96F2-669570954ACF}">
      <dgm:prSet/>
      <dgm:spPr/>
      <dgm:t>
        <a:bodyPr/>
        <a:lstStyle/>
        <a:p>
          <a:endParaRPr lang="zh-CN" altLang="en-US" sz="1800"/>
        </a:p>
      </dgm:t>
    </dgm:pt>
    <dgm:pt modelId="{7F8AB36E-00CF-46C4-A478-770A13129413}" type="sibTrans" cxnId="{8D78DB5F-A799-4DA4-96F2-669570954ACF}">
      <dgm:prSet/>
      <dgm:spPr/>
      <dgm:t>
        <a:bodyPr/>
        <a:lstStyle/>
        <a:p>
          <a:endParaRPr lang="zh-CN" altLang="en-US" sz="1800"/>
        </a:p>
      </dgm:t>
    </dgm:pt>
    <dgm:pt modelId="{FAF50479-2DE0-4B34-925A-8CA01C833AE5}">
      <dgm:prSet custT="1"/>
      <dgm:spPr/>
      <dgm:t>
        <a:bodyPr/>
        <a:lstStyle/>
        <a:p>
          <a:r>
            <a:rPr lang="zh-CN" altLang="en-US" sz="1800" dirty="0">
              <a:solidFill>
                <a:srgbClr val="7030A0"/>
              </a:solidFill>
            </a:rPr>
            <a:t>矩阵的迹运算</a:t>
          </a:r>
          <a:endParaRPr lang="en-US" altLang="zh-CN" sz="1800" dirty="0">
            <a:solidFill>
              <a:srgbClr val="7030A0"/>
            </a:solidFill>
          </a:endParaRPr>
        </a:p>
      </dgm:t>
    </dgm:pt>
    <dgm:pt modelId="{7F5A895E-D521-41DB-BCA0-44CC05103BC8}" type="parTrans" cxnId="{C7104B01-0519-4752-9E91-E08F61273B9F}">
      <dgm:prSet/>
      <dgm:spPr/>
      <dgm:t>
        <a:bodyPr/>
        <a:lstStyle/>
        <a:p>
          <a:endParaRPr lang="zh-CN" altLang="en-US" sz="1800"/>
        </a:p>
      </dgm:t>
    </dgm:pt>
    <dgm:pt modelId="{F243CF7D-C366-40F0-9F32-15FDE92383FA}" type="sibTrans" cxnId="{C7104B01-0519-4752-9E91-E08F61273B9F}">
      <dgm:prSet/>
      <dgm:spPr/>
      <dgm:t>
        <a:bodyPr/>
        <a:lstStyle/>
        <a:p>
          <a:endParaRPr lang="zh-CN" altLang="en-US" sz="1800"/>
        </a:p>
      </dgm:t>
    </dgm:pt>
    <dgm:pt modelId="{40422145-AA40-4069-9AEC-4A1D13B4D203}">
      <dgm:prSet custT="1"/>
      <dgm:spPr/>
      <dgm:t>
        <a:bodyPr/>
        <a:lstStyle/>
        <a:p>
          <a:r>
            <a:rPr lang="zh-CN" altLang="en-US" sz="1800" dirty="0">
              <a:solidFill>
                <a:srgbClr val="7030A0"/>
              </a:solidFill>
            </a:rPr>
            <a:t>矩阵的行列式</a:t>
          </a:r>
        </a:p>
      </dgm:t>
    </dgm:pt>
    <dgm:pt modelId="{130AC63F-8C78-4B9D-802E-8103701BE801}" type="parTrans" cxnId="{94FEB97A-DC33-47A2-884D-C8001A20CD68}">
      <dgm:prSet/>
      <dgm:spPr/>
      <dgm:t>
        <a:bodyPr/>
        <a:lstStyle/>
        <a:p>
          <a:endParaRPr lang="zh-CN" altLang="en-US" sz="1800"/>
        </a:p>
      </dgm:t>
    </dgm:pt>
    <dgm:pt modelId="{97F77770-F957-4B04-ACAE-D59026554150}" type="sibTrans" cxnId="{94FEB97A-DC33-47A2-884D-C8001A20CD68}">
      <dgm:prSet/>
      <dgm:spPr/>
      <dgm:t>
        <a:bodyPr/>
        <a:lstStyle/>
        <a:p>
          <a:endParaRPr lang="zh-CN" altLang="en-US" sz="1800"/>
        </a:p>
      </dgm:t>
    </dgm:pt>
    <dgm:pt modelId="{DC84322C-8EBF-4B7A-B67D-3CA048E6111B}">
      <dgm:prSet custT="1"/>
      <dgm:spPr/>
      <dgm:t>
        <a:bodyPr/>
        <a:lstStyle/>
        <a:p>
          <a:r>
            <a:rPr lang="zh-CN" altLang="en-US" sz="1800" dirty="0">
              <a:solidFill>
                <a:srgbClr val="7030A0"/>
              </a:solidFill>
            </a:rPr>
            <a:t>矩阵的秩</a:t>
          </a:r>
          <a:endParaRPr lang="en-US" altLang="zh-CN" sz="1800" dirty="0">
            <a:solidFill>
              <a:srgbClr val="7030A0"/>
            </a:solidFill>
          </a:endParaRPr>
        </a:p>
      </dgm:t>
    </dgm:pt>
    <dgm:pt modelId="{050CA974-39A6-41CB-881D-AAD6D82BEA23}" type="parTrans" cxnId="{4C00417B-D63A-4A76-95F1-6A7DD64FA4F0}">
      <dgm:prSet/>
      <dgm:spPr/>
      <dgm:t>
        <a:bodyPr/>
        <a:lstStyle/>
        <a:p>
          <a:endParaRPr lang="zh-CN" altLang="en-US"/>
        </a:p>
      </dgm:t>
    </dgm:pt>
    <dgm:pt modelId="{44E7D3B4-0676-4593-8712-03CAF6FE968D}" type="sibTrans" cxnId="{4C00417B-D63A-4A76-95F1-6A7DD64FA4F0}">
      <dgm:prSet/>
      <dgm:spPr/>
      <dgm:t>
        <a:bodyPr/>
        <a:lstStyle/>
        <a:p>
          <a:endParaRPr lang="zh-CN" altLang="en-US"/>
        </a:p>
      </dgm:t>
    </dgm:pt>
    <dgm:pt modelId="{DD30B728-0CE8-4C64-A8EB-C71D139BB3C7}" type="pres">
      <dgm:prSet presAssocID="{BFBF921E-D620-4412-BBE1-55921C80047B}" presName="Name0" presStyleCnt="0">
        <dgm:presLayoutVars>
          <dgm:dir/>
          <dgm:animLvl val="lvl"/>
          <dgm:resizeHandles val="exact"/>
        </dgm:presLayoutVars>
      </dgm:prSet>
      <dgm:spPr/>
    </dgm:pt>
    <dgm:pt modelId="{AA7B8271-744D-4FE7-9EA7-B08C4FA4A98E}" type="pres">
      <dgm:prSet presAssocID="{E7FD92E4-DB94-4908-8090-65D978F2A36F}" presName="composite" presStyleCnt="0"/>
      <dgm:spPr/>
    </dgm:pt>
    <dgm:pt modelId="{FBCD19F3-AB94-484A-9328-B98CDAE4282C}" type="pres">
      <dgm:prSet presAssocID="{E7FD92E4-DB94-4908-8090-65D978F2A36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124CA76-70F1-480F-A61C-AED9797A40D5}" type="pres">
      <dgm:prSet presAssocID="{E7FD92E4-DB94-4908-8090-65D978F2A36F}" presName="desTx" presStyleLbl="alignAccFollowNode1" presStyleIdx="0" presStyleCnt="3">
        <dgm:presLayoutVars>
          <dgm:bulletEnabled val="1"/>
        </dgm:presLayoutVars>
      </dgm:prSet>
      <dgm:spPr/>
    </dgm:pt>
    <dgm:pt modelId="{F5E34082-342E-4B8E-B100-8762826F6568}" type="pres">
      <dgm:prSet presAssocID="{B41F5AF1-07F2-4BB3-9814-0786C6E8BF31}" presName="space" presStyleCnt="0"/>
      <dgm:spPr/>
    </dgm:pt>
    <dgm:pt modelId="{B70B7809-503A-489E-9CB0-661630BF4693}" type="pres">
      <dgm:prSet presAssocID="{5F202AB2-CC41-44C0-9AC2-1E6A1E256133}" presName="composite" presStyleCnt="0"/>
      <dgm:spPr/>
    </dgm:pt>
    <dgm:pt modelId="{CDE78B39-E515-4A0B-A342-F8FFE736641C}" type="pres">
      <dgm:prSet presAssocID="{5F202AB2-CC41-44C0-9AC2-1E6A1E25613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C9823A5-53A7-4407-97ED-C9401775E310}" type="pres">
      <dgm:prSet presAssocID="{5F202AB2-CC41-44C0-9AC2-1E6A1E256133}" presName="desTx" presStyleLbl="alignAccFollowNode1" presStyleIdx="1" presStyleCnt="3" custScaleY="100000">
        <dgm:presLayoutVars>
          <dgm:bulletEnabled val="1"/>
        </dgm:presLayoutVars>
      </dgm:prSet>
      <dgm:spPr/>
    </dgm:pt>
    <dgm:pt modelId="{EA8C179F-B222-423C-B9C8-E5FAA3F26874}" type="pres">
      <dgm:prSet presAssocID="{B119426F-6184-4054-A581-53AAB33A6147}" presName="space" presStyleCnt="0"/>
      <dgm:spPr/>
    </dgm:pt>
    <dgm:pt modelId="{2954FFD4-04E5-4298-8F4A-B1AFFEBA92F7}" type="pres">
      <dgm:prSet presAssocID="{BDB2F508-A4D2-4B92-AA4B-768B00EE8363}" presName="composite" presStyleCnt="0"/>
      <dgm:spPr/>
    </dgm:pt>
    <dgm:pt modelId="{C37044AD-8460-4BF2-B04F-7391BCDDD95F}" type="pres">
      <dgm:prSet presAssocID="{BDB2F508-A4D2-4B92-AA4B-768B00EE836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47F1D29-0320-433D-B5DD-F39FF11C7232}" type="pres">
      <dgm:prSet presAssocID="{BDB2F508-A4D2-4B92-AA4B-768B00EE836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7104B01-0519-4752-9E91-E08F61273B9F}" srcId="{BDB2F508-A4D2-4B92-AA4B-768B00EE8363}" destId="{FAF50479-2DE0-4B34-925A-8CA01C833AE5}" srcOrd="3" destOrd="0" parTransId="{7F5A895E-D521-41DB-BCA0-44CC05103BC8}" sibTransId="{F243CF7D-C366-40F0-9F32-15FDE92383FA}"/>
    <dgm:cxn modelId="{3B8E6B01-9642-45AD-B1E9-3FD4FD8F9AB7}" srcId="{BDB2F508-A4D2-4B92-AA4B-768B00EE8363}" destId="{45213D61-AE77-42B0-97D2-2778163689DB}" srcOrd="1" destOrd="0" parTransId="{F9848221-8F75-45F0-9148-B3A48661B234}" sibTransId="{2B050CFE-E142-41B9-9539-E9F4EC72A383}"/>
    <dgm:cxn modelId="{CD024F0B-8696-477E-858F-8344A8F35F04}" type="presOf" srcId="{40422145-AA40-4069-9AEC-4A1D13B4D203}" destId="{747F1D29-0320-433D-B5DD-F39FF11C7232}" srcOrd="0" destOrd="5" presId="urn:microsoft.com/office/officeart/2005/8/layout/hList1"/>
    <dgm:cxn modelId="{7632C60C-85A3-43D3-AEE2-D33D7C8CCF75}" type="presOf" srcId="{A1DC1EC5-AC3D-41BD-80CD-2F191859C86D}" destId="{5C9823A5-53A7-4407-97ED-C9401775E310}" srcOrd="0" destOrd="1" presId="urn:microsoft.com/office/officeart/2005/8/layout/hList1"/>
    <dgm:cxn modelId="{3770EF1E-E185-4116-9449-10717381EF0A}" type="presOf" srcId="{DC84322C-8EBF-4B7A-B67D-3CA048E6111B}" destId="{747F1D29-0320-433D-B5DD-F39FF11C7232}" srcOrd="0" destOrd="4" presId="urn:microsoft.com/office/officeart/2005/8/layout/hList1"/>
    <dgm:cxn modelId="{C167A128-1FAD-4671-A5A5-0B48EBFCC04B}" type="presOf" srcId="{5F202AB2-CC41-44C0-9AC2-1E6A1E256133}" destId="{CDE78B39-E515-4A0B-A342-F8FFE736641C}" srcOrd="0" destOrd="0" presId="urn:microsoft.com/office/officeart/2005/8/layout/hList1"/>
    <dgm:cxn modelId="{E098852B-68CA-46EE-B0D4-A8F52E946400}" srcId="{5F202AB2-CC41-44C0-9AC2-1E6A1E256133}" destId="{EF1260CE-2438-4DC9-860A-F9BD79FA8E72}" srcOrd="0" destOrd="0" parTransId="{3D018B77-2B48-41ED-AC16-0129B3D6D9F9}" sibTransId="{BF943324-A445-4D64-ACD7-48D8EE2F20F5}"/>
    <dgm:cxn modelId="{8D78DB5F-A799-4DA4-96F2-669570954ACF}" srcId="{BDB2F508-A4D2-4B92-AA4B-768B00EE8363}" destId="{74D187B2-A55D-4F7B-9749-482EF61E86D6}" srcOrd="2" destOrd="0" parTransId="{B109D1C0-2DDB-496B-91C4-D5EADF856DA5}" sibTransId="{7F8AB36E-00CF-46C4-A478-770A13129413}"/>
    <dgm:cxn modelId="{EB149F47-61F3-4451-A0EE-3ACBDAD5524C}" type="presOf" srcId="{FAF50479-2DE0-4B34-925A-8CA01C833AE5}" destId="{747F1D29-0320-433D-B5DD-F39FF11C7232}" srcOrd="0" destOrd="3" presId="urn:microsoft.com/office/officeart/2005/8/layout/hList1"/>
    <dgm:cxn modelId="{DE084950-C5C0-4E11-9057-782B64333E45}" type="presOf" srcId="{3B7B5468-C18F-4E1B-8684-C2E780B0172F}" destId="{747F1D29-0320-433D-B5DD-F39FF11C7232}" srcOrd="0" destOrd="0" presId="urn:microsoft.com/office/officeart/2005/8/layout/hList1"/>
    <dgm:cxn modelId="{3E9AD154-BC32-4294-B168-B98083674F00}" srcId="{BFBF921E-D620-4412-BBE1-55921C80047B}" destId="{E7FD92E4-DB94-4908-8090-65D978F2A36F}" srcOrd="0" destOrd="0" parTransId="{612EB2B2-79F7-4F26-A718-49AB7E31A732}" sibTransId="{B41F5AF1-07F2-4BB3-9814-0786C6E8BF31}"/>
    <dgm:cxn modelId="{B9BA7979-E59F-45E0-9B5F-63A2051DE15D}" srcId="{BFBF921E-D620-4412-BBE1-55921C80047B}" destId="{5F202AB2-CC41-44C0-9AC2-1E6A1E256133}" srcOrd="1" destOrd="0" parTransId="{8A8C4DB2-F4DA-4A36-BC59-5027190B089C}" sibTransId="{B119426F-6184-4054-A581-53AAB33A6147}"/>
    <dgm:cxn modelId="{94FEB97A-DC33-47A2-884D-C8001A20CD68}" srcId="{BDB2F508-A4D2-4B92-AA4B-768B00EE8363}" destId="{40422145-AA40-4069-9AEC-4A1D13B4D203}" srcOrd="5" destOrd="0" parTransId="{130AC63F-8C78-4B9D-802E-8103701BE801}" sibTransId="{97F77770-F957-4B04-ACAE-D59026554150}"/>
    <dgm:cxn modelId="{4C00417B-D63A-4A76-95F1-6A7DD64FA4F0}" srcId="{BDB2F508-A4D2-4B92-AA4B-768B00EE8363}" destId="{DC84322C-8EBF-4B7A-B67D-3CA048E6111B}" srcOrd="4" destOrd="0" parTransId="{050CA974-39A6-41CB-881D-AAD6D82BEA23}" sibTransId="{44E7D3B4-0676-4593-8712-03CAF6FE968D}"/>
    <dgm:cxn modelId="{B2EBD87D-DDBA-42F7-BCAB-DAD258B61669}" type="presOf" srcId="{E7FD92E4-DB94-4908-8090-65D978F2A36F}" destId="{FBCD19F3-AB94-484A-9328-B98CDAE4282C}" srcOrd="0" destOrd="0" presId="urn:microsoft.com/office/officeart/2005/8/layout/hList1"/>
    <dgm:cxn modelId="{6C62F38A-8BED-4198-9D48-3B08D217AA37}" srcId="{BDB2F508-A4D2-4B92-AA4B-768B00EE8363}" destId="{3B7B5468-C18F-4E1B-8684-C2E780B0172F}" srcOrd="0" destOrd="0" parTransId="{F2354B63-CA03-4B5C-AFD5-98A2860A57FA}" sibTransId="{BCC071B8-5A62-4700-B82B-1AFF17C32609}"/>
    <dgm:cxn modelId="{58036E8F-20B9-4EBA-A1B6-17A7D53C050B}" type="presOf" srcId="{45213D61-AE77-42B0-97D2-2778163689DB}" destId="{747F1D29-0320-433D-B5DD-F39FF11C7232}" srcOrd="0" destOrd="1" presId="urn:microsoft.com/office/officeart/2005/8/layout/hList1"/>
    <dgm:cxn modelId="{14117291-5F6B-4523-A16B-6F6158985094}" type="presOf" srcId="{BDB2F508-A4D2-4B92-AA4B-768B00EE8363}" destId="{C37044AD-8460-4BF2-B04F-7391BCDDD95F}" srcOrd="0" destOrd="0" presId="urn:microsoft.com/office/officeart/2005/8/layout/hList1"/>
    <dgm:cxn modelId="{29CC42A9-B682-4B28-8B33-5D91B30A377A}" srcId="{5F202AB2-CC41-44C0-9AC2-1E6A1E256133}" destId="{A1DC1EC5-AC3D-41BD-80CD-2F191859C86D}" srcOrd="1" destOrd="0" parTransId="{90A1CA42-4952-46BF-9CBE-6518B42E5E66}" sibTransId="{FE2DDD4C-C61A-4CF8-9A37-FA1A4E24AE30}"/>
    <dgm:cxn modelId="{C8302DAC-30DC-4284-9B2B-AC58CD50C628}" srcId="{E7FD92E4-DB94-4908-8090-65D978F2A36F}" destId="{572313AB-6EEB-4DCB-AA0D-86A1FB96D18A}" srcOrd="0" destOrd="0" parTransId="{2FC873BF-CFF8-461E-90F2-086D065BFEA7}" sibTransId="{8541E81B-5625-48F9-8EE6-87C55F84A976}"/>
    <dgm:cxn modelId="{FA992AB5-9E83-46F5-A71D-10EE19C51A49}" type="presOf" srcId="{7870ED2B-DC27-41C5-A6AB-32D9AA263EE0}" destId="{3124CA76-70F1-480F-A61C-AED9797A40D5}" srcOrd="0" destOrd="1" presId="urn:microsoft.com/office/officeart/2005/8/layout/hList1"/>
    <dgm:cxn modelId="{B9F053C8-67D1-44DB-B442-128EEB5FDCFD}" type="presOf" srcId="{C4244612-10F3-4A8E-BEC6-0CA1F826B8E9}" destId="{5C9823A5-53A7-4407-97ED-C9401775E310}" srcOrd="0" destOrd="3" presId="urn:microsoft.com/office/officeart/2005/8/layout/hList1"/>
    <dgm:cxn modelId="{AAB4C2C9-A92F-4550-9093-A9F149116ABC}" type="presOf" srcId="{96812CF6-CB0B-4903-9242-7E15F645E95D}" destId="{5C9823A5-53A7-4407-97ED-C9401775E310}" srcOrd="0" destOrd="2" presId="urn:microsoft.com/office/officeart/2005/8/layout/hList1"/>
    <dgm:cxn modelId="{F8D65AD7-1554-4B0F-A555-631E05011BD3}" type="presOf" srcId="{EF1260CE-2438-4DC9-860A-F9BD79FA8E72}" destId="{5C9823A5-53A7-4407-97ED-C9401775E310}" srcOrd="0" destOrd="0" presId="urn:microsoft.com/office/officeart/2005/8/layout/hList1"/>
    <dgm:cxn modelId="{DF264CD9-10B3-466F-809C-789AFA592E1A}" srcId="{E7FD92E4-DB94-4908-8090-65D978F2A36F}" destId="{7870ED2B-DC27-41C5-A6AB-32D9AA263EE0}" srcOrd="1" destOrd="0" parTransId="{66DE4005-F368-44DC-BD6D-2272E1998EF4}" sibTransId="{89716D74-1C5A-4A2A-96FB-77D2AE30AA53}"/>
    <dgm:cxn modelId="{EF86CED9-E0D3-49C5-8FD7-C2F0FB3D15A7}" type="presOf" srcId="{74D187B2-A55D-4F7B-9749-482EF61E86D6}" destId="{747F1D29-0320-433D-B5DD-F39FF11C7232}" srcOrd="0" destOrd="2" presId="urn:microsoft.com/office/officeart/2005/8/layout/hList1"/>
    <dgm:cxn modelId="{3E6155DD-4BA3-425A-9270-8C0E56E18C1F}" type="presOf" srcId="{572313AB-6EEB-4DCB-AA0D-86A1FB96D18A}" destId="{3124CA76-70F1-480F-A61C-AED9797A40D5}" srcOrd="0" destOrd="0" presId="urn:microsoft.com/office/officeart/2005/8/layout/hList1"/>
    <dgm:cxn modelId="{2C33C0DF-D900-42A0-B7ED-0A5CB08AE6AC}" srcId="{5F202AB2-CC41-44C0-9AC2-1E6A1E256133}" destId="{C4244612-10F3-4A8E-BEC6-0CA1F826B8E9}" srcOrd="3" destOrd="0" parTransId="{7FB7F9EA-7008-4517-8B34-44F6079B2245}" sibTransId="{5458C24E-C479-4D9E-9218-E5E35C3D235A}"/>
    <dgm:cxn modelId="{6096C9E5-CCDE-4206-AA7B-2298B933A44A}" srcId="{5F202AB2-CC41-44C0-9AC2-1E6A1E256133}" destId="{96812CF6-CB0B-4903-9242-7E15F645E95D}" srcOrd="2" destOrd="0" parTransId="{415555E9-112B-4EC2-B265-46444E480032}" sibTransId="{AF6A4270-E2E9-45D0-931A-010ACB8A5A0C}"/>
    <dgm:cxn modelId="{C4B1E7F0-ECFD-45A3-B39D-D11CFAAB7A8F}" srcId="{BFBF921E-D620-4412-BBE1-55921C80047B}" destId="{BDB2F508-A4D2-4B92-AA4B-768B00EE8363}" srcOrd="2" destOrd="0" parTransId="{749B0341-FECB-4FC3-BAAD-1908D3B25411}" sibTransId="{9F7A18CE-61BE-4F01-916B-FD9302C1120C}"/>
    <dgm:cxn modelId="{E8C675FE-2BEE-4DC3-B821-B4DF68093540}" type="presOf" srcId="{BFBF921E-D620-4412-BBE1-55921C80047B}" destId="{DD30B728-0CE8-4C64-A8EB-C71D139BB3C7}" srcOrd="0" destOrd="0" presId="urn:microsoft.com/office/officeart/2005/8/layout/hList1"/>
    <dgm:cxn modelId="{B2BBAA46-DDE7-45E6-BC33-0FC56A6B690D}" type="presParOf" srcId="{DD30B728-0CE8-4C64-A8EB-C71D139BB3C7}" destId="{AA7B8271-744D-4FE7-9EA7-B08C4FA4A98E}" srcOrd="0" destOrd="0" presId="urn:microsoft.com/office/officeart/2005/8/layout/hList1"/>
    <dgm:cxn modelId="{F3ADE02D-309E-43F7-A05F-E8FD8BDD3F80}" type="presParOf" srcId="{AA7B8271-744D-4FE7-9EA7-B08C4FA4A98E}" destId="{FBCD19F3-AB94-484A-9328-B98CDAE4282C}" srcOrd="0" destOrd="0" presId="urn:microsoft.com/office/officeart/2005/8/layout/hList1"/>
    <dgm:cxn modelId="{2D2D8842-2B94-43C8-8D7D-26A4A0E7311B}" type="presParOf" srcId="{AA7B8271-744D-4FE7-9EA7-B08C4FA4A98E}" destId="{3124CA76-70F1-480F-A61C-AED9797A40D5}" srcOrd="1" destOrd="0" presId="urn:microsoft.com/office/officeart/2005/8/layout/hList1"/>
    <dgm:cxn modelId="{6799C76E-09CB-469B-896F-EC449963D65A}" type="presParOf" srcId="{DD30B728-0CE8-4C64-A8EB-C71D139BB3C7}" destId="{F5E34082-342E-4B8E-B100-8762826F6568}" srcOrd="1" destOrd="0" presId="urn:microsoft.com/office/officeart/2005/8/layout/hList1"/>
    <dgm:cxn modelId="{F4DF2053-A68F-4AD9-8F7D-72C1F0DF8FD7}" type="presParOf" srcId="{DD30B728-0CE8-4C64-A8EB-C71D139BB3C7}" destId="{B70B7809-503A-489E-9CB0-661630BF4693}" srcOrd="2" destOrd="0" presId="urn:microsoft.com/office/officeart/2005/8/layout/hList1"/>
    <dgm:cxn modelId="{9EBC9062-8C0B-4828-BD58-A1FFA350C1CF}" type="presParOf" srcId="{B70B7809-503A-489E-9CB0-661630BF4693}" destId="{CDE78B39-E515-4A0B-A342-F8FFE736641C}" srcOrd="0" destOrd="0" presId="urn:microsoft.com/office/officeart/2005/8/layout/hList1"/>
    <dgm:cxn modelId="{0C2929C7-1E40-4C74-9460-62C0E5F4DD3C}" type="presParOf" srcId="{B70B7809-503A-489E-9CB0-661630BF4693}" destId="{5C9823A5-53A7-4407-97ED-C9401775E310}" srcOrd="1" destOrd="0" presId="urn:microsoft.com/office/officeart/2005/8/layout/hList1"/>
    <dgm:cxn modelId="{B9F5DF46-AA32-4710-82B2-CC3C1ECB4373}" type="presParOf" srcId="{DD30B728-0CE8-4C64-A8EB-C71D139BB3C7}" destId="{EA8C179F-B222-423C-B9C8-E5FAA3F26874}" srcOrd="3" destOrd="0" presId="urn:microsoft.com/office/officeart/2005/8/layout/hList1"/>
    <dgm:cxn modelId="{1C96DC93-C870-489F-B790-46643F1AE98C}" type="presParOf" srcId="{DD30B728-0CE8-4C64-A8EB-C71D139BB3C7}" destId="{2954FFD4-04E5-4298-8F4A-B1AFFEBA92F7}" srcOrd="4" destOrd="0" presId="urn:microsoft.com/office/officeart/2005/8/layout/hList1"/>
    <dgm:cxn modelId="{56D2157A-BA28-44A1-9AE2-A87FDDD828CA}" type="presParOf" srcId="{2954FFD4-04E5-4298-8F4A-B1AFFEBA92F7}" destId="{C37044AD-8460-4BF2-B04F-7391BCDDD95F}" srcOrd="0" destOrd="0" presId="urn:microsoft.com/office/officeart/2005/8/layout/hList1"/>
    <dgm:cxn modelId="{454F8675-F201-49DD-9101-09A537476DD7}" type="presParOf" srcId="{2954FFD4-04E5-4298-8F4A-B1AFFEBA92F7}" destId="{747F1D29-0320-433D-B5DD-F39FF11C723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4D9B3D-965F-42A9-8230-CAA2626031C1}" type="doc">
      <dgm:prSet loTypeId="urn:microsoft.com/office/officeart/2005/8/layout/radial1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C02C6AF9-7DE0-42F3-A939-49E07656F7A6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zh-CN" altLang="en-US" sz="1800" dirty="0"/>
            <a:t>矩阵</a:t>
          </a:r>
          <a:endParaRPr lang="en-US" altLang="zh-CN" sz="1800" dirty="0"/>
        </a:p>
        <a:p>
          <a:pPr>
            <a:spcAft>
              <a:spcPts val="0"/>
            </a:spcAft>
          </a:pPr>
          <a:r>
            <a:rPr lang="zh-CN" altLang="en-US" sz="1800" dirty="0"/>
            <a:t>加法</a:t>
          </a:r>
        </a:p>
      </dgm:t>
    </dgm:pt>
    <dgm:pt modelId="{D6EB724F-F5B4-42D3-8CF7-3692D14546A7}" type="parTrans" cxnId="{C852E9D7-3DFE-4FFB-BD27-16999414EFAE}">
      <dgm:prSet/>
      <dgm:spPr/>
      <dgm:t>
        <a:bodyPr/>
        <a:lstStyle/>
        <a:p>
          <a:endParaRPr lang="zh-CN" altLang="en-US" sz="1800"/>
        </a:p>
      </dgm:t>
    </dgm:pt>
    <dgm:pt modelId="{87AB2990-F4E1-41FE-BDEC-C4BB4E0FFB9E}" type="sibTrans" cxnId="{C852E9D7-3DFE-4FFB-BD27-16999414EFAE}">
      <dgm:prSet/>
      <dgm:spPr/>
      <dgm:t>
        <a:bodyPr/>
        <a:lstStyle/>
        <a:p>
          <a:endParaRPr lang="zh-CN" altLang="en-US" sz="1800"/>
        </a:p>
      </dgm:t>
    </dgm:pt>
    <dgm:pt modelId="{8482DA46-2CE4-49AC-BD0A-97CB556C67F4}">
      <dgm:prSet phldrT="[文本]" custT="1"/>
      <dgm:spPr/>
      <dgm:t>
        <a:bodyPr/>
        <a:lstStyle/>
        <a:p>
          <a:r>
            <a:rPr lang="zh-CN" altLang="en-US" sz="1800" dirty="0"/>
            <a:t>标量</a:t>
          </a:r>
        </a:p>
      </dgm:t>
    </dgm:pt>
    <dgm:pt modelId="{2E35942A-0A7D-495F-A836-D5007F3F7E3E}" type="parTrans" cxnId="{12AAF689-DCD5-4EA5-8F43-F0E47FB5F14E}">
      <dgm:prSet/>
      <dgm:spPr/>
      <dgm:t>
        <a:bodyPr/>
        <a:lstStyle/>
        <a:p>
          <a:endParaRPr lang="zh-CN" altLang="en-US" sz="1800"/>
        </a:p>
      </dgm:t>
    </dgm:pt>
    <dgm:pt modelId="{793E1B2B-AB87-4F32-B983-43B943AE2DF7}" type="sibTrans" cxnId="{12AAF689-DCD5-4EA5-8F43-F0E47FB5F14E}">
      <dgm:prSet/>
      <dgm:spPr/>
      <dgm:t>
        <a:bodyPr/>
        <a:lstStyle/>
        <a:p>
          <a:endParaRPr lang="zh-CN" altLang="en-US" sz="1800"/>
        </a:p>
      </dgm:t>
    </dgm:pt>
    <dgm:pt modelId="{1FD87209-BF0E-43EA-B938-9956A511B44F}">
      <dgm:prSet phldrT="[文本]" custT="1"/>
      <dgm:spPr/>
      <dgm:t>
        <a:bodyPr/>
        <a:lstStyle/>
        <a:p>
          <a:r>
            <a:rPr lang="zh-CN" altLang="en-US" sz="1800" dirty="0"/>
            <a:t>向量</a:t>
          </a:r>
        </a:p>
      </dgm:t>
    </dgm:pt>
    <dgm:pt modelId="{DAA776B1-98B0-4846-A921-109DA0BBE721}" type="parTrans" cxnId="{53225BF7-ACFE-44F2-BAF5-FF313C7F271F}">
      <dgm:prSet/>
      <dgm:spPr/>
      <dgm:t>
        <a:bodyPr/>
        <a:lstStyle/>
        <a:p>
          <a:endParaRPr lang="zh-CN" altLang="en-US" sz="1800"/>
        </a:p>
      </dgm:t>
    </dgm:pt>
    <dgm:pt modelId="{E1A3866F-CE6C-4735-8CF5-5F02537362EB}" type="sibTrans" cxnId="{53225BF7-ACFE-44F2-BAF5-FF313C7F271F}">
      <dgm:prSet/>
      <dgm:spPr/>
      <dgm:t>
        <a:bodyPr/>
        <a:lstStyle/>
        <a:p>
          <a:endParaRPr lang="zh-CN" altLang="en-US" sz="1800"/>
        </a:p>
      </dgm:t>
    </dgm:pt>
    <dgm:pt modelId="{8B2F3F0B-E31D-4A38-AF7F-5A44F84D0F4C}">
      <dgm:prSet phldrT="[文本]" custT="1"/>
      <dgm:spPr/>
      <dgm:t>
        <a:bodyPr/>
        <a:lstStyle/>
        <a:p>
          <a:r>
            <a:rPr lang="zh-CN" altLang="en-US" sz="1800" dirty="0"/>
            <a:t>矩阵</a:t>
          </a:r>
        </a:p>
      </dgm:t>
    </dgm:pt>
    <dgm:pt modelId="{5A86B8C2-C040-412D-84B0-76B6F3193463}" type="parTrans" cxnId="{BD9356B7-7194-45FE-A1E7-A41C0E6492F6}">
      <dgm:prSet/>
      <dgm:spPr/>
      <dgm:t>
        <a:bodyPr/>
        <a:lstStyle/>
        <a:p>
          <a:endParaRPr lang="zh-CN" altLang="en-US" sz="1800"/>
        </a:p>
      </dgm:t>
    </dgm:pt>
    <dgm:pt modelId="{66B37BB8-B8B6-422C-97A4-B017439C766C}" type="sibTrans" cxnId="{BD9356B7-7194-45FE-A1E7-A41C0E6492F6}">
      <dgm:prSet/>
      <dgm:spPr/>
      <dgm:t>
        <a:bodyPr/>
        <a:lstStyle/>
        <a:p>
          <a:endParaRPr lang="zh-CN" altLang="en-US" sz="1800"/>
        </a:p>
      </dgm:t>
    </dgm:pt>
    <dgm:pt modelId="{21FBE40D-76F5-4585-8E8F-EF4610421F91}" type="pres">
      <dgm:prSet presAssocID="{514D9B3D-965F-42A9-8230-CAA2626031C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610AA6E-6CC1-4010-BFE1-719B0A3CDD94}" type="pres">
      <dgm:prSet presAssocID="{C02C6AF9-7DE0-42F3-A939-49E07656F7A6}" presName="centerShape" presStyleLbl="node0" presStyleIdx="0" presStyleCnt="1"/>
      <dgm:spPr/>
    </dgm:pt>
    <dgm:pt modelId="{4DC1CB74-9602-40E2-A204-5B1E792906C8}" type="pres">
      <dgm:prSet presAssocID="{2E35942A-0A7D-495F-A836-D5007F3F7E3E}" presName="Name9" presStyleLbl="parChTrans1D2" presStyleIdx="0" presStyleCnt="3"/>
      <dgm:spPr/>
    </dgm:pt>
    <dgm:pt modelId="{16854D00-217C-4D55-B5B7-1D8C66E76E95}" type="pres">
      <dgm:prSet presAssocID="{2E35942A-0A7D-495F-A836-D5007F3F7E3E}" presName="connTx" presStyleLbl="parChTrans1D2" presStyleIdx="0" presStyleCnt="3"/>
      <dgm:spPr/>
    </dgm:pt>
    <dgm:pt modelId="{E88B4262-DDEF-4DF1-AFFB-49754BFB8845}" type="pres">
      <dgm:prSet presAssocID="{8482DA46-2CE4-49AC-BD0A-97CB556C67F4}" presName="node" presStyleLbl="node1" presStyleIdx="0" presStyleCnt="3">
        <dgm:presLayoutVars>
          <dgm:bulletEnabled val="1"/>
        </dgm:presLayoutVars>
      </dgm:prSet>
      <dgm:spPr/>
    </dgm:pt>
    <dgm:pt modelId="{9DDF0293-B1A7-47F9-B357-8813CEC9BCD7}" type="pres">
      <dgm:prSet presAssocID="{DAA776B1-98B0-4846-A921-109DA0BBE721}" presName="Name9" presStyleLbl="parChTrans1D2" presStyleIdx="1" presStyleCnt="3"/>
      <dgm:spPr/>
    </dgm:pt>
    <dgm:pt modelId="{3BCF9E59-2625-4A84-89BA-6DB320B4A137}" type="pres">
      <dgm:prSet presAssocID="{DAA776B1-98B0-4846-A921-109DA0BBE721}" presName="connTx" presStyleLbl="parChTrans1D2" presStyleIdx="1" presStyleCnt="3"/>
      <dgm:spPr/>
    </dgm:pt>
    <dgm:pt modelId="{19B91319-E17F-4FF6-96DA-644B727A17CB}" type="pres">
      <dgm:prSet presAssocID="{1FD87209-BF0E-43EA-B938-9956A511B44F}" presName="node" presStyleLbl="node1" presStyleIdx="1" presStyleCnt="3">
        <dgm:presLayoutVars>
          <dgm:bulletEnabled val="1"/>
        </dgm:presLayoutVars>
      </dgm:prSet>
      <dgm:spPr/>
    </dgm:pt>
    <dgm:pt modelId="{CF170879-20FA-4900-B613-3FCE75D37E15}" type="pres">
      <dgm:prSet presAssocID="{5A86B8C2-C040-412D-84B0-76B6F3193463}" presName="Name9" presStyleLbl="parChTrans1D2" presStyleIdx="2" presStyleCnt="3"/>
      <dgm:spPr/>
    </dgm:pt>
    <dgm:pt modelId="{E25F0D07-76F7-4B1C-8ADF-46D2A803800D}" type="pres">
      <dgm:prSet presAssocID="{5A86B8C2-C040-412D-84B0-76B6F3193463}" presName="connTx" presStyleLbl="parChTrans1D2" presStyleIdx="2" presStyleCnt="3"/>
      <dgm:spPr/>
    </dgm:pt>
    <dgm:pt modelId="{112AE459-69FE-4D8C-8697-85156324F95B}" type="pres">
      <dgm:prSet presAssocID="{8B2F3F0B-E31D-4A38-AF7F-5A44F84D0F4C}" presName="node" presStyleLbl="node1" presStyleIdx="2" presStyleCnt="3">
        <dgm:presLayoutVars>
          <dgm:bulletEnabled val="1"/>
        </dgm:presLayoutVars>
      </dgm:prSet>
      <dgm:spPr/>
    </dgm:pt>
  </dgm:ptLst>
  <dgm:cxnLst>
    <dgm:cxn modelId="{1DC32B24-FC5C-45AF-A703-B0DBD1546276}" type="presOf" srcId="{5A86B8C2-C040-412D-84B0-76B6F3193463}" destId="{CF170879-20FA-4900-B613-3FCE75D37E15}" srcOrd="0" destOrd="0" presId="urn:microsoft.com/office/officeart/2005/8/layout/radial1"/>
    <dgm:cxn modelId="{70AD332A-6C14-4033-B618-132F0275B937}" type="presOf" srcId="{DAA776B1-98B0-4846-A921-109DA0BBE721}" destId="{9DDF0293-B1A7-47F9-B357-8813CEC9BCD7}" srcOrd="0" destOrd="0" presId="urn:microsoft.com/office/officeart/2005/8/layout/radial1"/>
    <dgm:cxn modelId="{D49D952C-B7B8-4B1C-A2A1-C0DA684A0EAD}" type="presOf" srcId="{2E35942A-0A7D-495F-A836-D5007F3F7E3E}" destId="{4DC1CB74-9602-40E2-A204-5B1E792906C8}" srcOrd="0" destOrd="0" presId="urn:microsoft.com/office/officeart/2005/8/layout/radial1"/>
    <dgm:cxn modelId="{74CEFE2C-E70D-49E3-94AD-BDC1F400778C}" type="presOf" srcId="{C02C6AF9-7DE0-42F3-A939-49E07656F7A6}" destId="{C610AA6E-6CC1-4010-BFE1-719B0A3CDD94}" srcOrd="0" destOrd="0" presId="urn:microsoft.com/office/officeart/2005/8/layout/radial1"/>
    <dgm:cxn modelId="{AAC94455-8BAE-48E7-9D0F-3BB44F0237E6}" type="presOf" srcId="{DAA776B1-98B0-4846-A921-109DA0BBE721}" destId="{3BCF9E59-2625-4A84-89BA-6DB320B4A137}" srcOrd="1" destOrd="0" presId="urn:microsoft.com/office/officeart/2005/8/layout/radial1"/>
    <dgm:cxn modelId="{12AAF689-DCD5-4EA5-8F43-F0E47FB5F14E}" srcId="{C02C6AF9-7DE0-42F3-A939-49E07656F7A6}" destId="{8482DA46-2CE4-49AC-BD0A-97CB556C67F4}" srcOrd="0" destOrd="0" parTransId="{2E35942A-0A7D-495F-A836-D5007F3F7E3E}" sibTransId="{793E1B2B-AB87-4F32-B983-43B943AE2DF7}"/>
    <dgm:cxn modelId="{2F7BDB96-13E0-48CF-99DC-43B8BAE4F337}" type="presOf" srcId="{2E35942A-0A7D-495F-A836-D5007F3F7E3E}" destId="{16854D00-217C-4D55-B5B7-1D8C66E76E95}" srcOrd="1" destOrd="0" presId="urn:microsoft.com/office/officeart/2005/8/layout/radial1"/>
    <dgm:cxn modelId="{4843F9AC-8C9F-4D35-ACA2-2EDFC9097DBA}" type="presOf" srcId="{8B2F3F0B-E31D-4A38-AF7F-5A44F84D0F4C}" destId="{112AE459-69FE-4D8C-8697-85156324F95B}" srcOrd="0" destOrd="0" presId="urn:microsoft.com/office/officeart/2005/8/layout/radial1"/>
    <dgm:cxn modelId="{BD9356B7-7194-45FE-A1E7-A41C0E6492F6}" srcId="{C02C6AF9-7DE0-42F3-A939-49E07656F7A6}" destId="{8B2F3F0B-E31D-4A38-AF7F-5A44F84D0F4C}" srcOrd="2" destOrd="0" parTransId="{5A86B8C2-C040-412D-84B0-76B6F3193463}" sibTransId="{66B37BB8-B8B6-422C-97A4-B017439C766C}"/>
    <dgm:cxn modelId="{C852E9D7-3DFE-4FFB-BD27-16999414EFAE}" srcId="{514D9B3D-965F-42A9-8230-CAA2626031C1}" destId="{C02C6AF9-7DE0-42F3-A939-49E07656F7A6}" srcOrd="0" destOrd="0" parTransId="{D6EB724F-F5B4-42D3-8CF7-3692D14546A7}" sibTransId="{87AB2990-F4E1-41FE-BDEC-C4BB4E0FFB9E}"/>
    <dgm:cxn modelId="{AB8E62EB-A9DC-4DA3-8100-8480EA24583F}" type="presOf" srcId="{514D9B3D-965F-42A9-8230-CAA2626031C1}" destId="{21FBE40D-76F5-4585-8E8F-EF4610421F91}" srcOrd="0" destOrd="0" presId="urn:microsoft.com/office/officeart/2005/8/layout/radial1"/>
    <dgm:cxn modelId="{E454C4EC-BB67-4C7A-A33F-EF28FF843272}" type="presOf" srcId="{1FD87209-BF0E-43EA-B938-9956A511B44F}" destId="{19B91319-E17F-4FF6-96DA-644B727A17CB}" srcOrd="0" destOrd="0" presId="urn:microsoft.com/office/officeart/2005/8/layout/radial1"/>
    <dgm:cxn modelId="{53225BF7-ACFE-44F2-BAF5-FF313C7F271F}" srcId="{C02C6AF9-7DE0-42F3-A939-49E07656F7A6}" destId="{1FD87209-BF0E-43EA-B938-9956A511B44F}" srcOrd="1" destOrd="0" parTransId="{DAA776B1-98B0-4846-A921-109DA0BBE721}" sibTransId="{E1A3866F-CE6C-4735-8CF5-5F02537362EB}"/>
    <dgm:cxn modelId="{E3B11BFA-010A-4D86-81A0-6102E02D84E0}" type="presOf" srcId="{8482DA46-2CE4-49AC-BD0A-97CB556C67F4}" destId="{E88B4262-DDEF-4DF1-AFFB-49754BFB8845}" srcOrd="0" destOrd="0" presId="urn:microsoft.com/office/officeart/2005/8/layout/radial1"/>
    <dgm:cxn modelId="{A1EA0AFC-E52D-48AF-8EAD-FEE439E12752}" type="presOf" srcId="{5A86B8C2-C040-412D-84B0-76B6F3193463}" destId="{E25F0D07-76F7-4B1C-8ADF-46D2A803800D}" srcOrd="1" destOrd="0" presId="urn:microsoft.com/office/officeart/2005/8/layout/radial1"/>
    <dgm:cxn modelId="{0C657CDA-EAFD-4AF7-9553-0124B76EEDD2}" type="presParOf" srcId="{21FBE40D-76F5-4585-8E8F-EF4610421F91}" destId="{C610AA6E-6CC1-4010-BFE1-719B0A3CDD94}" srcOrd="0" destOrd="0" presId="urn:microsoft.com/office/officeart/2005/8/layout/radial1"/>
    <dgm:cxn modelId="{C5F306DA-2B22-4B09-8226-85FF68D38736}" type="presParOf" srcId="{21FBE40D-76F5-4585-8E8F-EF4610421F91}" destId="{4DC1CB74-9602-40E2-A204-5B1E792906C8}" srcOrd="1" destOrd="0" presId="urn:microsoft.com/office/officeart/2005/8/layout/radial1"/>
    <dgm:cxn modelId="{FD86BEE3-7D4D-4965-BB66-25FAE891DB80}" type="presParOf" srcId="{4DC1CB74-9602-40E2-A204-5B1E792906C8}" destId="{16854D00-217C-4D55-B5B7-1D8C66E76E95}" srcOrd="0" destOrd="0" presId="urn:microsoft.com/office/officeart/2005/8/layout/radial1"/>
    <dgm:cxn modelId="{D3B980AA-3EA8-47B3-9F57-05308DED6904}" type="presParOf" srcId="{21FBE40D-76F5-4585-8E8F-EF4610421F91}" destId="{E88B4262-DDEF-4DF1-AFFB-49754BFB8845}" srcOrd="2" destOrd="0" presId="urn:microsoft.com/office/officeart/2005/8/layout/radial1"/>
    <dgm:cxn modelId="{958F5C9E-8EA6-4B75-91AD-EFEBE263C5EC}" type="presParOf" srcId="{21FBE40D-76F5-4585-8E8F-EF4610421F91}" destId="{9DDF0293-B1A7-47F9-B357-8813CEC9BCD7}" srcOrd="3" destOrd="0" presId="urn:microsoft.com/office/officeart/2005/8/layout/radial1"/>
    <dgm:cxn modelId="{EC0A3D22-C591-40ED-8E02-3339C7D95460}" type="presParOf" srcId="{9DDF0293-B1A7-47F9-B357-8813CEC9BCD7}" destId="{3BCF9E59-2625-4A84-89BA-6DB320B4A137}" srcOrd="0" destOrd="0" presId="urn:microsoft.com/office/officeart/2005/8/layout/radial1"/>
    <dgm:cxn modelId="{4D2D5C9B-F0B6-4F78-8AE6-829970162B10}" type="presParOf" srcId="{21FBE40D-76F5-4585-8E8F-EF4610421F91}" destId="{19B91319-E17F-4FF6-96DA-644B727A17CB}" srcOrd="4" destOrd="0" presId="urn:microsoft.com/office/officeart/2005/8/layout/radial1"/>
    <dgm:cxn modelId="{6A616904-6BB3-4CE8-9209-BF0B7562AAE3}" type="presParOf" srcId="{21FBE40D-76F5-4585-8E8F-EF4610421F91}" destId="{CF170879-20FA-4900-B613-3FCE75D37E15}" srcOrd="5" destOrd="0" presId="urn:microsoft.com/office/officeart/2005/8/layout/radial1"/>
    <dgm:cxn modelId="{96EB0A11-139E-4B12-8DB6-A8B686D216E3}" type="presParOf" srcId="{CF170879-20FA-4900-B613-3FCE75D37E15}" destId="{E25F0D07-76F7-4B1C-8ADF-46D2A803800D}" srcOrd="0" destOrd="0" presId="urn:microsoft.com/office/officeart/2005/8/layout/radial1"/>
    <dgm:cxn modelId="{36899C81-F741-4683-B04A-D8E4594D1C14}" type="presParOf" srcId="{21FBE40D-76F5-4585-8E8F-EF4610421F91}" destId="{112AE459-69FE-4D8C-8697-85156324F95B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4D9B3D-965F-42A9-8230-CAA2626031C1}" type="doc">
      <dgm:prSet loTypeId="urn:microsoft.com/office/officeart/2005/8/layout/radial6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02C6AF9-7DE0-42F3-A939-49E07656F7A6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zh-CN" altLang="en-US" sz="1800" dirty="0"/>
            <a:t>矩阵</a:t>
          </a:r>
          <a:endParaRPr lang="en-US" altLang="zh-CN" sz="1800" dirty="0"/>
        </a:p>
        <a:p>
          <a:pPr>
            <a:spcAft>
              <a:spcPts val="0"/>
            </a:spcAft>
          </a:pPr>
          <a:r>
            <a:rPr lang="zh-CN" altLang="en-US" sz="1800" dirty="0"/>
            <a:t>乘法</a:t>
          </a:r>
        </a:p>
      </dgm:t>
    </dgm:pt>
    <dgm:pt modelId="{D6EB724F-F5B4-42D3-8CF7-3692D14546A7}" type="parTrans" cxnId="{C852E9D7-3DFE-4FFB-BD27-16999414EFAE}">
      <dgm:prSet/>
      <dgm:spPr/>
      <dgm:t>
        <a:bodyPr/>
        <a:lstStyle/>
        <a:p>
          <a:endParaRPr lang="zh-CN" altLang="en-US" sz="1800"/>
        </a:p>
      </dgm:t>
    </dgm:pt>
    <dgm:pt modelId="{87AB2990-F4E1-41FE-BDEC-C4BB4E0FFB9E}" type="sibTrans" cxnId="{C852E9D7-3DFE-4FFB-BD27-16999414EFAE}">
      <dgm:prSet/>
      <dgm:spPr/>
      <dgm:t>
        <a:bodyPr/>
        <a:lstStyle/>
        <a:p>
          <a:endParaRPr lang="zh-CN" altLang="en-US" sz="1800"/>
        </a:p>
      </dgm:t>
    </dgm:pt>
    <dgm:pt modelId="{8482DA46-2CE4-49AC-BD0A-97CB556C67F4}">
      <dgm:prSet phldrT="[文本]" custT="1"/>
      <dgm:spPr/>
      <dgm:t>
        <a:bodyPr/>
        <a:lstStyle/>
        <a:p>
          <a:r>
            <a:rPr lang="zh-CN" altLang="en-US" sz="1800" dirty="0"/>
            <a:t>数乘</a:t>
          </a:r>
        </a:p>
      </dgm:t>
    </dgm:pt>
    <dgm:pt modelId="{2E35942A-0A7D-495F-A836-D5007F3F7E3E}" type="parTrans" cxnId="{12AAF689-DCD5-4EA5-8F43-F0E47FB5F14E}">
      <dgm:prSet/>
      <dgm:spPr/>
      <dgm:t>
        <a:bodyPr/>
        <a:lstStyle/>
        <a:p>
          <a:endParaRPr lang="zh-CN" altLang="en-US" sz="1800"/>
        </a:p>
      </dgm:t>
    </dgm:pt>
    <dgm:pt modelId="{793E1B2B-AB87-4F32-B983-43B943AE2DF7}" type="sibTrans" cxnId="{12AAF689-DCD5-4EA5-8F43-F0E47FB5F14E}">
      <dgm:prSet/>
      <dgm:spPr/>
      <dgm:t>
        <a:bodyPr/>
        <a:lstStyle/>
        <a:p>
          <a:endParaRPr lang="zh-CN" altLang="en-US" sz="1800"/>
        </a:p>
      </dgm:t>
    </dgm:pt>
    <dgm:pt modelId="{1FD87209-BF0E-43EA-B938-9956A511B44F}">
      <dgm:prSet phldrT="[文本]" custT="1"/>
      <dgm:spPr/>
      <dgm:t>
        <a:bodyPr/>
        <a:lstStyle/>
        <a:p>
          <a:r>
            <a:rPr lang="zh-CN" altLang="en-US" sz="1800" dirty="0"/>
            <a:t>向量积</a:t>
          </a:r>
        </a:p>
      </dgm:t>
    </dgm:pt>
    <dgm:pt modelId="{DAA776B1-98B0-4846-A921-109DA0BBE721}" type="parTrans" cxnId="{53225BF7-ACFE-44F2-BAF5-FF313C7F271F}">
      <dgm:prSet/>
      <dgm:spPr/>
      <dgm:t>
        <a:bodyPr/>
        <a:lstStyle/>
        <a:p>
          <a:endParaRPr lang="zh-CN" altLang="en-US" sz="1800"/>
        </a:p>
      </dgm:t>
    </dgm:pt>
    <dgm:pt modelId="{E1A3866F-CE6C-4735-8CF5-5F02537362EB}" type="sibTrans" cxnId="{53225BF7-ACFE-44F2-BAF5-FF313C7F271F}">
      <dgm:prSet/>
      <dgm:spPr/>
      <dgm:t>
        <a:bodyPr/>
        <a:lstStyle/>
        <a:p>
          <a:endParaRPr lang="zh-CN" altLang="en-US" sz="1800"/>
        </a:p>
      </dgm:t>
    </dgm:pt>
    <dgm:pt modelId="{8B2F3F0B-E31D-4A38-AF7F-5A44F84D0F4C}">
      <dgm:prSet phldrT="[文本]" custT="1"/>
      <dgm:spPr/>
      <dgm:t>
        <a:bodyPr/>
        <a:lstStyle/>
        <a:p>
          <a:r>
            <a:rPr lang="zh-CN" altLang="en-US" sz="1800" dirty="0"/>
            <a:t>矩阵</a:t>
          </a:r>
        </a:p>
      </dgm:t>
    </dgm:pt>
    <dgm:pt modelId="{5A86B8C2-C040-412D-84B0-76B6F3193463}" type="parTrans" cxnId="{BD9356B7-7194-45FE-A1E7-A41C0E6492F6}">
      <dgm:prSet/>
      <dgm:spPr/>
      <dgm:t>
        <a:bodyPr/>
        <a:lstStyle/>
        <a:p>
          <a:endParaRPr lang="zh-CN" altLang="en-US" sz="1800"/>
        </a:p>
      </dgm:t>
    </dgm:pt>
    <dgm:pt modelId="{66B37BB8-B8B6-422C-97A4-B017439C766C}" type="sibTrans" cxnId="{BD9356B7-7194-45FE-A1E7-A41C0E6492F6}">
      <dgm:prSet/>
      <dgm:spPr/>
      <dgm:t>
        <a:bodyPr/>
        <a:lstStyle/>
        <a:p>
          <a:endParaRPr lang="zh-CN" altLang="en-US" sz="1800"/>
        </a:p>
      </dgm:t>
    </dgm:pt>
    <dgm:pt modelId="{9234D09C-3E9C-4437-A34F-68E66B3CDCAF}">
      <dgm:prSet phldrT="[文本]" custT="1"/>
      <dgm:spPr/>
      <dgm:t>
        <a:bodyPr/>
        <a:lstStyle/>
        <a:p>
          <a:r>
            <a:rPr lang="zh-CN" altLang="en-US" sz="1800" dirty="0"/>
            <a:t>幂</a:t>
          </a:r>
        </a:p>
      </dgm:t>
    </dgm:pt>
    <dgm:pt modelId="{E4E2C2E8-8438-4051-97DA-5F9D3E3D7338}" type="parTrans" cxnId="{0BE1CFCE-D397-4B1A-9548-A9D8C20F2B79}">
      <dgm:prSet/>
      <dgm:spPr/>
      <dgm:t>
        <a:bodyPr/>
        <a:lstStyle/>
        <a:p>
          <a:endParaRPr lang="zh-CN" altLang="en-US"/>
        </a:p>
      </dgm:t>
    </dgm:pt>
    <dgm:pt modelId="{9002D594-9B20-4C5D-A754-332EF7E8F855}" type="sibTrans" cxnId="{0BE1CFCE-D397-4B1A-9548-A9D8C20F2B79}">
      <dgm:prSet/>
      <dgm:spPr/>
      <dgm:t>
        <a:bodyPr/>
        <a:lstStyle/>
        <a:p>
          <a:endParaRPr lang="zh-CN" altLang="en-US"/>
        </a:p>
      </dgm:t>
    </dgm:pt>
    <dgm:pt modelId="{4E9A27BB-2C97-4D3F-A25C-F9A109939F75}">
      <dgm:prSet phldrT="[文本]" custT="1"/>
      <dgm:spPr/>
      <dgm:t>
        <a:bodyPr/>
        <a:lstStyle/>
        <a:p>
          <a:r>
            <a:rPr lang="zh-CN" altLang="en-US" sz="1800" dirty="0"/>
            <a:t>元素积</a:t>
          </a:r>
        </a:p>
      </dgm:t>
    </dgm:pt>
    <dgm:pt modelId="{C2E75998-DD6D-49D9-A69D-4F4A6336C18C}" type="parTrans" cxnId="{813708E4-2029-4A91-A7D7-9A9F0A033338}">
      <dgm:prSet/>
      <dgm:spPr/>
      <dgm:t>
        <a:bodyPr/>
        <a:lstStyle/>
        <a:p>
          <a:endParaRPr lang="zh-CN" altLang="en-US"/>
        </a:p>
      </dgm:t>
    </dgm:pt>
    <dgm:pt modelId="{6AA48E75-C9E4-45B9-86D6-BA8EC4189CF5}" type="sibTrans" cxnId="{813708E4-2029-4A91-A7D7-9A9F0A033338}">
      <dgm:prSet/>
      <dgm:spPr/>
      <dgm:t>
        <a:bodyPr/>
        <a:lstStyle/>
        <a:p>
          <a:endParaRPr lang="zh-CN" altLang="en-US"/>
        </a:p>
      </dgm:t>
    </dgm:pt>
    <dgm:pt modelId="{D5ABDE3F-3C01-4CFC-8ABE-D192253848A0}" type="pres">
      <dgm:prSet presAssocID="{514D9B3D-965F-42A9-8230-CAA2626031C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13958D2-03B2-48D8-9273-AC9D6B570EC7}" type="pres">
      <dgm:prSet presAssocID="{C02C6AF9-7DE0-42F3-A939-49E07656F7A6}" presName="centerShape" presStyleLbl="node0" presStyleIdx="0" presStyleCnt="1"/>
      <dgm:spPr/>
    </dgm:pt>
    <dgm:pt modelId="{F8540EE9-1A11-401D-A751-2D96E9D004D9}" type="pres">
      <dgm:prSet presAssocID="{8482DA46-2CE4-49AC-BD0A-97CB556C67F4}" presName="node" presStyleLbl="node1" presStyleIdx="0" presStyleCnt="5">
        <dgm:presLayoutVars>
          <dgm:bulletEnabled val="1"/>
        </dgm:presLayoutVars>
      </dgm:prSet>
      <dgm:spPr/>
    </dgm:pt>
    <dgm:pt modelId="{A34D0254-EB6F-4BDA-B0DD-6391DEA6A9BE}" type="pres">
      <dgm:prSet presAssocID="{8482DA46-2CE4-49AC-BD0A-97CB556C67F4}" presName="dummy" presStyleCnt="0"/>
      <dgm:spPr/>
    </dgm:pt>
    <dgm:pt modelId="{45658765-628E-44B6-9CC7-5E9B9C4B42E3}" type="pres">
      <dgm:prSet presAssocID="{793E1B2B-AB87-4F32-B983-43B943AE2DF7}" presName="sibTrans" presStyleLbl="sibTrans2D1" presStyleIdx="0" presStyleCnt="5"/>
      <dgm:spPr/>
    </dgm:pt>
    <dgm:pt modelId="{A5936A51-4885-45CC-AAD3-1D80AED2C499}" type="pres">
      <dgm:prSet presAssocID="{1FD87209-BF0E-43EA-B938-9956A511B44F}" presName="node" presStyleLbl="node1" presStyleIdx="1" presStyleCnt="5">
        <dgm:presLayoutVars>
          <dgm:bulletEnabled val="1"/>
        </dgm:presLayoutVars>
      </dgm:prSet>
      <dgm:spPr/>
    </dgm:pt>
    <dgm:pt modelId="{20231AC8-76D6-4A44-A199-FA91480A673A}" type="pres">
      <dgm:prSet presAssocID="{1FD87209-BF0E-43EA-B938-9956A511B44F}" presName="dummy" presStyleCnt="0"/>
      <dgm:spPr/>
    </dgm:pt>
    <dgm:pt modelId="{15E2379E-0290-4484-908A-13AAF18F1C68}" type="pres">
      <dgm:prSet presAssocID="{E1A3866F-CE6C-4735-8CF5-5F02537362EB}" presName="sibTrans" presStyleLbl="sibTrans2D1" presStyleIdx="1" presStyleCnt="5"/>
      <dgm:spPr/>
    </dgm:pt>
    <dgm:pt modelId="{4EB2BA20-C8DA-454F-9767-6FC7E34EBC62}" type="pres">
      <dgm:prSet presAssocID="{8B2F3F0B-E31D-4A38-AF7F-5A44F84D0F4C}" presName="node" presStyleLbl="node1" presStyleIdx="2" presStyleCnt="5">
        <dgm:presLayoutVars>
          <dgm:bulletEnabled val="1"/>
        </dgm:presLayoutVars>
      </dgm:prSet>
      <dgm:spPr/>
    </dgm:pt>
    <dgm:pt modelId="{F101808C-1A16-45AB-B012-643EFAF438CE}" type="pres">
      <dgm:prSet presAssocID="{8B2F3F0B-E31D-4A38-AF7F-5A44F84D0F4C}" presName="dummy" presStyleCnt="0"/>
      <dgm:spPr/>
    </dgm:pt>
    <dgm:pt modelId="{69266474-B964-4686-9166-AB1E6CAA326D}" type="pres">
      <dgm:prSet presAssocID="{66B37BB8-B8B6-422C-97A4-B017439C766C}" presName="sibTrans" presStyleLbl="sibTrans2D1" presStyleIdx="2" presStyleCnt="5"/>
      <dgm:spPr/>
    </dgm:pt>
    <dgm:pt modelId="{9EB6A124-5D65-4491-BA2E-68515388A488}" type="pres">
      <dgm:prSet presAssocID="{9234D09C-3E9C-4437-A34F-68E66B3CDCAF}" presName="node" presStyleLbl="node1" presStyleIdx="3" presStyleCnt="5">
        <dgm:presLayoutVars>
          <dgm:bulletEnabled val="1"/>
        </dgm:presLayoutVars>
      </dgm:prSet>
      <dgm:spPr/>
    </dgm:pt>
    <dgm:pt modelId="{FE1DC12A-DDAA-4A22-B512-E2C6C70F2E90}" type="pres">
      <dgm:prSet presAssocID="{9234D09C-3E9C-4437-A34F-68E66B3CDCAF}" presName="dummy" presStyleCnt="0"/>
      <dgm:spPr/>
    </dgm:pt>
    <dgm:pt modelId="{0CC6362B-981C-4C90-8F11-71116FA89955}" type="pres">
      <dgm:prSet presAssocID="{9002D594-9B20-4C5D-A754-332EF7E8F855}" presName="sibTrans" presStyleLbl="sibTrans2D1" presStyleIdx="3" presStyleCnt="5"/>
      <dgm:spPr/>
    </dgm:pt>
    <dgm:pt modelId="{9C7380CA-B510-4A3A-9515-8D9DD3825C22}" type="pres">
      <dgm:prSet presAssocID="{4E9A27BB-2C97-4D3F-A25C-F9A109939F75}" presName="node" presStyleLbl="node1" presStyleIdx="4" presStyleCnt="5">
        <dgm:presLayoutVars>
          <dgm:bulletEnabled val="1"/>
        </dgm:presLayoutVars>
      </dgm:prSet>
      <dgm:spPr/>
    </dgm:pt>
    <dgm:pt modelId="{F996FA10-4D5B-4DBE-B3B1-C3565CCD3FDD}" type="pres">
      <dgm:prSet presAssocID="{4E9A27BB-2C97-4D3F-A25C-F9A109939F75}" presName="dummy" presStyleCnt="0"/>
      <dgm:spPr/>
    </dgm:pt>
    <dgm:pt modelId="{941883A3-D91D-41F9-ADD3-E7AEC5FA682E}" type="pres">
      <dgm:prSet presAssocID="{6AA48E75-C9E4-45B9-86D6-BA8EC4189CF5}" presName="sibTrans" presStyleLbl="sibTrans2D1" presStyleIdx="4" presStyleCnt="5"/>
      <dgm:spPr/>
    </dgm:pt>
  </dgm:ptLst>
  <dgm:cxnLst>
    <dgm:cxn modelId="{E5AB6706-31E9-4CEE-B477-D4EB876576A6}" type="presOf" srcId="{9002D594-9B20-4C5D-A754-332EF7E8F855}" destId="{0CC6362B-981C-4C90-8F11-71116FA89955}" srcOrd="0" destOrd="0" presId="urn:microsoft.com/office/officeart/2005/8/layout/radial6"/>
    <dgm:cxn modelId="{47A62213-E0B2-4C22-B682-EBA2882AE7B6}" type="presOf" srcId="{8B2F3F0B-E31D-4A38-AF7F-5A44F84D0F4C}" destId="{4EB2BA20-C8DA-454F-9767-6FC7E34EBC62}" srcOrd="0" destOrd="0" presId="urn:microsoft.com/office/officeart/2005/8/layout/radial6"/>
    <dgm:cxn modelId="{6D2E3C36-F4AF-47D1-9820-4476AA782F4D}" type="presOf" srcId="{1FD87209-BF0E-43EA-B938-9956A511B44F}" destId="{A5936A51-4885-45CC-AAD3-1D80AED2C499}" srcOrd="0" destOrd="0" presId="urn:microsoft.com/office/officeart/2005/8/layout/radial6"/>
    <dgm:cxn modelId="{925FFF66-3878-4144-9BAB-A4016F78E569}" type="presOf" srcId="{4E9A27BB-2C97-4D3F-A25C-F9A109939F75}" destId="{9C7380CA-B510-4A3A-9515-8D9DD3825C22}" srcOrd="0" destOrd="0" presId="urn:microsoft.com/office/officeart/2005/8/layout/radial6"/>
    <dgm:cxn modelId="{CC67F771-270D-4170-8760-404DEDF3FDA7}" type="presOf" srcId="{8482DA46-2CE4-49AC-BD0A-97CB556C67F4}" destId="{F8540EE9-1A11-401D-A751-2D96E9D004D9}" srcOrd="0" destOrd="0" presId="urn:microsoft.com/office/officeart/2005/8/layout/radial6"/>
    <dgm:cxn modelId="{235B2E57-B9F0-4300-A84E-62B227223910}" type="presOf" srcId="{793E1B2B-AB87-4F32-B983-43B943AE2DF7}" destId="{45658765-628E-44B6-9CC7-5E9B9C4B42E3}" srcOrd="0" destOrd="0" presId="urn:microsoft.com/office/officeart/2005/8/layout/radial6"/>
    <dgm:cxn modelId="{84CFB277-9D29-4C52-A34B-7181FF4F0A89}" type="presOf" srcId="{6AA48E75-C9E4-45B9-86D6-BA8EC4189CF5}" destId="{941883A3-D91D-41F9-ADD3-E7AEC5FA682E}" srcOrd="0" destOrd="0" presId="urn:microsoft.com/office/officeart/2005/8/layout/radial6"/>
    <dgm:cxn modelId="{4A531558-D069-4CB4-B4FD-BC71BE50CE41}" type="presOf" srcId="{C02C6AF9-7DE0-42F3-A939-49E07656F7A6}" destId="{A13958D2-03B2-48D8-9273-AC9D6B570EC7}" srcOrd="0" destOrd="0" presId="urn:microsoft.com/office/officeart/2005/8/layout/radial6"/>
    <dgm:cxn modelId="{FF9A3B82-FA2A-4DEE-AB67-2D50A4B752BB}" type="presOf" srcId="{514D9B3D-965F-42A9-8230-CAA2626031C1}" destId="{D5ABDE3F-3C01-4CFC-8ABE-D192253848A0}" srcOrd="0" destOrd="0" presId="urn:microsoft.com/office/officeart/2005/8/layout/radial6"/>
    <dgm:cxn modelId="{12AAF689-DCD5-4EA5-8F43-F0E47FB5F14E}" srcId="{C02C6AF9-7DE0-42F3-A939-49E07656F7A6}" destId="{8482DA46-2CE4-49AC-BD0A-97CB556C67F4}" srcOrd="0" destOrd="0" parTransId="{2E35942A-0A7D-495F-A836-D5007F3F7E3E}" sibTransId="{793E1B2B-AB87-4F32-B983-43B943AE2DF7}"/>
    <dgm:cxn modelId="{A80F108F-DAD4-4778-98C9-F67089EC808E}" type="presOf" srcId="{E1A3866F-CE6C-4735-8CF5-5F02537362EB}" destId="{15E2379E-0290-4484-908A-13AAF18F1C68}" srcOrd="0" destOrd="0" presId="urn:microsoft.com/office/officeart/2005/8/layout/radial6"/>
    <dgm:cxn modelId="{B566DC9E-ACF8-43CB-B719-C274F07C1BC9}" type="presOf" srcId="{66B37BB8-B8B6-422C-97A4-B017439C766C}" destId="{69266474-B964-4686-9166-AB1E6CAA326D}" srcOrd="0" destOrd="0" presId="urn:microsoft.com/office/officeart/2005/8/layout/radial6"/>
    <dgm:cxn modelId="{BD9356B7-7194-45FE-A1E7-A41C0E6492F6}" srcId="{C02C6AF9-7DE0-42F3-A939-49E07656F7A6}" destId="{8B2F3F0B-E31D-4A38-AF7F-5A44F84D0F4C}" srcOrd="2" destOrd="0" parTransId="{5A86B8C2-C040-412D-84B0-76B6F3193463}" sibTransId="{66B37BB8-B8B6-422C-97A4-B017439C766C}"/>
    <dgm:cxn modelId="{10E5ABCC-E8A6-4062-BB94-7C3A6E20610D}" type="presOf" srcId="{9234D09C-3E9C-4437-A34F-68E66B3CDCAF}" destId="{9EB6A124-5D65-4491-BA2E-68515388A488}" srcOrd="0" destOrd="0" presId="urn:microsoft.com/office/officeart/2005/8/layout/radial6"/>
    <dgm:cxn modelId="{0BE1CFCE-D397-4B1A-9548-A9D8C20F2B79}" srcId="{C02C6AF9-7DE0-42F3-A939-49E07656F7A6}" destId="{9234D09C-3E9C-4437-A34F-68E66B3CDCAF}" srcOrd="3" destOrd="0" parTransId="{E4E2C2E8-8438-4051-97DA-5F9D3E3D7338}" sibTransId="{9002D594-9B20-4C5D-A754-332EF7E8F855}"/>
    <dgm:cxn modelId="{C852E9D7-3DFE-4FFB-BD27-16999414EFAE}" srcId="{514D9B3D-965F-42A9-8230-CAA2626031C1}" destId="{C02C6AF9-7DE0-42F3-A939-49E07656F7A6}" srcOrd="0" destOrd="0" parTransId="{D6EB724F-F5B4-42D3-8CF7-3692D14546A7}" sibTransId="{87AB2990-F4E1-41FE-BDEC-C4BB4E0FFB9E}"/>
    <dgm:cxn modelId="{813708E4-2029-4A91-A7D7-9A9F0A033338}" srcId="{C02C6AF9-7DE0-42F3-A939-49E07656F7A6}" destId="{4E9A27BB-2C97-4D3F-A25C-F9A109939F75}" srcOrd="4" destOrd="0" parTransId="{C2E75998-DD6D-49D9-A69D-4F4A6336C18C}" sibTransId="{6AA48E75-C9E4-45B9-86D6-BA8EC4189CF5}"/>
    <dgm:cxn modelId="{53225BF7-ACFE-44F2-BAF5-FF313C7F271F}" srcId="{C02C6AF9-7DE0-42F3-A939-49E07656F7A6}" destId="{1FD87209-BF0E-43EA-B938-9956A511B44F}" srcOrd="1" destOrd="0" parTransId="{DAA776B1-98B0-4846-A921-109DA0BBE721}" sibTransId="{E1A3866F-CE6C-4735-8CF5-5F02537362EB}"/>
    <dgm:cxn modelId="{57139437-6F12-42CF-86D3-973B4AA52C30}" type="presParOf" srcId="{D5ABDE3F-3C01-4CFC-8ABE-D192253848A0}" destId="{A13958D2-03B2-48D8-9273-AC9D6B570EC7}" srcOrd="0" destOrd="0" presId="urn:microsoft.com/office/officeart/2005/8/layout/radial6"/>
    <dgm:cxn modelId="{C412AF7F-3D5C-427E-A314-B8BF710029AC}" type="presParOf" srcId="{D5ABDE3F-3C01-4CFC-8ABE-D192253848A0}" destId="{F8540EE9-1A11-401D-A751-2D96E9D004D9}" srcOrd="1" destOrd="0" presId="urn:microsoft.com/office/officeart/2005/8/layout/radial6"/>
    <dgm:cxn modelId="{BD9F024C-7B6F-4CF9-BD2F-ECED30064E33}" type="presParOf" srcId="{D5ABDE3F-3C01-4CFC-8ABE-D192253848A0}" destId="{A34D0254-EB6F-4BDA-B0DD-6391DEA6A9BE}" srcOrd="2" destOrd="0" presId="urn:microsoft.com/office/officeart/2005/8/layout/radial6"/>
    <dgm:cxn modelId="{0352BED6-0B19-49A2-86F3-1542CC637881}" type="presParOf" srcId="{D5ABDE3F-3C01-4CFC-8ABE-D192253848A0}" destId="{45658765-628E-44B6-9CC7-5E9B9C4B42E3}" srcOrd="3" destOrd="0" presId="urn:microsoft.com/office/officeart/2005/8/layout/radial6"/>
    <dgm:cxn modelId="{83F8F83B-7A2B-42DF-A395-0C91D55E57FD}" type="presParOf" srcId="{D5ABDE3F-3C01-4CFC-8ABE-D192253848A0}" destId="{A5936A51-4885-45CC-AAD3-1D80AED2C499}" srcOrd="4" destOrd="0" presId="urn:microsoft.com/office/officeart/2005/8/layout/radial6"/>
    <dgm:cxn modelId="{22A1F258-178A-40F8-8188-45078BA7BB2B}" type="presParOf" srcId="{D5ABDE3F-3C01-4CFC-8ABE-D192253848A0}" destId="{20231AC8-76D6-4A44-A199-FA91480A673A}" srcOrd="5" destOrd="0" presId="urn:microsoft.com/office/officeart/2005/8/layout/radial6"/>
    <dgm:cxn modelId="{A7238244-4246-4C40-80F5-82DDD24F1388}" type="presParOf" srcId="{D5ABDE3F-3C01-4CFC-8ABE-D192253848A0}" destId="{15E2379E-0290-4484-908A-13AAF18F1C68}" srcOrd="6" destOrd="0" presId="urn:microsoft.com/office/officeart/2005/8/layout/radial6"/>
    <dgm:cxn modelId="{613EA696-01A7-4193-8B21-08AACDC398DC}" type="presParOf" srcId="{D5ABDE3F-3C01-4CFC-8ABE-D192253848A0}" destId="{4EB2BA20-C8DA-454F-9767-6FC7E34EBC62}" srcOrd="7" destOrd="0" presId="urn:microsoft.com/office/officeart/2005/8/layout/radial6"/>
    <dgm:cxn modelId="{85E7A514-854E-4F64-886D-4A62BCA076E1}" type="presParOf" srcId="{D5ABDE3F-3C01-4CFC-8ABE-D192253848A0}" destId="{F101808C-1A16-45AB-B012-643EFAF438CE}" srcOrd="8" destOrd="0" presId="urn:microsoft.com/office/officeart/2005/8/layout/radial6"/>
    <dgm:cxn modelId="{6D47A0FF-088F-4DBF-A9B9-8818D10C92BA}" type="presParOf" srcId="{D5ABDE3F-3C01-4CFC-8ABE-D192253848A0}" destId="{69266474-B964-4686-9166-AB1E6CAA326D}" srcOrd="9" destOrd="0" presId="urn:microsoft.com/office/officeart/2005/8/layout/radial6"/>
    <dgm:cxn modelId="{99AF1AD6-623C-4049-BD7A-8F79332A1CDF}" type="presParOf" srcId="{D5ABDE3F-3C01-4CFC-8ABE-D192253848A0}" destId="{9EB6A124-5D65-4491-BA2E-68515388A488}" srcOrd="10" destOrd="0" presId="urn:microsoft.com/office/officeart/2005/8/layout/radial6"/>
    <dgm:cxn modelId="{5618E9CA-CB11-4B3A-9B66-1785570A0E6E}" type="presParOf" srcId="{D5ABDE3F-3C01-4CFC-8ABE-D192253848A0}" destId="{FE1DC12A-DDAA-4A22-B512-E2C6C70F2E90}" srcOrd="11" destOrd="0" presId="urn:microsoft.com/office/officeart/2005/8/layout/radial6"/>
    <dgm:cxn modelId="{0B87E710-CD15-4645-8D3E-D1C2716803A0}" type="presParOf" srcId="{D5ABDE3F-3C01-4CFC-8ABE-D192253848A0}" destId="{0CC6362B-981C-4C90-8F11-71116FA89955}" srcOrd="12" destOrd="0" presId="urn:microsoft.com/office/officeart/2005/8/layout/radial6"/>
    <dgm:cxn modelId="{D54467FA-37F7-42F6-8913-5F5BD63EF5B7}" type="presParOf" srcId="{D5ABDE3F-3C01-4CFC-8ABE-D192253848A0}" destId="{9C7380CA-B510-4A3A-9515-8D9DD3825C22}" srcOrd="13" destOrd="0" presId="urn:microsoft.com/office/officeart/2005/8/layout/radial6"/>
    <dgm:cxn modelId="{DAE2C5C4-95FB-41BC-A435-F96916291F68}" type="presParOf" srcId="{D5ABDE3F-3C01-4CFC-8ABE-D192253848A0}" destId="{F996FA10-4D5B-4DBE-B3B1-C3565CCD3FDD}" srcOrd="14" destOrd="0" presId="urn:microsoft.com/office/officeart/2005/8/layout/radial6"/>
    <dgm:cxn modelId="{2C232888-83F0-4924-AFF3-F054356732BA}" type="presParOf" srcId="{D5ABDE3F-3C01-4CFC-8ABE-D192253848A0}" destId="{941883A3-D91D-41F9-ADD3-E7AEC5FA682E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D19F3-AB94-484A-9328-B98CDAE4282C}">
      <dsp:nvSpPr>
        <dsp:cNvPr id="0" name=""/>
        <dsp:cNvSpPr/>
      </dsp:nvSpPr>
      <dsp:spPr>
        <a:xfrm>
          <a:off x="2547" y="8532"/>
          <a:ext cx="2484239" cy="9936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矩阵的基本操作</a:t>
          </a:r>
        </a:p>
      </dsp:txBody>
      <dsp:txXfrm>
        <a:off x="2547" y="8532"/>
        <a:ext cx="2484239" cy="993695"/>
      </dsp:txXfrm>
    </dsp:sp>
    <dsp:sp modelId="{3124CA76-70F1-480F-A61C-AED9797A40D5}">
      <dsp:nvSpPr>
        <dsp:cNvPr id="0" name=""/>
        <dsp:cNvSpPr/>
      </dsp:nvSpPr>
      <dsp:spPr>
        <a:xfrm>
          <a:off x="2547" y="1002227"/>
          <a:ext cx="2484239" cy="27230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rPr>
            <a:t>转置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 err="1">
              <a:solidFill>
                <a:schemeClr val="accent6">
                  <a:lumMod val="50000"/>
                </a:schemeClr>
              </a:solidFill>
              <a:latin typeface="+mj-ea"/>
              <a:ea typeface="+mj-ea"/>
            </a:rPr>
            <a:t>Frobenius</a:t>
          </a:r>
          <a:r>
            <a:rPr lang="en-US" altLang="zh-CN" sz="2000" kern="120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rPr>
            <a:t> </a:t>
          </a:r>
          <a:r>
            <a:rPr lang="zh-CN" altLang="en-US" sz="2000" kern="120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rPr>
            <a:t>范数</a:t>
          </a:r>
        </a:p>
      </dsp:txBody>
      <dsp:txXfrm>
        <a:off x="2547" y="1002227"/>
        <a:ext cx="2484239" cy="2723040"/>
      </dsp:txXfrm>
    </dsp:sp>
    <dsp:sp modelId="{CDE78B39-E515-4A0B-A342-F8FFE736641C}">
      <dsp:nvSpPr>
        <dsp:cNvPr id="0" name=""/>
        <dsp:cNvSpPr/>
      </dsp:nvSpPr>
      <dsp:spPr>
        <a:xfrm>
          <a:off x="2834580" y="8532"/>
          <a:ext cx="2484239" cy="9936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矩阵的四则运算</a:t>
          </a:r>
        </a:p>
      </dsp:txBody>
      <dsp:txXfrm>
        <a:off x="2834580" y="8532"/>
        <a:ext cx="2484239" cy="993695"/>
      </dsp:txXfrm>
    </dsp:sp>
    <dsp:sp modelId="{5C9823A5-53A7-4407-97ED-C9401775E310}">
      <dsp:nvSpPr>
        <dsp:cNvPr id="0" name=""/>
        <dsp:cNvSpPr/>
      </dsp:nvSpPr>
      <dsp:spPr>
        <a:xfrm>
          <a:off x="2834580" y="1002227"/>
          <a:ext cx="2484239" cy="272304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矩阵的加法（标量、向量、矩阵）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矩阵的数乘</a:t>
          </a:r>
          <a:endParaRPr lang="en-US" altLang="zh-C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矩阵与向量的乘法</a:t>
          </a:r>
          <a:endParaRPr lang="en-US" altLang="zh-C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矩阵与矩阵的乘法</a:t>
          </a:r>
        </a:p>
      </dsp:txBody>
      <dsp:txXfrm>
        <a:off x="2834580" y="1002227"/>
        <a:ext cx="2484239" cy="2723040"/>
      </dsp:txXfrm>
    </dsp:sp>
    <dsp:sp modelId="{C37044AD-8460-4BF2-B04F-7391BCDDD95F}">
      <dsp:nvSpPr>
        <dsp:cNvPr id="0" name=""/>
        <dsp:cNvSpPr/>
      </dsp:nvSpPr>
      <dsp:spPr>
        <a:xfrm>
          <a:off x="5666612" y="8532"/>
          <a:ext cx="2484239" cy="9936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特殊运算</a:t>
          </a:r>
        </a:p>
      </dsp:txBody>
      <dsp:txXfrm>
        <a:off x="5666612" y="8532"/>
        <a:ext cx="2484239" cy="993695"/>
      </dsp:txXfrm>
    </dsp:sp>
    <dsp:sp modelId="{747F1D29-0320-433D-B5DD-F39FF11C7232}">
      <dsp:nvSpPr>
        <dsp:cNvPr id="0" name=""/>
        <dsp:cNvSpPr/>
      </dsp:nvSpPr>
      <dsp:spPr>
        <a:xfrm>
          <a:off x="5666612" y="1002227"/>
          <a:ext cx="2484239" cy="272304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solidFill>
                <a:srgbClr val="7030A0"/>
              </a:solidFill>
            </a:rPr>
            <a:t>特征分解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solidFill>
                <a:srgbClr val="7030A0"/>
              </a:solidFill>
            </a:rPr>
            <a:t>奇异值分解</a:t>
          </a:r>
          <a:endParaRPr lang="en-US" altLang="zh-CN" sz="1800" kern="1200" dirty="0">
            <a:solidFill>
              <a:srgbClr val="7030A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>
              <a:solidFill>
                <a:srgbClr val="7030A0"/>
              </a:solidFill>
            </a:rPr>
            <a:t>Moore-Penrose</a:t>
          </a:r>
          <a:r>
            <a:rPr lang="zh-CN" altLang="en-US" sz="1800" kern="1200" dirty="0">
              <a:solidFill>
                <a:srgbClr val="7030A0"/>
              </a:solidFill>
            </a:rPr>
            <a:t>伪逆</a:t>
          </a:r>
          <a:endParaRPr lang="en-US" altLang="zh-CN" sz="1800" kern="1200" dirty="0">
            <a:solidFill>
              <a:srgbClr val="7030A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solidFill>
                <a:srgbClr val="7030A0"/>
              </a:solidFill>
            </a:rPr>
            <a:t>矩阵的迹运算</a:t>
          </a:r>
          <a:endParaRPr lang="en-US" altLang="zh-CN" sz="1800" kern="1200" dirty="0">
            <a:solidFill>
              <a:srgbClr val="7030A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solidFill>
                <a:srgbClr val="7030A0"/>
              </a:solidFill>
            </a:rPr>
            <a:t>矩阵的秩</a:t>
          </a:r>
          <a:endParaRPr lang="en-US" altLang="zh-CN" sz="1800" kern="1200" dirty="0">
            <a:solidFill>
              <a:srgbClr val="7030A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solidFill>
                <a:srgbClr val="7030A0"/>
              </a:solidFill>
            </a:rPr>
            <a:t>矩阵的行列式</a:t>
          </a:r>
        </a:p>
      </dsp:txBody>
      <dsp:txXfrm>
        <a:off x="5666612" y="1002227"/>
        <a:ext cx="2484239" cy="2723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0AA6E-6CC1-4010-BFE1-719B0A3CDD94}">
      <dsp:nvSpPr>
        <dsp:cNvPr id="0" name=""/>
        <dsp:cNvSpPr/>
      </dsp:nvSpPr>
      <dsp:spPr>
        <a:xfrm>
          <a:off x="1309158" y="1065070"/>
          <a:ext cx="810683" cy="810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kern="1200" dirty="0"/>
            <a:t>矩阵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kern="1200" dirty="0"/>
            <a:t>加法</a:t>
          </a:r>
        </a:p>
      </dsp:txBody>
      <dsp:txXfrm>
        <a:off x="1427880" y="1183792"/>
        <a:ext cx="573239" cy="573239"/>
      </dsp:txXfrm>
    </dsp:sp>
    <dsp:sp modelId="{4DC1CB74-9602-40E2-A204-5B1E792906C8}">
      <dsp:nvSpPr>
        <dsp:cNvPr id="0" name=""/>
        <dsp:cNvSpPr/>
      </dsp:nvSpPr>
      <dsp:spPr>
        <a:xfrm rot="16200000">
          <a:off x="1592017" y="921310"/>
          <a:ext cx="244964" cy="42555"/>
        </a:xfrm>
        <a:custGeom>
          <a:avLst/>
          <a:gdLst/>
          <a:ahLst/>
          <a:cxnLst/>
          <a:rect l="0" t="0" r="0" b="0"/>
          <a:pathLst>
            <a:path>
              <a:moveTo>
                <a:pt x="0" y="21277"/>
              </a:moveTo>
              <a:lnTo>
                <a:pt x="244964" y="2127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08375" y="936464"/>
        <a:ext cx="12248" cy="12248"/>
      </dsp:txXfrm>
    </dsp:sp>
    <dsp:sp modelId="{E88B4262-DDEF-4DF1-AFFB-49754BFB8845}">
      <dsp:nvSpPr>
        <dsp:cNvPr id="0" name=""/>
        <dsp:cNvSpPr/>
      </dsp:nvSpPr>
      <dsp:spPr>
        <a:xfrm>
          <a:off x="1309158" y="9423"/>
          <a:ext cx="810683" cy="8106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标量</a:t>
          </a:r>
        </a:p>
      </dsp:txBody>
      <dsp:txXfrm>
        <a:off x="1427880" y="128145"/>
        <a:ext cx="573239" cy="573239"/>
      </dsp:txXfrm>
    </dsp:sp>
    <dsp:sp modelId="{9DDF0293-B1A7-47F9-B357-8813CEC9BCD7}">
      <dsp:nvSpPr>
        <dsp:cNvPr id="0" name=""/>
        <dsp:cNvSpPr/>
      </dsp:nvSpPr>
      <dsp:spPr>
        <a:xfrm rot="1800000">
          <a:off x="2049126" y="1713045"/>
          <a:ext cx="244964" cy="42555"/>
        </a:xfrm>
        <a:custGeom>
          <a:avLst/>
          <a:gdLst/>
          <a:ahLst/>
          <a:cxnLst/>
          <a:rect l="0" t="0" r="0" b="0"/>
          <a:pathLst>
            <a:path>
              <a:moveTo>
                <a:pt x="0" y="21277"/>
              </a:moveTo>
              <a:lnTo>
                <a:pt x="244964" y="2127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165484" y="1728199"/>
        <a:ext cx="12248" cy="12248"/>
      </dsp:txXfrm>
    </dsp:sp>
    <dsp:sp modelId="{19B91319-E17F-4FF6-96DA-644B727A17CB}">
      <dsp:nvSpPr>
        <dsp:cNvPr id="0" name=""/>
        <dsp:cNvSpPr/>
      </dsp:nvSpPr>
      <dsp:spPr>
        <a:xfrm>
          <a:off x="2223375" y="1592893"/>
          <a:ext cx="810683" cy="810683"/>
        </a:xfrm>
        <a:prstGeom prst="ellipse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向量</a:t>
          </a:r>
        </a:p>
      </dsp:txBody>
      <dsp:txXfrm>
        <a:off x="2342097" y="1711615"/>
        <a:ext cx="573239" cy="573239"/>
      </dsp:txXfrm>
    </dsp:sp>
    <dsp:sp modelId="{CF170879-20FA-4900-B613-3FCE75D37E15}">
      <dsp:nvSpPr>
        <dsp:cNvPr id="0" name=""/>
        <dsp:cNvSpPr/>
      </dsp:nvSpPr>
      <dsp:spPr>
        <a:xfrm rot="9000000">
          <a:off x="1134909" y="1713045"/>
          <a:ext cx="244964" cy="42555"/>
        </a:xfrm>
        <a:custGeom>
          <a:avLst/>
          <a:gdLst/>
          <a:ahLst/>
          <a:cxnLst/>
          <a:rect l="0" t="0" r="0" b="0"/>
          <a:pathLst>
            <a:path>
              <a:moveTo>
                <a:pt x="0" y="21277"/>
              </a:moveTo>
              <a:lnTo>
                <a:pt x="244964" y="2127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1251267" y="1728199"/>
        <a:ext cx="12248" cy="12248"/>
      </dsp:txXfrm>
    </dsp:sp>
    <dsp:sp modelId="{112AE459-69FE-4D8C-8697-85156324F95B}">
      <dsp:nvSpPr>
        <dsp:cNvPr id="0" name=""/>
        <dsp:cNvSpPr/>
      </dsp:nvSpPr>
      <dsp:spPr>
        <a:xfrm>
          <a:off x="394941" y="1592893"/>
          <a:ext cx="810683" cy="810683"/>
        </a:xfrm>
        <a:prstGeom prst="ellipse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矩阵</a:t>
          </a:r>
        </a:p>
      </dsp:txBody>
      <dsp:txXfrm>
        <a:off x="513663" y="1711615"/>
        <a:ext cx="573239" cy="5732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883A3-D91D-41F9-ADD3-E7AEC5FA682E}">
      <dsp:nvSpPr>
        <dsp:cNvPr id="0" name=""/>
        <dsp:cNvSpPr/>
      </dsp:nvSpPr>
      <dsp:spPr>
        <a:xfrm>
          <a:off x="819294" y="382608"/>
          <a:ext cx="2552410" cy="2552410"/>
        </a:xfrm>
        <a:prstGeom prst="blockArc">
          <a:avLst>
            <a:gd name="adj1" fmla="val 11880000"/>
            <a:gd name="adj2" fmla="val 16200000"/>
            <a:gd name="adj3" fmla="val 4639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6362B-981C-4C90-8F11-71116FA89955}">
      <dsp:nvSpPr>
        <dsp:cNvPr id="0" name=""/>
        <dsp:cNvSpPr/>
      </dsp:nvSpPr>
      <dsp:spPr>
        <a:xfrm>
          <a:off x="819294" y="382608"/>
          <a:ext cx="2552410" cy="2552410"/>
        </a:xfrm>
        <a:prstGeom prst="blockArc">
          <a:avLst>
            <a:gd name="adj1" fmla="val 7560000"/>
            <a:gd name="adj2" fmla="val 11880000"/>
            <a:gd name="adj3" fmla="val 4639"/>
          </a:avLst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66474-B964-4686-9166-AB1E6CAA326D}">
      <dsp:nvSpPr>
        <dsp:cNvPr id="0" name=""/>
        <dsp:cNvSpPr/>
      </dsp:nvSpPr>
      <dsp:spPr>
        <a:xfrm>
          <a:off x="819294" y="382608"/>
          <a:ext cx="2552410" cy="2552410"/>
        </a:xfrm>
        <a:prstGeom prst="blockArc">
          <a:avLst>
            <a:gd name="adj1" fmla="val 3240000"/>
            <a:gd name="adj2" fmla="val 7560000"/>
            <a:gd name="adj3" fmla="val 4639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2379E-0290-4484-908A-13AAF18F1C68}">
      <dsp:nvSpPr>
        <dsp:cNvPr id="0" name=""/>
        <dsp:cNvSpPr/>
      </dsp:nvSpPr>
      <dsp:spPr>
        <a:xfrm>
          <a:off x="819294" y="382608"/>
          <a:ext cx="2552410" cy="2552410"/>
        </a:xfrm>
        <a:prstGeom prst="blockArc">
          <a:avLst>
            <a:gd name="adj1" fmla="val 20520000"/>
            <a:gd name="adj2" fmla="val 3240000"/>
            <a:gd name="adj3" fmla="val 4639"/>
          </a:avLst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58765-628E-44B6-9CC7-5E9B9C4B42E3}">
      <dsp:nvSpPr>
        <dsp:cNvPr id="0" name=""/>
        <dsp:cNvSpPr/>
      </dsp:nvSpPr>
      <dsp:spPr>
        <a:xfrm>
          <a:off x="819294" y="382608"/>
          <a:ext cx="2552410" cy="2552410"/>
        </a:xfrm>
        <a:prstGeom prst="blockArc">
          <a:avLst>
            <a:gd name="adj1" fmla="val 16200000"/>
            <a:gd name="adj2" fmla="val 20520000"/>
            <a:gd name="adj3" fmla="val 463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958D2-03B2-48D8-9273-AC9D6B570EC7}">
      <dsp:nvSpPr>
        <dsp:cNvPr id="0" name=""/>
        <dsp:cNvSpPr/>
      </dsp:nvSpPr>
      <dsp:spPr>
        <a:xfrm>
          <a:off x="1508187" y="1071500"/>
          <a:ext cx="1174625" cy="11746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kern="1200" dirty="0"/>
            <a:t>矩阵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kern="1200" dirty="0"/>
            <a:t>乘法</a:t>
          </a:r>
        </a:p>
      </dsp:txBody>
      <dsp:txXfrm>
        <a:off x="1680207" y="1243520"/>
        <a:ext cx="830585" cy="830585"/>
      </dsp:txXfrm>
    </dsp:sp>
    <dsp:sp modelId="{F8540EE9-1A11-401D-A751-2D96E9D004D9}">
      <dsp:nvSpPr>
        <dsp:cNvPr id="0" name=""/>
        <dsp:cNvSpPr/>
      </dsp:nvSpPr>
      <dsp:spPr>
        <a:xfrm>
          <a:off x="1684380" y="1089"/>
          <a:ext cx="822238" cy="82223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数乘</a:t>
          </a:r>
        </a:p>
      </dsp:txBody>
      <dsp:txXfrm>
        <a:off x="1804794" y="121503"/>
        <a:ext cx="581410" cy="581410"/>
      </dsp:txXfrm>
    </dsp:sp>
    <dsp:sp modelId="{A5936A51-4885-45CC-AAD3-1D80AED2C499}">
      <dsp:nvSpPr>
        <dsp:cNvPr id="0" name=""/>
        <dsp:cNvSpPr/>
      </dsp:nvSpPr>
      <dsp:spPr>
        <a:xfrm>
          <a:off x="2869972" y="862472"/>
          <a:ext cx="822238" cy="822238"/>
        </a:xfrm>
        <a:prstGeom prst="ellipse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向量积</a:t>
          </a:r>
        </a:p>
      </dsp:txBody>
      <dsp:txXfrm>
        <a:off x="2990386" y="982886"/>
        <a:ext cx="581410" cy="581410"/>
      </dsp:txXfrm>
    </dsp:sp>
    <dsp:sp modelId="{4EB2BA20-C8DA-454F-9767-6FC7E34EBC62}">
      <dsp:nvSpPr>
        <dsp:cNvPr id="0" name=""/>
        <dsp:cNvSpPr/>
      </dsp:nvSpPr>
      <dsp:spPr>
        <a:xfrm>
          <a:off x="2417116" y="2256218"/>
          <a:ext cx="822238" cy="822238"/>
        </a:xfrm>
        <a:prstGeom prst="ellips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矩阵</a:t>
          </a:r>
        </a:p>
      </dsp:txBody>
      <dsp:txXfrm>
        <a:off x="2537530" y="2376632"/>
        <a:ext cx="581410" cy="581410"/>
      </dsp:txXfrm>
    </dsp:sp>
    <dsp:sp modelId="{9EB6A124-5D65-4491-BA2E-68515388A488}">
      <dsp:nvSpPr>
        <dsp:cNvPr id="0" name=""/>
        <dsp:cNvSpPr/>
      </dsp:nvSpPr>
      <dsp:spPr>
        <a:xfrm>
          <a:off x="951645" y="2256218"/>
          <a:ext cx="822238" cy="822238"/>
        </a:xfrm>
        <a:prstGeom prst="ellipse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幂</a:t>
          </a:r>
        </a:p>
      </dsp:txBody>
      <dsp:txXfrm>
        <a:off x="1072059" y="2376632"/>
        <a:ext cx="581410" cy="581410"/>
      </dsp:txXfrm>
    </dsp:sp>
    <dsp:sp modelId="{9C7380CA-B510-4A3A-9515-8D9DD3825C22}">
      <dsp:nvSpPr>
        <dsp:cNvPr id="0" name=""/>
        <dsp:cNvSpPr/>
      </dsp:nvSpPr>
      <dsp:spPr>
        <a:xfrm>
          <a:off x="498789" y="862472"/>
          <a:ext cx="822238" cy="822238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元素积</a:t>
          </a:r>
        </a:p>
      </dsp:txBody>
      <dsp:txXfrm>
        <a:off x="619203" y="982886"/>
        <a:ext cx="581410" cy="581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D449-0720-4299-8DE9-69CE28848277}" type="datetimeFigureOut">
              <a:rPr lang="zh-CN" altLang="en-US" smtClean="0"/>
              <a:t>2020-6-3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14713" y="642938"/>
            <a:ext cx="231457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0EC1B-DF12-404D-B2C7-261ED781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6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1982AEFB-EE81-48DE-9DD4-8CFBE17FAB1A}"/>
              </a:ext>
            </a:extLst>
          </p:cNvPr>
          <p:cNvSpPr/>
          <p:nvPr userDrawn="1"/>
        </p:nvSpPr>
        <p:spPr>
          <a:xfrm>
            <a:off x="928052" y="4038600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8AF12D8-A3EF-4DD4-AB7C-D25AFC1AFC14}"/>
              </a:ext>
            </a:extLst>
          </p:cNvPr>
          <p:cNvSpPr txBox="1"/>
          <p:nvPr userDrawn="1"/>
        </p:nvSpPr>
        <p:spPr>
          <a:xfrm>
            <a:off x="-1" y="4536206"/>
            <a:ext cx="9144000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397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397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新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41595DCD-EC7B-43D2-A89F-DA49AC4940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3070325"/>
            <a:ext cx="9144000" cy="677108"/>
          </a:xfrm>
        </p:spPr>
        <p:txBody>
          <a:bodyPr/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0AE80A5B-656A-4912-8553-5ED159B18E19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Holder 2">
            <a:extLst>
              <a:ext uri="{FF2B5EF4-FFF2-40B4-BE49-F238E27FC236}">
                <a16:creationId xmlns:a16="http://schemas.microsoft.com/office/drawing/2014/main" id="{C97F5ECA-A77A-40B6-BF8F-F2A82638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1849B83-1B14-435A-8499-1B8C83BDC4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64651" y="6278159"/>
            <a:ext cx="1183005" cy="36416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0D9874C-AEDD-49ED-8609-B716B07F537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00800" y="6278159"/>
            <a:ext cx="1394656" cy="36416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78ED39F-DDC8-442C-9F01-F2E46ECB903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848600" y="6278159"/>
            <a:ext cx="1192964" cy="364168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50466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9">
            <a:extLst>
              <a:ext uri="{FF2B5EF4-FFF2-40B4-BE49-F238E27FC236}">
                <a16:creationId xmlns:a16="http://schemas.microsoft.com/office/drawing/2014/main" id="{3E070FF4-8783-41C9-A071-1E73A67F0448}"/>
              </a:ext>
            </a:extLst>
          </p:cNvPr>
          <p:cNvSpPr/>
          <p:nvPr userDrawn="1"/>
        </p:nvSpPr>
        <p:spPr>
          <a:xfrm>
            <a:off x="827579" y="5461000"/>
            <a:ext cx="1001220" cy="1074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DD9669E9-347C-43B3-AF3E-4073BB6EE26E}"/>
              </a:ext>
            </a:extLst>
          </p:cNvPr>
          <p:cNvSpPr/>
          <p:nvPr userDrawn="1"/>
        </p:nvSpPr>
        <p:spPr>
          <a:xfrm>
            <a:off x="0" y="5546427"/>
            <a:ext cx="9144000" cy="1079500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B44C45-5445-485A-A9AB-82E6A69D648C}"/>
              </a:ext>
            </a:extLst>
          </p:cNvPr>
          <p:cNvGrpSpPr/>
          <p:nvPr userDrawn="1"/>
        </p:nvGrpSpPr>
        <p:grpSpPr>
          <a:xfrm>
            <a:off x="8535925" y="4648200"/>
            <a:ext cx="531876" cy="1016000"/>
            <a:chOff x="8496427" y="3524250"/>
            <a:chExt cx="531876" cy="698500"/>
          </a:xfrm>
        </p:grpSpPr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407C86E8-CC0C-435E-B008-514D802D90BB}"/>
                </a:ext>
              </a:extLst>
            </p:cNvPr>
            <p:cNvSpPr/>
            <p:nvPr/>
          </p:nvSpPr>
          <p:spPr>
            <a:xfrm>
              <a:off x="8496427" y="3524250"/>
              <a:ext cx="18415" cy="698500"/>
            </a:xfrm>
            <a:custGeom>
              <a:avLst/>
              <a:gdLst/>
              <a:ahLst/>
              <a:cxnLst/>
              <a:rect l="l" t="t" r="r" b="b"/>
              <a:pathLst>
                <a:path w="18415" h="698500">
                  <a:moveTo>
                    <a:pt x="0" y="0"/>
                  </a:moveTo>
                  <a:lnTo>
                    <a:pt x="18033" y="698080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C706BD38-20DC-42D1-9CCE-D8E22DFA4D53}"/>
                </a:ext>
              </a:extLst>
            </p:cNvPr>
            <p:cNvSpPr/>
            <p:nvPr/>
          </p:nvSpPr>
          <p:spPr>
            <a:xfrm>
              <a:off x="8497443" y="3524377"/>
              <a:ext cx="530860" cy="275590"/>
            </a:xfrm>
            <a:custGeom>
              <a:avLst/>
              <a:gdLst/>
              <a:ahLst/>
              <a:cxnLst/>
              <a:rect l="l" t="t" r="r" b="b"/>
              <a:pathLst>
                <a:path w="530859" h="275589">
                  <a:moveTo>
                    <a:pt x="0" y="11430"/>
                  </a:moveTo>
                  <a:lnTo>
                    <a:pt x="525017" y="0"/>
                  </a:lnTo>
                  <a:lnTo>
                    <a:pt x="530859" y="263779"/>
                  </a:lnTo>
                  <a:lnTo>
                    <a:pt x="5714" y="275209"/>
                  </a:lnTo>
                  <a:lnTo>
                    <a:pt x="0" y="11430"/>
                  </a:lnTo>
                  <a:close/>
                </a:path>
              </a:pathLst>
            </a:custGeom>
            <a:ln w="1904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48E929C1-037F-47A3-8314-A1855ACC3775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1C8F7364-5B7C-42DB-896A-FD5B81C8A842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5FB11481-8953-4103-971C-E35584A7EA1E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A8B48601-6A35-407D-8201-FCBC65D49CC2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212875AD-78B8-4A77-B09B-1DD3C78571D6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EEA1201A-3744-4689-8930-0B23AA1D04B1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C3125C63-8F63-4988-B8A2-1DE969058E3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7" name="object 22">
              <a:extLst>
                <a:ext uri="{FF2B5EF4-FFF2-40B4-BE49-F238E27FC236}">
                  <a16:creationId xmlns:a16="http://schemas.microsoft.com/office/drawing/2014/main" id="{8D76275C-4F82-4E43-9E3B-64AAE6ED451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8" name="object 23">
              <a:extLst>
                <a:ext uri="{FF2B5EF4-FFF2-40B4-BE49-F238E27FC236}">
                  <a16:creationId xmlns:a16="http://schemas.microsoft.com/office/drawing/2014/main" id="{AF500B73-32A8-4759-9554-97124E1906C2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EBA7AFF4-4DF9-4523-AE84-031732964ABD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1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0" name="object 25">
              <a:extLst>
                <a:ext uri="{FF2B5EF4-FFF2-40B4-BE49-F238E27FC236}">
                  <a16:creationId xmlns:a16="http://schemas.microsoft.com/office/drawing/2014/main" id="{E958EA40-A3DC-4C5C-A6EA-6D91120F2D29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1" name="object 26">
              <a:extLst>
                <a:ext uri="{FF2B5EF4-FFF2-40B4-BE49-F238E27FC236}">
                  <a16:creationId xmlns:a16="http://schemas.microsoft.com/office/drawing/2014/main" id="{83E523FA-32D7-48F9-9D5D-7A0DE72BE062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2" name="object 27">
              <a:extLst>
                <a:ext uri="{FF2B5EF4-FFF2-40B4-BE49-F238E27FC236}">
                  <a16:creationId xmlns:a16="http://schemas.microsoft.com/office/drawing/2014/main" id="{5BDF307F-EF03-440F-BCA7-015194B55A1D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3" name="object 28">
              <a:extLst>
                <a:ext uri="{FF2B5EF4-FFF2-40B4-BE49-F238E27FC236}">
                  <a16:creationId xmlns:a16="http://schemas.microsoft.com/office/drawing/2014/main" id="{D9A4682F-7CD6-4FDF-906D-7972A8F20B10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4" name="object 29">
              <a:extLst>
                <a:ext uri="{FF2B5EF4-FFF2-40B4-BE49-F238E27FC236}">
                  <a16:creationId xmlns:a16="http://schemas.microsoft.com/office/drawing/2014/main" id="{B23D1CF5-A322-4F0C-BAD6-D69417FB272A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5" name="object 30">
              <a:extLst>
                <a:ext uri="{FF2B5EF4-FFF2-40B4-BE49-F238E27FC236}">
                  <a16:creationId xmlns:a16="http://schemas.microsoft.com/office/drawing/2014/main" id="{4A9B59B5-D9C1-405E-986C-533A2A33D42F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6" name="object 31">
              <a:extLst>
                <a:ext uri="{FF2B5EF4-FFF2-40B4-BE49-F238E27FC236}">
                  <a16:creationId xmlns:a16="http://schemas.microsoft.com/office/drawing/2014/main" id="{3DEC1F7C-5B3E-45F6-A7E5-A42711676E3B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8" y="60451"/>
                  </a:lnTo>
                  <a:lnTo>
                    <a:pt x="83693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7" name="object 32">
              <a:extLst>
                <a:ext uri="{FF2B5EF4-FFF2-40B4-BE49-F238E27FC236}">
                  <a16:creationId xmlns:a16="http://schemas.microsoft.com/office/drawing/2014/main" id="{4BF93DE8-1B19-4C9E-A43A-43616E78B261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693" y="57911"/>
                  </a:lnTo>
                  <a:lnTo>
                    <a:pt x="1778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8" name="object 33">
              <a:extLst>
                <a:ext uri="{FF2B5EF4-FFF2-40B4-BE49-F238E27FC236}">
                  <a16:creationId xmlns:a16="http://schemas.microsoft.com/office/drawing/2014/main" id="{DB19FC18-08F7-46F3-9F4D-5C51398A9227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3"/>
                  </a:lnTo>
                  <a:lnTo>
                    <a:pt x="1777" y="60325"/>
                  </a:lnTo>
                  <a:lnTo>
                    <a:pt x="83820" y="57785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9" name="object 34">
              <a:extLst>
                <a:ext uri="{FF2B5EF4-FFF2-40B4-BE49-F238E27FC236}">
                  <a16:creationId xmlns:a16="http://schemas.microsoft.com/office/drawing/2014/main" id="{1EEFF945-5EF5-440E-8DB6-11D5913A77C4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3"/>
                  </a:moveTo>
                  <a:lnTo>
                    <a:pt x="82042" y="0"/>
                  </a:lnTo>
                  <a:lnTo>
                    <a:pt x="83820" y="57785"/>
                  </a:lnTo>
                  <a:lnTo>
                    <a:pt x="1777" y="60325"/>
                  </a:lnTo>
                  <a:lnTo>
                    <a:pt x="0" y="2413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D10CB0F1-C05A-4552-A343-BB09B5E338EC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1915" y="0"/>
                  </a:moveTo>
                  <a:lnTo>
                    <a:pt x="0" y="2539"/>
                  </a:lnTo>
                  <a:lnTo>
                    <a:pt x="1650" y="60451"/>
                  </a:lnTo>
                  <a:lnTo>
                    <a:pt x="83693" y="57911"/>
                  </a:lnTo>
                  <a:lnTo>
                    <a:pt x="81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1" name="object 36">
              <a:extLst>
                <a:ext uri="{FF2B5EF4-FFF2-40B4-BE49-F238E27FC236}">
                  <a16:creationId xmlns:a16="http://schemas.microsoft.com/office/drawing/2014/main" id="{1B1AD891-5D61-47F9-BFD1-1A8CD89C77BA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1915" y="0"/>
                  </a:lnTo>
                  <a:lnTo>
                    <a:pt x="83693" y="57911"/>
                  </a:lnTo>
                  <a:lnTo>
                    <a:pt x="1650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2" name="object 37">
              <a:extLst>
                <a:ext uri="{FF2B5EF4-FFF2-40B4-BE49-F238E27FC236}">
                  <a16:creationId xmlns:a16="http://schemas.microsoft.com/office/drawing/2014/main" id="{0242D25D-71A4-4DB4-8005-90B03576D9E6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3" name="object 38">
              <a:extLst>
                <a:ext uri="{FF2B5EF4-FFF2-40B4-BE49-F238E27FC236}">
                  <a16:creationId xmlns:a16="http://schemas.microsoft.com/office/drawing/2014/main" id="{BC60F468-DC2B-44CF-AEEE-A82C151F0F53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34" name="object 11">
            <a:extLst>
              <a:ext uri="{FF2B5EF4-FFF2-40B4-BE49-F238E27FC236}">
                <a16:creationId xmlns:a16="http://schemas.microsoft.com/office/drawing/2014/main" id="{C2180774-6741-40F4-A904-A005AE022CCA}"/>
              </a:ext>
            </a:extLst>
          </p:cNvPr>
          <p:cNvSpPr/>
          <p:nvPr userDrawn="1"/>
        </p:nvSpPr>
        <p:spPr>
          <a:xfrm>
            <a:off x="827579" y="3048000"/>
            <a:ext cx="1402097" cy="14478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5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39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89"/>
                </a:lnTo>
                <a:lnTo>
                  <a:pt x="335250" y="648969"/>
                </a:lnTo>
                <a:lnTo>
                  <a:pt x="343614" y="664210"/>
                </a:lnTo>
                <a:lnTo>
                  <a:pt x="352669" y="679450"/>
                </a:lnTo>
                <a:lnTo>
                  <a:pt x="362521" y="694689"/>
                </a:lnTo>
                <a:lnTo>
                  <a:pt x="374372" y="717550"/>
                </a:lnTo>
                <a:lnTo>
                  <a:pt x="388937" y="740410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10"/>
                </a:lnTo>
                <a:lnTo>
                  <a:pt x="489997" y="732789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60"/>
                </a:lnTo>
                <a:lnTo>
                  <a:pt x="513159" y="638810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89"/>
                </a:lnTo>
                <a:lnTo>
                  <a:pt x="401009" y="600710"/>
                </a:lnTo>
                <a:lnTo>
                  <a:pt x="343725" y="600710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39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89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60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10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10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89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10"/>
                </a:lnTo>
                <a:lnTo>
                  <a:pt x="700212" y="660400"/>
                </a:lnTo>
                <a:lnTo>
                  <a:pt x="710120" y="689610"/>
                </a:lnTo>
                <a:lnTo>
                  <a:pt x="706282" y="712469"/>
                </a:lnTo>
                <a:lnTo>
                  <a:pt x="694467" y="734060"/>
                </a:lnTo>
                <a:lnTo>
                  <a:pt x="674223" y="753110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10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10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89"/>
                </a:lnTo>
                <a:lnTo>
                  <a:pt x="871283" y="627380"/>
                </a:lnTo>
                <a:lnTo>
                  <a:pt x="876363" y="624839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10"/>
                </a:lnTo>
                <a:lnTo>
                  <a:pt x="731329" y="612139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89"/>
                </a:moveTo>
                <a:lnTo>
                  <a:pt x="292933" y="213360"/>
                </a:lnTo>
                <a:lnTo>
                  <a:pt x="278765" y="266700"/>
                </a:lnTo>
                <a:lnTo>
                  <a:pt x="269263" y="321310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39"/>
                </a:lnTo>
                <a:lnTo>
                  <a:pt x="312483" y="624839"/>
                </a:lnTo>
                <a:lnTo>
                  <a:pt x="312483" y="579119"/>
                </a:lnTo>
                <a:lnTo>
                  <a:pt x="291572" y="543560"/>
                </a:lnTo>
                <a:lnTo>
                  <a:pt x="279876" y="499110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39"/>
                </a:lnTo>
                <a:lnTo>
                  <a:pt x="312483" y="161289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10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39"/>
                </a:lnTo>
                <a:lnTo>
                  <a:pt x="909921" y="453389"/>
                </a:lnTo>
                <a:lnTo>
                  <a:pt x="908065" y="499110"/>
                </a:lnTo>
                <a:lnTo>
                  <a:pt x="896614" y="542289"/>
                </a:lnTo>
                <a:lnTo>
                  <a:pt x="876363" y="577850"/>
                </a:lnTo>
                <a:lnTo>
                  <a:pt x="876363" y="624839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60"/>
                </a:lnTo>
                <a:lnTo>
                  <a:pt x="945721" y="474980"/>
                </a:lnTo>
                <a:lnTo>
                  <a:pt x="945191" y="453389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39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89"/>
                </a:lnTo>
                <a:lnTo>
                  <a:pt x="592518" y="580389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39"/>
                </a:lnTo>
                <a:lnTo>
                  <a:pt x="593788" y="276860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39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10"/>
                </a:lnTo>
                <a:lnTo>
                  <a:pt x="845121" y="600710"/>
                </a:lnTo>
                <a:lnTo>
                  <a:pt x="841746" y="543560"/>
                </a:lnTo>
                <a:lnTo>
                  <a:pt x="841056" y="499110"/>
                </a:lnTo>
                <a:lnTo>
                  <a:pt x="841077" y="491489"/>
                </a:lnTo>
                <a:lnTo>
                  <a:pt x="842567" y="453389"/>
                </a:lnTo>
                <a:lnTo>
                  <a:pt x="851163" y="396239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39"/>
                </a:lnTo>
                <a:lnTo>
                  <a:pt x="828835" y="91439"/>
                </a:lnTo>
                <a:lnTo>
                  <a:pt x="799557" y="59689"/>
                </a:lnTo>
                <a:lnTo>
                  <a:pt x="766460" y="34289"/>
                </a:lnTo>
                <a:lnTo>
                  <a:pt x="729441" y="15239"/>
                </a:lnTo>
                <a:lnTo>
                  <a:pt x="688393" y="3810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39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60"/>
                </a:lnTo>
                <a:lnTo>
                  <a:pt x="490029" y="26669"/>
                </a:lnTo>
                <a:lnTo>
                  <a:pt x="441328" y="35560"/>
                </a:lnTo>
                <a:lnTo>
                  <a:pt x="399826" y="54610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89"/>
                </a:lnTo>
                <a:lnTo>
                  <a:pt x="312483" y="370839"/>
                </a:lnTo>
                <a:lnTo>
                  <a:pt x="320881" y="370839"/>
                </a:lnTo>
                <a:lnTo>
                  <a:pt x="328803" y="377189"/>
                </a:lnTo>
                <a:lnTo>
                  <a:pt x="335772" y="389889"/>
                </a:lnTo>
                <a:lnTo>
                  <a:pt x="341312" y="408939"/>
                </a:lnTo>
                <a:lnTo>
                  <a:pt x="346279" y="445769"/>
                </a:lnTo>
                <a:lnTo>
                  <a:pt x="348186" y="491489"/>
                </a:lnTo>
                <a:lnTo>
                  <a:pt x="347259" y="543560"/>
                </a:lnTo>
                <a:lnTo>
                  <a:pt x="343725" y="600710"/>
                </a:lnTo>
                <a:lnTo>
                  <a:pt x="401009" y="600710"/>
                </a:lnTo>
                <a:lnTo>
                  <a:pt x="376793" y="534669"/>
                </a:lnTo>
                <a:lnTo>
                  <a:pt x="369075" y="486410"/>
                </a:lnTo>
                <a:lnTo>
                  <a:pt x="364618" y="435610"/>
                </a:lnTo>
                <a:lnTo>
                  <a:pt x="363084" y="389889"/>
                </a:lnTo>
                <a:lnTo>
                  <a:pt x="363185" y="377189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39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10"/>
                </a:lnTo>
                <a:lnTo>
                  <a:pt x="876363" y="600710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89"/>
                </a:lnTo>
                <a:lnTo>
                  <a:pt x="544889" y="246380"/>
                </a:lnTo>
                <a:lnTo>
                  <a:pt x="561594" y="255269"/>
                </a:lnTo>
                <a:lnTo>
                  <a:pt x="577822" y="265430"/>
                </a:lnTo>
                <a:lnTo>
                  <a:pt x="593788" y="276860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474CD09D-2373-4573-8D3F-3E5844381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1400874"/>
            <a:ext cx="4724400" cy="1319144"/>
          </a:xfrm>
        </p:spPr>
        <p:txBody>
          <a:bodyPr/>
          <a:lstStyle>
            <a:lvl1pPr marL="342891" indent="-342891" algn="l">
              <a:lnSpc>
                <a:spcPct val="150000"/>
              </a:lnSpc>
              <a:spcAft>
                <a:spcPts val="80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9FD92A52-FEAA-4442-B24C-DFBD0B1938B7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6" name="Holder 2">
            <a:extLst>
              <a:ext uri="{FF2B5EF4-FFF2-40B4-BE49-F238E27FC236}">
                <a16:creationId xmlns:a16="http://schemas.microsoft.com/office/drawing/2014/main" id="{A424263A-B13D-4168-B557-0808BE9E0A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学习目标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15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0" y="2937379"/>
            <a:ext cx="9144000" cy="553997"/>
          </a:xfrm>
        </p:spPr>
        <p:txBody>
          <a:bodyPr anchor="ctr"/>
          <a:lstStyle>
            <a:lvl1pPr algn="ctr"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6E85D45F-AEF7-4DB7-9C85-720C99EA920D}"/>
              </a:ext>
            </a:extLst>
          </p:cNvPr>
          <p:cNvSpPr/>
          <p:nvPr userDrawn="1"/>
        </p:nvSpPr>
        <p:spPr>
          <a:xfrm>
            <a:off x="1577340" y="1219200"/>
            <a:ext cx="5989320" cy="3976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92673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90EEE-8790-4E80-8633-F5EBB0381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 lIns="252000" rIns="252000" anchor="ctr"/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724136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291472E6-B101-4C60-9A44-56E5BDA13E03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Holder 2">
            <a:extLst>
              <a:ext uri="{FF2B5EF4-FFF2-40B4-BE49-F238E27FC236}">
                <a16:creationId xmlns:a16="http://schemas.microsoft.com/office/drawing/2014/main" id="{3D9E8637-7446-4694-A4A9-F9335135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724136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F60ED85-8164-4C45-AAC0-200471DA7321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0" name="Holder 2">
            <a:extLst>
              <a:ext uri="{FF2B5EF4-FFF2-40B4-BE49-F238E27FC236}">
                <a16:creationId xmlns:a16="http://schemas.microsoft.com/office/drawing/2014/main" id="{59E4ECF2-4801-4B14-857F-D5C8A1D7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037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381D6B79-5626-4211-8688-0F03C3F646B9}"/>
              </a:ext>
            </a:extLst>
          </p:cNvPr>
          <p:cNvSpPr txBox="1"/>
          <p:nvPr userDrawn="1"/>
        </p:nvSpPr>
        <p:spPr>
          <a:xfrm>
            <a:off x="1678178" y="2710011"/>
            <a:ext cx="578739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7784" algn="l"/>
                <a:tab pos="3282869" algn="l"/>
              </a:tabLst>
            </a:pPr>
            <a:r>
              <a:rPr sz="2800" b="1" dirty="0">
                <a:solidFill>
                  <a:srgbClr val="006FC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 dirty="0">
              <a:latin typeface="微软雅黑"/>
              <a:cs typeface="微软雅黑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D6391A06-2E43-448C-810F-C8ADDD59684C}"/>
              </a:ext>
            </a:extLst>
          </p:cNvPr>
          <p:cNvSpPr txBox="1"/>
          <p:nvPr userDrawn="1"/>
        </p:nvSpPr>
        <p:spPr>
          <a:xfrm>
            <a:off x="1678178" y="4038601"/>
            <a:ext cx="4397503" cy="967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0856F89-5771-41FB-970E-68571E464369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Holder 2">
            <a:extLst>
              <a:ext uri="{FF2B5EF4-FFF2-40B4-BE49-F238E27FC236}">
                <a16:creationId xmlns:a16="http://schemas.microsoft.com/office/drawing/2014/main" id="{807BA48F-DD9F-41E0-9B47-A44F6457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36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616376"/>
            <a:ext cx="91440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9626" y="2182029"/>
            <a:ext cx="752474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0" y="-1"/>
            <a:ext cx="9144000" cy="192000"/>
          </a:xfrm>
          <a:prstGeom prst="rect">
            <a:avLst/>
          </a:prstGeom>
          <a:solidFill>
            <a:schemeClr val="tx1"/>
          </a:solidFill>
        </p:spPr>
        <p:txBody>
          <a:bodyPr vert="horz" lIns="270000" tIns="34291" rIns="135000" bIns="34291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计算机数学（</a:t>
            </a:r>
            <a:r>
              <a:rPr lang="en-US" altLang="zh-CN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Mathematical</a:t>
            </a:r>
            <a:r>
              <a:rPr lang="zh-CN" altLang="en-US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0" y="6691499"/>
            <a:ext cx="4595648" cy="166501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1" rIns="135000" bIns="34291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67" baseline="0" dirty="0"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Xinyu Ou | ouxinyu@alumni.hust.edu.cn </a:t>
            </a:r>
            <a:endParaRPr lang="zh-CN" altLang="en-US" sz="1067" baseline="0" dirty="0"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595649" y="6693978"/>
            <a:ext cx="4548353" cy="164212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67" b="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Yunnan Open University                                                                                   </a:t>
            </a:r>
            <a:fld id="{7202DD23-40A6-4897-9814-C905B8680320}" type="slidenum">
              <a:rPr lang="en-US" altLang="zh-CN" sz="1067" baseline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‹#›</a:t>
            </a:fld>
            <a:r>
              <a:rPr lang="en-US" altLang="zh-CN" sz="1067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/56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68" r:id="rId3"/>
    <p:sldLayoutId id="2147483662" r:id="rId4"/>
    <p:sldLayoutId id="2147483673" r:id="rId5"/>
    <p:sldLayoutId id="2147483672" r:id="rId6"/>
  </p:sldLayoutIdLst>
  <p:txStyles>
    <p:titleStyle>
      <a:lvl1pPr algn="ctr">
        <a:defRPr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>
        <a:defRPr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teaching.ouxinyu.cn/ComputerMath/Html/Interactions/Lecture04MatrixOperationsAssignments.html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teaching.ouxinyu.cn/ComputerMath/Html/Interactions/Lecture04MatrixOperationsAssignments.html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teaching.ouxinyu.cn/ComputerMath/Html/Interactions/Lecture04MatrixOperationsAssignments.html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51.png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8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55.png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52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53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teaching.ouxinyu.cn/ComputerMath/Html/Interactions/Lecture04MatrixOperationsAssignments.html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F570A8-D083-40D5-87E4-D82D14654E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3070325"/>
            <a:ext cx="9144000" cy="67710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05</a:t>
            </a:r>
            <a:r>
              <a:rPr lang="zh-CN" altLang="en-US" dirty="0"/>
              <a:t>讲</a:t>
            </a:r>
            <a:r>
              <a:rPr lang="en-US" altLang="zh-CN" dirty="0"/>
              <a:t> </a:t>
            </a:r>
            <a:r>
              <a:rPr lang="zh-CN" altLang="en-US" dirty="0"/>
              <a:t>矩阵操作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F30B52-06D7-4831-8AD2-CCC2CD32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矩阵</a:t>
            </a:r>
          </a:p>
        </p:txBody>
      </p:sp>
    </p:spTree>
    <p:extLst>
      <p:ext uri="{BB962C8B-B14F-4D97-AF65-F5344CB8AC3E}">
        <p14:creationId xmlns:p14="http://schemas.microsoft.com/office/powerpoint/2010/main" val="98489020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EBA2783-B716-43EE-BDF4-B1E4C00FA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矩阵的加法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chemeClr val="accent6"/>
                </a:solidFill>
              </a:rPr>
              <a:t>矩阵与矩阵相加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E4D1F29C-7647-42A0-BE79-A05E1BB4C5B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5288976"/>
              </a:xfrm>
            </p:spPr>
            <p:txBody>
              <a:bodyPr/>
              <a:lstStyle/>
              <a:p>
                <a:r>
                  <a:rPr lang="en-US" altLang="zh-CN" b="1" dirty="0"/>
                  <a:t>【</a:t>
                </a:r>
                <a:r>
                  <a:rPr lang="zh-CN" altLang="en-US" b="1" dirty="0"/>
                  <a:t>定义</a:t>
                </a:r>
                <a:r>
                  <a:rPr lang="en-US" altLang="zh-CN" b="1" dirty="0"/>
                  <a:t>3】</a:t>
                </a:r>
                <a:r>
                  <a:rPr lang="zh-CN" altLang="en-US" dirty="0"/>
                  <a:t>设存在两个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的矩阵 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𝐴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𝑎</a:t>
                </a:r>
                <a:r>
                  <a:rPr lang="zh-CN" altLang="en-US" baseline="-25000" dirty="0"/>
                  <a:t>𝑖𝑗</a:t>
                </a:r>
                <a:r>
                  <a:rPr lang="en-US" altLang="zh-CN" dirty="0"/>
                  <a:t>,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𝐵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𝑏</a:t>
                </a:r>
                <a:r>
                  <a:rPr lang="zh-CN" altLang="en-US" baseline="-25000" dirty="0"/>
                  <a:t>𝑖𝑗</a:t>
                </a:r>
                <a:r>
                  <a:rPr lang="zh-CN" altLang="en-US" dirty="0"/>
                  <a:t>，那么矩阵</a:t>
                </a:r>
                <a:r>
                  <a:rPr lang="zh-CN" altLang="en-US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𝐴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与</a:t>
                </a:r>
                <a:r>
                  <a:rPr lang="en-US" altLang="zh-CN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的和</a:t>
                </a:r>
                <a:r>
                  <a:rPr lang="zh-CN" altLang="en-US" dirty="0"/>
                  <a:t> 记作</a:t>
                </a:r>
                <a:r>
                  <a:rPr lang="zh-CN" alt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𝐴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+</a:t>
                </a:r>
                <a:r>
                  <a:rPr lang="zh-CN" altLang="en-US" b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𝐵</a:t>
                </a:r>
                <a:r>
                  <a:rPr lang="zh-CN" altLang="en-US" dirty="0"/>
                  <a:t>，规定为：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𝑚𝑛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𝑚𝑛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>
                  <a:lnSpc>
                    <a:spcPct val="250000"/>
                  </a:lnSpc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     只有当两个矩阵是同型矩阵时，这两个矩阵才能进行加法运算。</a:t>
                </a:r>
              </a:p>
            </p:txBody>
          </p:sp>
        </mc:Choice>
        <mc:Fallback xmlns="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E4D1F29C-7647-42A0-BE79-A05E1BB4C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288976"/>
              </a:xfrm>
              <a:blipFill>
                <a:blip r:embed="rId2"/>
                <a:stretch>
                  <a:fillRect l="-467" r="-3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4F775536-4CEE-4174-826D-F49884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矩阵的四则运算</a:t>
            </a:r>
          </a:p>
        </p:txBody>
      </p:sp>
    </p:spTree>
    <p:extLst>
      <p:ext uri="{BB962C8B-B14F-4D97-AF65-F5344CB8AC3E}">
        <p14:creationId xmlns:p14="http://schemas.microsoft.com/office/powerpoint/2010/main" val="144439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EBA2783-B716-43EE-BDF4-B1E4C00FA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矩阵加法的运算规律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chemeClr val="accent6"/>
                </a:solidFill>
              </a:rPr>
              <a:t>矩阵与矩阵相加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E4D1F29C-7647-42A0-BE79-A05E1BB4C5B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456518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矩阵加法满足下列运算规律（设</a:t>
                </a:r>
                <a:r>
                  <a:rPr lang="en-US" altLang="zh-CN" b="1" i="1" dirty="0"/>
                  <a:t>A</a:t>
                </a:r>
                <a:r>
                  <a:rPr lang="en-US" altLang="zh-CN" dirty="0"/>
                  <a:t>, </a:t>
                </a:r>
                <a:r>
                  <a:rPr lang="en-US" altLang="zh-CN" b="1" i="1" dirty="0"/>
                  <a:t>B</a:t>
                </a:r>
                <a:r>
                  <a:rPr lang="en-US" altLang="zh-CN" dirty="0"/>
                  <a:t>, </a:t>
                </a:r>
                <a:r>
                  <a:rPr lang="en-US" altLang="zh-CN" b="1" i="1" dirty="0"/>
                  <a:t>C </a:t>
                </a:r>
                <a:r>
                  <a:rPr lang="zh-CN" altLang="en-US" dirty="0"/>
                  <a:t>都是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的矩阵）：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1" i="1" dirty="0"/>
                  <a:t>A + B = B + A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1" i="1" dirty="0"/>
                  <a:t>(A + B) + C = A + (B + C)</a:t>
                </a:r>
              </a:p>
              <a:p>
                <a:pPr>
                  <a:lnSpc>
                    <a:spcPct val="150000"/>
                  </a:lnSpc>
                  <a:spcBef>
                    <a:spcPts val="2400"/>
                  </a:spcBef>
                </a:pPr>
                <a:r>
                  <a:rPr lang="zh-CN" altLang="en-US" dirty="0"/>
                  <a:t>      设矩阵 </a:t>
                </a:r>
                <a:r>
                  <a:rPr lang="zh-CN" altLang="en-US" b="1" dirty="0"/>
                  <a:t>𝐴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𝑎</a:t>
                </a:r>
                <a:r>
                  <a:rPr lang="zh-CN" altLang="en-US" baseline="-25000" dirty="0"/>
                  <a:t>𝑖𝑗</a:t>
                </a:r>
                <a:r>
                  <a:rPr lang="zh-CN" altLang="en-US" dirty="0"/>
                  <a:t>，记 −</a:t>
                </a:r>
                <a:r>
                  <a:rPr lang="zh-CN" altLang="en-US" b="1" dirty="0"/>
                  <a:t>𝐴</a:t>
                </a:r>
                <a:r>
                  <a:rPr lang="en-US" altLang="zh-CN" dirty="0"/>
                  <a:t>=−</a:t>
                </a:r>
                <a:r>
                  <a:rPr lang="zh-CN" altLang="en-US" dirty="0"/>
                  <a:t>𝑎</a:t>
                </a:r>
                <a:r>
                  <a:rPr lang="zh-CN" altLang="en-US" baseline="-25000" dirty="0"/>
                  <a:t>𝑖𝑗</a:t>
                </a:r>
                <a:r>
                  <a:rPr lang="zh-CN" altLang="en-US" dirty="0"/>
                  <a:t>，−</a:t>
                </a:r>
                <a:r>
                  <a:rPr lang="zh-CN" altLang="en-US" b="1" dirty="0"/>
                  <a:t>𝐴</a:t>
                </a:r>
                <a:r>
                  <a:rPr lang="zh-CN" altLang="en-US" dirty="0"/>
                  <a:t> 称为矩阵</a:t>
                </a:r>
                <a:r>
                  <a:rPr lang="en-US" altLang="zh-CN" b="1" i="1" dirty="0"/>
                  <a:t>A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负矩阵</a:t>
                </a:r>
                <a:r>
                  <a:rPr lang="zh-CN" altLang="en-US" dirty="0"/>
                  <a:t>，显然有：</a:t>
                </a:r>
              </a:p>
              <a:p>
                <a:pPr algn="ctr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altLang="zh-CN" b="1" i="1" dirty="0"/>
                  <a:t>A + (-A) = O</a:t>
                </a:r>
                <a:endParaRPr lang="zh-CN" altLang="en-US" b="1" i="1" dirty="0"/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由此规定矩阵的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减法</a:t>
                </a:r>
                <a:r>
                  <a:rPr lang="zh-CN" altLang="en-US" dirty="0"/>
                  <a:t>为：</a:t>
                </a:r>
                <a:r>
                  <a:rPr lang="en-US" altLang="zh-CN" b="1" i="1" dirty="0"/>
                  <a:t>A - B = A + (-B)</a:t>
                </a:r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E4D1F29C-7647-42A0-BE79-A05E1BB4C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4565188"/>
              </a:xfrm>
              <a:blipFill>
                <a:blip r:embed="rId2"/>
                <a:stretch>
                  <a:fillRect l="-667" r="-37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4F775536-4CEE-4174-826D-F49884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矩阵的四则运算</a:t>
            </a:r>
          </a:p>
        </p:txBody>
      </p:sp>
    </p:spTree>
    <p:extLst>
      <p:ext uri="{BB962C8B-B14F-4D97-AF65-F5344CB8AC3E}">
        <p14:creationId xmlns:p14="http://schemas.microsoft.com/office/powerpoint/2010/main" val="15555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EBA2783-B716-43EE-BDF4-B1E4C00FA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/>
          <a:lstStyle/>
          <a:p>
            <a:r>
              <a:rPr lang="zh-CN" altLang="en-US" dirty="0"/>
              <a:t>矩阵的加法 </a:t>
            </a:r>
            <a:r>
              <a:rPr lang="en-US" altLang="zh-CN" dirty="0"/>
              <a:t>(Python</a:t>
            </a:r>
            <a:r>
              <a:rPr lang="zh-CN" altLang="en-US" dirty="0"/>
              <a:t>实现</a:t>
            </a:r>
            <a:r>
              <a:rPr lang="en-US" altLang="zh-CN" dirty="0"/>
              <a:t>) —</a:t>
            </a:r>
            <a:r>
              <a:rPr lang="zh-CN" altLang="en-US" dirty="0">
                <a:solidFill>
                  <a:schemeClr val="accent6"/>
                </a:solidFill>
              </a:rPr>
              <a:t>矩阵与矩阵相加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775536-4CEE-4174-826D-F49884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矩阵的四则运算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8AAE51-4624-4F3D-84B7-B5106912B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93633"/>
            <a:ext cx="8609524" cy="14380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BEDAFB5-A52C-4D08-8C93-65CF4E8E1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28265"/>
            <a:ext cx="2039227" cy="31242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5F0F35-E7EF-4472-97B0-11CE79066C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304"/>
          <a:stretch/>
        </p:blipFill>
        <p:spPr>
          <a:xfrm>
            <a:off x="6193916" y="4006855"/>
            <a:ext cx="1900153" cy="16167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AB29AA4-DD44-4C55-BB02-2DDECB0256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863"/>
          <a:stretch/>
        </p:blipFill>
        <p:spPr>
          <a:xfrm>
            <a:off x="3621923" y="4006855"/>
            <a:ext cx="1900153" cy="156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8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941026-4511-4ED8-B6ED-0731EC727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3】</a:t>
            </a:r>
            <a:r>
              <a:rPr lang="zh-CN" altLang="en-US" dirty="0"/>
              <a:t>超市年度销售总额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EBA2783-B716-43EE-BDF4-B1E4C00FAE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10294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       假设有四个超市，它们上半年和下半年的销售清单如下所示，试求这四个超市全年的销售清单。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775536-4CEE-4174-826D-F49884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矩阵的四则运算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550760-D18A-40F1-A1C4-7763C8DB8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826" y="3733800"/>
            <a:ext cx="4191000" cy="28178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01DEB07-9D51-45E8-8E6F-67CEFE1C7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286000"/>
            <a:ext cx="5214505" cy="1843367"/>
          </a:xfrm>
          <a:prstGeom prst="rect">
            <a:avLst/>
          </a:prstGeom>
        </p:spPr>
      </p:pic>
      <p:sp>
        <p:nvSpPr>
          <p:cNvPr id="7" name="文本占位符 1">
            <a:extLst>
              <a:ext uri="{FF2B5EF4-FFF2-40B4-BE49-F238E27FC236}">
                <a16:creationId xmlns:a16="http://schemas.microsoft.com/office/drawing/2014/main" id="{B4CC7DDF-AD65-45AA-B387-7B5D77B3F923}"/>
              </a:ext>
            </a:extLst>
          </p:cNvPr>
          <p:cNvSpPr txBox="1">
            <a:spLocks/>
          </p:cNvSpPr>
          <p:nvPr/>
        </p:nvSpPr>
        <p:spPr>
          <a:xfrm>
            <a:off x="5181600" y="3124200"/>
            <a:ext cx="3276600" cy="660144"/>
          </a:xfrm>
          <a:prstGeom prst="rect">
            <a:avLst/>
          </a:prstGeom>
        </p:spPr>
        <p:txBody>
          <a:bodyPr wrap="square" lIns="144000" tIns="144000" rIns="144000" bIns="144000">
            <a:spAutoFit/>
          </a:bodyPr>
          <a:lstStyle>
            <a:lvl1pPr marL="0" algn="just">
              <a:lnSpc>
                <a:spcPct val="130000"/>
              </a:lnSpc>
              <a:defRPr sz="2400" b="0" i="0" baseline="0">
                <a:solidFill>
                  <a:schemeClr val="tx1"/>
                </a:solidFill>
                <a:latin typeface="微软雅黑"/>
                <a:ea typeface="微软雅黑" panose="020B0503020204020204" pitchFamily="34" charset="-122"/>
                <a:cs typeface="微软雅黑"/>
              </a:defRPr>
            </a:lvl1pPr>
            <a:lvl2pPr marL="457189">
              <a:defRPr>
                <a:latin typeface="+mn-lt"/>
                <a:ea typeface="+mn-ea"/>
                <a:cs typeface="+mn-cs"/>
              </a:defRPr>
            </a:lvl2pPr>
            <a:lvl3pPr marL="914377">
              <a:defRPr>
                <a:latin typeface="+mn-lt"/>
                <a:ea typeface="+mn-ea"/>
                <a:cs typeface="+mn-cs"/>
              </a:defRPr>
            </a:lvl3pPr>
            <a:lvl4pPr marL="1371566">
              <a:defRPr>
                <a:latin typeface="+mn-lt"/>
                <a:ea typeface="+mn-ea"/>
                <a:cs typeface="+mn-cs"/>
              </a:defRPr>
            </a:lvl4pPr>
            <a:lvl5pPr marL="1828754">
              <a:defRPr>
                <a:latin typeface="+mn-lt"/>
                <a:ea typeface="+mn-ea"/>
                <a:cs typeface="+mn-cs"/>
              </a:defRPr>
            </a:lvl5pPr>
            <a:lvl6pPr marL="2285943">
              <a:defRPr>
                <a:latin typeface="+mn-lt"/>
                <a:ea typeface="+mn-ea"/>
                <a:cs typeface="+mn-cs"/>
              </a:defRPr>
            </a:lvl6pPr>
            <a:lvl7pPr marL="2743131">
              <a:defRPr>
                <a:latin typeface="+mn-lt"/>
                <a:ea typeface="+mn-ea"/>
                <a:cs typeface="+mn-cs"/>
              </a:defRPr>
            </a:lvl7pPr>
            <a:lvl8pPr marL="3200320">
              <a:defRPr>
                <a:latin typeface="+mn-lt"/>
                <a:ea typeface="+mn-ea"/>
                <a:cs typeface="+mn-cs"/>
              </a:defRPr>
            </a:lvl8pPr>
            <a:lvl9pPr marL="3657509">
              <a:defRPr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zh-CN" altLang="en-US" kern="0" dirty="0"/>
              <a:t>将表单写成矩阵形式：</a:t>
            </a:r>
          </a:p>
        </p:txBody>
      </p:sp>
    </p:spTree>
    <p:extLst>
      <p:ext uri="{BB962C8B-B14F-4D97-AF65-F5344CB8AC3E}">
        <p14:creationId xmlns:p14="http://schemas.microsoft.com/office/powerpoint/2010/main" val="107342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941026-4511-4ED8-B6ED-0731EC727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3】</a:t>
            </a:r>
            <a:r>
              <a:rPr lang="zh-CN" altLang="en-US" dirty="0"/>
              <a:t>超市年度销售总额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EBA2783-B716-43EE-BDF4-B1E4C00FAE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724136"/>
          </a:xfrm>
        </p:spPr>
        <p:txBody>
          <a:bodyPr/>
          <a:lstStyle/>
          <a:p>
            <a:r>
              <a:rPr lang="zh-CN" altLang="en-US" dirty="0"/>
              <a:t>下面给出</a:t>
            </a:r>
            <a:r>
              <a:rPr lang="en-US" altLang="zh-CN" dirty="0"/>
              <a:t>Python</a:t>
            </a:r>
            <a:r>
              <a:rPr lang="zh-CN" altLang="en-US" dirty="0"/>
              <a:t>代码的实现方法：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775536-4CEE-4174-826D-F49884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矩阵的四则运算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CDADDC-8223-4A37-AF94-E63269C16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38" y="2038093"/>
            <a:ext cx="8609524" cy="344761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EEEED06-B7F2-4628-92B2-E4EFB72ABEFF}"/>
              </a:ext>
            </a:extLst>
          </p:cNvPr>
          <p:cNvSpPr/>
          <p:nvPr/>
        </p:nvSpPr>
        <p:spPr>
          <a:xfrm>
            <a:off x="2761981" y="4736768"/>
            <a:ext cx="6248400" cy="16953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-apple-system"/>
              </a:rPr>
              <a:t>基于</a:t>
            </a:r>
            <a:r>
              <a:rPr lang="en-US" altLang="zh-CN" dirty="0" err="1">
                <a:solidFill>
                  <a:srgbClr val="FF0000"/>
                </a:solidFill>
                <a:latin typeface="-apple-system"/>
              </a:rPr>
              <a:t>numpy</a:t>
            </a:r>
            <a:r>
              <a:rPr lang="zh-CN" altLang="en-US" dirty="0">
                <a:latin typeface="-apple-system"/>
              </a:rPr>
              <a:t>的矩阵加法也是</a:t>
            </a:r>
            <a:r>
              <a:rPr lang="zh-CN" altLang="en-US" dirty="0">
                <a:solidFill>
                  <a:srgbClr val="0000FF"/>
                </a:solidFill>
                <a:latin typeface="-apple-system"/>
              </a:rPr>
              <a:t>按位相加</a:t>
            </a:r>
            <a:r>
              <a:rPr lang="zh-CN" altLang="en-US" dirty="0">
                <a:latin typeface="-apple-system"/>
              </a:rPr>
              <a:t>的规则，运算过程直观、简单。但需要注意的是</a:t>
            </a:r>
            <a:r>
              <a:rPr lang="en-US" altLang="zh-CN" dirty="0" err="1">
                <a:latin typeface="-apple-system"/>
              </a:rPr>
              <a:t>numpy</a:t>
            </a:r>
            <a:r>
              <a:rPr lang="zh-CN" altLang="en-US" dirty="0">
                <a:latin typeface="-apple-system"/>
              </a:rPr>
              <a:t>加法运算的两个元素也必须具有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相同的形态</a:t>
            </a:r>
            <a:r>
              <a:rPr lang="zh-CN" altLang="en-US" dirty="0">
                <a:latin typeface="-apple-system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518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课堂互动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223072-9A50-4F7D-9AC5-AE026FCE5347}"/>
              </a:ext>
            </a:extLst>
          </p:cNvPr>
          <p:cNvSpPr txBox="1"/>
          <p:nvPr/>
        </p:nvSpPr>
        <p:spPr>
          <a:xfrm>
            <a:off x="5867402" y="3195792"/>
            <a:ext cx="787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959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941026-4511-4ED8-B6ED-0731EC727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矩阵的乘法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chemeClr val="accent6"/>
                </a:solidFill>
              </a:rPr>
              <a:t>矩阵与标量相乘（数量乘法）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9EBA2783-B716-43EE-BDF4-B1E4C00FAE1A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5251017"/>
              </a:xfrm>
            </p:spPr>
            <p:txBody>
              <a:bodyPr/>
              <a:lstStyle/>
              <a:p>
                <a:pPr algn="l"/>
                <a:r>
                  <a:rPr lang="en-US" altLang="zh-CN" b="1" dirty="0"/>
                  <a:t>【</a:t>
                </a:r>
                <a:r>
                  <a:rPr lang="zh-CN" altLang="en-US" b="1" dirty="0"/>
                  <a:t>定义</a:t>
                </a:r>
                <a:r>
                  <a:rPr lang="en-US" altLang="zh-CN" b="1" dirty="0"/>
                  <a:t>4】</a:t>
                </a:r>
                <a:r>
                  <a:rPr lang="zh-CN" altLang="en-US" dirty="0"/>
                  <a:t>数 𝜆 与矩阵</a:t>
                </a:r>
                <a:r>
                  <a:rPr lang="zh-CN" altLang="en-US" b="1" dirty="0"/>
                  <a:t>𝐴</a:t>
                </a:r>
                <a:r>
                  <a:rPr lang="zh-CN" altLang="en-US" dirty="0"/>
                  <a:t>的乘积记作 𝜆</a:t>
                </a:r>
                <a:r>
                  <a:rPr lang="zh-CN" altLang="en-US" b="1" dirty="0"/>
                  <a:t>𝐴</a:t>
                </a:r>
                <a:r>
                  <a:rPr lang="zh-CN" altLang="en-US" dirty="0"/>
                  <a:t> 或 </a:t>
                </a:r>
                <a:r>
                  <a:rPr lang="zh-CN" altLang="en-US" b="1" dirty="0"/>
                  <a:t>𝐴</a:t>
                </a:r>
                <a:r>
                  <a:rPr lang="zh-CN" altLang="en-US" dirty="0"/>
                  <a:t>𝜆，规定为</a:t>
                </a:r>
                <a:r>
                  <a:rPr lang="zh-CN" altLang="en-US" b="1" dirty="0"/>
                  <a:t>： </a:t>
                </a:r>
                <a:endParaRPr lang="en-US" altLang="zh-CN" b="1" dirty="0"/>
              </a:p>
              <a:p>
                <a:pPr algn="ctr"/>
                <a:r>
                  <a:rPr lang="zh-CN" altLang="en-US" b="1" dirty="0"/>
                  <a:t> </a:t>
                </a:r>
                <a:r>
                  <a:rPr lang="zh-CN" altLang="en-US" dirty="0"/>
                  <a:t>𝜆</a:t>
                </a:r>
                <a:r>
                  <a:rPr lang="zh-CN" altLang="en-US" b="1" dirty="0"/>
                  <a:t>𝐴</a:t>
                </a:r>
                <a:r>
                  <a:rPr lang="en-US" altLang="zh-CN" dirty="0"/>
                  <a:t>=</a:t>
                </a:r>
                <a:r>
                  <a:rPr lang="zh-CN" altLang="en-US" b="1" dirty="0"/>
                  <a:t>𝐴</a:t>
                </a:r>
                <a:r>
                  <a:rPr lang="zh-CN" altLang="en-US" dirty="0"/>
                  <a:t>𝜆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𝜆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𝑚𝑛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zh-CN" altLang="en-US" dirty="0"/>
                                          <m:t>𝜆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zh-CN" altLang="en-US" dirty="0"/>
                                          <m:t>𝜆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zh-CN" altLang="en-US" dirty="0"/>
                                      <m:t>𝜆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zh-CN" altLang="en-US" dirty="0"/>
                                          <m:t>𝜆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zh-CN" altLang="en-US" dirty="0"/>
                                          <m:t>𝜆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zh-CN" altLang="en-US" dirty="0"/>
                                      <m:t>𝜆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zh-CN" altLang="en-US" dirty="0"/>
                                          <m:t>𝜆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zh-CN" altLang="en-US" dirty="0"/>
                                      <m:t>𝜆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zh-CN" altLang="en-US" dirty="0"/>
                                          <m:t>𝜆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𝑚𝑛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数乘矩阵满足下列运算规律（设 </a:t>
                </a:r>
                <a:r>
                  <a:rPr lang="en-US" altLang="zh-CN" b="1" i="1" dirty="0"/>
                  <a:t>A</a:t>
                </a:r>
                <a:r>
                  <a:rPr lang="en-US" altLang="zh-CN" dirty="0"/>
                  <a:t>,</a:t>
                </a:r>
                <a:r>
                  <a:rPr lang="en-US" altLang="zh-CN" b="1" i="1" dirty="0"/>
                  <a:t>B </a:t>
                </a:r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矩阵，𝜆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𝜇为标量）：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(</a:t>
                </a:r>
                <a:r>
                  <a:rPr lang="zh-CN" altLang="en-US" dirty="0"/>
                  <a:t>𝜆𝜇</a:t>
                </a:r>
                <a:r>
                  <a:rPr lang="en-US" altLang="zh-CN" dirty="0"/>
                  <a:t>)</a:t>
                </a:r>
                <a:r>
                  <a:rPr lang="zh-CN" altLang="en-US" b="1" dirty="0"/>
                  <a:t>𝐴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𝜆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𝜇</a:t>
                </a:r>
                <a:r>
                  <a:rPr lang="zh-CN" altLang="en-US" b="1" dirty="0"/>
                  <a:t>𝐴</a:t>
                </a:r>
                <a:r>
                  <a:rPr lang="en-US" altLang="zh-CN" dirty="0"/>
                  <a:t>) 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(</a:t>
                </a:r>
                <a:r>
                  <a:rPr lang="zh-CN" altLang="en-US" dirty="0"/>
                  <a:t>𝜆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𝜇</a:t>
                </a:r>
                <a:r>
                  <a:rPr lang="en-US" altLang="zh-CN" dirty="0"/>
                  <a:t>)</a:t>
                </a:r>
                <a:r>
                  <a:rPr lang="zh-CN" altLang="en-US" b="1" dirty="0"/>
                  <a:t>𝐴</a:t>
                </a:r>
                <a:r>
                  <a:rPr lang="zh-CN" altLang="en-US" dirty="0"/>
                  <a:t> 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𝜆</a:t>
                </a:r>
                <a:r>
                  <a:rPr lang="zh-CN" altLang="en-US" b="1" dirty="0"/>
                  <a:t>𝐴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𝜇</a:t>
                </a:r>
                <a:r>
                  <a:rPr lang="zh-CN" altLang="en-US" b="1" dirty="0"/>
                  <a:t>𝐴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𝜆</a:t>
                </a:r>
                <a:r>
                  <a:rPr lang="en-US" altLang="zh-CN" dirty="0"/>
                  <a:t>(</a:t>
                </a:r>
                <a:r>
                  <a:rPr lang="zh-CN" altLang="en-US" b="1" dirty="0"/>
                  <a:t>𝐴</a:t>
                </a:r>
                <a:r>
                  <a:rPr lang="en-US" altLang="zh-CN" dirty="0"/>
                  <a:t>+</a:t>
                </a:r>
                <a:r>
                  <a:rPr lang="zh-CN" altLang="en-US" b="1" dirty="0"/>
                  <a:t>𝐵</a:t>
                </a:r>
                <a:r>
                  <a:rPr lang="en-US" altLang="zh-CN" dirty="0"/>
                  <a:t>)=</a:t>
                </a:r>
                <a:r>
                  <a:rPr lang="zh-CN" altLang="en-US" dirty="0"/>
                  <a:t>𝜆</a:t>
                </a:r>
                <a:r>
                  <a:rPr lang="zh-CN" altLang="en-US" b="1" dirty="0"/>
                  <a:t>𝐴</a:t>
                </a:r>
                <a:r>
                  <a:rPr lang="en-US" altLang="zh-CN" dirty="0"/>
                  <a:t>+</a:t>
                </a:r>
                <a:r>
                  <a:rPr lang="zh-CN" altLang="en-US" b="1" dirty="0"/>
                  <a:t>𝜆𝐵</a:t>
                </a:r>
              </a:p>
            </p:txBody>
          </p:sp>
        </mc:Choice>
        <mc:Fallback xmlns="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9EBA2783-B716-43EE-BDF4-B1E4C00FAE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251017"/>
              </a:xfrm>
              <a:blipFill>
                <a:blip r:embed="rId2"/>
                <a:stretch>
                  <a:fillRect l="-467" r="-3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4F775536-4CEE-4174-826D-F49884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矩阵的四则运算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642938-EC60-4998-941C-2B9E6DBE75BE}"/>
              </a:ext>
            </a:extLst>
          </p:cNvPr>
          <p:cNvSpPr/>
          <p:nvPr/>
        </p:nvSpPr>
        <p:spPr>
          <a:xfrm>
            <a:off x="4267200" y="5382678"/>
            <a:ext cx="4572000" cy="114133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矩阵相加与数乘矩阵合起来，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统称为矩阵的</a:t>
            </a:r>
            <a:r>
              <a:rPr lang="zh-CN" altLang="en-US" b="1" dirty="0"/>
              <a:t>线性运算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8303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941026-4511-4ED8-B6ED-0731EC727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4】</a:t>
            </a:r>
            <a:r>
              <a:rPr lang="zh-CN" altLang="en-US" dirty="0"/>
              <a:t>计算期末总成绩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EBA2783-B716-43EE-BDF4-B1E4C00FAE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1684399"/>
          </a:xfrm>
        </p:spPr>
        <p:txBody>
          <a:bodyPr/>
          <a:lstStyle/>
          <a:p>
            <a:pPr algn="l"/>
            <a:r>
              <a:rPr lang="zh-CN" altLang="en-US" dirty="0"/>
              <a:t>      甲、乙、丙三位同学在期末考试中，</a:t>
            </a:r>
            <a:r>
              <a:rPr lang="en-US" altLang="zh-CN" dirty="0"/>
              <a:t>4</a:t>
            </a:r>
            <a:r>
              <a:rPr lang="zh-CN" altLang="en-US" dirty="0"/>
              <a:t>门课程的成绩分别由矩阵</a:t>
            </a:r>
            <a:r>
              <a:rPr lang="en-US" altLang="zh-CN" dirty="0"/>
              <a:t>A</a:t>
            </a:r>
            <a:r>
              <a:rPr lang="zh-CN" altLang="en-US" dirty="0"/>
              <a:t>给出，而他们的平时成绩则由矩阵</a:t>
            </a:r>
            <a:r>
              <a:rPr lang="en-US" altLang="zh-CN" dirty="0"/>
              <a:t>B</a:t>
            </a:r>
            <a:r>
              <a:rPr lang="zh-CN" altLang="en-US" dirty="0"/>
              <a:t>给出，若期末考试成绩占总成绩的</a:t>
            </a:r>
            <a:r>
              <a:rPr lang="en-US" altLang="zh-CN" dirty="0"/>
              <a:t>90</a:t>
            </a:r>
            <a:r>
              <a:rPr lang="zh-CN" altLang="en-US" dirty="0"/>
              <a:t>％，而平时成绩占</a:t>
            </a:r>
            <a:r>
              <a:rPr lang="en-US" altLang="zh-CN" dirty="0"/>
              <a:t>10</a:t>
            </a:r>
            <a:r>
              <a:rPr lang="zh-CN" altLang="en-US" dirty="0"/>
              <a:t>％，请计算这三名同学的总成绩。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775536-4CEE-4174-826D-F49884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矩阵的四则运算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9FF2E4-CE33-4BB3-AAC1-34EDAEE77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971800"/>
            <a:ext cx="7127254" cy="350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4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941026-4511-4ED8-B6ED-0731EC727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2】</a:t>
            </a:r>
            <a:r>
              <a:rPr lang="zh-CN" altLang="en-US" dirty="0"/>
              <a:t>计算期末总成绩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EBA2783-B716-43EE-BDF4-B1E4C00FAE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1684399"/>
          </a:xfrm>
        </p:spPr>
        <p:txBody>
          <a:bodyPr/>
          <a:lstStyle/>
          <a:p>
            <a:pPr algn="l"/>
            <a:r>
              <a:rPr lang="zh-CN" altLang="en-US" dirty="0"/>
              <a:t>      甲、乙、丙三位同学在期末考试中，</a:t>
            </a:r>
            <a:r>
              <a:rPr lang="en-US" altLang="zh-CN" dirty="0"/>
              <a:t>4</a:t>
            </a:r>
            <a:r>
              <a:rPr lang="zh-CN" altLang="en-US" dirty="0"/>
              <a:t>门课程的成绩分别由矩阵</a:t>
            </a:r>
            <a:r>
              <a:rPr lang="en-US" altLang="zh-CN" b="1" i="1" dirty="0"/>
              <a:t>A</a:t>
            </a:r>
            <a:r>
              <a:rPr lang="zh-CN" altLang="en-US" dirty="0"/>
              <a:t>给出，而他们的平时成绩则由矩阵</a:t>
            </a:r>
            <a:r>
              <a:rPr lang="en-US" altLang="zh-CN" b="1" i="1" dirty="0"/>
              <a:t>B </a:t>
            </a:r>
            <a:r>
              <a:rPr lang="zh-CN" altLang="en-US" dirty="0"/>
              <a:t>给出，若期末考试成绩占总成绩的</a:t>
            </a:r>
            <a:r>
              <a:rPr lang="en-US" altLang="zh-CN" dirty="0"/>
              <a:t>90</a:t>
            </a:r>
            <a:r>
              <a:rPr lang="zh-CN" altLang="en-US" dirty="0"/>
              <a:t>％，而平时成绩占</a:t>
            </a:r>
            <a:r>
              <a:rPr lang="en-US" altLang="zh-CN" dirty="0"/>
              <a:t>10</a:t>
            </a:r>
            <a:r>
              <a:rPr lang="zh-CN" altLang="en-US" dirty="0"/>
              <a:t>％，请计算这三名同学的总成绩。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775536-4CEE-4174-826D-F49884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矩阵的四则运算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EC1F03-D934-4F3D-B343-2788573EF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895600"/>
            <a:ext cx="8410564" cy="374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0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941026-4511-4ED8-B6ED-0731EC727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矩阵的乘法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chemeClr val="accent6"/>
                </a:solidFill>
              </a:rPr>
              <a:t>矩阵与矩阵相乘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9EBA2783-B716-43EE-BDF4-B1E4C00FAE1A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5150797"/>
              </a:xfrm>
            </p:spPr>
            <p:txBody>
              <a:bodyPr/>
              <a:lstStyle/>
              <a:p>
                <a:r>
                  <a:rPr lang="en-US" altLang="zh-CN" b="1" dirty="0"/>
                  <a:t>【</a:t>
                </a:r>
                <a:r>
                  <a:rPr lang="zh-CN" altLang="en-US" b="1" dirty="0"/>
                  <a:t>定义</a:t>
                </a:r>
                <a:r>
                  <a:rPr lang="en-US" altLang="zh-CN" b="1" dirty="0"/>
                  <a:t>5】</a:t>
                </a:r>
                <a:r>
                  <a:rPr lang="zh-CN" altLang="en-US" dirty="0"/>
                  <a:t>设</a:t>
                </a:r>
                <a:r>
                  <a:rPr lang="zh-CN" altLang="en-US" b="1" dirty="0"/>
                  <a:t>𝐴</a:t>
                </a:r>
                <a:r>
                  <a:rPr lang="en-US" altLang="zh-CN" dirty="0"/>
                  <a:t>= (</a:t>
                </a:r>
                <a:r>
                  <a:rPr lang="zh-CN" altLang="en-US" dirty="0"/>
                  <a:t>𝑎</a:t>
                </a:r>
                <a:r>
                  <a:rPr lang="zh-CN" altLang="en-US" baseline="-25000" dirty="0"/>
                  <a:t>𝑖𝑗</a:t>
                </a:r>
                <a:r>
                  <a:rPr lang="en-US" altLang="zh-CN" dirty="0"/>
                  <a:t>)  </a:t>
                </a:r>
                <a:r>
                  <a:rPr lang="zh-CN" altLang="en-US" dirty="0"/>
                  <a:t>是一个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矩阵，</a:t>
                </a:r>
                <a:r>
                  <a:rPr lang="zh-CN" altLang="en-US" b="1" dirty="0"/>
                  <a:t>𝐵</a:t>
                </a:r>
                <a:r>
                  <a:rPr lang="en-US" altLang="zh-CN" dirty="0"/>
                  <a:t>= (</a:t>
                </a:r>
                <a:r>
                  <a:rPr lang="zh-CN" altLang="en-US" dirty="0"/>
                  <a:t>𝑏</a:t>
                </a:r>
                <a:r>
                  <a:rPr lang="zh-CN" altLang="en-US" baseline="-25000" dirty="0"/>
                  <a:t>𝑖𝑗</a:t>
                </a:r>
                <a:r>
                  <a:rPr lang="en-US" altLang="zh-CN" dirty="0"/>
                  <a:t>)  </a:t>
                </a:r>
                <a:r>
                  <a:rPr lang="zh-CN" altLang="en-US" dirty="0"/>
                  <a:t>是一个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矩阵，那么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矩阵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𝐴</a:t>
                </a:r>
                <a:r>
                  <a:rPr lang="zh-CN" altLang="en-US" dirty="0"/>
                  <a:t>与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矩阵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𝐵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乘积</a:t>
                </a:r>
                <a:r>
                  <a:rPr lang="zh-CN" altLang="en-US" dirty="0"/>
                  <a:t>是一个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矩阵</a:t>
                </a:r>
                <a:r>
                  <a:rPr lang="zh-CN" altLang="en-US" b="1" dirty="0"/>
                  <a:t>𝐶</a:t>
                </a:r>
                <a:r>
                  <a:rPr lang="en-US" altLang="zh-CN" dirty="0"/>
                  <a:t>= (</a:t>
                </a:r>
                <a:r>
                  <a:rPr lang="zh-CN" altLang="en-US" dirty="0"/>
                  <a:t>𝑐</a:t>
                </a:r>
                <a:r>
                  <a:rPr lang="zh-CN" altLang="en-US" baseline="-25000" dirty="0"/>
                  <a:t>𝑖𝑗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，其中</a:t>
                </a:r>
                <a:endParaRPr lang="en-US" altLang="zh-CN" dirty="0"/>
              </a:p>
              <a:p>
                <a:r>
                  <a:rPr lang="zh-CN" altLang="en-US" dirty="0"/>
                  <a:t> 𝑐</a:t>
                </a:r>
                <a:r>
                  <a:rPr lang="zh-CN" altLang="en-US" baseline="-25000" dirty="0"/>
                  <a:t>𝑖𝑗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𝑎</a:t>
                </a:r>
                <a:r>
                  <a:rPr lang="zh-CN" altLang="en-US" baseline="-25000" dirty="0"/>
                  <a:t>𝑖</a:t>
                </a:r>
                <a:r>
                  <a:rPr lang="en-US" altLang="zh-CN" baseline="-25000" dirty="0"/>
                  <a:t>1</a:t>
                </a:r>
                <a:r>
                  <a:rPr lang="zh-CN" altLang="en-US" dirty="0"/>
                  <a:t>𝑏</a:t>
                </a:r>
                <a:r>
                  <a:rPr lang="en-US" altLang="zh-CN" baseline="-25000" dirty="0"/>
                  <a:t>1</a:t>
                </a:r>
                <a:r>
                  <a:rPr lang="zh-CN" altLang="en-US" baseline="-25000" dirty="0"/>
                  <a:t>𝑗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𝑎</a:t>
                </a:r>
                <a:r>
                  <a:rPr lang="zh-CN" altLang="en-US" baseline="-25000" dirty="0"/>
                  <a:t>𝑖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𝑏</a:t>
                </a:r>
                <a:r>
                  <a:rPr lang="en-US" altLang="zh-CN" baseline="-25000" dirty="0"/>
                  <a:t>2</a:t>
                </a:r>
                <a:r>
                  <a:rPr lang="zh-CN" altLang="en-US" baseline="-25000" dirty="0"/>
                  <a:t>𝑗</a:t>
                </a:r>
                <a:r>
                  <a:rPr lang="en-US" altLang="zh-CN" dirty="0"/>
                  <a:t>+...+</a:t>
                </a:r>
                <a:r>
                  <a:rPr lang="zh-CN" altLang="en-US" dirty="0"/>
                  <a:t>𝑎</a:t>
                </a:r>
                <a:r>
                  <a:rPr lang="zh-CN" altLang="en-US" baseline="-25000" dirty="0"/>
                  <a:t>𝑖𝑠</a:t>
                </a:r>
                <a:r>
                  <a:rPr lang="zh-CN" altLang="en-US" dirty="0"/>
                  <a:t>𝑏</a:t>
                </a:r>
                <a:r>
                  <a:rPr lang="zh-CN" altLang="en-US" baseline="-25000" dirty="0"/>
                  <a:t>𝑠𝑗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zh-CN" altLang="en-US" dirty="0"/>
                          <m:t>𝑘</m:t>
                        </m:r>
                        <m:r>
                          <m:rPr>
                            <m:nor/>
                          </m:rPr>
                          <a:rPr lang="en-US" altLang="zh-CN" dirty="0"/>
                          <m:t>=1</m:t>
                        </m:r>
                      </m:sub>
                      <m:sup>
                        <m:r>
                          <m:rPr>
                            <m:nor/>
                          </m:rPr>
                          <a:rPr lang="zh-CN" altLang="en-US" dirty="0"/>
                          <m:t>𝑠</m:t>
                        </m:r>
                      </m:sup>
                      <m:e>
                        <m:r>
                          <m:rPr>
                            <m:nor/>
                          </m:rPr>
                          <a:rPr lang="zh-CN" altLang="en-US" dirty="0"/>
                          <m:t>𝑎</m:t>
                        </m:r>
                        <m:r>
                          <m:rPr>
                            <m:nor/>
                          </m:rPr>
                          <a:rPr lang="zh-CN" altLang="en-US" baseline="-25000" dirty="0"/>
                          <m:t>𝑖𝑘</m:t>
                        </m:r>
                        <m:r>
                          <m:rPr>
                            <m:nor/>
                          </m:rPr>
                          <a:rPr lang="zh-CN" altLang="en-US" dirty="0"/>
                          <m:t>𝑏</m:t>
                        </m:r>
                        <m:r>
                          <m:rPr>
                            <m:nor/>
                          </m:rPr>
                          <a:rPr lang="zh-CN" altLang="en-US" baseline="-25000" dirty="0"/>
                          <m:t>𝑘𝑗</m:t>
                        </m:r>
                      </m:e>
                    </m:nary>
                  </m:oMath>
                </a14:m>
                <a:r>
                  <a:rPr lang="en-US" altLang="zh-CN" dirty="0"/>
                  <a:t> (</a:t>
                </a:r>
                <a:r>
                  <a:rPr lang="zh-CN" altLang="en-US" dirty="0"/>
                  <a:t>𝑖</a:t>
                </a:r>
                <a:r>
                  <a:rPr lang="en-US" altLang="zh-CN" dirty="0"/>
                  <a:t>=1,2,...,</a:t>
                </a:r>
                <a:r>
                  <a:rPr lang="zh-CN" altLang="en-US" dirty="0"/>
                  <a:t>𝑚</a:t>
                </a:r>
                <a:r>
                  <a:rPr lang="en-US" altLang="zh-CN" dirty="0"/>
                  <a:t>; </a:t>
                </a:r>
                <a:r>
                  <a:rPr lang="zh-CN" altLang="en-US" dirty="0"/>
                  <a:t>𝑗</a:t>
                </a:r>
                <a:r>
                  <a:rPr lang="en-US" altLang="zh-CN" dirty="0"/>
                  <a:t>=1,2,...,</a:t>
                </a:r>
                <a:r>
                  <a:rPr lang="zh-CN" altLang="en-US" dirty="0"/>
                  <a:t>𝑛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 并把此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乘积</a:t>
                </a:r>
                <a:r>
                  <a:rPr lang="zh-CN" altLang="en-US" dirty="0"/>
                  <a:t>记作  </a:t>
                </a:r>
                <a:r>
                  <a:rPr lang="zh-CN" altLang="en-US" b="1" dirty="0"/>
                  <a:t>𝐶</a:t>
                </a:r>
                <a:r>
                  <a:rPr lang="en-US" altLang="zh-CN" b="1" dirty="0"/>
                  <a:t>=</a:t>
                </a:r>
                <a:r>
                  <a:rPr lang="zh-CN" altLang="en-US" b="1" dirty="0"/>
                  <a:t>𝐴𝐵。</a:t>
                </a:r>
                <a:endParaRPr lang="en-US" altLang="zh-CN" b="1" dirty="0"/>
              </a:p>
              <a:p>
                <a:pPr marL="360363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360363" algn="l"/>
                <a:r>
                  <a:rPr lang="en-US" altLang="zh-CN" b="0" dirty="0"/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9EBA2783-B716-43EE-BDF4-B1E4C00FAE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150797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4F775536-4CEE-4174-826D-F49884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矩阵的四则运算</a:t>
            </a:r>
          </a:p>
        </p:txBody>
      </p:sp>
    </p:spTree>
    <p:extLst>
      <p:ext uri="{BB962C8B-B14F-4D97-AF65-F5344CB8AC3E}">
        <p14:creationId xmlns:p14="http://schemas.microsoft.com/office/powerpoint/2010/main" val="172798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6EA8765-5FF3-4D8E-AB96-A914DF8FD6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1066800"/>
            <a:ext cx="4495800" cy="5094536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en-US" dirty="0"/>
              <a:t>矩阵的定义及基本操作</a:t>
            </a:r>
          </a:p>
          <a:p>
            <a:pPr>
              <a:spcAft>
                <a:spcPts val="0"/>
              </a:spcAft>
            </a:pPr>
            <a:r>
              <a:rPr lang="zh-CN" altLang="en-US" dirty="0"/>
              <a:t>基于矩阵的向量</a:t>
            </a:r>
            <a:endParaRPr lang="en-US" altLang="zh-CN" dirty="0"/>
          </a:p>
          <a:p>
            <a:pPr>
              <a:spcAft>
                <a:spcPts val="0"/>
              </a:spcAft>
            </a:pPr>
            <a:r>
              <a:rPr lang="zh-CN" altLang="en-US" dirty="0"/>
              <a:t>特殊形态的矩阵</a:t>
            </a:r>
            <a:endParaRPr lang="en-US" altLang="zh-CN" dirty="0"/>
          </a:p>
          <a:p>
            <a:pPr>
              <a:spcAft>
                <a:spcPts val="0"/>
              </a:spcAft>
            </a:pPr>
            <a:r>
              <a:rPr lang="zh-CN" altLang="en-US" dirty="0">
                <a:solidFill>
                  <a:srgbClr val="0000FF"/>
                </a:solidFill>
              </a:rPr>
              <a:t>矩阵的四则运算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spcAft>
                <a:spcPts val="0"/>
              </a:spcAft>
            </a:pPr>
            <a:r>
              <a:rPr lang="zh-CN" altLang="en-US" dirty="0">
                <a:solidFill>
                  <a:srgbClr val="0000FF"/>
                </a:solidFill>
              </a:rPr>
              <a:t>矩阵的秩和矩阵的迹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spcAft>
                <a:spcPts val="0"/>
              </a:spcAft>
            </a:pPr>
            <a:r>
              <a:rPr lang="zh-CN" altLang="en-US" dirty="0">
                <a:solidFill>
                  <a:srgbClr val="0000FF"/>
                </a:solidFill>
              </a:rPr>
              <a:t>矩阵的分块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spcAft>
                <a:spcPts val="0"/>
              </a:spcAft>
            </a:pPr>
            <a:r>
              <a:rPr lang="zh-CN" altLang="en-US" dirty="0">
                <a:solidFill>
                  <a:srgbClr val="0000FF"/>
                </a:solidFill>
              </a:rPr>
              <a:t>张量的常用操作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spcAft>
                <a:spcPts val="0"/>
              </a:spcAft>
            </a:pPr>
            <a:r>
              <a:rPr lang="zh-CN" altLang="en-US" dirty="0"/>
              <a:t>矩阵的应用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1805348-B446-4A03-BFF6-277063B3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7916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941026-4511-4ED8-B6ED-0731EC727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矩阵乘法的要点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EBA2783-B716-43EE-BDF4-B1E4C00FAE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2995527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dirty="0"/>
              <a:t>       通过观察上面的计算公式，可以总结出矩阵乘法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/>
              <a:t>=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dirty="0"/>
              <a:t> </a:t>
            </a:r>
            <a:r>
              <a:rPr lang="zh-CN" altLang="en-US" dirty="0"/>
              <a:t>的三个要点：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zh-CN" altLang="en-US" b="1" dirty="0"/>
              <a:t>可乘的条件</a:t>
            </a:r>
            <a:r>
              <a:rPr lang="zh-CN" altLang="en-US" dirty="0"/>
              <a:t>：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/>
              <a:t>的列数 </a:t>
            </a:r>
            <a:r>
              <a:rPr lang="en-US" altLang="zh-CN" dirty="0"/>
              <a:t>=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/>
              <a:t>的行数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zh-CN" altLang="en-US" b="1" dirty="0"/>
              <a:t>乘积</a:t>
            </a:r>
            <a:r>
              <a:rPr lang="en-US" altLang="zh-CN" b="1" dirty="0"/>
              <a:t>C</a:t>
            </a:r>
            <a:r>
              <a:rPr lang="zh-CN" altLang="en-US" b="1" dirty="0"/>
              <a:t>的形状</a:t>
            </a:r>
            <a:r>
              <a:rPr lang="zh-CN" altLang="en-US" dirty="0"/>
              <a:t>：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/>
              <a:t>的行 </a:t>
            </a:r>
            <a:r>
              <a:rPr lang="en-US" altLang="zh-CN" dirty="0"/>
              <a:t>×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/>
              <a:t>的列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zh-CN" altLang="en-US" b="1" dirty="0"/>
              <a:t>乘积</a:t>
            </a:r>
            <a:r>
              <a:rPr lang="en-US" altLang="zh-CN" b="1" dirty="0"/>
              <a:t>C</a:t>
            </a:r>
            <a:r>
              <a:rPr lang="zh-CN" altLang="en-US" b="1" dirty="0"/>
              <a:t>的元素构成</a:t>
            </a:r>
            <a:r>
              <a:rPr lang="zh-CN" altLang="en-US" dirty="0"/>
              <a:t>：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/>
              <a:t>的行与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/>
              <a:t>的列的内积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775536-4CEE-4174-826D-F49884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矩阵的四则运算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83F6D7-2424-46CA-AD8E-A0FBA3CE8F18}"/>
              </a:ext>
            </a:extLst>
          </p:cNvPr>
          <p:cNvSpPr/>
          <p:nvPr/>
        </p:nvSpPr>
        <p:spPr>
          <a:xfrm>
            <a:off x="190500" y="5181600"/>
            <a:ext cx="8763000" cy="1390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         向量可以看成是只有一列（行）的矩阵，因此矩阵和向量相乘也可以看成是矩阵与矩阵相乘的一种特例。只要满足矩阵可乘的条件即可。</a:t>
            </a:r>
          </a:p>
        </p:txBody>
      </p:sp>
    </p:spTree>
    <p:extLst>
      <p:ext uri="{BB962C8B-B14F-4D97-AF65-F5344CB8AC3E}">
        <p14:creationId xmlns:p14="http://schemas.microsoft.com/office/powerpoint/2010/main" val="373650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941026-4511-4ED8-B6ED-0731EC727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矩阵的乘法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chemeClr val="accent6"/>
                </a:solidFill>
              </a:rPr>
              <a:t>矩阵与矩阵相乘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9EBA2783-B716-43EE-BDF4-B1E4C00FAE1A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2658705"/>
              </a:xfrm>
            </p:spPr>
            <p:txBody>
              <a:bodyPr/>
              <a:lstStyle/>
              <a:p>
                <a:pPr algn="l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altLang="zh-CN" b="1" dirty="0"/>
                  <a:t>【</a:t>
                </a:r>
                <a:r>
                  <a:rPr lang="zh-CN" altLang="en-US" b="1" dirty="0"/>
                  <a:t>例</a:t>
                </a:r>
                <a:r>
                  <a:rPr lang="en-US" altLang="zh-CN" b="1" dirty="0"/>
                  <a:t>4】</a:t>
                </a:r>
                <a:r>
                  <a:rPr lang="zh-CN" altLang="en-US" b="1" dirty="0"/>
                  <a:t>求矩阵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乘积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解：因为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dirty="0"/>
                  <a:t>是</a:t>
                </a:r>
                <a:r>
                  <a:rPr lang="en-US" altLang="zh-CN" dirty="0"/>
                  <a:t>3×3</a:t>
                </a:r>
                <a:r>
                  <a:rPr lang="zh-CN" altLang="en-US" dirty="0"/>
                  <a:t>矩阵，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dirty="0"/>
                  <a:t>是</a:t>
                </a:r>
                <a:r>
                  <a:rPr lang="en-US" altLang="zh-CN" dirty="0"/>
                  <a:t>3×2</a:t>
                </a:r>
                <a:r>
                  <a:rPr lang="zh-CN" altLang="en-US" dirty="0"/>
                  <a:t>矩阵，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dirty="0"/>
                  <a:t>的列数等于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dirty="0"/>
                  <a:t>的行数，所以矩阵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dirty="0"/>
                  <a:t>可相乘，其乘积</a:t>
                </a:r>
                <a:r>
                  <a:rPr lang="en-US" altLang="zh-CN" b="1" i="1" dirty="0">
                    <a:latin typeface="Cambria Math" panose="02040503050406030204" pitchFamily="18" charset="0"/>
                  </a:rPr>
                  <a:t>C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dirty="0"/>
                  <a:t>是一个</a:t>
                </a:r>
                <a:r>
                  <a:rPr lang="en-US" altLang="zh-CN" dirty="0"/>
                  <a:t>3×2</a:t>
                </a:r>
                <a:r>
                  <a:rPr lang="zh-CN" altLang="en-US" dirty="0"/>
                  <a:t>矩阵。按定理可得：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9EBA2783-B716-43EE-BDF4-B1E4C00FAE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2658705"/>
              </a:xfrm>
              <a:blipFill>
                <a:blip r:embed="rId2"/>
                <a:stretch>
                  <a:fillRect l="-467" r="-467" b="-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4F775536-4CEE-4174-826D-F49884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矩阵的四则运算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F073C4A-84DA-4781-B8B4-6C67D1338739}"/>
              </a:ext>
            </a:extLst>
          </p:cNvPr>
          <p:cNvGrpSpPr/>
          <p:nvPr/>
        </p:nvGrpSpPr>
        <p:grpSpPr>
          <a:xfrm>
            <a:off x="76201" y="4191000"/>
            <a:ext cx="9067800" cy="2367885"/>
            <a:chOff x="7088" y="4339444"/>
            <a:chExt cx="9144001" cy="236788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AE6953A-A31F-4E9C-BBA9-8CB3703135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5451"/>
            <a:stretch/>
          </p:blipFill>
          <p:spPr>
            <a:xfrm>
              <a:off x="7088" y="4339444"/>
              <a:ext cx="9144001" cy="1312239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691E7F1-4AA3-4BC1-8753-9DB2FB7D8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0600" y="5429372"/>
              <a:ext cx="1828800" cy="12779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532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941026-4511-4ED8-B6ED-0731EC727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4】</a:t>
            </a:r>
            <a:r>
              <a:rPr lang="zh-CN" altLang="en-US" dirty="0"/>
              <a:t>矩阵的乘法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chemeClr val="accent6"/>
                </a:solidFill>
              </a:rPr>
              <a:t>矩阵与矩阵相乘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EBA2783-B716-43EE-BDF4-B1E4C00FAE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4657521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dirty="0"/>
              <a:t>       下面给出该乘积的</a:t>
            </a:r>
            <a:r>
              <a:rPr lang="en-US" altLang="zh-CN" dirty="0"/>
              <a:t>Python</a:t>
            </a:r>
            <a:r>
              <a:rPr lang="zh-CN" altLang="en-US" dirty="0"/>
              <a:t>代码。注意我们使用</a:t>
            </a:r>
            <a:r>
              <a:rPr lang="en-US" altLang="zh-CN" dirty="0">
                <a:solidFill>
                  <a:srgbClr val="0000FF"/>
                </a:solidFill>
              </a:rPr>
              <a:t>np.dot(A,B)</a:t>
            </a:r>
            <a:r>
              <a:rPr lang="zh-CN" altLang="en-US" dirty="0"/>
              <a:t>实现矩阵乘法。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endParaRPr lang="en-US" altLang="zh-CN" dirty="0"/>
          </a:p>
          <a:p>
            <a:pPr algn="l">
              <a:lnSpc>
                <a:spcPct val="150000"/>
              </a:lnSpc>
            </a:pPr>
            <a:endParaRPr lang="en-US" altLang="zh-CN" dirty="0"/>
          </a:p>
          <a:p>
            <a:pPr algn="l">
              <a:lnSpc>
                <a:spcPct val="150000"/>
              </a:lnSpc>
            </a:pPr>
            <a:endParaRPr lang="en-US" altLang="zh-CN" dirty="0"/>
          </a:p>
          <a:p>
            <a:pPr algn="l">
              <a:lnSpc>
                <a:spcPct val="150000"/>
              </a:lnSpc>
            </a:pP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值得注意的是矩阵乘法是不符合交换律的，换句话说，上例中的</a:t>
            </a:r>
            <a:r>
              <a:rPr lang="en-US" altLang="zh-CN" b="1" i="1" dirty="0"/>
              <a:t>BA</a:t>
            </a:r>
            <a:r>
              <a:rPr lang="zh-CN" altLang="en-US" dirty="0"/>
              <a:t>是没有意义的。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775536-4CEE-4174-826D-F49884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矩阵的四则运算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23433AF-C9FE-4D52-95FB-6462E49DA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67000"/>
            <a:ext cx="5800000" cy="19619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0F06147-6F20-42E9-9BCB-85743FD39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2908322"/>
            <a:ext cx="1476190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6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941026-4511-4ED8-B6ED-0731EC727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4】</a:t>
            </a:r>
            <a:r>
              <a:rPr lang="zh-CN" altLang="en-US" dirty="0"/>
              <a:t>矩阵的乘法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chemeClr val="accent6"/>
                </a:solidFill>
              </a:rPr>
              <a:t>矩阵与矩阵相乘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EBA2783-B716-43EE-BDF4-B1E4C00FAE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779536"/>
          </a:xfrm>
        </p:spPr>
        <p:txBody>
          <a:bodyPr/>
          <a:lstStyle/>
          <a:p>
            <a:pPr algn="l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775536-4CEE-4174-826D-F49884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矩阵的四则运算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F236B4-1F07-4F14-A2B6-831986A48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600"/>
            <a:ext cx="9144000" cy="448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2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6A86CC3-57EA-4816-AB49-C0ACA147C6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53"/>
          <a:stretch/>
        </p:blipFill>
        <p:spPr>
          <a:xfrm>
            <a:off x="228600" y="2247456"/>
            <a:ext cx="8819582" cy="2123910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941026-4511-4ED8-B6ED-0731EC727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5】</a:t>
            </a:r>
            <a:r>
              <a:rPr lang="zh-CN" altLang="en-US" dirty="0"/>
              <a:t>矩阵的乘法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chemeClr val="accent6"/>
                </a:solidFill>
              </a:rPr>
              <a:t>矩阵与矩阵相乘（</a:t>
            </a:r>
            <a:r>
              <a:rPr lang="zh-CN" altLang="en-US" dirty="0"/>
              <a:t>交换律）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9EBA2783-B716-43EE-BDF4-B1E4C00FAE1A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1549362"/>
              </a:xfrm>
            </p:spPr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en-US" altLang="zh-CN" sz="2000" b="1" dirty="0"/>
                  <a:t>【</a:t>
                </a:r>
                <a14:m>
                  <m:oMath xmlns:m="http://schemas.openxmlformats.org/officeDocument/2006/math">
                    <m:r>
                      <a:rPr lang="zh-CN" altLang="en-US" sz="2000" b="1" i="1" dirty="0">
                        <a:latin typeface="Cambria Math" panose="02040503050406030204" pitchFamily="18" charset="0"/>
                      </a:rPr>
                      <m:t>例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】</m:t>
                    </m:r>
                    <m:r>
                      <a:rPr lang="zh-CN" altLang="en-US" sz="2000" b="1" i="1" dirty="0">
                        <a:latin typeface="Cambria Math" panose="02040503050406030204" pitchFamily="18" charset="0"/>
                      </a:rPr>
                      <m:t>求矩阵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</a:rPr>
                      <m:t>的乘积</m:t>
                    </m:r>
                  </m:oMath>
                </a14:m>
                <a:r>
                  <a:rPr lang="en-US" altLang="zh-CN" sz="2000" b="1" i="1" dirty="0"/>
                  <a:t>AB</a:t>
                </a:r>
                <a:r>
                  <a:rPr lang="zh-CN" altLang="en-US" sz="2000" dirty="0"/>
                  <a:t>及</a:t>
                </a:r>
                <a:r>
                  <a:rPr lang="en-US" altLang="zh-CN" sz="2000" b="1" i="1" dirty="0"/>
                  <a:t>BA</a:t>
                </a:r>
                <a:r>
                  <a:rPr lang="zh-CN" altLang="en-US" sz="2000" b="1" i="1" dirty="0"/>
                  <a:t>。</a:t>
                </a:r>
              </a:p>
              <a:p>
                <a:pPr algn="l">
                  <a:lnSpc>
                    <a:spcPct val="150000"/>
                  </a:lnSpc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9EBA2783-B716-43EE-BDF4-B1E4C00FAE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1549362"/>
              </a:xfrm>
              <a:blipFill>
                <a:blip r:embed="rId3"/>
                <a:stretch>
                  <a:fillRect l="-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4F775536-4CEE-4174-826D-F49884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矩阵的四则运算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145768-528E-4B8F-AD27-270B344CB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1" y="4488109"/>
            <a:ext cx="3429000" cy="21542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E8BFFC2-D114-44AD-9079-219292DC4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4485799"/>
            <a:ext cx="1447619" cy="1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8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941026-4511-4ED8-B6ED-0731EC727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结果分析</a:t>
            </a:r>
            <a:r>
              <a:rPr lang="en-US" altLang="zh-CN" dirty="0"/>
              <a:t>】</a:t>
            </a:r>
            <a:r>
              <a:rPr lang="zh-CN" altLang="en-US" dirty="0">
                <a:solidFill>
                  <a:schemeClr val="accent6"/>
                </a:solidFill>
              </a:rPr>
              <a:t>矩阵与矩阵相乘（</a:t>
            </a:r>
            <a:r>
              <a:rPr lang="zh-CN" altLang="en-US" dirty="0"/>
              <a:t>交换律）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755F5F3-E180-4DA6-8584-D3207010C6DC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>
          <a:xfrm>
            <a:off x="0" y="1397097"/>
            <a:ext cx="9144000" cy="4610713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200000"/>
              </a:lnSpc>
            </a:pPr>
            <a:r>
              <a:rPr lang="zh-CN" altLang="en-US" dirty="0"/>
              <a:t>     根据以上例题，可以引申得到如下一些结论：</a:t>
            </a:r>
            <a:endParaRPr lang="en-US" altLang="zh-CN" dirty="0"/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dirty="0">
                <a:latin typeface="微软雅黑" panose="020B0503020204020204" pitchFamily="34" charset="-122"/>
              </a:rPr>
              <a:t>矩阵乘法不满足交换律，即在一般情况下</a:t>
            </a:r>
            <a:r>
              <a:rPr lang="zh-CN" altLang="zh-CN" b="1" i="1" dirty="0"/>
              <a:t>AB </a:t>
            </a:r>
            <a:r>
              <a:rPr lang="zh-CN" altLang="zh-CN" dirty="0">
                <a:latin typeface="微软雅黑" panose="020B0503020204020204" pitchFamily="34" charset="-122"/>
                <a:cs typeface="Arial" panose="020B0604020202020204" pitchFamily="34" charset="0"/>
              </a:rPr>
              <a:t>≠</a:t>
            </a:r>
            <a:r>
              <a:rPr lang="zh-CN" altLang="zh-CN" b="1" i="1" dirty="0"/>
              <a:t>BA</a:t>
            </a:r>
            <a:endParaRPr lang="en-US" altLang="zh-CN" b="1" i="1" dirty="0"/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dirty="0"/>
              <a:t>若</a:t>
            </a:r>
            <a:r>
              <a:rPr lang="zh-CN" altLang="zh-CN" b="1" i="1" dirty="0"/>
              <a:t>A</a:t>
            </a:r>
            <a:r>
              <a:rPr lang="zh-CN" altLang="zh-CN" dirty="0"/>
              <a:t>、</a:t>
            </a:r>
            <a:r>
              <a:rPr lang="zh-CN" altLang="zh-CN" b="1" i="1" dirty="0"/>
              <a:t>B</a:t>
            </a:r>
            <a:r>
              <a:rPr lang="zh-CN" altLang="zh-CN" dirty="0"/>
              <a:t>满足</a:t>
            </a:r>
            <a:r>
              <a:rPr lang="zh-CN" altLang="zh-CN" b="1" i="1" dirty="0"/>
              <a:t>AB</a:t>
            </a:r>
            <a:r>
              <a:rPr lang="zh-CN" altLang="zh-CN" dirty="0"/>
              <a:t>=</a:t>
            </a:r>
            <a:r>
              <a:rPr lang="zh-CN" altLang="zh-CN" b="1" i="1" dirty="0"/>
              <a:t>O</a:t>
            </a:r>
            <a:r>
              <a:rPr lang="zh-CN" altLang="zh-CN" dirty="0"/>
              <a:t>，不能得出</a:t>
            </a:r>
            <a:r>
              <a:rPr lang="zh-CN" altLang="zh-CN" b="1" i="1" dirty="0"/>
              <a:t>A</a:t>
            </a:r>
            <a:r>
              <a:rPr lang="zh-CN" altLang="zh-CN" dirty="0"/>
              <a:t>=</a:t>
            </a:r>
            <a:r>
              <a:rPr lang="zh-CN" altLang="zh-CN" b="1" i="1" dirty="0"/>
              <a:t>O</a:t>
            </a:r>
            <a:r>
              <a:rPr lang="zh-CN" altLang="zh-CN" dirty="0"/>
              <a:t>或</a:t>
            </a:r>
            <a:r>
              <a:rPr lang="zh-CN" altLang="zh-CN" b="1" i="1" dirty="0"/>
              <a:t>B</a:t>
            </a:r>
            <a:r>
              <a:rPr lang="zh-CN" altLang="zh-CN" dirty="0"/>
              <a:t>=</a:t>
            </a:r>
            <a:r>
              <a:rPr lang="zh-CN" altLang="zh-CN" b="1" i="1" dirty="0"/>
              <a:t>O</a:t>
            </a:r>
            <a:r>
              <a:rPr lang="zh-CN" altLang="zh-CN" dirty="0"/>
              <a:t>的结论；</a:t>
            </a:r>
            <a:endParaRPr lang="en-US" altLang="zh-CN" dirty="0"/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dirty="0"/>
              <a:t>若</a:t>
            </a:r>
            <a:r>
              <a:rPr lang="en-US" altLang="zh-CN" b="1" i="1" dirty="0"/>
              <a:t>A</a:t>
            </a:r>
            <a:r>
              <a:rPr lang="en-US" altLang="zh-CN" dirty="0"/>
              <a:t>=</a:t>
            </a:r>
            <a:r>
              <a:rPr lang="en-US" altLang="zh-CN" b="1" i="1" dirty="0"/>
              <a:t>O</a:t>
            </a:r>
            <a:r>
              <a:rPr lang="zh-CN" altLang="en-US" dirty="0"/>
              <a:t>，</a:t>
            </a:r>
            <a:r>
              <a:rPr lang="en-US" altLang="zh-CN" b="1" i="1" dirty="0"/>
              <a:t>B</a:t>
            </a:r>
            <a:r>
              <a:rPr lang="en-US" altLang="zh-CN" dirty="0"/>
              <a:t>=</a:t>
            </a:r>
            <a:r>
              <a:rPr lang="en-US" altLang="zh-CN" b="1" i="1" dirty="0"/>
              <a:t>O</a:t>
            </a:r>
            <a:r>
              <a:rPr lang="zh-CN" altLang="en-US" dirty="0"/>
              <a:t>，若</a:t>
            </a:r>
            <a:r>
              <a:rPr lang="en-US" altLang="zh-CN" b="1" i="1" dirty="0"/>
              <a:t>AB</a:t>
            </a:r>
            <a:r>
              <a:rPr lang="zh-CN" altLang="en-US" dirty="0"/>
              <a:t>为同型矩阵（即</a:t>
            </a:r>
            <a:r>
              <a:rPr lang="en-US" altLang="zh-CN" b="1" i="1" dirty="0"/>
              <a:t>A</a:t>
            </a:r>
            <a:r>
              <a:rPr lang="zh-CN" altLang="en-US" dirty="0"/>
              <a:t>、</a:t>
            </a:r>
            <a:r>
              <a:rPr lang="en-US" altLang="zh-CN" b="1" i="1" dirty="0"/>
              <a:t>B</a:t>
            </a:r>
            <a:r>
              <a:rPr lang="zh-CN" altLang="en-US" dirty="0"/>
              <a:t>可乘），则</a:t>
            </a:r>
            <a:r>
              <a:rPr lang="en-US" altLang="zh-CN" b="1" i="1" dirty="0"/>
              <a:t>AB</a:t>
            </a:r>
            <a:r>
              <a:rPr lang="en-US" altLang="zh-CN" dirty="0"/>
              <a:t>=</a:t>
            </a:r>
            <a:r>
              <a:rPr lang="en-US" altLang="zh-CN" b="1" i="1" dirty="0"/>
              <a:t>O</a:t>
            </a: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dirty="0"/>
              <a:t>若</a:t>
            </a:r>
            <a:r>
              <a:rPr lang="zh-CN" altLang="zh-CN" b="1" i="1" dirty="0"/>
              <a:t>A</a:t>
            </a:r>
            <a:r>
              <a:rPr lang="zh-CN" altLang="zh-CN" dirty="0"/>
              <a:t>≠</a:t>
            </a:r>
            <a:r>
              <a:rPr lang="zh-CN" altLang="zh-CN" b="1" i="1" dirty="0"/>
              <a:t>O</a:t>
            </a:r>
            <a:r>
              <a:rPr lang="zh-CN" altLang="en-US" dirty="0"/>
              <a:t>，</a:t>
            </a:r>
            <a:r>
              <a:rPr lang="zh-CN" altLang="zh-CN" dirty="0"/>
              <a:t>而 </a:t>
            </a:r>
            <a:r>
              <a:rPr lang="zh-CN" altLang="zh-CN" b="1" i="1" dirty="0"/>
              <a:t>A</a:t>
            </a:r>
            <a:r>
              <a:rPr lang="zh-CN" altLang="zh-CN" dirty="0"/>
              <a:t>(</a:t>
            </a:r>
            <a:r>
              <a:rPr lang="zh-CN" altLang="zh-CN" b="1" i="1" dirty="0"/>
              <a:t>X</a:t>
            </a:r>
            <a:r>
              <a:rPr lang="zh-CN" altLang="zh-CN" dirty="0"/>
              <a:t>−</a:t>
            </a:r>
            <a:r>
              <a:rPr lang="zh-CN" altLang="zh-CN" b="1" i="1" dirty="0"/>
              <a:t>Y</a:t>
            </a:r>
            <a:r>
              <a:rPr lang="zh-CN" altLang="zh-CN" dirty="0"/>
              <a:t>)=</a:t>
            </a:r>
            <a:r>
              <a:rPr lang="zh-CN" altLang="zh-CN" b="1" i="1" dirty="0"/>
              <a:t>O</a:t>
            </a:r>
            <a:r>
              <a:rPr lang="zh-CN" altLang="zh-CN" dirty="0"/>
              <a:t>，不能得出</a:t>
            </a:r>
            <a:r>
              <a:rPr lang="zh-CN" altLang="zh-CN" b="1" i="1" dirty="0"/>
              <a:t>X</a:t>
            </a:r>
            <a:r>
              <a:rPr lang="zh-CN" altLang="zh-CN" dirty="0"/>
              <a:t>=</a:t>
            </a:r>
            <a:r>
              <a:rPr lang="zh-CN" altLang="zh-CN" b="1" i="1" dirty="0"/>
              <a:t>Y</a:t>
            </a:r>
            <a:r>
              <a:rPr lang="zh-CN" altLang="zh-CN" dirty="0"/>
              <a:t>的结论。</a:t>
            </a:r>
            <a:endParaRPr lang="en-US" altLang="zh-CN" dirty="0"/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dirty="0"/>
              <a:t>若</a:t>
            </a:r>
            <a:r>
              <a:rPr lang="zh-CN" altLang="zh-CN" b="1" i="1" dirty="0">
                <a:latin typeface="微软雅黑" panose="020B0503020204020204" pitchFamily="34" charset="-122"/>
              </a:rPr>
              <a:t>AC</a:t>
            </a:r>
            <a:r>
              <a:rPr lang="zh-CN" altLang="zh-CN" dirty="0">
                <a:latin typeface="微软雅黑" panose="020B0503020204020204" pitchFamily="34" charset="-122"/>
              </a:rPr>
              <a:t>=</a:t>
            </a:r>
            <a:r>
              <a:rPr lang="zh-CN" altLang="zh-CN" b="1" i="1" dirty="0">
                <a:latin typeface="微软雅黑" panose="020B0503020204020204" pitchFamily="34" charset="-122"/>
              </a:rPr>
              <a:t>AB</a:t>
            </a:r>
            <a:r>
              <a:rPr lang="zh-CN" altLang="zh-CN" dirty="0">
                <a:latin typeface="微软雅黑" panose="020B0503020204020204" pitchFamily="34" charset="-122"/>
              </a:rPr>
              <a:t>,</a:t>
            </a:r>
            <a:r>
              <a:rPr lang="en-US" altLang="zh-CN" dirty="0">
                <a:latin typeface="微软雅黑" panose="020B0503020204020204" pitchFamily="34" charset="-122"/>
              </a:rPr>
              <a:t> </a:t>
            </a:r>
            <a:r>
              <a:rPr lang="zh-CN" altLang="zh-CN" b="1" i="1" dirty="0">
                <a:latin typeface="微软雅黑" panose="020B0503020204020204" pitchFamily="34" charset="-122"/>
              </a:rPr>
              <a:t>A</a:t>
            </a:r>
            <a:r>
              <a:rPr lang="zh-CN" altLang="zh-CN" dirty="0">
                <a:latin typeface="微软雅黑" panose="020B0503020204020204" pitchFamily="34" charset="-122"/>
              </a:rPr>
              <a:t>≠0,</a:t>
            </a:r>
            <a:r>
              <a:rPr lang="en-US" altLang="zh-CN" dirty="0">
                <a:latin typeface="微软雅黑" panose="020B0503020204020204" pitchFamily="34" charset="-122"/>
              </a:rPr>
              <a:t> </a:t>
            </a:r>
            <a:r>
              <a:rPr lang="zh-CN" altLang="zh-CN" dirty="0">
                <a:latin typeface="微软雅黑" panose="020B0503020204020204" pitchFamily="34" charset="-122"/>
              </a:rPr>
              <a:t>不能推出</a:t>
            </a:r>
            <a:r>
              <a:rPr lang="zh-CN" altLang="zh-CN" b="1" i="1" dirty="0">
                <a:latin typeface="微软雅黑" panose="020B0503020204020204" pitchFamily="34" charset="-122"/>
              </a:rPr>
              <a:t>B</a:t>
            </a:r>
            <a:r>
              <a:rPr lang="zh-CN" altLang="zh-CN" dirty="0">
                <a:latin typeface="微软雅黑" panose="020B0503020204020204" pitchFamily="34" charset="-122"/>
              </a:rPr>
              <a:t>=</a:t>
            </a:r>
            <a:r>
              <a:rPr lang="zh-CN" altLang="zh-CN" b="1" i="1" dirty="0">
                <a:latin typeface="微软雅黑" panose="020B0503020204020204" pitchFamily="34" charset="-122"/>
              </a:rPr>
              <a:t>C</a:t>
            </a:r>
            <a:endParaRPr lang="zh-CN" altLang="zh-CN" b="1" i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775536-4CEE-4174-826D-F49884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矩阵的四则运算</a:t>
            </a:r>
          </a:p>
        </p:txBody>
      </p:sp>
    </p:spTree>
    <p:extLst>
      <p:ext uri="{BB962C8B-B14F-4D97-AF65-F5344CB8AC3E}">
        <p14:creationId xmlns:p14="http://schemas.microsoft.com/office/powerpoint/2010/main" val="353281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941026-4511-4ED8-B6ED-0731EC727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/>
          <a:lstStyle/>
          <a:p>
            <a:r>
              <a:rPr lang="zh-CN" altLang="en-US" dirty="0">
                <a:solidFill>
                  <a:schemeClr val="accent6"/>
                </a:solidFill>
              </a:rPr>
              <a:t>矩阵与矩阵相乘</a:t>
            </a:r>
            <a:r>
              <a:rPr lang="zh-CN" altLang="en-US" dirty="0"/>
              <a:t>的运算规律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755F5F3-E180-4DA6-8584-D3207010C6DC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>
          <a:xfrm>
            <a:off x="0" y="1397097"/>
            <a:ext cx="9144000" cy="4810768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/>
              <a:t>       矩阵乘法虽然不满足交换律，但仍满足下列结合律和分配率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（假设运算是可行的）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结合律</a:t>
            </a:r>
            <a:r>
              <a:rPr lang="zh-CN" altLang="en-US" dirty="0"/>
              <a:t>： </a:t>
            </a:r>
            <a:r>
              <a:rPr lang="en-US" altLang="zh-CN" dirty="0"/>
              <a:t>(</a:t>
            </a:r>
            <a:r>
              <a:rPr lang="zh-CN" altLang="en-US" b="1" dirty="0"/>
              <a:t>𝐴𝐵</a:t>
            </a:r>
            <a:r>
              <a:rPr lang="en-US" altLang="zh-CN" dirty="0"/>
              <a:t>)</a:t>
            </a:r>
            <a:r>
              <a:rPr lang="zh-CN" altLang="en-US" b="1" dirty="0"/>
              <a:t>𝐶</a:t>
            </a:r>
            <a:r>
              <a:rPr lang="en-US" altLang="zh-CN" dirty="0"/>
              <a:t>=</a:t>
            </a:r>
            <a:r>
              <a:rPr lang="zh-CN" altLang="en-US" b="1" dirty="0"/>
              <a:t>𝐴</a:t>
            </a:r>
            <a:r>
              <a:rPr lang="en-US" altLang="zh-CN" dirty="0"/>
              <a:t>(</a:t>
            </a:r>
            <a:r>
              <a:rPr lang="zh-CN" altLang="en-US" b="1" dirty="0"/>
              <a:t>𝐵𝐶</a:t>
            </a:r>
            <a:r>
              <a:rPr lang="en-US" altLang="zh-CN" dirty="0"/>
              <a:t>) 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𝜆</a:t>
            </a:r>
            <a:r>
              <a:rPr lang="en-US" altLang="zh-CN" dirty="0"/>
              <a:t>(</a:t>
            </a:r>
            <a:r>
              <a:rPr lang="zh-CN" altLang="en-US" b="1" dirty="0"/>
              <a:t>𝐴𝐵</a:t>
            </a:r>
            <a:r>
              <a:rPr lang="en-US" altLang="zh-CN" dirty="0"/>
              <a:t>)=(</a:t>
            </a:r>
            <a:r>
              <a:rPr lang="zh-CN" altLang="en-US" dirty="0"/>
              <a:t>𝜆</a:t>
            </a:r>
            <a:r>
              <a:rPr lang="zh-CN" altLang="en-US" b="1" dirty="0"/>
              <a:t>𝐴</a:t>
            </a:r>
            <a:r>
              <a:rPr lang="en-US" altLang="zh-CN" dirty="0"/>
              <a:t>)</a:t>
            </a:r>
            <a:r>
              <a:rPr lang="zh-CN" altLang="en-US" b="1" dirty="0"/>
              <a:t>𝐵</a:t>
            </a:r>
            <a:r>
              <a:rPr lang="en-US" altLang="zh-CN" dirty="0"/>
              <a:t>=</a:t>
            </a:r>
            <a:r>
              <a:rPr lang="zh-CN" altLang="en-US" b="1" dirty="0"/>
              <a:t>𝐴</a:t>
            </a:r>
            <a:r>
              <a:rPr lang="en-US" altLang="zh-CN" dirty="0"/>
              <a:t>(</a:t>
            </a:r>
            <a:r>
              <a:rPr lang="zh-CN" altLang="en-US" dirty="0"/>
              <a:t>𝜆</a:t>
            </a:r>
            <a:r>
              <a:rPr lang="zh-CN" altLang="en-US" b="1" dirty="0"/>
              <a:t>𝐵</a:t>
            </a:r>
            <a:r>
              <a:rPr lang="en-US" altLang="zh-CN" dirty="0"/>
              <a:t>) </a:t>
            </a:r>
            <a:r>
              <a:rPr lang="zh-CN" altLang="en-US" dirty="0"/>
              <a:t>，其中 𝜆 是标量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分配律</a:t>
            </a:r>
            <a:r>
              <a:rPr lang="zh-CN" altLang="en-US" dirty="0"/>
              <a:t>： </a:t>
            </a:r>
            <a:r>
              <a:rPr lang="zh-CN" altLang="en-US" b="1" dirty="0"/>
              <a:t>𝐴</a:t>
            </a:r>
            <a:r>
              <a:rPr lang="en-US" altLang="zh-CN" dirty="0"/>
              <a:t>(</a:t>
            </a:r>
            <a:r>
              <a:rPr lang="zh-CN" altLang="en-US" b="1" dirty="0"/>
              <a:t>𝐵</a:t>
            </a:r>
            <a:r>
              <a:rPr lang="en-US" altLang="zh-CN" dirty="0"/>
              <a:t>+</a:t>
            </a:r>
            <a:r>
              <a:rPr lang="zh-CN" altLang="en-US" b="1" dirty="0"/>
              <a:t>𝐶</a:t>
            </a:r>
            <a:r>
              <a:rPr lang="en-US" altLang="zh-CN" dirty="0"/>
              <a:t>)=</a:t>
            </a:r>
            <a:r>
              <a:rPr lang="zh-CN" altLang="en-US" b="1" dirty="0"/>
              <a:t>𝐴𝐵</a:t>
            </a:r>
            <a:r>
              <a:rPr lang="en-US" altLang="zh-CN" dirty="0"/>
              <a:t>+</a:t>
            </a:r>
            <a:r>
              <a:rPr lang="zh-CN" altLang="en-US" b="1" dirty="0"/>
              <a:t>𝐴𝐶</a:t>
            </a:r>
            <a:r>
              <a:rPr lang="en-US" altLang="zh-CN" dirty="0"/>
              <a:t>,(</a:t>
            </a:r>
            <a:r>
              <a:rPr lang="zh-CN" altLang="en-US" b="1" dirty="0"/>
              <a:t>𝐵</a:t>
            </a:r>
            <a:r>
              <a:rPr lang="en-US" altLang="zh-CN" dirty="0"/>
              <a:t>+</a:t>
            </a:r>
            <a:r>
              <a:rPr lang="zh-CN" altLang="en-US" b="1" dirty="0"/>
              <a:t>𝐶</a:t>
            </a:r>
            <a:r>
              <a:rPr lang="en-US" altLang="zh-CN" dirty="0"/>
              <a:t>)</a:t>
            </a:r>
            <a:r>
              <a:rPr lang="zh-CN" altLang="en-US" b="1" dirty="0"/>
              <a:t>𝐴</a:t>
            </a:r>
            <a:r>
              <a:rPr lang="en-US" altLang="zh-CN" dirty="0"/>
              <a:t>=</a:t>
            </a:r>
            <a:r>
              <a:rPr lang="zh-CN" altLang="en-US" b="1" dirty="0"/>
              <a:t>𝐵𝐴</a:t>
            </a:r>
            <a:r>
              <a:rPr lang="en-US" altLang="zh-CN" dirty="0"/>
              <a:t>+</a:t>
            </a:r>
            <a:r>
              <a:rPr lang="zh-CN" altLang="en-US" b="1" dirty="0"/>
              <a:t>𝐶𝐴</a:t>
            </a:r>
            <a:r>
              <a:rPr lang="zh-CN" altLang="en-US" dirty="0"/>
              <a:t> </a:t>
            </a:r>
          </a:p>
          <a:p>
            <a:pPr lvl="0"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/>
              <a:t>        对于单位矩阵 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dirty="0"/>
              <a:t>，不难得出结论：</a:t>
            </a:r>
            <a:r>
              <a:rPr lang="zh-CN" altLang="en-US" b="1" dirty="0"/>
              <a:t>𝐼</a:t>
            </a:r>
            <a:r>
              <a:rPr lang="zh-CN" altLang="en-US" baseline="-25000" dirty="0"/>
              <a:t>𝑚</a:t>
            </a:r>
            <a:r>
              <a:rPr lang="zh-CN" altLang="en-US" b="1" dirty="0"/>
              <a:t>𝐴</a:t>
            </a:r>
            <a:r>
              <a:rPr lang="zh-CN" altLang="en-US" baseline="-25000" dirty="0"/>
              <a:t>𝑚</a:t>
            </a:r>
            <a:r>
              <a:rPr lang="en-US" altLang="zh-CN" baseline="-25000" dirty="0"/>
              <a:t>×</a:t>
            </a:r>
            <a:r>
              <a:rPr lang="zh-CN" altLang="en-US" baseline="-25000" dirty="0"/>
              <a:t>𝑛</a:t>
            </a:r>
            <a:r>
              <a:rPr lang="en-US" altLang="zh-CN" dirty="0"/>
              <a:t>=</a:t>
            </a:r>
            <a:r>
              <a:rPr lang="zh-CN" altLang="en-US" b="1" dirty="0"/>
              <a:t>𝐴</a:t>
            </a:r>
            <a:r>
              <a:rPr lang="zh-CN" altLang="en-US" baseline="-25000" dirty="0"/>
              <a:t>𝑚</a:t>
            </a:r>
            <a:r>
              <a:rPr lang="en-US" altLang="zh-CN" baseline="-25000" dirty="0"/>
              <a:t>×</a:t>
            </a:r>
            <a:r>
              <a:rPr lang="zh-CN" altLang="en-US" baseline="-25000" dirty="0"/>
              <a:t>𝑛</a:t>
            </a:r>
            <a:r>
              <a:rPr lang="zh-CN" altLang="en-US" dirty="0"/>
              <a:t>，</a:t>
            </a:r>
            <a:r>
              <a:rPr lang="zh-CN" altLang="en-US" b="1" dirty="0"/>
              <a:t>𝐴</a:t>
            </a:r>
            <a:r>
              <a:rPr lang="zh-CN" altLang="en-US" baseline="-25000" dirty="0"/>
              <a:t>𝑚</a:t>
            </a:r>
            <a:r>
              <a:rPr lang="en-US" altLang="zh-CN" baseline="-25000" dirty="0"/>
              <a:t>×</a:t>
            </a:r>
            <a:r>
              <a:rPr lang="zh-CN" altLang="en-US" baseline="-25000" dirty="0"/>
              <a:t>𝑛</a:t>
            </a:r>
            <a:r>
              <a:rPr lang="zh-CN" altLang="en-US" b="1" dirty="0"/>
              <a:t>𝐼</a:t>
            </a:r>
            <a:r>
              <a:rPr lang="zh-CN" altLang="en-US" baseline="-25000" dirty="0"/>
              <a:t>𝑛</a:t>
            </a:r>
            <a:r>
              <a:rPr lang="en-US" altLang="zh-CN" dirty="0"/>
              <a:t>=</a:t>
            </a:r>
            <a:r>
              <a:rPr lang="zh-CN" altLang="en-US" b="1" dirty="0"/>
              <a:t>𝐴</a:t>
            </a:r>
            <a:r>
              <a:rPr lang="zh-CN" altLang="en-US" baseline="-25000" dirty="0"/>
              <a:t>𝑚</a:t>
            </a:r>
            <a:r>
              <a:rPr lang="en-US" altLang="zh-CN" baseline="-25000" dirty="0"/>
              <a:t>×</a:t>
            </a:r>
            <a:r>
              <a:rPr lang="zh-CN" altLang="en-US" baseline="-25000" dirty="0"/>
              <a:t>𝑛 </a:t>
            </a:r>
            <a:r>
              <a:rPr lang="zh-CN" altLang="en-US" dirty="0"/>
              <a:t>，或简写成：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𝐼𝐴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𝐴𝐼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𝐴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lvl="0">
              <a:lnSpc>
                <a:spcPct val="150000"/>
              </a:lnSpc>
            </a:pPr>
            <a:r>
              <a:rPr lang="en-US" altLang="zh-CN" b="1" dirty="0"/>
              <a:t>        </a:t>
            </a:r>
            <a:r>
              <a:rPr lang="zh-CN" altLang="en-US" dirty="0"/>
              <a:t>可见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单位矩阵 </a:t>
            </a:r>
            <a:r>
              <a:rPr lang="en-US" altLang="zh-CN" b="1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dirty="0"/>
              <a:t>在矩阵乘法中的作用类似于</a:t>
            </a:r>
            <a:r>
              <a:rPr lang="zh-CN" altLang="en-US" dirty="0">
                <a:solidFill>
                  <a:srgbClr val="0000FF"/>
                </a:solidFill>
              </a:rPr>
              <a:t>标量 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775536-4CEE-4174-826D-F49884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矩阵的四则运算</a:t>
            </a:r>
          </a:p>
        </p:txBody>
      </p:sp>
    </p:spTree>
    <p:extLst>
      <p:ext uri="{BB962C8B-B14F-4D97-AF65-F5344CB8AC3E}">
        <p14:creationId xmlns:p14="http://schemas.microsoft.com/office/powerpoint/2010/main" val="412313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941026-4511-4ED8-B6ED-0731EC727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/>
          <a:lstStyle/>
          <a:p>
            <a:r>
              <a:rPr lang="zh-CN" altLang="en-US" dirty="0">
                <a:solidFill>
                  <a:schemeClr val="accent6"/>
                </a:solidFill>
              </a:rPr>
              <a:t>矩阵的除法</a:t>
            </a:r>
            <a:endParaRPr lang="zh-CN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755F5F3-E180-4DA6-8584-D3207010C6DC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>
          <a:xfrm>
            <a:off x="0" y="1397097"/>
            <a:ext cx="9144000" cy="1884326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/>
              <a:t>       默认情况下，矩阵是没有除法运算的，但是可以使用逆矩阵来求解矩阵的除法：</a:t>
            </a:r>
            <a:endParaRPr lang="en-US" altLang="zh-CN" dirty="0"/>
          </a:p>
          <a:p>
            <a:pPr lvl="0">
              <a:lnSpc>
                <a:spcPct val="150000"/>
              </a:lnSpc>
            </a:pPr>
            <a:endParaRPr lang="zh-CN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775536-4CEE-4174-826D-F49884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矩阵的四则运算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C69B43A-CDDF-4D6D-9964-7FF1F152B363}"/>
              </a:ext>
            </a:extLst>
          </p:cNvPr>
          <p:cNvSpPr txBox="1">
            <a:spLocks noChangeArrowheads="1"/>
          </p:cNvSpPr>
          <p:nvPr/>
        </p:nvSpPr>
        <p:spPr>
          <a:xfrm>
            <a:off x="1371600" y="3429000"/>
            <a:ext cx="2533851" cy="15158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0" tIns="0" rIns="0" bIns="0" rtlCol="0">
            <a:noAutofit/>
          </a:bodyPr>
          <a:lstStyle>
            <a:lvl1pPr marL="385763" indent="-385763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FFC000"/>
              </a:buClr>
              <a:buSzPct val="100000"/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</a:rPr>
              <a:t>      AB =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</a:rPr>
              <a:t>=&gt; A</a:t>
            </a:r>
            <a:r>
              <a:rPr lang="en-US" altLang="zh-CN" sz="2400" baseline="30000" dirty="0">
                <a:latin typeface="微软雅黑" panose="020B0503020204020204" pitchFamily="34" charset="-122"/>
              </a:rPr>
              <a:t>-1</a:t>
            </a:r>
            <a:r>
              <a:rPr lang="en-US" altLang="zh-CN" sz="2400" dirty="0">
                <a:latin typeface="微软雅黑" panose="020B0503020204020204" pitchFamily="34" charset="-122"/>
              </a:rPr>
              <a:t>AB = A</a:t>
            </a:r>
            <a:r>
              <a:rPr lang="en-US" altLang="zh-CN" sz="2400" baseline="30000" dirty="0">
                <a:latin typeface="微软雅黑" panose="020B0503020204020204" pitchFamily="34" charset="-122"/>
              </a:rPr>
              <a:t>-1</a:t>
            </a:r>
            <a:r>
              <a:rPr lang="en-US" altLang="zh-CN" sz="2400" dirty="0">
                <a:latin typeface="微软雅黑" panose="020B0503020204020204" pitchFamily="34" charset="-122"/>
              </a:rPr>
              <a:t>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</a:rPr>
              <a:t>=&gt; B = A</a:t>
            </a:r>
            <a:r>
              <a:rPr lang="en-US" altLang="zh-CN" sz="2400" baseline="30000" dirty="0">
                <a:latin typeface="微软雅黑" panose="020B0503020204020204" pitchFamily="34" charset="-122"/>
              </a:rPr>
              <a:t>-1</a:t>
            </a:r>
            <a:r>
              <a:rPr lang="en-US" altLang="zh-CN" sz="2400" dirty="0">
                <a:latin typeface="微软雅黑" panose="020B0503020204020204" pitchFamily="34" charset="-122"/>
              </a:rPr>
              <a:t>C</a:t>
            </a:r>
            <a:endParaRPr lang="zh-CN" altLang="zh-CN" sz="2400" dirty="0">
              <a:latin typeface="微软雅黑" panose="020B0503020204020204" pitchFamily="34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1C1D50E-4883-45A2-AF16-14742D7F0E5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0" y="3429000"/>
            <a:ext cx="2590800" cy="15158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0" tIns="0" rIns="0" bIns="0" rtlCol="0">
            <a:noAutofit/>
          </a:bodyPr>
          <a:lstStyle>
            <a:lvl1pPr marL="385763" indent="-385763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FFC000"/>
              </a:buClr>
              <a:buSzPct val="100000"/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</a:rPr>
              <a:t>      AB =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</a:rPr>
              <a:t>=&gt; ABB</a:t>
            </a:r>
            <a:r>
              <a:rPr lang="en-US" altLang="zh-CN" sz="2400" baseline="30000" dirty="0">
                <a:latin typeface="微软雅黑" panose="020B0503020204020204" pitchFamily="34" charset="-122"/>
              </a:rPr>
              <a:t>-1</a:t>
            </a:r>
            <a:r>
              <a:rPr lang="en-US" altLang="zh-CN" sz="2400" dirty="0">
                <a:latin typeface="微软雅黑" panose="020B0503020204020204" pitchFamily="34" charset="-122"/>
              </a:rPr>
              <a:t> = CB</a:t>
            </a:r>
            <a:r>
              <a:rPr lang="en-US" altLang="zh-CN" sz="2400" baseline="30000" dirty="0">
                <a:latin typeface="微软雅黑" panose="020B0503020204020204" pitchFamily="34" charset="-122"/>
              </a:rPr>
              <a:t>-1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</a:rPr>
              <a:t>=&gt; A = CB</a:t>
            </a:r>
            <a:r>
              <a:rPr lang="en-US" altLang="zh-CN" sz="2400" baseline="30000" dirty="0">
                <a:latin typeface="微软雅黑" panose="020B0503020204020204" pitchFamily="34" charset="-122"/>
              </a:rPr>
              <a:t>-1</a:t>
            </a:r>
            <a:endParaRPr lang="zh-CN" altLang="zh-CN" sz="24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190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941026-4511-4ED8-B6ED-0731EC727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6】</a:t>
            </a:r>
            <a:r>
              <a:rPr lang="zh-CN" altLang="en-US" dirty="0"/>
              <a:t>服装厂的生产量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755F5F3-E180-4DA6-8584-D3207010C6DC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>
          <a:xfrm>
            <a:off x="0" y="1397097"/>
            <a:ext cx="6019800" cy="2644021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en-US" dirty="0"/>
              <a:t>       有甲、乙、丙、丁</a:t>
            </a:r>
            <a:r>
              <a:rPr lang="en-US" altLang="zh-CN" dirty="0"/>
              <a:t>4</a:t>
            </a:r>
            <a:r>
              <a:rPr lang="zh-CN" altLang="en-US" dirty="0"/>
              <a:t>个服装厂，一个月的产量情况由下表给出，若甲厂生产</a:t>
            </a:r>
            <a:r>
              <a:rPr lang="en-US" altLang="zh-CN" dirty="0"/>
              <a:t>8</a:t>
            </a:r>
            <a:r>
              <a:rPr lang="zh-CN" altLang="en-US" dirty="0"/>
              <a:t>个月，乙厂生产</a:t>
            </a:r>
            <a:r>
              <a:rPr lang="en-US" altLang="zh-CN" dirty="0"/>
              <a:t>10</a:t>
            </a:r>
            <a:r>
              <a:rPr lang="zh-CN" altLang="en-US" dirty="0"/>
              <a:t>个月，丙厂生产</a:t>
            </a:r>
            <a:r>
              <a:rPr lang="en-US" altLang="zh-CN" dirty="0"/>
              <a:t>5</a:t>
            </a:r>
            <a:r>
              <a:rPr lang="zh-CN" altLang="en-US" dirty="0"/>
              <a:t>个月，而丁厂生产</a:t>
            </a:r>
            <a:r>
              <a:rPr lang="en-US" altLang="zh-CN" dirty="0"/>
              <a:t>9</a:t>
            </a:r>
            <a:r>
              <a:rPr lang="zh-CN" altLang="en-US" dirty="0"/>
              <a:t>个月，则共生产帽子、衣服、裤子各多少？用矩阵来描述。</a:t>
            </a:r>
            <a:endParaRPr lang="zh-CN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775536-4CEE-4174-826D-F49884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矩阵的四则运算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AD2C77-C9A9-4DA6-B4EC-FE9CDBC3E2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1"/>
          <a:stretch/>
        </p:blipFill>
        <p:spPr>
          <a:xfrm>
            <a:off x="6019800" y="1593633"/>
            <a:ext cx="2895343" cy="21438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B33ED8-2C81-4962-9EA8-4FFF852ED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42356"/>
            <a:ext cx="9115185" cy="264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3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941026-4511-4ED8-B6ED-0731EC727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6】</a:t>
            </a:r>
            <a:r>
              <a:rPr lang="zh-CN" altLang="en-US" dirty="0"/>
              <a:t>服装厂的生产量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755F5F3-E180-4DA6-8584-D3207010C6DC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>
          <a:xfrm>
            <a:off x="0" y="1397097"/>
            <a:ext cx="6019800" cy="2644021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en-US" dirty="0"/>
              <a:t>       有甲、乙、丙、丁</a:t>
            </a:r>
            <a:r>
              <a:rPr lang="en-US" altLang="zh-CN" dirty="0"/>
              <a:t>4</a:t>
            </a:r>
            <a:r>
              <a:rPr lang="zh-CN" altLang="en-US" dirty="0"/>
              <a:t>个服装厂，一个月的产量情况由下表给出，若甲厂生产</a:t>
            </a:r>
            <a:r>
              <a:rPr lang="en-US" altLang="zh-CN" dirty="0"/>
              <a:t>8</a:t>
            </a:r>
            <a:r>
              <a:rPr lang="zh-CN" altLang="en-US" dirty="0"/>
              <a:t>个月，乙厂生产</a:t>
            </a:r>
            <a:r>
              <a:rPr lang="en-US" altLang="zh-CN" dirty="0"/>
              <a:t>10</a:t>
            </a:r>
            <a:r>
              <a:rPr lang="zh-CN" altLang="en-US" dirty="0"/>
              <a:t>个月，丙厂生产</a:t>
            </a:r>
            <a:r>
              <a:rPr lang="en-US" altLang="zh-CN" dirty="0"/>
              <a:t>5</a:t>
            </a:r>
            <a:r>
              <a:rPr lang="zh-CN" altLang="en-US" dirty="0"/>
              <a:t>个月，而丁厂生产</a:t>
            </a:r>
            <a:r>
              <a:rPr lang="en-US" altLang="zh-CN" dirty="0"/>
              <a:t>9</a:t>
            </a:r>
            <a:r>
              <a:rPr lang="zh-CN" altLang="en-US" dirty="0"/>
              <a:t>个月，则共生产帽子、衣服、裤子各多少？用矩阵来描述。</a:t>
            </a:r>
            <a:endParaRPr lang="zh-CN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775536-4CEE-4174-826D-F49884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矩阵的四则运算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AD2C77-C9A9-4DA6-B4EC-FE9CDBC3E2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1"/>
          <a:stretch/>
        </p:blipFill>
        <p:spPr>
          <a:xfrm>
            <a:off x="6019800" y="1593633"/>
            <a:ext cx="2895343" cy="21438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78DE40-E86A-48DC-8166-19041CB56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4147034"/>
            <a:ext cx="7154723" cy="23055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8A0377B-75D2-4FEA-B855-62CEF2AE2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266" y="4495800"/>
            <a:ext cx="1517877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8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5E61819-ACD1-4F06-8E36-DC3948830D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矩阵的各种操作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275CE17-7DC7-46AF-943E-8261C0C1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05</a:t>
            </a:r>
            <a:r>
              <a:rPr lang="zh-CN" altLang="en-US" dirty="0"/>
              <a:t>讲</a:t>
            </a:r>
            <a:r>
              <a:rPr lang="en-US" altLang="zh-CN" dirty="0"/>
              <a:t> </a:t>
            </a:r>
            <a:r>
              <a:rPr lang="zh-CN" altLang="en-US" dirty="0"/>
              <a:t>矩阵操作</a:t>
            </a: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D1FDF127-837F-407C-BE64-D62C79CFE4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3816938"/>
              </p:ext>
            </p:extLst>
          </p:nvPr>
        </p:nvGraphicFramePr>
        <p:xfrm>
          <a:off x="495300" y="2133600"/>
          <a:ext cx="81534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14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941026-4511-4ED8-B6ED-0731EC727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矩阵的幂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755F5F3-E180-4DA6-8584-D3207010C6DC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>
          <a:xfrm>
            <a:off x="0" y="1397097"/>
            <a:ext cx="9144000" cy="4656880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/>
              <a:t>       根据矩阵的</a:t>
            </a:r>
            <a:r>
              <a:rPr lang="zh-CN" altLang="en-US" dirty="0">
                <a:solidFill>
                  <a:srgbClr val="0000FF"/>
                </a:solidFill>
              </a:rPr>
              <a:t>乘法</a:t>
            </a:r>
            <a:r>
              <a:rPr lang="zh-CN" altLang="en-US" dirty="0"/>
              <a:t>法则，定义矩阵的</a:t>
            </a:r>
            <a:r>
              <a:rPr lang="zh-CN" altLang="en-US" b="1" dirty="0"/>
              <a:t>幂</a:t>
            </a:r>
            <a:r>
              <a:rPr lang="zh-CN" altLang="en-US" dirty="0"/>
              <a:t>。设</a:t>
            </a:r>
            <a:r>
              <a:rPr lang="en-US" altLang="zh-CN" dirty="0"/>
              <a:t>A</a:t>
            </a:r>
            <a:r>
              <a:rPr lang="zh-CN" altLang="en-US" dirty="0"/>
              <a:t>是</a:t>
            </a:r>
            <a:r>
              <a:rPr lang="en-US" altLang="zh-CN" dirty="0"/>
              <a:t>n</a:t>
            </a:r>
            <a:r>
              <a:rPr lang="zh-CN" altLang="en-US" dirty="0"/>
              <a:t>阶方阵，定义</a:t>
            </a:r>
            <a:r>
              <a:rPr lang="en-US" altLang="zh-CN" dirty="0"/>
              <a:t>:</a:t>
            </a:r>
          </a:p>
          <a:p>
            <a:pPr lvl="0" algn="ctr">
              <a:lnSpc>
                <a:spcPct val="150000"/>
              </a:lnSpc>
            </a:pPr>
            <a:r>
              <a:rPr lang="zh-CN" altLang="en-US" dirty="0"/>
              <a:t>𝐴</a:t>
            </a:r>
            <a:r>
              <a:rPr lang="en-US" altLang="zh-CN" baseline="30000" dirty="0"/>
              <a:t>1</a:t>
            </a:r>
            <a:r>
              <a:rPr lang="en-US" altLang="zh-CN" dirty="0"/>
              <a:t>=</a:t>
            </a:r>
            <a:r>
              <a:rPr lang="zh-CN" altLang="en-US" dirty="0"/>
              <a:t>𝐴</a:t>
            </a:r>
            <a:r>
              <a:rPr lang="en-US" altLang="zh-CN" dirty="0"/>
              <a:t>, </a:t>
            </a:r>
            <a:r>
              <a:rPr lang="zh-CN" altLang="en-US" dirty="0"/>
              <a:t>𝐴</a:t>
            </a:r>
            <a:r>
              <a:rPr lang="en-US" altLang="zh-CN" baseline="30000" dirty="0"/>
              <a:t>2</a:t>
            </a:r>
            <a:r>
              <a:rPr lang="en-US" altLang="zh-CN" dirty="0"/>
              <a:t>=</a:t>
            </a:r>
            <a:r>
              <a:rPr lang="zh-CN" altLang="en-US" dirty="0"/>
              <a:t>𝐴</a:t>
            </a:r>
            <a:r>
              <a:rPr lang="en-US" altLang="zh-CN" baseline="30000" dirty="0"/>
              <a:t>1</a:t>
            </a:r>
            <a:r>
              <a:rPr lang="zh-CN" altLang="en-US" dirty="0"/>
              <a:t>𝐴</a:t>
            </a:r>
            <a:r>
              <a:rPr lang="en-US" altLang="zh-CN" baseline="30000" dirty="0"/>
              <a:t>1</a:t>
            </a:r>
            <a:r>
              <a:rPr lang="en-US" altLang="zh-CN" dirty="0"/>
              <a:t>, ..., </a:t>
            </a:r>
            <a:r>
              <a:rPr lang="zh-CN" altLang="en-US" dirty="0"/>
              <a:t>𝐴</a:t>
            </a:r>
            <a:r>
              <a:rPr lang="zh-CN" altLang="en-US" baseline="30000" dirty="0"/>
              <a:t>𝑘</a:t>
            </a:r>
            <a:r>
              <a:rPr lang="en-US" altLang="zh-CN" baseline="30000" dirty="0"/>
              <a:t>+1</a:t>
            </a:r>
            <a:r>
              <a:rPr lang="en-US" altLang="zh-CN" dirty="0"/>
              <a:t>=</a:t>
            </a:r>
            <a:r>
              <a:rPr lang="zh-CN" altLang="en-US" dirty="0"/>
              <a:t>𝐴</a:t>
            </a:r>
            <a:r>
              <a:rPr lang="zh-CN" altLang="en-US" baseline="30000" dirty="0"/>
              <a:t>𝑘</a:t>
            </a:r>
            <a:r>
              <a:rPr lang="zh-CN" altLang="en-US" dirty="0"/>
              <a:t>𝐴</a:t>
            </a:r>
            <a:r>
              <a:rPr lang="en-US" altLang="zh-CN" baseline="30000" dirty="0"/>
              <a:t>1</a:t>
            </a:r>
            <a:endParaRPr lang="zh-CN" altLang="en-US" dirty="0"/>
          </a:p>
          <a:p>
            <a:pPr lvl="0">
              <a:lnSpc>
                <a:spcPct val="150000"/>
              </a:lnSpc>
            </a:pPr>
            <a:r>
              <a:rPr lang="zh-CN" altLang="en-US" dirty="0"/>
              <a:t>       其中 𝑘 为</a:t>
            </a:r>
            <a:r>
              <a:rPr lang="zh-CN" altLang="en-US" dirty="0">
                <a:solidFill>
                  <a:srgbClr val="C00000"/>
                </a:solidFill>
              </a:rPr>
              <a:t>正整数</a:t>
            </a:r>
            <a:r>
              <a:rPr lang="zh-CN" altLang="en-US" dirty="0"/>
              <a:t>。也就是说，𝐴</a:t>
            </a:r>
            <a:r>
              <a:rPr lang="zh-CN" altLang="en-US" baseline="30000" dirty="0"/>
              <a:t>𝑘</a:t>
            </a:r>
            <a:r>
              <a:rPr lang="zh-CN" altLang="en-US" dirty="0"/>
              <a:t> 就是 𝑘 个 𝐴 连乘。显然只有</a:t>
            </a:r>
            <a:r>
              <a:rPr lang="zh-CN" altLang="en-US" b="1" dirty="0">
                <a:solidFill>
                  <a:srgbClr val="FF0000"/>
                </a:solidFill>
              </a:rPr>
              <a:t>方阵</a:t>
            </a:r>
            <a:r>
              <a:rPr lang="zh-CN" altLang="en-US" dirty="0"/>
              <a:t>满足条件，</a:t>
            </a:r>
            <a:r>
              <a:rPr lang="zh-CN" altLang="en-US" b="1" dirty="0"/>
              <a:t>幂</a:t>
            </a:r>
            <a:r>
              <a:rPr lang="zh-CN" altLang="en-US" dirty="0"/>
              <a:t>运算才有意义。</a:t>
            </a:r>
          </a:p>
          <a:p>
            <a:pPr lvl="0">
              <a:lnSpc>
                <a:spcPct val="150000"/>
              </a:lnSpc>
            </a:pPr>
            <a:r>
              <a:rPr lang="zh-CN" altLang="en-US" dirty="0"/>
              <a:t>       由于矩阵乘法适合</a:t>
            </a:r>
            <a:r>
              <a:rPr lang="zh-CN" altLang="en-US" dirty="0">
                <a:solidFill>
                  <a:srgbClr val="0000FF"/>
                </a:solidFill>
              </a:rPr>
              <a:t>结合律</a:t>
            </a:r>
            <a:r>
              <a:rPr lang="zh-CN" altLang="en-US" dirty="0"/>
              <a:t>，所以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矩阵的幂</a:t>
            </a:r>
            <a:r>
              <a:rPr lang="zh-CN" altLang="en-US" dirty="0"/>
              <a:t>满足以下运算规律：</a:t>
            </a:r>
          </a:p>
          <a:p>
            <a:pPr lvl="0" algn="ctr">
              <a:lnSpc>
                <a:spcPct val="150000"/>
              </a:lnSpc>
            </a:pPr>
            <a:r>
              <a:rPr lang="zh-CN" altLang="en-US" dirty="0"/>
              <a:t>𝐴</a:t>
            </a:r>
            <a:r>
              <a:rPr lang="zh-CN" altLang="en-US" baseline="30000" dirty="0"/>
              <a:t>𝑘</a:t>
            </a:r>
            <a:r>
              <a:rPr lang="zh-CN" altLang="en-US" dirty="0"/>
              <a:t>𝐴</a:t>
            </a:r>
            <a:r>
              <a:rPr lang="zh-CN" altLang="en-US" baseline="30000" dirty="0"/>
              <a:t>𝑙</a:t>
            </a:r>
            <a:r>
              <a:rPr lang="en-US" altLang="zh-CN" dirty="0"/>
              <a:t>=</a:t>
            </a:r>
            <a:r>
              <a:rPr lang="zh-CN" altLang="en-US" dirty="0"/>
              <a:t>𝐴</a:t>
            </a:r>
            <a:r>
              <a:rPr lang="zh-CN" altLang="en-US" baseline="30000" dirty="0"/>
              <a:t>𝑘</a:t>
            </a:r>
            <a:r>
              <a:rPr lang="en-US" altLang="zh-CN" baseline="30000" dirty="0"/>
              <a:t>+</a:t>
            </a:r>
            <a:r>
              <a:rPr lang="zh-CN" altLang="en-US" baseline="30000" dirty="0"/>
              <a:t>𝑙</a:t>
            </a:r>
            <a:r>
              <a:rPr lang="en-US" altLang="zh-CN" dirty="0"/>
              <a:t>, (</a:t>
            </a:r>
            <a:r>
              <a:rPr lang="zh-CN" altLang="en-US" dirty="0"/>
              <a:t>𝐴</a:t>
            </a:r>
            <a:r>
              <a:rPr lang="zh-CN" altLang="en-US" baseline="30000" dirty="0"/>
              <a:t>𝑘</a:t>
            </a:r>
            <a:r>
              <a:rPr lang="en-US" altLang="zh-CN" dirty="0"/>
              <a:t>)</a:t>
            </a:r>
            <a:r>
              <a:rPr lang="zh-CN" altLang="en-US" baseline="30000" dirty="0"/>
              <a:t>𝑙</a:t>
            </a:r>
            <a:r>
              <a:rPr lang="en-US" altLang="zh-CN" dirty="0"/>
              <a:t>=</a:t>
            </a:r>
            <a:r>
              <a:rPr lang="zh-CN" altLang="en-US" dirty="0"/>
              <a:t>𝐴</a:t>
            </a:r>
            <a:r>
              <a:rPr lang="zh-CN" altLang="en-US" baseline="30000" dirty="0"/>
              <a:t>𝑘𝑙</a:t>
            </a:r>
            <a:r>
              <a:rPr lang="zh-CN" altLang="en-US" dirty="0"/>
              <a:t> </a:t>
            </a:r>
          </a:p>
          <a:p>
            <a:pPr lvl="0">
              <a:lnSpc>
                <a:spcPct val="150000"/>
              </a:lnSpc>
            </a:pPr>
            <a:r>
              <a:rPr lang="zh-CN" altLang="en-US" dirty="0"/>
              <a:t>       其中 𝑘、𝑙 为正整数。又因矩阵乘法一般不满足</a:t>
            </a:r>
            <a:r>
              <a:rPr lang="zh-CN" altLang="en-US" dirty="0">
                <a:solidFill>
                  <a:srgbClr val="0070C0"/>
                </a:solidFill>
              </a:rPr>
              <a:t>交换律</a:t>
            </a:r>
            <a:r>
              <a:rPr lang="zh-CN" altLang="en-US" dirty="0"/>
              <a:t>，所以对于两个 </a:t>
            </a:r>
            <a:r>
              <a:rPr lang="en-US" altLang="zh-CN" dirty="0"/>
              <a:t>n </a:t>
            </a:r>
            <a:r>
              <a:rPr lang="zh-CN" altLang="en-US" dirty="0"/>
              <a:t>阶矩阵  𝐴 与 𝐵 ，一般来说  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𝐴𝐵</a:t>
            </a:r>
            <a:r>
              <a:rPr lang="en-US" altLang="zh-CN" b="1" dirty="0">
                <a:solidFill>
                  <a:srgbClr val="0000FF"/>
                </a:solidFill>
              </a:rPr>
              <a:t>)</a:t>
            </a:r>
            <a:r>
              <a:rPr lang="zh-CN" altLang="en-US" b="1" baseline="30000" dirty="0">
                <a:solidFill>
                  <a:srgbClr val="0000FF"/>
                </a:solidFill>
              </a:rPr>
              <a:t>𝑘</a:t>
            </a:r>
            <a:r>
              <a:rPr lang="zh-CN" altLang="en-US" b="1" dirty="0">
                <a:solidFill>
                  <a:srgbClr val="0000FF"/>
                </a:solidFill>
              </a:rPr>
              <a:t>≠𝐴</a:t>
            </a:r>
            <a:r>
              <a:rPr lang="zh-CN" altLang="en-US" b="1" baseline="30000" dirty="0">
                <a:solidFill>
                  <a:srgbClr val="0000FF"/>
                </a:solidFill>
              </a:rPr>
              <a:t>𝑘</a:t>
            </a:r>
            <a:r>
              <a:rPr lang="zh-CN" altLang="en-US" b="1" dirty="0">
                <a:solidFill>
                  <a:srgbClr val="0000FF"/>
                </a:solidFill>
              </a:rPr>
              <a:t>𝐵</a:t>
            </a:r>
            <a:r>
              <a:rPr lang="zh-CN" altLang="en-US" b="1" baseline="30000" dirty="0">
                <a:solidFill>
                  <a:srgbClr val="0000FF"/>
                </a:solidFill>
              </a:rPr>
              <a:t>𝑘</a:t>
            </a:r>
            <a:r>
              <a:rPr lang="zh-CN" altLang="en-US" b="1" dirty="0">
                <a:solidFill>
                  <a:srgbClr val="0000FF"/>
                </a:solidFill>
              </a:rPr>
              <a:t> 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775536-4CEE-4174-826D-F49884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矩阵的四则运算</a:t>
            </a:r>
          </a:p>
        </p:txBody>
      </p:sp>
    </p:spTree>
    <p:extLst>
      <p:ext uri="{BB962C8B-B14F-4D97-AF65-F5344CB8AC3E}">
        <p14:creationId xmlns:p14="http://schemas.microsoft.com/office/powerpoint/2010/main" val="206369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9755F5F3-E180-4DA6-8584-D3207010C6DC}"/>
                  </a:ext>
                </a:extLst>
              </p:cNvPr>
              <p:cNvSpPr>
                <a:spLocks noGrp="1" noChangeArrowheads="1"/>
              </p:cNvSpPr>
              <p:nvPr>
                <p:ph sz="quarter" idx="11"/>
              </p:nvPr>
            </p:nvSpPr>
            <p:spPr>
              <a:xfrm>
                <a:off x="0" y="1397097"/>
                <a:ext cx="9144000" cy="4020039"/>
              </a:xfrm>
            </p:spPr>
            <p:txBody>
              <a:bodyPr/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>
                  <a:lnSpc>
                    <a:spcPct val="150000"/>
                  </a:lnSpc>
                </a:pPr>
                <a:r>
                  <a:rPr lang="zh-CN" altLang="en-US" dirty="0"/>
                  <a:t>若四个城市的航向图如下所示：</a:t>
                </a:r>
                <a:endParaRPr lang="en-US" altLang="zh-CN" dirty="0"/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dirty="0"/>
                  <a:t>                                         </a:t>
                </a:r>
              </a:p>
              <a:p>
                <a:pPr lvl="0" algn="l">
                  <a:lnSpc>
                    <a:spcPct val="100000"/>
                  </a:lnSpc>
                </a:pPr>
                <a:endParaRPr lang="en-US" altLang="zh-CN" dirty="0"/>
              </a:p>
              <a:p>
                <a:pPr lvl="0" algn="l">
                  <a:lnSpc>
                    <a:spcPct val="100000"/>
                  </a:lnSpc>
                </a:pPr>
                <a:endParaRPr lang="en-US" altLang="zh-CN" dirty="0"/>
              </a:p>
              <a:p>
                <a:pPr lvl="0" algn="l">
                  <a:lnSpc>
                    <a:spcPct val="100000"/>
                  </a:lnSpc>
                </a:pPr>
                <a:endParaRPr lang="en-US" altLang="zh-CN" dirty="0"/>
              </a:p>
              <a:p>
                <a:pPr lvl="0" algn="l">
                  <a:lnSpc>
                    <a:spcPct val="100000"/>
                  </a:lnSpc>
                </a:pPr>
                <a:endParaRPr lang="en-US" altLang="zh-CN" dirty="0"/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zh-CN" altLang="en-US"/>
                                <m:t>从</m:t>
                              </m:r>
                              <m:r>
                                <m:rPr>
                                  <m:nor/>
                                </m:rPr>
                                <a:rPr lang="zh-CN" altLang="en-US"/>
                                <m:t>𝑖</m:t>
                              </m:r>
                              <m:r>
                                <m:rPr>
                                  <m:nor/>
                                </m:rPr>
                                <a:rPr lang="zh-CN" altLang="en-US"/>
                                <m:t>市到</m:t>
                              </m:r>
                              <m:r>
                                <m:rPr>
                                  <m:nor/>
                                </m:rPr>
                                <a:rPr lang="zh-CN" altLang="en-US"/>
                                <m:t>𝑗</m:t>
                              </m:r>
                              <m:r>
                                <m:rPr>
                                  <m:nor/>
                                </m:rPr>
                                <a:rPr lang="zh-CN" altLang="en-US"/>
                                <m:t>市有</m:t>
                              </m:r>
                              <m:r>
                                <m:rPr>
                                  <m:nor/>
                                </m:rPr>
                                <a:rPr lang="en-US" altLang="zh-CN"/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zh-CN" altLang="en-US"/>
                                <m:t>条单向航线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zh-CN" altLang="en-US"/>
                                <m:t>从</m:t>
                              </m:r>
                              <m:r>
                                <m:rPr>
                                  <m:nor/>
                                </m:rPr>
                                <a:rPr lang="zh-CN" altLang="en-US"/>
                                <m:t>𝑖</m:t>
                              </m:r>
                              <m:r>
                                <m:rPr>
                                  <m:nor/>
                                </m:rPr>
                                <a:rPr lang="zh-CN" altLang="en-US"/>
                                <m:t>市到</m:t>
                              </m:r>
                              <m:r>
                                <m:rPr>
                                  <m:nor/>
                                </m:rPr>
                                <a:rPr lang="zh-CN" altLang="en-US"/>
                                <m:t>𝑗</m:t>
                              </m:r>
                              <m:r>
                                <m:rPr>
                                  <m:nor/>
                                </m:rPr>
                                <a:rPr lang="zh-CN" altLang="en-US"/>
                                <m:t>市没有单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向</m:t>
                              </m:r>
                              <m:r>
                                <m:rPr>
                                  <m:nor/>
                                </m:rPr>
                                <a:rPr lang="zh-CN" altLang="en-US"/>
                                <m:t>航线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lvl="0" algn="l">
                  <a:lnSpc>
                    <a:spcPct val="100000"/>
                  </a:lnSpc>
                </a:pPr>
                <a:r>
                  <a:rPr lang="zh-CN" altLang="en-US" dirty="0"/>
                  <a:t>若记𝐴</a:t>
                </a:r>
                <a:r>
                  <a:rPr lang="en-US" altLang="zh-CN" baseline="30000" dirty="0"/>
                  <a:t>2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𝑏</a:t>
                </a:r>
                <a:r>
                  <a:rPr lang="zh-CN" altLang="en-US" baseline="-25000" dirty="0"/>
                  <a:t>𝑖𝑗</a:t>
                </a:r>
                <a:r>
                  <a:rPr lang="zh-CN" altLang="en-US" dirty="0"/>
                  <a:t>，则𝑏</a:t>
                </a:r>
                <a:r>
                  <a:rPr lang="zh-CN" altLang="en-US" baseline="-25000" dirty="0"/>
                  <a:t>𝑖𝑗</a:t>
                </a:r>
                <a:r>
                  <a:rPr lang="zh-CN" altLang="en-US" dirty="0"/>
                  <a:t>为从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/>
                  <a:t>市经过一次中转到</a:t>
                </a:r>
                <a:r>
                  <a:rPr lang="zh-CN" altLang="en-US" i="1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i="1" dirty="0">
                    <a:solidFill>
                      <a:srgbClr val="0000FF"/>
                    </a:solidFill>
                  </a:rPr>
                  <a:t>j </a:t>
                </a:r>
                <a:r>
                  <a:rPr lang="zh-CN" altLang="en-US" dirty="0"/>
                  <a:t>市的单向航线条数。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9755F5F3-E180-4DA6-8584-D3207010C6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4020039"/>
              </a:xfrm>
              <a:blipFill>
                <a:blip r:embed="rId2"/>
                <a:stretch>
                  <a:fillRect l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CC2CABD5-9E34-4147-929A-42EEC1F61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988521"/>
            <a:ext cx="3527501" cy="1981200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941026-4511-4ED8-B6ED-0731EC727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7】</a:t>
            </a:r>
            <a:r>
              <a:rPr lang="zh-CN" altLang="en-US" dirty="0"/>
              <a:t>四个城市间的单向航线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775536-4CEE-4174-826D-F49884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矩阵的四则运算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C28D1C1-0F2C-4210-BA99-C0F653360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630077"/>
            <a:ext cx="2438400" cy="23376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584A01D-5A6E-4CFA-AF3E-A8890AA8A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815" y="5289946"/>
            <a:ext cx="5428571" cy="1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3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941026-4511-4ED8-B6ED-0731EC727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7】</a:t>
            </a:r>
            <a:r>
              <a:rPr lang="zh-CN" altLang="en-US" dirty="0"/>
              <a:t>四个城市间的单向航线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755F5F3-E180-4DA6-8584-D3207010C6DC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>
          <a:xfrm>
            <a:off x="6016" y="3600620"/>
            <a:ext cx="9144000" cy="3005915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𝑏</a:t>
            </a:r>
            <a:r>
              <a:rPr lang="en-US" altLang="zh-CN" sz="2000" baseline="-25000" dirty="0"/>
              <a:t>23</a:t>
            </a:r>
            <a:r>
              <a:rPr lang="en-US" altLang="zh-CN" sz="2000" dirty="0"/>
              <a:t>=1</a:t>
            </a:r>
            <a:r>
              <a:rPr lang="zh-CN" altLang="en-US" sz="2000" dirty="0"/>
              <a:t>，显示从</a:t>
            </a:r>
            <a:r>
              <a:rPr lang="en-US" altLang="zh-CN" sz="2000" dirty="0"/>
              <a:t>(2)</a:t>
            </a:r>
            <a:r>
              <a:rPr lang="zh-CN" altLang="en-US" sz="2000" dirty="0"/>
              <a:t>经过一次中转后到达</a:t>
            </a:r>
            <a:r>
              <a:rPr lang="en-US" altLang="zh-CN" sz="2000" dirty="0"/>
              <a:t>(3)</a:t>
            </a:r>
            <a:r>
              <a:rPr lang="zh-CN" altLang="en-US" sz="2000" dirty="0"/>
              <a:t>市的单向航线有一条：</a:t>
            </a:r>
            <a:r>
              <a:rPr lang="en-US" altLang="zh-CN" sz="2000" dirty="0"/>
              <a:t>(2)-&gt;(1)-&gt;(3);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𝑏</a:t>
            </a:r>
            <a:r>
              <a:rPr lang="en-US" altLang="zh-CN" sz="2000" baseline="-25000" dirty="0"/>
              <a:t>42</a:t>
            </a:r>
            <a:r>
              <a:rPr lang="en-US" altLang="zh-CN" sz="2000" dirty="0"/>
              <a:t>=2</a:t>
            </a:r>
            <a:r>
              <a:rPr lang="zh-CN" altLang="en-US" sz="2000" dirty="0"/>
              <a:t>，显示从</a:t>
            </a:r>
            <a:r>
              <a:rPr lang="en-US" altLang="zh-CN" sz="2000" dirty="0"/>
              <a:t>(4)</a:t>
            </a:r>
            <a:r>
              <a:rPr lang="zh-CN" altLang="en-US" sz="2000" dirty="0"/>
              <a:t>经过一次中转后到达</a:t>
            </a:r>
            <a:r>
              <a:rPr lang="en-US" altLang="zh-CN" sz="2000" dirty="0"/>
              <a:t>(2)</a:t>
            </a:r>
            <a:r>
              <a:rPr lang="zh-CN" altLang="en-US" sz="2000" dirty="0"/>
              <a:t>市的单向航线有</a:t>
            </a:r>
            <a:r>
              <a:rPr lang="en-US" altLang="zh-CN" sz="2000" dirty="0"/>
              <a:t>2</a:t>
            </a:r>
            <a:r>
              <a:rPr lang="zh-CN" altLang="en-US" sz="2000" dirty="0"/>
              <a:t>条：</a:t>
            </a:r>
            <a:r>
              <a:rPr lang="en-US" altLang="zh-CN" sz="2000" dirty="0"/>
              <a:t>(4)-&gt;(1)-&gt;(2)</a:t>
            </a:r>
            <a:r>
              <a:rPr lang="zh-CN" altLang="en-US" sz="2000" dirty="0"/>
              <a:t>，</a:t>
            </a:r>
            <a:r>
              <a:rPr lang="en-US" altLang="zh-CN" sz="2000" dirty="0"/>
              <a:t>(4)-&gt;(3)-&gt;(2)</a:t>
            </a:r>
            <a:r>
              <a:rPr lang="zh-CN" altLang="en-US" sz="2000" dirty="0"/>
              <a:t>；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𝑏</a:t>
            </a:r>
            <a:r>
              <a:rPr lang="en-US" altLang="zh-CN" sz="2000" baseline="-25000" dirty="0"/>
              <a:t>11</a:t>
            </a:r>
            <a:r>
              <a:rPr lang="en-US" altLang="zh-CN" sz="2000" dirty="0"/>
              <a:t>=2</a:t>
            </a:r>
            <a:r>
              <a:rPr lang="zh-CN" altLang="en-US" sz="2000" dirty="0"/>
              <a:t>，显示过</a:t>
            </a:r>
            <a:r>
              <a:rPr lang="en-US" altLang="zh-CN" sz="2000" dirty="0"/>
              <a:t>(1)</a:t>
            </a:r>
            <a:r>
              <a:rPr lang="zh-CN" altLang="en-US" sz="2000" dirty="0"/>
              <a:t>市的双向航线有</a:t>
            </a:r>
            <a:r>
              <a:rPr lang="en-US" altLang="zh-CN" sz="2000" dirty="0"/>
              <a:t>2</a:t>
            </a:r>
            <a:r>
              <a:rPr lang="zh-CN" altLang="en-US" sz="2000" dirty="0"/>
              <a:t>条：</a:t>
            </a:r>
            <a:r>
              <a:rPr lang="en-US" altLang="zh-CN" sz="2000" dirty="0"/>
              <a:t>(1)-&gt;(2)-&gt;(1)</a:t>
            </a:r>
            <a:r>
              <a:rPr lang="zh-CN" altLang="en-US" sz="2000" dirty="0"/>
              <a:t>，</a:t>
            </a:r>
            <a:r>
              <a:rPr lang="en-US" altLang="zh-CN" sz="2000" dirty="0"/>
              <a:t>(1)-&gt;(4)-&gt;(1)</a:t>
            </a:r>
            <a:r>
              <a:rPr lang="zh-CN" altLang="en-US" sz="2000" dirty="0"/>
              <a:t>；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𝑏</a:t>
            </a:r>
            <a:r>
              <a:rPr lang="en-US" altLang="zh-CN" sz="2000" baseline="-25000" dirty="0"/>
              <a:t>33</a:t>
            </a:r>
            <a:r>
              <a:rPr lang="en-US" altLang="zh-CN" sz="2000" dirty="0"/>
              <a:t>=0</a:t>
            </a:r>
            <a:r>
              <a:rPr lang="zh-CN" altLang="en-US" sz="2000" dirty="0"/>
              <a:t>，显示</a:t>
            </a:r>
            <a:r>
              <a:rPr lang="en-US" altLang="zh-CN" sz="2000" dirty="0"/>
              <a:t>(3)</a:t>
            </a:r>
            <a:r>
              <a:rPr lang="zh-CN" altLang="en-US" sz="2000" dirty="0"/>
              <a:t>市没有双向航线。</a:t>
            </a:r>
            <a:endParaRPr lang="en-US" altLang="zh-CN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775536-4CEE-4174-826D-F49884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矩阵的四则运算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584A01D-5A6E-4CFA-AF3E-A8890AA8A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05000"/>
            <a:ext cx="5428571" cy="1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0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941026-4511-4ED8-B6ED-0731EC727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7】</a:t>
            </a:r>
            <a:r>
              <a:rPr lang="zh-CN" altLang="en-US" dirty="0"/>
              <a:t>四个城市间的单向航线</a:t>
            </a:r>
            <a:r>
              <a:rPr lang="en-US" altLang="zh-CN" dirty="0"/>
              <a:t>(Python</a:t>
            </a:r>
            <a:r>
              <a:rPr lang="zh-CN" altLang="en-US" dirty="0"/>
              <a:t>实现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755F5F3-E180-4DA6-8584-D3207010C6DC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>
          <a:xfrm>
            <a:off x="0" y="1397097"/>
            <a:ext cx="9144000" cy="2644021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en-US" dirty="0"/>
              <a:t>       假设给定上面的航线矩阵</a:t>
            </a:r>
            <a:r>
              <a:rPr lang="zh-CN" altLang="en-US" b="1" dirty="0"/>
              <a:t>𝐴</a:t>
            </a:r>
            <a:r>
              <a:rPr lang="zh-CN" altLang="en-US" dirty="0"/>
              <a:t>，试求从</a:t>
            </a:r>
            <a:r>
              <a:rPr lang="en-US" altLang="zh-CN" dirty="0">
                <a:solidFill>
                  <a:srgbClr val="7030A0"/>
                </a:solidFill>
              </a:rPr>
              <a:t>(4)</a:t>
            </a:r>
            <a:r>
              <a:rPr lang="zh-CN" altLang="en-US" dirty="0">
                <a:solidFill>
                  <a:srgbClr val="7030A0"/>
                </a:solidFill>
              </a:rPr>
              <a:t>市</a:t>
            </a:r>
            <a:r>
              <a:rPr lang="zh-CN" altLang="en-US" dirty="0"/>
              <a:t>到</a:t>
            </a:r>
            <a:r>
              <a:rPr lang="en-US" altLang="zh-CN" dirty="0">
                <a:solidFill>
                  <a:srgbClr val="7030A0"/>
                </a:solidFill>
              </a:rPr>
              <a:t>(2)</a:t>
            </a:r>
            <a:r>
              <a:rPr lang="zh-CN" altLang="en-US" dirty="0">
                <a:solidFill>
                  <a:srgbClr val="7030A0"/>
                </a:solidFill>
              </a:rPr>
              <a:t>市</a:t>
            </a:r>
            <a:r>
              <a:rPr lang="zh-CN" altLang="en-US" dirty="0"/>
              <a:t>，最多经过</a:t>
            </a:r>
            <a:r>
              <a:rPr lang="en-US" altLang="zh-CN" dirty="0"/>
              <a:t>4</a:t>
            </a:r>
            <a:r>
              <a:rPr lang="zh-CN" altLang="en-US" dirty="0"/>
              <a:t>次转机，有几种到达方法。</a:t>
            </a:r>
            <a:endParaRPr lang="en-US" altLang="zh-CN" dirty="0"/>
          </a:p>
          <a:p>
            <a:r>
              <a:rPr lang="zh-CN" altLang="en-US" b="1" dirty="0"/>
              <a:t>解：</a:t>
            </a:r>
            <a:r>
              <a:rPr lang="zh-CN" altLang="en-US" dirty="0"/>
              <a:t>基本的思路是直飞</a:t>
            </a:r>
            <a:r>
              <a:rPr lang="en-US" altLang="zh-CN" dirty="0"/>
              <a:t>(A)</a:t>
            </a:r>
            <a:r>
              <a:rPr lang="zh-CN" altLang="en-US" dirty="0"/>
              <a:t>，一次转机（</a:t>
            </a:r>
            <a:r>
              <a:rPr lang="en-US" altLang="zh-CN" dirty="0"/>
              <a:t>A</a:t>
            </a:r>
            <a:r>
              <a:rPr lang="en-US" altLang="zh-CN" baseline="30000" dirty="0"/>
              <a:t>2</a:t>
            </a:r>
            <a:r>
              <a:rPr lang="zh-CN" altLang="en-US" dirty="0"/>
              <a:t>），二次转机（</a:t>
            </a:r>
            <a:r>
              <a:rPr lang="en-US" altLang="zh-CN" dirty="0"/>
              <a:t>A</a:t>
            </a:r>
            <a:r>
              <a:rPr lang="en-US" altLang="zh-CN" baseline="30000" dirty="0"/>
              <a:t>3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，三次转机（</a:t>
            </a:r>
            <a:r>
              <a:rPr lang="en-US" altLang="zh-CN" dirty="0"/>
              <a:t>A</a:t>
            </a:r>
            <a:r>
              <a:rPr lang="en-US" altLang="zh-CN" baseline="30000" dirty="0"/>
              <a:t>4</a:t>
            </a:r>
            <a:r>
              <a:rPr lang="zh-CN" altLang="en-US" dirty="0"/>
              <a:t>），四次转机（</a:t>
            </a:r>
            <a:r>
              <a:rPr lang="en-US" altLang="zh-CN" dirty="0"/>
              <a:t>A</a:t>
            </a:r>
            <a:r>
              <a:rPr lang="en-US" altLang="zh-CN" baseline="30000" dirty="0"/>
              <a:t>5</a:t>
            </a:r>
            <a:r>
              <a:rPr lang="zh-CN" altLang="en-US" dirty="0"/>
              <a:t>）之和。使用矩阵乘法显然很复杂，下面我们使用</a:t>
            </a:r>
            <a:r>
              <a:rPr lang="en-US" altLang="zh-CN" dirty="0"/>
              <a:t>Python</a:t>
            </a:r>
            <a:r>
              <a:rPr lang="zh-CN" altLang="en-US" dirty="0"/>
              <a:t>代码来完成这个例子。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775536-4CEE-4174-826D-F49884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矩阵的四则运算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9EAD219-0117-469E-8BA0-2048C9709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037107"/>
            <a:ext cx="5866667" cy="236190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74D5B93-CD1A-4486-897C-1D22742CD1E8}"/>
              </a:ext>
            </a:extLst>
          </p:cNvPr>
          <p:cNvSpPr/>
          <p:nvPr/>
        </p:nvSpPr>
        <p:spPr>
          <a:xfrm>
            <a:off x="6307415" y="4556339"/>
            <a:ext cx="2700637" cy="132343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>
            <a:spAutoFit/>
          </a:bodyPr>
          <a:lstStyle/>
          <a:p>
            <a:pPr algn="just"/>
            <a:r>
              <a:rPr lang="zh-CN" altLang="en-US" sz="2000" dirty="0"/>
              <a:t>需要注意的是</a:t>
            </a:r>
            <a:r>
              <a:rPr lang="en-US" altLang="zh-CN" sz="2000" dirty="0"/>
              <a:t>: </a:t>
            </a:r>
            <a:r>
              <a:rPr lang="zh-CN" altLang="en-US" sz="2000" dirty="0"/>
              <a:t>矩阵乘法的代码语法，不能使用 </a:t>
            </a:r>
            <a:r>
              <a:rPr lang="en-US" altLang="zh-CN" sz="2000" dirty="0"/>
              <a:t>A*A(</a:t>
            </a:r>
            <a:r>
              <a:rPr lang="zh-CN" altLang="en-US" sz="2000" dirty="0"/>
              <a:t>元素乘</a:t>
            </a:r>
            <a:r>
              <a:rPr lang="en-US" altLang="zh-CN" sz="2000" dirty="0"/>
              <a:t>)</a:t>
            </a:r>
            <a:r>
              <a:rPr lang="zh-CN" altLang="en-US" sz="2000" dirty="0"/>
              <a:t>，而要使用点乘 </a:t>
            </a:r>
            <a:r>
              <a:rPr lang="en-US" altLang="zh-CN" sz="2000" dirty="0"/>
              <a:t>.dot(A,B)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5524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941026-4511-4ED8-B6ED-0731EC727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矩阵的乘法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chemeClr val="accent6"/>
                </a:solidFill>
              </a:rPr>
              <a:t>哈达玛积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9EBA2783-B716-43EE-BDF4-B1E4C00FAE1A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5375153"/>
              </a:xfrm>
            </p:spPr>
            <p:txBody>
              <a:bodyPr lIns="144000" tIns="144000" rIns="144000" bIns="144000"/>
              <a:lstStyle/>
              <a:p>
                <a:pPr algn="l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2000" b="1" dirty="0"/>
                  <a:t>哈达玛积</a:t>
                </a:r>
                <a:r>
                  <a:rPr lang="en-US" altLang="zh-CN" sz="2000" b="1" dirty="0"/>
                  <a:t>(Hadamard product)</a:t>
                </a:r>
                <a:r>
                  <a:rPr lang="zh-CN" altLang="en-US" sz="2000" dirty="0"/>
                  <a:t>：矩阵的一种乘法运算，它计算</a:t>
                </a:r>
                <a:r>
                  <a:rPr lang="zh-CN" alt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两个矩阵对应元素的乘</a:t>
                </a:r>
                <a:r>
                  <a:rPr lang="zh-CN" altLang="en-US" sz="2000" dirty="0"/>
                  <a:t>积。因此，又称为</a:t>
                </a:r>
                <a:r>
                  <a:rPr lang="zh-CN" altLang="en-US" sz="2000" dirty="0">
                    <a:solidFill>
                      <a:srgbClr val="0000FF"/>
                    </a:solidFill>
                  </a:rPr>
                  <a:t>元素对应乘积</a:t>
                </a:r>
                <a:r>
                  <a:rPr lang="en-US" altLang="zh-CN" sz="2000" dirty="0"/>
                  <a:t>(element-wise)</a:t>
                </a:r>
                <a:r>
                  <a:rPr lang="zh-CN" altLang="en-US" sz="2000" dirty="0"/>
                  <a:t>，</a:t>
                </a:r>
                <a:r>
                  <a:rPr lang="zh-CN" altLang="en-US" sz="2000" dirty="0">
                    <a:solidFill>
                      <a:srgbClr val="0000FF"/>
                    </a:solidFill>
                  </a:rPr>
                  <a:t>元素积</a:t>
                </a:r>
                <a:r>
                  <a:rPr lang="zh-CN" altLang="en-US" sz="2000" dirty="0"/>
                  <a:t>或</a:t>
                </a:r>
                <a:r>
                  <a:rPr lang="en-US" altLang="zh-CN" sz="2000" dirty="0">
                    <a:solidFill>
                      <a:srgbClr val="0000FF"/>
                    </a:solidFill>
                  </a:rPr>
                  <a:t>Hadamard</a:t>
                </a:r>
                <a:r>
                  <a:rPr lang="zh-CN" altLang="en-US" sz="2000" dirty="0">
                    <a:solidFill>
                      <a:srgbClr val="0000FF"/>
                    </a:solidFill>
                  </a:rPr>
                  <a:t>乘积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algn="l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000" b="1" dirty="0"/>
                  <a:t>【</a:t>
                </a:r>
                <a:r>
                  <a:rPr lang="zh-CN" altLang="en-US" sz="2000" b="1" dirty="0"/>
                  <a:t>定义</a:t>
                </a:r>
                <a:r>
                  <a:rPr lang="en-US" altLang="zh-CN" sz="2000" b="1" dirty="0"/>
                  <a:t>6】</a:t>
                </a:r>
                <a:r>
                  <a:rPr lang="zh-CN" altLang="en-US" sz="2000" dirty="0"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+mn-ea"/>
                      </a:rPr>
                      <m:t>𝑩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𝑪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p>
                    <m:r>
                      <a:rPr lang="zh-CN" altLang="en-US" sz="2000" i="1" dirty="0">
                        <a:latin typeface="Cambria Math" panose="02040503050406030204" pitchFamily="18" charset="0"/>
                        <a:ea typeface="+mn-ea"/>
                      </a:rPr>
                      <m:t>是两个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  <a:ea typeface="+mn-ea"/>
                      </a:rPr>
                      <m:t>的同型矩阵，且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m:rPr>
                        <m:nor/>
                      </m:rPr>
                      <a:rPr lang="en-US" altLang="zh-CN" sz="2000" dirty="0"/>
                      <m:t>=(</m:t>
                    </m:r>
                    <m:r>
                      <m:rPr>
                        <m:nor/>
                      </m:rPr>
                      <a:rPr lang="zh-CN" altLang="en-US" sz="2000" dirty="0"/>
                      <m:t>𝑎</m:t>
                    </m:r>
                    <m:r>
                      <m:rPr>
                        <m:nor/>
                      </m:rPr>
                      <a:rPr lang="zh-CN" altLang="en-US" sz="2000" baseline="-25000" dirty="0"/>
                      <m:t>𝑖𝑗</m:t>
                    </m:r>
                    <m:r>
                      <m:rPr>
                        <m:nor/>
                      </m:rPr>
                      <a:rPr lang="en-US" altLang="zh-CN" sz="2000" dirty="0"/>
                      <m:t>) </m:t>
                    </m:r>
                    <m:r>
                      <m:rPr>
                        <m:nor/>
                      </m:rPr>
                      <a:rPr lang="zh-CN" altLang="en-US" sz="2000" dirty="0"/>
                      <m:t>，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𝑩</m:t>
                    </m:r>
                    <m:r>
                      <m:rPr>
                        <m:nor/>
                      </m:rPr>
                      <a:rPr lang="en-US" altLang="zh-CN" sz="2000" dirty="0"/>
                      <m:t>= (</m:t>
                    </m:r>
                    <m:r>
                      <m:rPr>
                        <m:nor/>
                      </m:rPr>
                      <a:rPr lang="zh-CN" altLang="en-US" sz="2000" dirty="0"/>
                      <m:t>𝑏</m:t>
                    </m:r>
                    <m:r>
                      <m:rPr>
                        <m:nor/>
                      </m:rPr>
                      <a:rPr lang="zh-CN" altLang="en-US" sz="2000" baseline="-25000" dirty="0"/>
                      <m:t>𝑖𝑗</m:t>
                    </m:r>
                    <m:r>
                      <m:rPr>
                        <m:nor/>
                      </m:rPr>
                      <a:rPr lang="en-US" altLang="zh-CN" sz="2000" dirty="0"/>
                      <m:t>)</m:t>
                    </m:r>
                  </m:oMath>
                </a14:m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，有</m:t>
                    </m:r>
                  </m:oMath>
                </a14:m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pPr algn="l">
                  <a:lnSpc>
                    <a:spcPct val="10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zh-CN" altLang="en-US" sz="2000" dirty="0"/>
                                        <m:t>𝑎</m:t>
                                      </m:r>
                                      <m:r>
                                        <a:rPr lang="en-US" altLang="zh-CN" sz="2000" i="1" baseline="-25000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2000" i="1" baseline="-250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CN" sz="2000" i="1" baseline="-25000" dirty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zh-CN" altLang="en-US" sz="2000" dirty="0"/>
                                        <m:t>𝑎</m:t>
                                      </m:r>
                                      <m:r>
                                        <a:rPr lang="en-US" altLang="zh-CN" sz="2000" i="1" baseline="-250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2000" i="1" baseline="-25000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CN" sz="2000" i="1" baseline="-25000" dirty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zh-CN" altLang="en-US" sz="2000" dirty="0"/>
                                        <m:t>𝑎</m:t>
                                      </m:r>
                                      <m:r>
                                        <a:rPr lang="en-US" altLang="zh-CN" sz="2000" i="1" baseline="-25000" dirty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CN" sz="2000" i="1" baseline="-25000" dirty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zh-CN" altLang="en-US" sz="2000" dirty="0"/>
                                        <m:t>𝑎</m:t>
                                      </m:r>
                                      <m:r>
                                        <a:rPr lang="en-US" altLang="zh-CN" sz="2000" i="1" baseline="-25000" dirty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CN" sz="2000" i="1" baseline="-25000" dirty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zh-CN" altLang="en-US" sz="2000" dirty="0"/>
                                        <m:t>𝑎</m:t>
                                      </m:r>
                                      <m:r>
                                        <a:rPr lang="en-US" altLang="zh-CN" sz="2000" i="1" baseline="-250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2000" b="0" i="1" baseline="-25000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CN" sz="2000" i="1" baseline="-250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2000" b="0" i="1" baseline="-25000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zh-CN" altLang="en-US" sz="2000" dirty="0"/>
                                        <m:t>𝑎</m:t>
                                      </m:r>
                                      <m:r>
                                        <a:rPr lang="en-US" altLang="zh-CN" sz="2000" b="0" i="1" baseline="-25000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000" b="0" i="1" baseline="-25000" dirty="0" smtClean="0">
                                          <a:latin typeface="Cambria Math" panose="02040503050406030204" pitchFamily="18" charset="0"/>
                                        </a:rPr>
                                        <m:t>𝑛𝑏</m:t>
                                      </m:r>
                                      <m:r>
                                        <a:rPr lang="en-US" altLang="zh-CN" sz="2000" b="0" i="1" baseline="-25000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000" b="0" i="1" baseline="-25000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zh-CN" altLang="en-US" sz="2000" dirty="0"/>
                                        <m:t>𝑎</m:t>
                                      </m:r>
                                      <m:r>
                                        <a:rPr lang="en-US" altLang="zh-CN" sz="2000" b="0" i="1" baseline="-25000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sz="2000" i="1" baseline="-250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CN" sz="2000" i="1" baseline="-25000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sz="2000" i="1" baseline="-250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zh-CN" altLang="en-US" sz="2000" dirty="0"/>
                                        <m:t>𝑎</m:t>
                                      </m:r>
                                      <m:r>
                                        <a:rPr lang="en-US" altLang="zh-CN" sz="2000" i="1" baseline="-25000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sz="2000" i="1" baseline="-250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CN" sz="2000" i="1" baseline="-25000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sz="2000" i="1" baseline="-250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zh-CN" altLang="en-US" sz="2000" dirty="0"/>
                                        <m:t>𝑎</m:t>
                                      </m:r>
                                      <m:r>
                                        <a:rPr lang="en-US" altLang="zh-CN" sz="2000" i="1" baseline="-25000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sz="2000" i="1" baseline="-250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CN" sz="2000" i="1" baseline="-25000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sz="2000" i="1" baseline="-250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>
                  <a:lnSpc>
                    <a:spcPct val="15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</m:oMath>
                </a14:m>
                <a:r>
                  <a:rPr lang="zh-CN" altLang="en-US" sz="2000" dirty="0">
                    <a:latin typeface="+mn-ea"/>
                    <a:ea typeface="+mn-ea"/>
                  </a:rPr>
                  <a:t>矩阵</a:t>
                </a:r>
                <a:r>
                  <a:rPr lang="en-US" altLang="zh-CN" sz="2000" dirty="0">
                    <a:latin typeface="+mn-ea"/>
                    <a:ea typeface="+mn-ea"/>
                  </a:rPr>
                  <a:t>A</a:t>
                </a:r>
                <a:r>
                  <a:rPr lang="zh-CN" altLang="en-US" sz="2000" dirty="0">
                    <a:latin typeface="+mn-ea"/>
                    <a:ea typeface="+mn-ea"/>
                  </a:rPr>
                  <a:t>和</a:t>
                </a:r>
                <a:r>
                  <a:rPr lang="en-US" altLang="zh-CN" sz="2000" dirty="0">
                    <a:latin typeface="+mn-ea"/>
                    <a:ea typeface="+mn-ea"/>
                  </a:rPr>
                  <a:t>B</a:t>
                </a:r>
                <a:r>
                  <a:rPr lang="zh-CN" altLang="en-US" sz="2000" dirty="0">
                    <a:latin typeface="+mn-ea"/>
                    <a:ea typeface="+mn-ea"/>
                  </a:rPr>
                  <a:t>的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+mn-ea"/>
                    <a:ea typeface="+mn-ea"/>
                  </a:rPr>
                  <a:t>Hadamard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+mn-ea"/>
                    <a:ea typeface="+mn-ea"/>
                  </a:rPr>
                  <a:t>乘积</a:t>
                </a:r>
                <a:r>
                  <a:rPr lang="zh-CN" altLang="en-US" sz="2000" dirty="0">
                    <a:latin typeface="+mn-ea"/>
                    <a:ea typeface="+mn-ea"/>
                  </a:rPr>
                  <a:t>，</a:t>
                </a:r>
                <a:r>
                  <a:rPr lang="zh-CN" altLang="en-US" sz="2000" dirty="0"/>
                  <a:t>记作：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⨀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pPr algn="l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altLang="zh-CN" sz="2000" dirty="0">
                    <a:latin typeface="+mn-ea"/>
                    <a:ea typeface="+mn-ea"/>
                  </a:rPr>
                  <a:t>      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+mn-ea"/>
                    <a:ea typeface="+mn-ea"/>
                  </a:rPr>
                  <a:t>Hadamard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+mn-ea"/>
                    <a:ea typeface="+mn-ea"/>
                  </a:rPr>
                  <a:t>乘积在图像处理中被广泛应用，例如：为一幅图片增加光照，相当于对图像矩阵中的每个像素进行变换。。</a:t>
                </a:r>
                <a:endParaRPr lang="en-US" altLang="zh-CN" b="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9EBA2783-B716-43EE-BDF4-B1E4C00FAE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375153"/>
              </a:xfrm>
              <a:blipFill>
                <a:blip r:embed="rId2"/>
                <a:stretch>
                  <a:fillRect l="-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4F775536-4CEE-4174-826D-F49884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矩阵的四则运算</a:t>
            </a:r>
          </a:p>
        </p:txBody>
      </p:sp>
    </p:spTree>
    <p:extLst>
      <p:ext uri="{BB962C8B-B14F-4D97-AF65-F5344CB8AC3E}">
        <p14:creationId xmlns:p14="http://schemas.microsoft.com/office/powerpoint/2010/main" val="140895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941026-4511-4ED8-B6ED-0731EC727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矩阵的乘法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chemeClr val="accent6"/>
                </a:solidFill>
              </a:rPr>
              <a:t>哈达玛积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9EBA2783-B716-43EE-BDF4-B1E4C00FAE1A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2783803"/>
              </a:xfrm>
            </p:spPr>
            <p:txBody>
              <a:bodyPr lIns="144000" tIns="144000" rIns="144000" bIns="144000"/>
              <a:lstStyle/>
              <a:p>
                <a:pPr algn="l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2000" b="1" dirty="0"/>
                  <a:t>    哈达玛积的性质：</a:t>
                </a:r>
                <a:endParaRPr lang="en-US" altLang="zh-CN" sz="2000" b="1" dirty="0"/>
              </a:p>
              <a:p>
                <a:pPr marL="342900" indent="-342900" algn="l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⨀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𝟎</m:t>
                    </m:r>
                  </m:oMath>
                </a14:m>
                <a:r>
                  <a:rPr lang="en-US" altLang="zh-CN" dirty="0">
                    <a:latin typeface="+mn-ea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𝟎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⨀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  <a:latin typeface="+mn-ea"/>
                    <a:ea typeface="+mn-ea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b="1" i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L="342900" indent="-342900" algn="l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⨀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𝑩</m:t>
                    </m:r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  <a:latin typeface="+mn-ea"/>
                    <a:ea typeface="+mn-ea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𝑩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⨀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</m:oMath>
                </a14:m>
                <a:endParaRPr lang="en-US" altLang="zh-CN" b="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L="342900" indent="-342900" algn="l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𝑩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⨀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𝑪</m:t>
                    </m:r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  <a:latin typeface="+mn-ea"/>
                    <a:ea typeface="+mn-ea"/>
                  </a:rPr>
                  <a:t>=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⨀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𝑪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𝑩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⨀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𝑪</m:t>
                    </m:r>
                  </m:oMath>
                </a14:m>
                <a:endParaRPr lang="en-US" altLang="zh-CN" b="1" i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9EBA2783-B716-43EE-BDF4-B1E4C00FAE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2783803"/>
              </a:xfrm>
              <a:blipFill>
                <a:blip r:embed="rId2"/>
                <a:stretch>
                  <a:fillRect l="-333" b="-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4F775536-4CEE-4174-826D-F49884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矩阵的四则运算</a:t>
            </a:r>
          </a:p>
        </p:txBody>
      </p:sp>
    </p:spTree>
    <p:extLst>
      <p:ext uri="{BB962C8B-B14F-4D97-AF65-F5344CB8AC3E}">
        <p14:creationId xmlns:p14="http://schemas.microsoft.com/office/powerpoint/2010/main" val="286609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课堂互动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223072-9A50-4F7D-9AC5-AE026FCE5347}"/>
              </a:ext>
            </a:extLst>
          </p:cNvPr>
          <p:cNvSpPr txBox="1"/>
          <p:nvPr/>
        </p:nvSpPr>
        <p:spPr>
          <a:xfrm>
            <a:off x="5867402" y="3195792"/>
            <a:ext cx="787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62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937379"/>
            <a:ext cx="9144000" cy="553998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en-US" dirty="0"/>
              <a:t>矩阵的秩和矩阵的迹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24127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7AB54F-22F2-4494-B064-F55AD33C68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矩阵的秩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577E29-02B0-4B62-8EA9-CDAC460CFBF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152400" y="1397097"/>
                <a:ext cx="8839200" cy="5365407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/>
                  <a:t>          矩阵的秩</a:t>
                </a:r>
                <a:r>
                  <a:rPr lang="zh-CN" altLang="en-US" dirty="0"/>
                  <a:t>等于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矩阵行阶梯型</a:t>
                </a:r>
                <a:r>
                  <a:rPr lang="zh-CN" altLang="en-US" dirty="0"/>
                  <a:t>中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非零行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个数</a:t>
                </a:r>
                <a:r>
                  <a:rPr lang="zh-CN" altLang="en-US" dirty="0"/>
                  <a:t>，具体而言：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矩阵</a:t>
                </a:r>
                <a:r>
                  <a:rPr lang="en-US" altLang="zh-CN" b="1" i="1" dirty="0">
                    <a:solidFill>
                      <a:srgbClr val="0000FF"/>
                    </a:solidFill>
                  </a:rPr>
                  <a:t>A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列秩</a:t>
                </a:r>
                <a:r>
                  <a:rPr lang="zh-CN" altLang="en-US" dirty="0"/>
                  <a:t>，是指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线性独立</a:t>
                </a:r>
                <a:r>
                  <a:rPr lang="zh-CN" altLang="en-US" dirty="0"/>
                  <a:t>的纵列的极大数；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矩阵</a:t>
                </a:r>
                <a:r>
                  <a:rPr lang="en-US" altLang="zh-CN" b="1" i="1" dirty="0">
                    <a:solidFill>
                      <a:srgbClr val="0000FF"/>
                    </a:solidFill>
                  </a:rPr>
                  <a:t>A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行秩</a:t>
                </a:r>
                <a:r>
                  <a:rPr lang="zh-CN" altLang="en-US" dirty="0"/>
                  <a:t>，是指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线性无关</a:t>
                </a:r>
                <a:r>
                  <a:rPr lang="zh-CN" altLang="en-US" dirty="0"/>
                  <a:t>的行的极大数。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 </a:t>
                </a:r>
                <a:r>
                  <a:rPr lang="zh-CN" altLang="en-US" b="1" dirty="0"/>
                  <a:t>方阵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列秩</a:t>
                </a:r>
                <a:r>
                  <a:rPr lang="zh-CN" altLang="en-US" dirty="0"/>
                  <a:t>和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行秩</a:t>
                </a:r>
                <a:r>
                  <a:rPr lang="zh-CN" altLang="en-US" dirty="0"/>
                  <a:t>总是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相等的</a:t>
                </a:r>
                <a:r>
                  <a:rPr lang="zh-CN" altLang="en-US" dirty="0"/>
                  <a:t>，因此它们可以称作</a:t>
                </a:r>
                <a:r>
                  <a:rPr lang="zh-CN" altLang="en-US" b="1" dirty="0"/>
                  <a:t>矩阵</a:t>
                </a:r>
                <a:r>
                  <a:rPr lang="en-US" altLang="zh-CN" b="1" i="1" dirty="0"/>
                  <a:t>A</a:t>
                </a:r>
                <a:r>
                  <a:rPr lang="zh-CN" altLang="en-US" b="1" dirty="0"/>
                  <a:t>的秩，</a:t>
                </a:r>
                <a:r>
                  <a:rPr lang="zh-CN" altLang="en-US" dirty="0"/>
                  <a:t>表示为：</a:t>
                </a:r>
                <a:r>
                  <a:rPr lang="en-US" altLang="zh-CN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r(</a:t>
                </a:r>
                <a:r>
                  <a:rPr lang="en-US" altLang="zh-CN" b="1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，</a:t>
                </a:r>
                <a:r>
                  <a:rPr lang="en-US" altLang="zh-CN" dirty="0" err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rk</a:t>
                </a:r>
                <a:r>
                  <a:rPr lang="en-US" altLang="zh-CN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en-US" altLang="zh-CN" b="1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或</a:t>
                </a:r>
                <a:r>
                  <a:rPr lang="en-US" altLang="zh-CN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rank </a:t>
                </a:r>
                <a:r>
                  <a:rPr lang="en-US" altLang="zh-CN" b="1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zh-CN" altLang="en-US" dirty="0"/>
                  <a:t>。对于矩阵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，它的秩为</a:t>
                </a:r>
                <a:r>
                  <a:rPr lang="en-US" altLang="zh-CN" dirty="0">
                    <a:latin typeface="+mn-lt"/>
                  </a:rPr>
                  <a:t>min(</a:t>
                </a:r>
                <a:r>
                  <a:rPr lang="en-US" altLang="zh-CN" dirty="0" err="1">
                    <a:latin typeface="+mn-lt"/>
                  </a:rPr>
                  <a:t>m,n</a:t>
                </a:r>
                <a:r>
                  <a:rPr lang="en-US" altLang="zh-CN" dirty="0">
                    <a:latin typeface="+mn-lt"/>
                  </a:rPr>
                  <a:t>)</a:t>
                </a:r>
                <a:r>
                  <a:rPr lang="zh-CN" altLang="en-US" dirty="0">
                    <a:latin typeface="+mn-lt"/>
                  </a:rPr>
                  <a:t>，其中</a:t>
                </a:r>
                <a:r>
                  <a:rPr lang="en-US" altLang="zh-CN" dirty="0">
                    <a:latin typeface="+mn-lt"/>
                  </a:rPr>
                  <a:t>m, n</a:t>
                </a:r>
                <a:r>
                  <a:rPr lang="zh-CN" altLang="en-US" dirty="0"/>
                  <a:t>均线性无关。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altLang="zh-CN" dirty="0"/>
                  <a:t>      </a:t>
                </a:r>
                <a:r>
                  <a:rPr lang="zh-CN" altLang="en-US" dirty="0"/>
                  <a:t>求</a:t>
                </a:r>
                <a:r>
                  <a:rPr lang="zh-CN" altLang="en-US" b="1" dirty="0"/>
                  <a:t>矩阵的秩</a:t>
                </a:r>
                <a:r>
                  <a:rPr lang="zh-CN" altLang="en-US" dirty="0"/>
                  <a:t>的方法，需要将矩阵进行</a:t>
                </a:r>
                <a:r>
                  <a:rPr lang="zh-CN" altLang="en-US" b="1" dirty="0"/>
                  <a:t>初等变换</a:t>
                </a:r>
                <a:r>
                  <a:rPr lang="zh-CN" altLang="en-US" dirty="0"/>
                  <a:t>。基于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Python</a:t>
                </a:r>
                <a:r>
                  <a:rPr lang="zh-CN" altLang="en-US" dirty="0"/>
                  <a:t>，我们可以使用</a:t>
                </a:r>
                <a:r>
                  <a:rPr lang="en-US" altLang="zh-CN" dirty="0" err="1">
                    <a:solidFill>
                      <a:srgbClr val="0000FF"/>
                    </a:solidFill>
                  </a:rPr>
                  <a:t>numpy</a:t>
                </a:r>
                <a:r>
                  <a:rPr lang="zh-CN" altLang="en-US" dirty="0"/>
                  <a:t>库来实现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&gt;&gt; 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np.</a:t>
                </a:r>
                <a:r>
                  <a:rPr lang="en-US" altLang="zh-CN" dirty="0" err="1">
                    <a:solidFill>
                      <a:srgbClr val="7030A0"/>
                    </a:solidFill>
                  </a:rPr>
                  <a:t>linalg.matrix_rank</a:t>
                </a:r>
                <a:r>
                  <a:rPr lang="en-US" altLang="zh-CN" dirty="0"/>
                  <a:t>(A)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577E29-02B0-4B62-8EA9-CDAC460CFB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152400" y="1397097"/>
                <a:ext cx="8839200" cy="5365407"/>
              </a:xfrm>
              <a:blipFill>
                <a:blip r:embed="rId2"/>
                <a:stretch>
                  <a:fillRect l="-483" r="-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BB924133-7D7D-4776-BD88-E0D5BC9D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zh-CN" altLang="en-US" dirty="0"/>
              <a:t>矩阵的秩和矩阵的迹</a:t>
            </a:r>
          </a:p>
        </p:txBody>
      </p:sp>
    </p:spTree>
    <p:extLst>
      <p:ext uri="{BB962C8B-B14F-4D97-AF65-F5344CB8AC3E}">
        <p14:creationId xmlns:p14="http://schemas.microsoft.com/office/powerpoint/2010/main" val="406145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7AB54F-22F2-4494-B064-F55AD33C68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矩阵的迹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577E29-02B0-4B62-8EA9-CDAC460CFBF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152400" y="1397097"/>
                <a:ext cx="8839200" cy="5393043"/>
              </a:xfrm>
            </p:spPr>
            <p:txBody>
              <a:bodyPr/>
              <a:lstStyle/>
              <a:p>
                <a:r>
                  <a:rPr lang="en-US" altLang="zh-CN" b="1" dirty="0"/>
                  <a:t>【</a:t>
                </a:r>
                <a:r>
                  <a:rPr lang="zh-CN" altLang="en-US" b="1" dirty="0"/>
                  <a:t>定义</a:t>
                </a:r>
                <a:r>
                  <a:rPr lang="en-US" altLang="zh-CN" b="1" dirty="0"/>
                  <a:t>】</a:t>
                </a:r>
                <a:r>
                  <a:rPr lang="zh-CN" altLang="en-US" dirty="0"/>
                  <a:t>存在方阵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它主对角线上所有元素的和称为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的迹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，记作：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1" i="1" dirty="0" smtClean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矩阵的迹在基于线性代数的机器学习中具有非常重要作用，特别是在很多矩阵运算中，若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不使用</a:t>
                </a:r>
                <a:r>
                  <a:rPr lang="zh-CN" alt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求和符号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很难进行描述，而通过</a:t>
                </a:r>
                <a:r>
                  <a:rPr lang="zh-CN" alt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矩阵乘法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zh-CN" alt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迹运算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符号可以很清楚地表示。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altLang="zh-CN" dirty="0"/>
                  <a:t>      </a:t>
                </a:r>
                <a:r>
                  <a:rPr lang="zh-CN" altLang="en-US" dirty="0"/>
                  <a:t>求</a:t>
                </a:r>
                <a:r>
                  <a:rPr lang="zh-CN" altLang="en-US" b="1" dirty="0"/>
                  <a:t>矩阵的迹</a:t>
                </a:r>
                <a:r>
                  <a:rPr lang="zh-CN" altLang="en-US" dirty="0"/>
                  <a:t>的方法，也可以使用</a:t>
                </a:r>
                <a:r>
                  <a:rPr lang="en-US" altLang="zh-CN" dirty="0" err="1">
                    <a:solidFill>
                      <a:srgbClr val="0000FF"/>
                    </a:solidFill>
                  </a:rPr>
                  <a:t>numpy</a:t>
                </a:r>
                <a:r>
                  <a:rPr lang="zh-CN" altLang="en-US" dirty="0"/>
                  <a:t>库来实现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&gt;&gt; 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np.</a:t>
                </a:r>
                <a:r>
                  <a:rPr lang="en-US" altLang="zh-CN" dirty="0" err="1">
                    <a:solidFill>
                      <a:srgbClr val="7030A0"/>
                    </a:solidFill>
                  </a:rPr>
                  <a:t>linalg.matrix_rank</a:t>
                </a:r>
                <a:r>
                  <a:rPr lang="en-US" altLang="zh-CN" dirty="0"/>
                  <a:t>(A)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577E29-02B0-4B62-8EA9-CDAC460CFB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152400" y="1397097"/>
                <a:ext cx="8839200" cy="5393043"/>
              </a:xfrm>
              <a:blipFill>
                <a:blip r:embed="rId2"/>
                <a:stretch>
                  <a:fillRect l="-483" r="-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BB924133-7D7D-4776-BD88-E0D5BC9D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zh-CN" altLang="en-US" dirty="0"/>
              <a:t>矩阵的秩和矩阵的迹</a:t>
            </a:r>
          </a:p>
        </p:txBody>
      </p:sp>
    </p:spTree>
    <p:extLst>
      <p:ext uri="{BB962C8B-B14F-4D97-AF65-F5344CB8AC3E}">
        <p14:creationId xmlns:p14="http://schemas.microsoft.com/office/powerpoint/2010/main" val="287414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889385"/>
            <a:ext cx="9144000" cy="649986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矩阵的四则运算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87791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7AB54F-22F2-4494-B064-F55AD33C68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矩阵的迹的应用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577E29-02B0-4B62-8EA9-CDAC460CFBF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152400" y="1397097"/>
                <a:ext cx="8839200" cy="5318471"/>
              </a:xfrm>
            </p:spPr>
            <p:txBody>
              <a:bodyPr/>
              <a:lstStyle/>
              <a:p>
                <a:r>
                  <a:rPr lang="en-US" altLang="zh-CN" dirty="0">
                    <a:highlight>
                      <a:srgbClr val="FFFF00"/>
                    </a:highlight>
                    <a:latin typeface="+mn-ea"/>
                    <a:ea typeface="+mn-ea"/>
                    <a:cs typeface="Times New Roman" panose="02020603050405020304" pitchFamily="18" charset="0"/>
                  </a:rPr>
                  <a:t>1. </a:t>
                </a:r>
                <a:r>
                  <a:rPr lang="zh-CN" altLang="en-US" dirty="0">
                    <a:latin typeface="+mn-ea"/>
                    <a:ea typeface="+mn-ea"/>
                    <a:cs typeface="Times New Roman" panose="02020603050405020304" pitchFamily="18" charset="0"/>
                  </a:rPr>
                  <a:t>一种描述方阵的</a:t>
                </a:r>
                <a:r>
                  <a:rPr lang="en-US" altLang="zh-CN" dirty="0" err="1">
                    <a:solidFill>
                      <a:srgbClr val="0000FF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Frobenius</a:t>
                </a:r>
                <a:r>
                  <a:rPr lang="zh-CN" altLang="en-US" dirty="0">
                    <a:solidFill>
                      <a:srgbClr val="0000FF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范数</a:t>
                </a:r>
                <a:r>
                  <a:rPr lang="zh-CN" altLang="en-US" dirty="0">
                    <a:latin typeface="+mn-ea"/>
                    <a:ea typeface="+mn-ea"/>
                    <a:cs typeface="Times New Roman" panose="02020603050405020304" pitchFamily="18" charset="0"/>
                  </a:rPr>
                  <a:t>的方式</a:t>
                </a:r>
                <a:endParaRPr lang="en-US" altLang="zh-CN" dirty="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𝑨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𝐹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𝑗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,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,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𝑇𝑟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𝑨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altLang="zh-CN" dirty="0">
                  <a:latin typeface="+mn-ea"/>
                  <a:ea typeface="+mn-ea"/>
                </a:endParaRPr>
              </a:p>
              <a:p>
                <a:pPr>
                  <a:spcBef>
                    <a:spcPts val="2400"/>
                  </a:spcBef>
                </a:pPr>
                <a:r>
                  <a:rPr lang="en-US" altLang="zh-CN" dirty="0">
                    <a:highlight>
                      <a:srgbClr val="FFFF00"/>
                    </a:highlight>
                    <a:latin typeface="+mn-ea"/>
                    <a:ea typeface="+mn-ea"/>
                  </a:rPr>
                  <a:t>2. </a:t>
                </a:r>
                <a:r>
                  <a:rPr lang="zh-CN" altLang="en-US" dirty="0">
                    <a:latin typeface="+mn-ea"/>
                    <a:ea typeface="+mn-ea"/>
                  </a:rPr>
                  <a:t>迹运算在</a:t>
                </a:r>
                <a:r>
                  <a:rPr lang="zh-CN" altLang="en-US" dirty="0">
                    <a:solidFill>
                      <a:srgbClr val="0000FF"/>
                    </a:solidFill>
                    <a:latin typeface="+mn-ea"/>
                    <a:ea typeface="+mn-ea"/>
                  </a:rPr>
                  <a:t>转置</a:t>
                </a:r>
                <a:r>
                  <a:rPr lang="zh-CN" altLang="en-US" dirty="0">
                    <a:latin typeface="+mn-ea"/>
                    <a:ea typeface="+mn-ea"/>
                  </a:rPr>
                  <a:t>下不变</a:t>
                </a:r>
                <a:endParaRPr lang="en-US" altLang="zh-CN" i="1" dirty="0">
                  <a:latin typeface="+mn-ea"/>
                  <a:ea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n-ea"/>
                        </a:rPr>
                        <m:t>𝑇𝑟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+mn-ea"/>
                        </a:rPr>
                        <m:t>𝑨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n-ea"/>
                        </a:rPr>
                        <m:t>)=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n-ea"/>
                        </a:rPr>
                        <m:t>𝑇𝑟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𝑨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2400"/>
                  </a:spcBef>
                </a:pPr>
                <a:r>
                  <a:rPr lang="en-US" altLang="zh-CN" dirty="0">
                    <a:highlight>
                      <a:srgbClr val="FFFF00"/>
                    </a:highlight>
                    <a:latin typeface="+mn-ea"/>
                    <a:ea typeface="+mn-ea"/>
                  </a:rPr>
                  <a:t>3. </a:t>
                </a:r>
                <a:r>
                  <a:rPr lang="zh-CN" altLang="en-US" dirty="0">
                    <a:solidFill>
                      <a:srgbClr val="0000FF"/>
                    </a:solidFill>
                    <a:latin typeface="+mn-ea"/>
                    <a:ea typeface="+mn-ea"/>
                  </a:rPr>
                  <a:t>标量</a:t>
                </a:r>
                <a:r>
                  <a:rPr lang="zh-CN" altLang="en-US" dirty="0">
                    <a:latin typeface="+mn-ea"/>
                    <a:ea typeface="+mn-ea"/>
                  </a:rPr>
                  <a:t>的迹等于它本身</a:t>
                </a:r>
                <a:endParaRPr lang="en-US" altLang="zh-CN" dirty="0">
                  <a:latin typeface="+mn-ea"/>
                  <a:ea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n-ea"/>
                        </a:rPr>
                        <m:t>𝑇𝑟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n-ea"/>
                        </a:rPr>
                        <m:t>𝑎</m:t>
                      </m:r>
                    </m:oMath>
                  </m:oMathPara>
                </a14:m>
                <a:endParaRPr lang="en-US" altLang="zh-CN" dirty="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highlight>
                      <a:srgbClr val="FFFF00"/>
                    </a:highlight>
                    <a:latin typeface="+mn-ea"/>
                    <a:ea typeface="+mn-ea"/>
                    <a:cs typeface="Times New Roman" panose="02020603050405020304" pitchFamily="18" charset="0"/>
                  </a:rPr>
                  <a:t>4. </a:t>
                </a:r>
                <a:r>
                  <a:rPr lang="zh-CN" altLang="en-US" dirty="0">
                    <a:solidFill>
                      <a:srgbClr val="0000FF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线性变换</a:t>
                </a:r>
                <a:r>
                  <a:rPr lang="zh-CN" altLang="en-US" dirty="0">
                    <a:latin typeface="+mn-ea"/>
                    <a:ea typeface="+mn-ea"/>
                    <a:cs typeface="Times New Roman" panose="02020603050405020304" pitchFamily="18" charset="0"/>
                  </a:rPr>
                  <a:t>的迹保持不变</a:t>
                </a:r>
                <a:endParaRPr lang="en-US" altLang="zh-CN" dirty="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𝑛𝐵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𝑚𝑇𝑟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𝑛𝑇𝑟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577E29-02B0-4B62-8EA9-CDAC460CFB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152400" y="1397097"/>
                <a:ext cx="8839200" cy="5318471"/>
              </a:xfrm>
              <a:blipFill>
                <a:blip r:embed="rId2"/>
                <a:stretch>
                  <a:fillRect l="-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BB924133-7D7D-4776-BD88-E0D5BC9D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zh-CN" altLang="en-US" dirty="0"/>
              <a:t>矩阵的秩和矩阵的迹</a:t>
            </a:r>
          </a:p>
        </p:txBody>
      </p:sp>
    </p:spTree>
    <p:extLst>
      <p:ext uri="{BB962C8B-B14F-4D97-AF65-F5344CB8AC3E}">
        <p14:creationId xmlns:p14="http://schemas.microsoft.com/office/powerpoint/2010/main" val="16680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7AB54F-22F2-4494-B064-F55AD33C68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矩阵的迹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577E29-02B0-4B62-8EA9-CDAC460CFBF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152400" y="1397097"/>
                <a:ext cx="8839200" cy="5150476"/>
              </a:xfrm>
            </p:spPr>
            <p:txBody>
              <a:bodyPr/>
              <a:lstStyle/>
              <a:p>
                <a:r>
                  <a:rPr lang="en-US" altLang="zh-CN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多个矩阵相乘得到的方阵的迹，等价于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将这些矩阵中的最后一个挪到最前面之后相乘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的迹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前提是矩阵可乘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altLang="zh-CN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US" altLang="zh-CN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更一般，即使连乘之后矩阵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形态发生变化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，其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迹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运算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结果不变</a:t>
                </a:r>
                <a:endParaRPr lang="en-US" altLang="zh-CN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nary>
                            <m:naryPr>
                              <m:chr m:val="∏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例如：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假设矩阵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我们可以得到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和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  <m:r>
                      <a:rPr lang="en-US" altLang="zh-CN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，仍然有：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𝑨𝑩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𝑩𝑨</m:t>
                        </m:r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577E29-02B0-4B62-8EA9-CDAC460CFB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152400" y="1397097"/>
                <a:ext cx="8839200" cy="5150476"/>
              </a:xfrm>
              <a:blipFill>
                <a:blip r:embed="rId2"/>
                <a:stretch>
                  <a:fillRect l="-483" r="-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BB924133-7D7D-4776-BD88-E0D5BC9D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zh-CN" altLang="en-US" dirty="0"/>
              <a:t>矩阵的秩和矩阵的迹</a:t>
            </a:r>
          </a:p>
        </p:txBody>
      </p:sp>
    </p:spTree>
    <p:extLst>
      <p:ext uri="{BB962C8B-B14F-4D97-AF65-F5344CB8AC3E}">
        <p14:creationId xmlns:p14="http://schemas.microsoft.com/office/powerpoint/2010/main" val="356316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课堂互动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223072-9A50-4F7D-9AC5-AE026FCE5347}"/>
              </a:ext>
            </a:extLst>
          </p:cNvPr>
          <p:cNvSpPr txBox="1"/>
          <p:nvPr/>
        </p:nvSpPr>
        <p:spPr>
          <a:xfrm>
            <a:off x="5867402" y="3195792"/>
            <a:ext cx="787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6207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937379"/>
            <a:ext cx="9144000" cy="553998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en-US" dirty="0"/>
              <a:t>矩阵的分块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96387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EBDD853-A2F0-4FEA-8A1F-E50072A1C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矩阵的分块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A303DC95-27BD-4176-B332-77BFE238E3A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7574" y="1018486"/>
                <a:ext cx="8936425" cy="5623841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200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 baseline="0">
                    <a:solidFill>
                      <a:schemeClr val="tx1">
                        <a:tint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 baseline="0">
                    <a:solidFill>
                      <a:schemeClr val="tx1">
                        <a:tint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 kern="1200" baseline="0">
                    <a:solidFill>
                      <a:schemeClr val="tx1">
                        <a:tint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 kern="1200" baseline="0">
                    <a:solidFill>
                      <a:schemeClr val="tx1">
                        <a:tint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ED7D31"/>
                  </a:buClr>
                  <a:buSzTx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将矩阵</a:t>
                </a:r>
                <a:r>
                  <a:rPr kumimoji="0" lang="zh-CN" altLang="en-US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A</a:t>
                </a: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分为若干个小矩阵，每一个小矩阵称为</a:t>
                </a:r>
                <a:r>
                  <a:rPr kumimoji="0" lang="zh-CN" altLang="en-US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A</a:t>
                </a: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的子块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342900" indent="-342900">
                  <a:buClr>
                    <a:srgbClr val="ED7D31"/>
                  </a:buClr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solidFill>
                      <a:sysClr val="windowText" lastClr="000000"/>
                    </a:solidFill>
                  </a:rPr>
                  <a:t>最有用的分块方法是按行和按列分块。如下所示， </a:t>
                </a:r>
              </a:p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>
                  <a:buClr>
                    <a:srgbClr val="ED7D31"/>
                  </a:buClr>
                </a:pPr>
                <a:r>
                  <a:rPr lang="zh-CN" altLang="en-US" sz="2000" dirty="0">
                    <a:solidFill>
                      <a:sysClr val="windowText" lastClr="000000"/>
                    </a:solidFill>
                  </a:rPr>
                  <a:t>     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200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20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dirty="0">
                    <a:solidFill>
                      <a:sysClr val="windowText" lastClr="000000"/>
                    </a:solidFill>
                  </a:rPr>
                  <a:t> 为行向量，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dirty="0">
                    <a:solidFill>
                      <a:sysClr val="windowText" lastClr="000000"/>
                    </a:solidFill>
                  </a:rPr>
                  <a:t> 为列向量。</a:t>
                </a:r>
              </a:p>
              <a:p>
                <a:pPr marR="0" lvl="0" fontAlgn="auto">
                  <a:lnSpc>
                    <a:spcPct val="200000"/>
                  </a:lnSpc>
                  <a:spcAft>
                    <a:spcPts val="0"/>
                  </a:spcAft>
                  <a:buClr>
                    <a:srgbClr val="ED7D31"/>
                  </a:buClr>
                  <a:buSzTx/>
                  <a:tabLst/>
                  <a:defRPr/>
                </a:pPr>
                <a:r>
                  <a:rPr lang="zh-CN" altLang="en-US" sz="2000" dirty="0">
                    <a:solidFill>
                      <a:srgbClr val="FF0000"/>
                    </a:solidFill>
                  </a:rPr>
                  <a:t>       矩阵</a:t>
                </a:r>
                <a:r>
                  <a:rPr lang="zh-CN" altLang="en-US" sz="2000" b="1" i="1" dirty="0">
                    <a:solidFill>
                      <a:srgbClr val="FF0000"/>
                    </a:solidFill>
                  </a:rPr>
                  <a:t>A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既可看作行向量</a:t>
                </a:r>
                <a:r>
                  <a:rPr lang="el-GR" altLang="en-US" sz="2000" b="1" i="1" dirty="0">
                    <a:solidFill>
                      <a:srgbClr val="FF0000"/>
                    </a:solidFill>
                  </a:rPr>
                  <a:t>α</a:t>
                </a:r>
                <a:r>
                  <a:rPr lang="en-US" alt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的组合，也可以看作列向量</a:t>
                </a:r>
                <a:r>
                  <a:rPr lang="zh-CN" altLang="en-US" sz="2000" b="1" i="1" dirty="0">
                    <a:solidFill>
                      <a:srgbClr val="FF0000"/>
                    </a:solidFill>
                  </a:rPr>
                  <a:t>β 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的组合</a:t>
                </a:r>
                <a:r>
                  <a:rPr lang="zh-CN" altLang="en-US" sz="2000" dirty="0">
                    <a:solidFill>
                      <a:sysClr val="windowText" lastClr="000000"/>
                    </a:solidFill>
                  </a:rPr>
                  <a:t>。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				</a:t>
                </a: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A303DC95-27BD-4176-B332-77BFE238E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74" y="1018486"/>
                <a:ext cx="8936425" cy="5623841"/>
              </a:xfrm>
              <a:prstGeom prst="rect">
                <a:avLst/>
              </a:prstGeom>
              <a:blipFill>
                <a:blip r:embed="rId3"/>
                <a:stretch>
                  <a:fillRect l="-1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4B1DCF32-8542-411C-9EFC-8A579EC523BD}"/>
              </a:ext>
            </a:extLst>
          </p:cNvPr>
          <p:cNvGrpSpPr/>
          <p:nvPr/>
        </p:nvGrpSpPr>
        <p:grpSpPr>
          <a:xfrm>
            <a:off x="539752" y="1524000"/>
            <a:ext cx="6394448" cy="1373607"/>
            <a:chOff x="539752" y="1674393"/>
            <a:chExt cx="5543549" cy="971550"/>
          </a:xfrm>
        </p:grpSpPr>
        <p:graphicFrame>
          <p:nvGraphicFramePr>
            <p:cNvPr id="9" name="Object 4">
              <a:extLst>
                <a:ext uri="{FF2B5EF4-FFF2-40B4-BE49-F238E27FC236}">
                  <a16:creationId xmlns:a16="http://schemas.microsoft.com/office/drawing/2014/main" id="{589ADB68-96A0-4291-B944-443FE7180F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9752" y="1710906"/>
            <a:ext cx="1398587" cy="923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1" r:id="rId4" imgW="1044436" imgH="917104" progId="Equation.DSMT4">
                    <p:embed/>
                  </p:oleObj>
                </mc:Choice>
                <mc:Fallback>
                  <p:oleObj r:id="rId4" imgW="1044436" imgH="917104" progId="Equation.DSMT4">
                    <p:embed/>
                    <p:pic>
                      <p:nvPicPr>
                        <p:cNvPr id="3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752" y="1710906"/>
                          <a:ext cx="1398587" cy="923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5">
              <a:extLst>
                <a:ext uri="{FF2B5EF4-FFF2-40B4-BE49-F238E27FC236}">
                  <a16:creationId xmlns:a16="http://schemas.microsoft.com/office/drawing/2014/main" id="{3DD5BF4C-9087-4F8C-A5AE-A971EC91E2B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2318043"/>
                </p:ext>
              </p:extLst>
            </p:nvPr>
          </p:nvGraphicFramePr>
          <p:xfrm>
            <a:off x="2201473" y="1712492"/>
            <a:ext cx="1081087" cy="862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2" r:id="rId6" imgW="764307" imgH="917104" progId="Equation.DSMT4">
                    <p:embed/>
                  </p:oleObj>
                </mc:Choice>
                <mc:Fallback>
                  <p:oleObj r:id="rId6" imgW="764307" imgH="917104" progId="Equation.DSMT4">
                    <p:embed/>
                    <p:pic>
                      <p:nvPicPr>
                        <p:cNvPr id="3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1473" y="1712492"/>
                          <a:ext cx="1081087" cy="862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6">
              <a:extLst>
                <a:ext uri="{FF2B5EF4-FFF2-40B4-BE49-F238E27FC236}">
                  <a16:creationId xmlns:a16="http://schemas.microsoft.com/office/drawing/2014/main" id="{101824F9-59CB-4BDB-873A-650DA43BC1A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4581073"/>
                </p:ext>
              </p:extLst>
            </p:nvPr>
          </p:nvGraphicFramePr>
          <p:xfrm>
            <a:off x="3635376" y="1674394"/>
            <a:ext cx="1020762" cy="917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3" r:id="rId8" imgW="764307" imgH="917104" progId="Equation.DSMT4">
                    <p:embed/>
                  </p:oleObj>
                </mc:Choice>
                <mc:Fallback>
                  <p:oleObj r:id="rId8" imgW="764307" imgH="917104" progId="Equation.DSMT4">
                    <p:embed/>
                    <p:pic>
                      <p:nvPicPr>
                        <p:cNvPr id="3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5376" y="1674394"/>
                          <a:ext cx="1020762" cy="917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7">
              <a:extLst>
                <a:ext uri="{FF2B5EF4-FFF2-40B4-BE49-F238E27FC236}">
                  <a16:creationId xmlns:a16="http://schemas.microsoft.com/office/drawing/2014/main" id="{11D10A0E-1E83-48E5-97F8-B75DE44A27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03801" y="1674393"/>
            <a:ext cx="1079500" cy="971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4" r:id="rId10" imgW="764307" imgH="917104" progId="Equation.DSMT4">
                    <p:embed/>
                  </p:oleObj>
                </mc:Choice>
                <mc:Fallback>
                  <p:oleObj r:id="rId10" imgW="764307" imgH="917104" progId="Equation.DSMT4">
                    <p:embed/>
                    <p:pic>
                      <p:nvPicPr>
                        <p:cNvPr id="3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3801" y="1674393"/>
                          <a:ext cx="1079500" cy="971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8EF56A37-78E5-4B8B-BD8A-5C548F691A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0114" y="1782343"/>
              <a:ext cx="936625" cy="811212"/>
              <a:chOff x="-83" y="-60"/>
              <a:chExt cx="1080" cy="1349"/>
            </a:xfrm>
          </p:grpSpPr>
          <p:sp>
            <p:nvSpPr>
              <p:cNvPr id="25" name="Line 9">
                <a:extLst>
                  <a:ext uri="{FF2B5EF4-FFF2-40B4-BE49-F238E27FC236}">
                    <a16:creationId xmlns:a16="http://schemas.microsoft.com/office/drawing/2014/main" id="{FA67906D-F138-43DC-A0CC-ED62DB5BC4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83" y="539"/>
                <a:ext cx="10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Line 10">
                <a:extLst>
                  <a:ext uri="{FF2B5EF4-FFF2-40B4-BE49-F238E27FC236}">
                    <a16:creationId xmlns:a16="http://schemas.microsoft.com/office/drawing/2014/main" id="{FC4CC25C-BF80-4168-85A4-5E6CF3C6CB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" y="-60"/>
                <a:ext cx="0" cy="134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1CBD4277-2350-48B1-ADCB-4B845CED64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6514" y="1763293"/>
              <a:ext cx="339725" cy="811212"/>
              <a:chOff x="0" y="0"/>
              <a:chExt cx="420" cy="1349"/>
            </a:xfrm>
          </p:grpSpPr>
          <p:sp>
            <p:nvSpPr>
              <p:cNvPr id="23" name="Line 12">
                <a:extLst>
                  <a:ext uri="{FF2B5EF4-FFF2-40B4-BE49-F238E27FC236}">
                    <a16:creationId xmlns:a16="http://schemas.microsoft.com/office/drawing/2014/main" id="{F62811DB-AC59-4DB4-B1EB-979CA751F3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34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Line 13">
                <a:extLst>
                  <a:ext uri="{FF2B5EF4-FFF2-40B4-BE49-F238E27FC236}">
                    <a16:creationId xmlns:a16="http://schemas.microsoft.com/office/drawing/2014/main" id="{50715DE2-07CB-4729-8565-B9C086C0A6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" y="0"/>
                <a:ext cx="0" cy="134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622D91-A6A7-44EA-8B58-B779574D8F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3938" y="1674394"/>
              <a:ext cx="1079500" cy="865187"/>
              <a:chOff x="0" y="0"/>
              <a:chExt cx="1095" cy="1349"/>
            </a:xfrm>
          </p:grpSpPr>
          <p:sp>
            <p:nvSpPr>
              <p:cNvPr id="20" name="Line 15">
                <a:extLst>
                  <a:ext uri="{FF2B5EF4-FFF2-40B4-BE49-F238E27FC236}">
                    <a16:creationId xmlns:a16="http://schemas.microsoft.com/office/drawing/2014/main" id="{1B8CA684-CB8D-481C-B9D5-7C3BC8BD3B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" y="0"/>
                <a:ext cx="0" cy="134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Line 16">
                <a:extLst>
                  <a:ext uri="{FF2B5EF4-FFF2-40B4-BE49-F238E27FC236}">
                    <a16:creationId xmlns:a16="http://schemas.microsoft.com/office/drawing/2014/main" id="{97FABD44-0BF4-4BEA-BEE7-094BA0C76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0" y="312"/>
                <a:ext cx="10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Line 17">
                <a:extLst>
                  <a:ext uri="{FF2B5EF4-FFF2-40B4-BE49-F238E27FC236}">
                    <a16:creationId xmlns:a16="http://schemas.microsoft.com/office/drawing/2014/main" id="{78131634-E0C7-4DA5-A8B7-6D6D53941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" y="1011"/>
                <a:ext cx="10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" name="Group 18">
              <a:extLst>
                <a:ext uri="{FF2B5EF4-FFF2-40B4-BE49-F238E27FC236}">
                  <a16:creationId xmlns:a16="http://schemas.microsoft.com/office/drawing/2014/main" id="{2A6AFDEC-893A-45A9-8AFC-C4628F3550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76827" y="1674394"/>
              <a:ext cx="936625" cy="865187"/>
              <a:chOff x="0" y="0"/>
              <a:chExt cx="1080" cy="1353"/>
            </a:xfrm>
          </p:grpSpPr>
          <p:sp>
            <p:nvSpPr>
              <p:cNvPr id="17" name="Line 19">
                <a:extLst>
                  <a:ext uri="{FF2B5EF4-FFF2-40B4-BE49-F238E27FC236}">
                    <a16:creationId xmlns:a16="http://schemas.microsoft.com/office/drawing/2014/main" id="{2EFD96F6-15C7-43D8-8ED5-76FB6C049B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5" y="4"/>
                <a:ext cx="0" cy="134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Line 20">
                <a:extLst>
                  <a:ext uri="{FF2B5EF4-FFF2-40B4-BE49-F238E27FC236}">
                    <a16:creationId xmlns:a16="http://schemas.microsoft.com/office/drawing/2014/main" id="{CEF4A532-F2D0-49D8-978D-569B25AF7F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0" y="732"/>
                <a:ext cx="10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Line 21">
                <a:extLst>
                  <a:ext uri="{FF2B5EF4-FFF2-40B4-BE49-F238E27FC236}">
                    <a16:creationId xmlns:a16="http://schemas.microsoft.com/office/drawing/2014/main" id="{F99A7E47-4135-4125-B6FC-3AF3FF2D74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" y="0"/>
                <a:ext cx="0" cy="134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369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90C5FE1-11EF-4B51-8FAD-6B2905CCBE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分块矩阵的运算规则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EE4357-FE22-478A-B666-A8ED3CBCC1AA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152400" y="1397097"/>
                <a:ext cx="8839200" cy="4736838"/>
              </a:xfrm>
            </p:spPr>
            <p:txBody>
              <a:bodyPr/>
              <a:lstStyle/>
              <a:p>
                <a:pPr lvl="0" rtl="0">
                  <a:lnSpc>
                    <a:spcPct val="120000"/>
                  </a:lnSpc>
                  <a:spcBef>
                    <a:spcPts val="1000"/>
                  </a:spcBef>
                  <a:defRPr/>
                </a:pPr>
                <a:r>
                  <a:rPr lang="en-US" altLang="zh-CN" kern="1200" dirty="0">
                    <a:solidFill>
                      <a:sysClr val="windowText" lastClr="000000"/>
                    </a:solidFill>
                  </a:rPr>
                  <a:t>       </a:t>
                </a:r>
                <a:r>
                  <a:rPr lang="zh-CN" altLang="zh-CN" kern="1200" dirty="0">
                    <a:solidFill>
                      <a:sysClr val="windowText" lastClr="000000"/>
                    </a:solidFill>
                  </a:rPr>
                  <a:t>矩阵分块以后，其</a:t>
                </a:r>
                <a:r>
                  <a:rPr lang="zh-CN" altLang="zh-CN" kern="1200" dirty="0">
                    <a:solidFill>
                      <a:srgbClr val="3366FF"/>
                    </a:solidFill>
                  </a:rPr>
                  <a:t>加减、数乘、乘法、转置</a:t>
                </a:r>
                <a:r>
                  <a:rPr lang="zh-CN" altLang="zh-CN" kern="1200" dirty="0">
                    <a:solidFill>
                      <a:sysClr val="windowText" lastClr="000000"/>
                    </a:solidFill>
                  </a:rPr>
                  <a:t>等四则运算规则仍然适用。所以分块矩阵相加时，两个矩阵及其子矩阵必须保持同型；相乘时，左乘矩阵及其子矩阵的列数必须等于右乘矩阵及其子矩阵的行数。</a:t>
                </a:r>
              </a:p>
              <a:p>
                <a:pPr lvl="0" algn="l" rtl="0">
                  <a:lnSpc>
                    <a:spcPct val="120000"/>
                  </a:lnSpc>
                  <a:spcBef>
                    <a:spcPts val="1000"/>
                  </a:spcBef>
                  <a:defRPr/>
                </a:pPr>
                <a:endParaRPr lang="en-US" altLang="zh-CN" sz="1800" kern="1200" dirty="0">
                  <a:solidFill>
                    <a:sysClr val="windowText" lastClr="000000"/>
                  </a:solidFill>
                </a:endParaRPr>
              </a:p>
              <a:p>
                <a:pPr lvl="0" algn="l" rtl="0">
                  <a:lnSpc>
                    <a:spcPct val="120000"/>
                  </a:lnSpc>
                  <a:spcBef>
                    <a:spcPts val="1000"/>
                  </a:spcBef>
                  <a:defRPr/>
                </a:pPr>
                <a:endParaRPr lang="zh-CN" altLang="zh-CN" sz="1800" kern="1200" dirty="0">
                  <a:solidFill>
                    <a:sysClr val="windowText" lastClr="000000"/>
                  </a:solidFill>
                </a:endParaRPr>
              </a:p>
              <a:p>
                <a:pPr lvl="0" algn="l" rtl="0">
                  <a:lnSpc>
                    <a:spcPct val="120000"/>
                  </a:lnSpc>
                  <a:spcBef>
                    <a:spcPts val="1000"/>
                  </a:spcBef>
                  <a:defRPr/>
                </a:pPr>
                <a:endParaRPr lang="zh-CN" altLang="zh-CN" kern="1200" dirty="0">
                  <a:solidFill>
                    <a:sysClr val="windowText" lastClr="000000"/>
                  </a:solidFill>
                </a:endParaRPr>
              </a:p>
              <a:p>
                <a:pPr lvl="0" algn="l" rtl="0">
                  <a:lnSpc>
                    <a:spcPct val="120000"/>
                  </a:lnSpc>
                  <a:spcBef>
                    <a:spcPts val="1000"/>
                  </a:spcBef>
                  <a:defRPr/>
                </a:pPr>
                <a:endParaRPr lang="en-US" altLang="zh-CN" kern="1200" dirty="0">
                  <a:solidFill>
                    <a:sysClr val="windowText" lastClr="000000"/>
                  </a:solidFill>
                </a:endParaRPr>
              </a:p>
              <a:p>
                <a:pPr lvl="0" algn="l" rtl="0">
                  <a:lnSpc>
                    <a:spcPct val="120000"/>
                  </a:lnSpc>
                  <a:spcBef>
                    <a:spcPts val="1000"/>
                  </a:spcBef>
                  <a:defRPr/>
                </a:pPr>
                <a:r>
                  <a:rPr lang="zh-CN" altLang="zh-CN" kern="1200" dirty="0">
                    <a:solidFill>
                      <a:sysClr val="windowText" lastClr="000000"/>
                    </a:solidFill>
                  </a:rPr>
                  <a:t>其中</a:t>
                </a:r>
                <a:r>
                  <a:rPr lang="zh-CN" altLang="en-US" kern="1200" dirty="0">
                    <a:solidFill>
                      <a:sysClr val="windowText" lastClr="000000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120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kern="120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kern="120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 kern="120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kern="12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kern="120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kern="120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kern="120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 kern="12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kern="120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kern="120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kern="120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kern="120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kern="12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kern="120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kern="120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kern="120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 kern="12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kern="120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kern="120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kern="120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0" kern="120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i="1" kern="12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kern="120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kern="120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sSub>
                      <m:sSubPr>
                        <m:ctrlPr>
                          <a:rPr lang="en-US" altLang="zh-CN" i="1" kern="12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kern="120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kern="120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𝑡𝑗</m:t>
                        </m:r>
                      </m:sub>
                    </m:sSub>
                    <m:r>
                      <a:rPr lang="en-US" altLang="zh-CN" b="0" i="1" kern="120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kern="120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kern="120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kern="120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kern="120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altLang="zh-CN" i="1" kern="120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kern="120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kern="120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kern="120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kern="120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kern="120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EE4357-FE22-478A-B666-A8ED3CBCC1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152400" y="1397097"/>
                <a:ext cx="8839200" cy="4736838"/>
              </a:xfrm>
              <a:blipFill>
                <a:blip r:embed="rId3"/>
                <a:stretch>
                  <a:fillRect l="-483" r="-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9EBDD853-A2F0-4FEA-8A1F-E50072A1C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矩阵的分块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46B7C90-B4BB-44ED-8A52-6C6ADA575FE5}"/>
              </a:ext>
            </a:extLst>
          </p:cNvPr>
          <p:cNvGrpSpPr/>
          <p:nvPr/>
        </p:nvGrpSpPr>
        <p:grpSpPr>
          <a:xfrm>
            <a:off x="555194" y="3658132"/>
            <a:ext cx="8042756" cy="1501356"/>
            <a:chOff x="555194" y="3658132"/>
            <a:chExt cx="8042756" cy="150135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CC8731E-6F1D-48CB-8405-2ADEA9794750}"/>
                </a:ext>
              </a:extLst>
            </p:cNvPr>
            <p:cNvGrpSpPr/>
            <p:nvPr/>
          </p:nvGrpSpPr>
          <p:grpSpPr>
            <a:xfrm>
              <a:off x="555194" y="3810000"/>
              <a:ext cx="8042756" cy="1349488"/>
              <a:chOff x="555194" y="3810000"/>
              <a:chExt cx="8042756" cy="1349488"/>
            </a:xfrm>
          </p:grpSpPr>
          <p:graphicFrame>
            <p:nvGraphicFramePr>
              <p:cNvPr id="27" name="Object 5">
                <a:extLst>
                  <a:ext uri="{FF2B5EF4-FFF2-40B4-BE49-F238E27FC236}">
                    <a16:creationId xmlns:a16="http://schemas.microsoft.com/office/drawing/2014/main" id="{EFEBCA62-DBB9-4E4D-8EA6-D02E8D2D2B8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81512315"/>
                  </p:ext>
                </p:extLst>
              </p:nvPr>
            </p:nvGraphicFramePr>
            <p:xfrm>
              <a:off x="555194" y="3813463"/>
              <a:ext cx="2373969" cy="13460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29" r:id="rId4" imgW="1438538" imgH="840340" progId="Equation.DSMT4">
                      <p:embed/>
                    </p:oleObj>
                  </mc:Choice>
                  <mc:Fallback>
                    <p:oleObj r:id="rId4" imgW="1438538" imgH="840340" progId="Equation.DSMT4">
                      <p:embed/>
                      <p:pic>
                        <p:nvPicPr>
                          <p:cNvPr id="62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5194" y="3813463"/>
                            <a:ext cx="2373969" cy="134602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Object 7">
                <a:extLst>
                  <a:ext uri="{FF2B5EF4-FFF2-40B4-BE49-F238E27FC236}">
                    <a16:creationId xmlns:a16="http://schemas.microsoft.com/office/drawing/2014/main" id="{074E0C98-E0F2-4A20-985F-A8DF371E838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88515545"/>
                  </p:ext>
                </p:extLst>
              </p:nvPr>
            </p:nvGraphicFramePr>
            <p:xfrm>
              <a:off x="3212513" y="3823576"/>
              <a:ext cx="2637743" cy="13188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30" r:id="rId6" imgW="1451266" imgH="840340" progId="Equation.DSMT4">
                      <p:embed/>
                    </p:oleObj>
                  </mc:Choice>
                  <mc:Fallback>
                    <p:oleObj r:id="rId6" imgW="1451266" imgH="840340" progId="Equation.DSMT4">
                      <p:embed/>
                      <p:pic>
                        <p:nvPicPr>
                          <p:cNvPr id="64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2513" y="3823576"/>
                            <a:ext cx="2637743" cy="1318872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Object 9">
                <a:extLst>
                  <a:ext uri="{FF2B5EF4-FFF2-40B4-BE49-F238E27FC236}">
                    <a16:creationId xmlns:a16="http://schemas.microsoft.com/office/drawing/2014/main" id="{B03C85CD-7CC9-4E92-A0D0-8F240AEDB01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64346772"/>
                  </p:ext>
                </p:extLst>
              </p:nvPr>
            </p:nvGraphicFramePr>
            <p:xfrm>
              <a:off x="5958267" y="3810000"/>
              <a:ext cx="2639683" cy="13149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31" r:id="rId8" imgW="1549717" imgH="838517" progId="Equation.DSMT4">
                      <p:embed/>
                    </p:oleObj>
                  </mc:Choice>
                  <mc:Fallback>
                    <p:oleObj r:id="rId8" imgW="1549717" imgH="838517" progId="Equation.DSMT4">
                      <p:embed/>
                      <p:pic>
                        <p:nvPicPr>
                          <p:cNvPr id="66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58267" y="3810000"/>
                            <a:ext cx="2639683" cy="1314992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F8583048-568C-4082-B1EB-41A59E8E3B15}"/>
                </a:ext>
              </a:extLst>
            </p:cNvPr>
            <p:cNvGrpSpPr/>
            <p:nvPr/>
          </p:nvGrpSpPr>
          <p:grpSpPr>
            <a:xfrm>
              <a:off x="3875767" y="3698852"/>
              <a:ext cx="1784549" cy="1350026"/>
              <a:chOff x="1088932" y="3375693"/>
              <a:chExt cx="1784549" cy="1350026"/>
            </a:xfrm>
          </p:grpSpPr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FA9E0ED-C8C5-49B8-9DBB-A57AEC0CED09}"/>
                  </a:ext>
                </a:extLst>
              </p:cNvPr>
              <p:cNvSpPr txBox="1"/>
              <p:nvPr/>
            </p:nvSpPr>
            <p:spPr>
              <a:xfrm>
                <a:off x="1973180" y="3375693"/>
                <a:ext cx="31883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BCEF605-A469-4C3F-89B4-B8B421A97FFE}"/>
                  </a:ext>
                </a:extLst>
              </p:cNvPr>
              <p:cNvSpPr txBox="1"/>
              <p:nvPr/>
            </p:nvSpPr>
            <p:spPr>
              <a:xfrm>
                <a:off x="1973180" y="3640654"/>
                <a:ext cx="31883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80E3440-7CFC-4F11-816B-A49F17A665B8}"/>
                  </a:ext>
                </a:extLst>
              </p:cNvPr>
              <p:cNvSpPr txBox="1"/>
              <p:nvPr/>
            </p:nvSpPr>
            <p:spPr>
              <a:xfrm>
                <a:off x="1973180" y="4356387"/>
                <a:ext cx="31883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5BBE689-5209-48E7-AEF5-66E82F08E052}"/>
                  </a:ext>
                </a:extLst>
              </p:cNvPr>
              <p:cNvSpPr txBox="1"/>
              <p:nvPr/>
            </p:nvSpPr>
            <p:spPr>
              <a:xfrm rot="5400000">
                <a:off x="1114180" y="4103752"/>
                <a:ext cx="31883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E91E8CC-2CB1-4979-B8E8-FCB4227C15F7}"/>
                  </a:ext>
                </a:extLst>
              </p:cNvPr>
              <p:cNvSpPr txBox="1"/>
              <p:nvPr/>
            </p:nvSpPr>
            <p:spPr>
              <a:xfrm rot="5400000">
                <a:off x="1610099" y="4103752"/>
                <a:ext cx="31883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E460726-184F-4C51-A096-E1CE66EA5325}"/>
                  </a:ext>
                </a:extLst>
              </p:cNvPr>
              <p:cNvSpPr txBox="1"/>
              <p:nvPr/>
            </p:nvSpPr>
            <p:spPr>
              <a:xfrm rot="5400000">
                <a:off x="2529397" y="4103752"/>
                <a:ext cx="31883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12278B6-CFAD-40CC-9EAD-35C485F633BA}"/>
                  </a:ext>
                </a:extLst>
              </p:cNvPr>
              <p:cNvSpPr txBox="1"/>
              <p:nvPr/>
            </p:nvSpPr>
            <p:spPr>
              <a:xfrm rot="2816838">
                <a:off x="2006898" y="4015870"/>
                <a:ext cx="31883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78D0E683-5B83-40E3-A8AC-00E7CB6912E9}"/>
                </a:ext>
              </a:extLst>
            </p:cNvPr>
            <p:cNvGrpSpPr/>
            <p:nvPr/>
          </p:nvGrpSpPr>
          <p:grpSpPr>
            <a:xfrm>
              <a:off x="6728181" y="3658132"/>
              <a:ext cx="1784549" cy="1350026"/>
              <a:chOff x="1088932" y="3375693"/>
              <a:chExt cx="1784549" cy="1350026"/>
            </a:xfrm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8AF9307-3C42-4421-A0A8-3B303F317B49}"/>
                  </a:ext>
                </a:extLst>
              </p:cNvPr>
              <p:cNvSpPr txBox="1"/>
              <p:nvPr/>
            </p:nvSpPr>
            <p:spPr>
              <a:xfrm>
                <a:off x="1973180" y="3375693"/>
                <a:ext cx="31883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E26BB4F-0C56-4F5B-A973-B272EB6FA729}"/>
                  </a:ext>
                </a:extLst>
              </p:cNvPr>
              <p:cNvSpPr txBox="1"/>
              <p:nvPr/>
            </p:nvSpPr>
            <p:spPr>
              <a:xfrm>
                <a:off x="1973180" y="3640654"/>
                <a:ext cx="31883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52E4D557-6C67-4FED-8B89-407D3BD6E13D}"/>
                  </a:ext>
                </a:extLst>
              </p:cNvPr>
              <p:cNvSpPr txBox="1"/>
              <p:nvPr/>
            </p:nvSpPr>
            <p:spPr>
              <a:xfrm>
                <a:off x="1973180" y="4356387"/>
                <a:ext cx="31883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5D9D97E-D33C-4ED6-8211-E7E28EFD1519}"/>
                  </a:ext>
                </a:extLst>
              </p:cNvPr>
              <p:cNvSpPr txBox="1"/>
              <p:nvPr/>
            </p:nvSpPr>
            <p:spPr>
              <a:xfrm rot="5400000">
                <a:off x="1114180" y="4103752"/>
                <a:ext cx="31883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2A37203-5BFE-4A00-AA37-7A6A6AC4DD16}"/>
                  </a:ext>
                </a:extLst>
              </p:cNvPr>
              <p:cNvSpPr txBox="1"/>
              <p:nvPr/>
            </p:nvSpPr>
            <p:spPr>
              <a:xfrm rot="5400000">
                <a:off x="1610099" y="4103752"/>
                <a:ext cx="31883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61B8935E-F520-40D8-8EB6-D38511BC1690}"/>
                  </a:ext>
                </a:extLst>
              </p:cNvPr>
              <p:cNvSpPr txBox="1"/>
              <p:nvPr/>
            </p:nvSpPr>
            <p:spPr>
              <a:xfrm rot="5400000">
                <a:off x="2529397" y="4103752"/>
                <a:ext cx="31883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083E587-918A-4EFF-85EE-CF12A2B75229}"/>
                  </a:ext>
                </a:extLst>
              </p:cNvPr>
              <p:cNvSpPr txBox="1"/>
              <p:nvPr/>
            </p:nvSpPr>
            <p:spPr>
              <a:xfrm rot="2816838">
                <a:off x="2006898" y="4015870"/>
                <a:ext cx="31883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EDD931E3-428F-47B8-B46B-EB5F55E4A0B7}"/>
                </a:ext>
              </a:extLst>
            </p:cNvPr>
            <p:cNvGrpSpPr/>
            <p:nvPr/>
          </p:nvGrpSpPr>
          <p:grpSpPr>
            <a:xfrm>
              <a:off x="1048317" y="3706931"/>
              <a:ext cx="1784549" cy="1372800"/>
              <a:chOff x="1088932" y="3352919"/>
              <a:chExt cx="1784549" cy="1372800"/>
            </a:xfrm>
          </p:grpSpPr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36BA7C0-E86C-4879-BF10-DD5457F3C5A2}"/>
                  </a:ext>
                </a:extLst>
              </p:cNvPr>
              <p:cNvSpPr txBox="1"/>
              <p:nvPr/>
            </p:nvSpPr>
            <p:spPr>
              <a:xfrm>
                <a:off x="1973180" y="3375693"/>
                <a:ext cx="31883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F71AFE9-A063-41A4-803B-1384A3DE8962}"/>
                  </a:ext>
                </a:extLst>
              </p:cNvPr>
              <p:cNvSpPr txBox="1"/>
              <p:nvPr/>
            </p:nvSpPr>
            <p:spPr>
              <a:xfrm>
                <a:off x="2001123" y="3352919"/>
                <a:ext cx="31883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ADF61C7B-1CDD-4505-A724-1E918BA27B8A}"/>
                  </a:ext>
                </a:extLst>
              </p:cNvPr>
              <p:cNvSpPr txBox="1"/>
              <p:nvPr/>
            </p:nvSpPr>
            <p:spPr>
              <a:xfrm>
                <a:off x="1973180" y="4356387"/>
                <a:ext cx="31883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A149B97E-A2C5-44B0-AD44-7519633BF54E}"/>
                  </a:ext>
                </a:extLst>
              </p:cNvPr>
              <p:cNvSpPr txBox="1"/>
              <p:nvPr/>
            </p:nvSpPr>
            <p:spPr>
              <a:xfrm rot="5400000">
                <a:off x="1114180" y="4103752"/>
                <a:ext cx="31883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2DB69483-701F-4C4E-9175-6DF483162287}"/>
                  </a:ext>
                </a:extLst>
              </p:cNvPr>
              <p:cNvSpPr txBox="1"/>
              <p:nvPr/>
            </p:nvSpPr>
            <p:spPr>
              <a:xfrm rot="5400000">
                <a:off x="1610099" y="4103752"/>
                <a:ext cx="31883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D1AAAB18-AEEF-4DAA-B084-790AEDB7301F}"/>
                  </a:ext>
                </a:extLst>
              </p:cNvPr>
              <p:cNvSpPr txBox="1"/>
              <p:nvPr/>
            </p:nvSpPr>
            <p:spPr>
              <a:xfrm rot="5400000">
                <a:off x="2529397" y="4103752"/>
                <a:ext cx="31883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EB6AF40-6325-40A2-A30C-756FA08AAD6F}"/>
                  </a:ext>
                </a:extLst>
              </p:cNvPr>
              <p:cNvSpPr txBox="1"/>
              <p:nvPr/>
            </p:nvSpPr>
            <p:spPr>
              <a:xfrm rot="2816838">
                <a:off x="2006898" y="4015870"/>
                <a:ext cx="31883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</p:grp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D7E4F711-BF9D-4916-90C6-E1208CBF6065}"/>
                </a:ext>
              </a:extLst>
            </p:cNvPr>
            <p:cNvSpPr txBox="1"/>
            <p:nvPr/>
          </p:nvSpPr>
          <p:spPr>
            <a:xfrm>
              <a:off x="4741018" y="3704323"/>
              <a:ext cx="3188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C7C229E9-66B9-4A6A-9FAA-16A4F46BEB6C}"/>
                </a:ext>
              </a:extLst>
            </p:cNvPr>
            <p:cNvSpPr txBox="1"/>
            <p:nvPr/>
          </p:nvSpPr>
          <p:spPr>
            <a:xfrm>
              <a:off x="7607577" y="3695819"/>
              <a:ext cx="3188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176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90C5FE1-11EF-4B51-8FAD-6B2905CCBE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分块矩阵的例子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EE4357-FE22-478A-B666-A8ED3CBCC1A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2400" y="1397097"/>
            <a:ext cx="8839200" cy="4568266"/>
          </a:xfrm>
        </p:spPr>
        <p:txBody>
          <a:bodyPr/>
          <a:lstStyle/>
          <a:p>
            <a:pPr lvl="0" algn="l" rtl="0">
              <a:lnSpc>
                <a:spcPct val="120000"/>
              </a:lnSpc>
              <a:spcBef>
                <a:spcPts val="1000"/>
              </a:spcBef>
              <a:defRPr/>
            </a:pPr>
            <a:r>
              <a:rPr lang="en-US" altLang="zh-CN" b="1" kern="1200" dirty="0">
                <a:solidFill>
                  <a:sysClr val="windowText" lastClr="000000"/>
                </a:solidFill>
              </a:rPr>
              <a:t>【</a:t>
            </a:r>
            <a:r>
              <a:rPr lang="zh-CN" altLang="en-US" b="1" kern="1200" dirty="0">
                <a:solidFill>
                  <a:sysClr val="windowText" lastClr="000000"/>
                </a:solidFill>
              </a:rPr>
              <a:t>例</a:t>
            </a:r>
            <a:r>
              <a:rPr lang="en-US" altLang="zh-CN" b="1" kern="1200" dirty="0">
                <a:solidFill>
                  <a:sysClr val="windowText" lastClr="000000"/>
                </a:solidFill>
              </a:rPr>
              <a:t>8】</a:t>
            </a:r>
            <a:r>
              <a:rPr lang="zh-CN" altLang="zh-CN" kern="1200" dirty="0">
                <a:solidFill>
                  <a:sysClr val="windowText" lastClr="000000"/>
                </a:solidFill>
              </a:rPr>
              <a:t>利用分块矩阵的概念，把下列线性方程组写成向量等式。</a:t>
            </a:r>
          </a:p>
          <a:p>
            <a:pPr lvl="0" algn="l" rtl="0">
              <a:lnSpc>
                <a:spcPct val="120000"/>
              </a:lnSpc>
              <a:spcBef>
                <a:spcPts val="1000"/>
              </a:spcBef>
              <a:defRPr/>
            </a:pPr>
            <a:endParaRPr lang="zh-CN" altLang="zh-CN" kern="1200" dirty="0">
              <a:solidFill>
                <a:sysClr val="windowText" lastClr="000000"/>
              </a:solidFill>
            </a:endParaRPr>
          </a:p>
          <a:p>
            <a:pPr lvl="0" algn="l" rtl="0">
              <a:lnSpc>
                <a:spcPct val="120000"/>
              </a:lnSpc>
              <a:spcBef>
                <a:spcPts val="1000"/>
              </a:spcBef>
              <a:defRPr/>
            </a:pPr>
            <a:endParaRPr lang="zh-CN" altLang="zh-CN" kern="1200" dirty="0">
              <a:solidFill>
                <a:sysClr val="windowText" lastClr="000000"/>
              </a:solidFill>
            </a:endParaRPr>
          </a:p>
          <a:p>
            <a:pPr lvl="0" algn="l" rtl="0">
              <a:lnSpc>
                <a:spcPct val="120000"/>
              </a:lnSpc>
              <a:spcBef>
                <a:spcPts val="1000"/>
              </a:spcBef>
              <a:defRPr/>
            </a:pPr>
            <a:r>
              <a:rPr lang="zh-CN" altLang="zh-CN" kern="1200" dirty="0">
                <a:solidFill>
                  <a:sysClr val="windowText" lastClr="000000"/>
                </a:solidFill>
              </a:rPr>
              <a:t>解：线性方程组的矩阵可看做四个列矩阵（列向量）乘以四个行元素：</a:t>
            </a:r>
          </a:p>
          <a:p>
            <a:pPr lvl="0" algn="l" rtl="0">
              <a:lnSpc>
                <a:spcPct val="120000"/>
              </a:lnSpc>
              <a:spcBef>
                <a:spcPts val="1000"/>
              </a:spcBef>
              <a:defRPr/>
            </a:pPr>
            <a:endParaRPr lang="en-US" altLang="zh-CN" kern="1200" dirty="0">
              <a:solidFill>
                <a:sysClr val="windowText" lastClr="000000"/>
              </a:solidFill>
            </a:endParaRPr>
          </a:p>
          <a:p>
            <a:pPr lvl="0" algn="l" rtl="0">
              <a:lnSpc>
                <a:spcPct val="120000"/>
              </a:lnSpc>
              <a:spcBef>
                <a:spcPts val="1000"/>
              </a:spcBef>
              <a:defRPr/>
            </a:pPr>
            <a:endParaRPr lang="zh-CN" altLang="zh-CN" kern="1200" dirty="0">
              <a:solidFill>
                <a:sysClr val="windowText" lastClr="000000"/>
              </a:solidFill>
            </a:endParaRPr>
          </a:p>
          <a:p>
            <a:pPr lvl="0" algn="l" rtl="0">
              <a:lnSpc>
                <a:spcPct val="120000"/>
              </a:lnSpc>
              <a:spcBef>
                <a:spcPts val="1000"/>
              </a:spcBef>
              <a:defRPr/>
            </a:pPr>
            <a:r>
              <a:rPr lang="zh-CN" altLang="zh-CN" kern="1200" dirty="0">
                <a:solidFill>
                  <a:sysClr val="windowText" lastClr="000000"/>
                </a:solidFill>
              </a:rPr>
              <a:t>化成了向量等式。  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EBDD853-A2F0-4FEA-8A1F-E50072A1C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矩阵的分块</a:t>
            </a:r>
          </a:p>
        </p:txBody>
      </p:sp>
      <p:graphicFrame>
        <p:nvGraphicFramePr>
          <p:cNvPr id="57" name="Object 5">
            <a:extLst>
              <a:ext uri="{FF2B5EF4-FFF2-40B4-BE49-F238E27FC236}">
                <a16:creationId xmlns:a16="http://schemas.microsoft.com/office/drawing/2014/main" id="{9603703D-CC56-403A-A1BB-6B05C6DF51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4938" y="2000250"/>
          <a:ext cx="37433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8" r:id="rId3" imgW="1905317" imgH="711517" progId="Equation.DSMT4">
                  <p:embed/>
                </p:oleObj>
              </mc:Choice>
              <mc:Fallback>
                <p:oleObj r:id="rId3" imgW="1905317" imgH="711517" progId="Equation.DSMT4">
                  <p:embed/>
                  <p:pic>
                    <p:nvPicPr>
                      <p:cNvPr id="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2000250"/>
                        <a:ext cx="37433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7">
            <a:extLst>
              <a:ext uri="{FF2B5EF4-FFF2-40B4-BE49-F238E27FC236}">
                <a16:creationId xmlns:a16="http://schemas.microsoft.com/office/drawing/2014/main" id="{2FF03409-EF04-4055-873C-3606E0BAAA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551268"/>
              </p:ext>
            </p:extLst>
          </p:nvPr>
        </p:nvGraphicFramePr>
        <p:xfrm>
          <a:off x="1295400" y="3830637"/>
          <a:ext cx="54737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9" r:id="rId5" imgW="4508817" imgH="940117" progId="Equation.DSMT4">
                  <p:embed/>
                </p:oleObj>
              </mc:Choice>
              <mc:Fallback>
                <p:oleObj r:id="rId5" imgW="4508817" imgH="940117" progId="Equation.DSMT4">
                  <p:embed/>
                  <p:pic>
                    <p:nvPicPr>
                      <p:cNvPr id="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30637"/>
                        <a:ext cx="5473700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9">
            <a:extLst>
              <a:ext uri="{FF2B5EF4-FFF2-40B4-BE49-F238E27FC236}">
                <a16:creationId xmlns:a16="http://schemas.microsoft.com/office/drawing/2014/main" id="{82571D4C-41AE-4039-962E-A4126427C7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765165"/>
              </p:ext>
            </p:extLst>
          </p:nvPr>
        </p:nvGraphicFramePr>
        <p:xfrm>
          <a:off x="2438400" y="5017029"/>
          <a:ext cx="360045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0" r:id="rId7" imgW="1766384" imgH="229016" progId="Equation.DSMT4">
                  <p:embed/>
                </p:oleObj>
              </mc:Choice>
              <mc:Fallback>
                <p:oleObj r:id="rId7" imgW="1766384" imgH="229016" progId="Equation.DSMT4">
                  <p:embed/>
                  <p:pic>
                    <p:nvPicPr>
                      <p:cNvPr id="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017029"/>
                        <a:ext cx="3600450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901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937379"/>
            <a:ext cx="9144000" cy="553998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en-US" dirty="0"/>
              <a:t>张量的常用操作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61421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941026-4511-4ED8-B6ED-0731EC727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张量与人工智能应用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EBA2783-B716-43EE-BDF4-B1E4C00FAE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314752"/>
          </a:xfrm>
        </p:spPr>
        <p:txBody>
          <a:bodyPr lIns="144000" tIns="144000" rIns="144000" bIns="144000"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      在机器学习和深度学习中，我们常常将需要处理的数据</a:t>
            </a:r>
            <a:r>
              <a:rPr lang="zh-CN" altLang="en-US" sz="2000" dirty="0">
                <a:solidFill>
                  <a:srgbClr val="FF0000"/>
                </a:solidFill>
              </a:rPr>
              <a:t>规范化</a:t>
            </a:r>
            <a:r>
              <a:rPr lang="zh-CN" altLang="en-US" sz="2000" dirty="0"/>
              <a:t>为</a:t>
            </a:r>
            <a:r>
              <a:rPr lang="zh-CN" altLang="en-US" sz="2000" dirty="0">
                <a:solidFill>
                  <a:srgbClr val="0000FF"/>
                </a:solidFill>
              </a:rPr>
              <a:t>特定维度的张量</a:t>
            </a:r>
            <a:r>
              <a:rPr lang="zh-CN" altLang="en-US" sz="2000" dirty="0"/>
              <a:t>。例如，在不进行批处理的时候，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/>
              <a:t>彩色图像</a:t>
            </a:r>
            <a:r>
              <a:rPr lang="zh-CN" altLang="en-US" sz="2000" dirty="0"/>
              <a:t>可以看成是一个三维张量，分别是图像的高，图像的宽，图像的颜色通道（</a:t>
            </a:r>
            <a:r>
              <a:rPr lang="en-US" altLang="zh-CN" sz="2000" dirty="0"/>
              <a:t>RGB</a:t>
            </a:r>
            <a:r>
              <a:rPr lang="zh-CN" altLang="en-US" sz="2000" dirty="0"/>
              <a:t>），即，</a:t>
            </a:r>
            <a:r>
              <a:rPr lang="en-US" altLang="zh-CN" sz="2000" dirty="0"/>
              <a:t>[C,H,W]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/>
              <a:t>视频</a:t>
            </a:r>
            <a:r>
              <a:rPr lang="zh-CN" altLang="en-US" sz="2000" dirty="0"/>
              <a:t>可以看成是一个四维张量，分别是视频的时间帧方向、每一帧的颜色通道、高和宽，即，</a:t>
            </a:r>
            <a:r>
              <a:rPr lang="en-US" altLang="zh-CN" sz="2000" dirty="0"/>
              <a:t>[T,C,H,W]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/>
              <a:t>三维场景</a:t>
            </a:r>
            <a:r>
              <a:rPr lang="zh-CN" altLang="en-US" sz="2000" dirty="0"/>
              <a:t>也可以看成是四维张量，分别是每一个像素的信息编码轴、场景的高、宽和深度，即：</a:t>
            </a:r>
            <a:r>
              <a:rPr lang="en-US" altLang="zh-CN" sz="2000" dirty="0"/>
              <a:t>[C,H,W,D]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</a:t>
            </a:r>
            <a:r>
              <a:rPr lang="zh-CN" altLang="en-US" sz="2000" dirty="0"/>
              <a:t>事实上，从前面的学习中我们已经知道包括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标量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向量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矩阵</a:t>
            </a:r>
            <a:r>
              <a:rPr lang="zh-CN" altLang="en-US" sz="2000" dirty="0"/>
              <a:t>在内的所有数据类型都可以统一成</a:t>
            </a:r>
            <a:r>
              <a:rPr lang="zh-CN" altLang="en-US" sz="2000" dirty="0">
                <a:solidFill>
                  <a:srgbClr val="0000FF"/>
                </a:solidFill>
              </a:rPr>
              <a:t>张量</a:t>
            </a:r>
            <a:r>
              <a:rPr lang="zh-CN" altLang="en-US" sz="2000" dirty="0"/>
              <a:t>，这为我们进行数据处理提供了方便。在</a:t>
            </a:r>
            <a:r>
              <a:rPr lang="en-US" altLang="zh-CN" sz="2000" dirty="0"/>
              <a:t>Python</a:t>
            </a:r>
            <a:r>
              <a:rPr lang="zh-CN" altLang="en-US" sz="2000" dirty="0"/>
              <a:t>中，我们可以使用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numpy</a:t>
            </a:r>
            <a:r>
              <a:rPr lang="zh-CN" altLang="en-US" sz="2000" dirty="0"/>
              <a:t>数组来表示</a:t>
            </a:r>
            <a:r>
              <a:rPr lang="zh-CN" altLang="en-US" sz="2000" dirty="0">
                <a:solidFill>
                  <a:srgbClr val="0000FF"/>
                </a:solidFill>
              </a:rPr>
              <a:t>张量</a:t>
            </a:r>
            <a:r>
              <a:rPr lang="zh-CN" altLang="en-US" sz="2000" dirty="0"/>
              <a:t>。</a:t>
            </a:r>
            <a:endParaRPr lang="en-US" altLang="zh-CN" i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775536-4CEE-4174-826D-F49884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zh-CN" altLang="en-US" dirty="0"/>
              <a:t>张量的常用操作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185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941026-4511-4ED8-B6ED-0731EC727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张量的操作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EBA2783-B716-43EE-BDF4-B1E4C00FAE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242296"/>
          </a:xfrm>
        </p:spPr>
        <p:txBody>
          <a:bodyPr lIns="144000" tIns="144000" rIns="144000" bIns="144000"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       值得注意的是，数据的维度并非一成不变。以图象为例，如果输入的是灰度图，那么只需要二维张量即可，而如果是彩色图那么还需要一个单独的颜色通道。不过，对于张量的操作我们其实可以归结出一些常用的操作，例如：</a:t>
            </a:r>
            <a:r>
              <a:rPr lang="zh-CN" altLang="en-US" sz="2000" dirty="0">
                <a:solidFill>
                  <a:srgbClr val="0000FF"/>
                </a:solidFill>
              </a:rPr>
              <a:t>索引</a:t>
            </a:r>
            <a:r>
              <a:rPr lang="en-US" altLang="zh-CN" sz="2000" dirty="0">
                <a:solidFill>
                  <a:srgbClr val="0000FF"/>
                </a:solidFill>
              </a:rPr>
              <a:t>(indexing)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0000FF"/>
                </a:solidFill>
              </a:rPr>
              <a:t>切片</a:t>
            </a:r>
            <a:r>
              <a:rPr lang="en-US" altLang="zh-CN" sz="2000" dirty="0">
                <a:solidFill>
                  <a:srgbClr val="0000FF"/>
                </a:solidFill>
              </a:rPr>
              <a:t>(slicing)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0000FF"/>
                </a:solidFill>
              </a:rPr>
              <a:t>链接</a:t>
            </a:r>
            <a:r>
              <a:rPr lang="en-US" altLang="zh-CN" sz="2000" dirty="0">
                <a:solidFill>
                  <a:srgbClr val="0000FF"/>
                </a:solidFill>
              </a:rPr>
              <a:t>(joining)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0000FF"/>
                </a:solidFill>
              </a:rPr>
              <a:t>换位</a:t>
            </a:r>
            <a:r>
              <a:rPr lang="en-US" altLang="zh-CN" sz="2000" dirty="0">
                <a:solidFill>
                  <a:srgbClr val="0000FF"/>
                </a:solidFill>
              </a:rPr>
              <a:t>(mutating)</a:t>
            </a:r>
            <a:r>
              <a:rPr lang="zh-CN" altLang="en-US" sz="2000" dirty="0"/>
              <a:t>等。其中，张量的索引、切片和链接和矩阵操作基本一致。下面，我们简单介绍一下</a:t>
            </a:r>
            <a:r>
              <a:rPr lang="zh-CN" altLang="en-US" sz="2000" b="1" dirty="0"/>
              <a:t>换位</a:t>
            </a:r>
            <a:r>
              <a:rPr lang="zh-CN" altLang="en-US" sz="2000" dirty="0"/>
              <a:t>操作。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b="1" dirty="0">
                <a:latin typeface="+mn-ea"/>
                <a:ea typeface="+mn-ea"/>
              </a:rPr>
              <a:t>换位（</a:t>
            </a:r>
            <a:r>
              <a:rPr lang="en-US" altLang="zh-CN" sz="2000" b="1" dirty="0">
                <a:latin typeface="+mn-ea"/>
                <a:ea typeface="+mn-ea"/>
              </a:rPr>
              <a:t>mutating</a:t>
            </a:r>
            <a:r>
              <a:rPr lang="zh-CN" altLang="en-US" sz="2000" b="1" dirty="0">
                <a:latin typeface="+mn-ea"/>
                <a:ea typeface="+mn-ea"/>
              </a:rPr>
              <a:t>）：</a:t>
            </a:r>
            <a:r>
              <a:rPr lang="zh-CN" altLang="en-US" sz="2000" dirty="0">
                <a:latin typeface="+mn-ea"/>
                <a:ea typeface="+mn-ea"/>
              </a:rPr>
              <a:t>张量的换位操作类似于矩阵的转置操作。矩阵的转置是交换行和列，使得索引的次序改变。对于张量来讲，这种索引的改变，将涉及多个维度的交换。在此期间，换位操作要求只能调整索引的顺序，而每个维度内部的元素不能改变。换位操作可公式化为</a:t>
            </a:r>
            <a:r>
              <a:rPr lang="en-US" altLang="zh-CN" sz="2000" dirty="0">
                <a:latin typeface="+mn-ea"/>
                <a:ea typeface="+mn-ea"/>
              </a:rPr>
              <a:t>(</a:t>
            </a:r>
            <a:r>
              <a:rPr lang="zh-CN" altLang="en-US" sz="2000" dirty="0">
                <a:latin typeface="+mn-ea"/>
                <a:ea typeface="+mn-ea"/>
              </a:rPr>
              <a:t>仅一种</a:t>
            </a:r>
            <a:r>
              <a:rPr lang="en-US" altLang="zh-CN" sz="2000" dirty="0">
                <a:latin typeface="+mn-ea"/>
                <a:ea typeface="+mn-ea"/>
              </a:rPr>
              <a:t>)</a:t>
            </a:r>
            <a:r>
              <a:rPr lang="zh-CN" altLang="en-US" sz="2000" dirty="0">
                <a:latin typeface="+mn-ea"/>
                <a:ea typeface="+mn-ea"/>
              </a:rPr>
              <a:t>：</a:t>
            </a:r>
            <a:endParaRPr lang="en-US" altLang="zh-CN" sz="20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  <a:spcBef>
                <a:spcPts val="1200"/>
              </a:spcBef>
            </a:pPr>
            <a:r>
              <a:rPr lang="en-US" altLang="zh-CN" sz="20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) =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775536-4CEE-4174-826D-F49884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zh-CN" altLang="en-US" dirty="0"/>
              <a:t>张量的常用操作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689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FB0C267-B049-4097-B2F2-E0280C63C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/>
          <a:lstStyle/>
          <a:p>
            <a:r>
              <a:rPr lang="zh-CN" altLang="en-US" dirty="0"/>
              <a:t>矩阵的四则运算</a:t>
            </a:r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329E482-1BD3-47C9-ADEF-0E14F5C69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05</a:t>
            </a:r>
            <a:r>
              <a:rPr lang="zh-CN" altLang="en-US" dirty="0"/>
              <a:t>讲</a:t>
            </a:r>
            <a:r>
              <a:rPr lang="en-US" altLang="zh-CN" dirty="0"/>
              <a:t> </a:t>
            </a:r>
            <a:r>
              <a:rPr lang="zh-CN" altLang="en-US" dirty="0"/>
              <a:t>矩阵操作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6110A9D1-A271-47BC-B0CF-E4D0E010127B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763138692"/>
              </p:ext>
            </p:extLst>
          </p:nvPr>
        </p:nvGraphicFramePr>
        <p:xfrm>
          <a:off x="533400" y="2133600"/>
          <a:ext cx="3429000" cy="241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内容占位符 6">
            <a:extLst>
              <a:ext uri="{FF2B5EF4-FFF2-40B4-BE49-F238E27FC236}">
                <a16:creationId xmlns:a16="http://schemas.microsoft.com/office/drawing/2014/main" id="{160A7E15-80E6-4CD8-BE1C-101D33E767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9025574"/>
              </p:ext>
            </p:extLst>
          </p:nvPr>
        </p:nvGraphicFramePr>
        <p:xfrm>
          <a:off x="4495800" y="3048000"/>
          <a:ext cx="4191000" cy="309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4226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8" grpId="0">
        <p:bldAsOne/>
      </p:bldGraphic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941026-4511-4ED8-B6ED-0731EC727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张量的操作</a:t>
            </a:r>
            <a:r>
              <a:rPr lang="en-US" altLang="zh-CN" dirty="0"/>
              <a:t>—</a:t>
            </a:r>
            <a:r>
              <a:rPr lang="zh-CN" altLang="en-US" dirty="0"/>
              <a:t>换位应用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EBA2783-B716-43EE-BDF4-B1E4C00FAE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3006236"/>
          </a:xfrm>
        </p:spPr>
        <p:txBody>
          <a:bodyPr lIns="144000" tIns="144000" rIns="144000" bIns="144000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     例如，处理连续视频序列时，</a:t>
            </a:r>
            <a:endParaRPr lang="en-US" altLang="zh-CN" sz="20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  <a:ea typeface="+mn-ea"/>
              </a:rPr>
              <a:t>输入视频张量</a:t>
            </a:r>
            <a:r>
              <a:rPr lang="en-US" altLang="zh-CN" sz="20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(10, 3, 800, 600)</a:t>
            </a:r>
            <a:r>
              <a:rPr lang="zh-CN" altLang="en-US" sz="2000" dirty="0">
                <a:latin typeface="+mn-ea"/>
                <a:ea typeface="+mn-ea"/>
              </a:rPr>
              <a:t>，分别表示</a:t>
            </a:r>
            <a:r>
              <a:rPr lang="en-US" altLang="zh-CN" sz="2000" dirty="0">
                <a:latin typeface="+mn-ea"/>
                <a:ea typeface="+mn-ea"/>
              </a:rPr>
              <a:t>10</a:t>
            </a:r>
            <a:r>
              <a:rPr lang="zh-CN" altLang="en-US" sz="2000" dirty="0">
                <a:latin typeface="+mn-ea"/>
                <a:ea typeface="+mn-ea"/>
              </a:rPr>
              <a:t>帧，每帧图像是</a:t>
            </a:r>
            <a:r>
              <a:rPr lang="en-US" altLang="zh-CN" sz="2000" dirty="0">
                <a:latin typeface="+mn-ea"/>
                <a:ea typeface="+mn-ea"/>
              </a:rPr>
              <a:t>3</a:t>
            </a:r>
            <a:r>
              <a:rPr lang="zh-CN" altLang="en-US" sz="2000" dirty="0">
                <a:latin typeface="+mn-ea"/>
                <a:ea typeface="+mn-ea"/>
              </a:rPr>
              <a:t>通道彩色图像，图像大小为</a:t>
            </a:r>
            <a:r>
              <a:rPr lang="en-US" altLang="zh-CN" sz="2000" dirty="0">
                <a:latin typeface="+mn-ea"/>
                <a:ea typeface="+mn-ea"/>
              </a:rPr>
              <a:t>800×600</a:t>
            </a:r>
            <a:r>
              <a:rPr lang="zh-CN" altLang="en-US" sz="2000" dirty="0">
                <a:latin typeface="+mn-ea"/>
                <a:ea typeface="+mn-ea"/>
              </a:rPr>
              <a:t>像素。</a:t>
            </a:r>
            <a:endParaRPr lang="en-US" altLang="zh-CN" sz="20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  <a:ea typeface="+mn-ea"/>
              </a:rPr>
              <a:t>经过卷积神经网络提取特征后，张量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+mn-ea"/>
                <a:ea typeface="+mn-ea"/>
              </a:rPr>
              <a:t>的大小变为</a:t>
            </a:r>
            <a:r>
              <a:rPr lang="en-US" altLang="zh-CN" sz="20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(10, 128, 64, 64)</a:t>
            </a:r>
            <a:r>
              <a:rPr lang="zh-CN" altLang="en-US" sz="2000" dirty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接下来需要使用循环神经网络对时间轴进行编码，我们需要先将张量的各个维度进行换位，得到张量</a:t>
            </a:r>
            <a:r>
              <a:rPr lang="en-US" altLang="zh-CN" sz="20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(128, 64, 64, 10)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，再进行处理。</a:t>
            </a: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775536-4CEE-4174-826D-F49884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zh-CN" altLang="en-US" dirty="0"/>
              <a:t>张量的常用操作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03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941026-4511-4ED8-B6ED-0731EC727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张量的操作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EBA2783-B716-43EE-BDF4-B1E4C00FAE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1159768"/>
          </a:xfrm>
        </p:spPr>
        <p:txBody>
          <a:bodyPr lIns="144000" tIns="144000" rIns="144000" bIns="144000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       首先，我们创建一个</a:t>
            </a:r>
            <a:r>
              <a:rPr lang="en-US" altLang="zh-CN" sz="2000" dirty="0">
                <a:latin typeface="+mn-ea"/>
                <a:ea typeface="+mn-ea"/>
              </a:rPr>
              <a:t>4</a:t>
            </a:r>
            <a:r>
              <a:rPr lang="zh-CN" altLang="en-US" sz="2000" dirty="0">
                <a:latin typeface="+mn-ea"/>
                <a:ea typeface="+mn-ea"/>
              </a:rPr>
              <a:t>维的随机数组成的张量用于模拟一组图像数据，其格式为</a:t>
            </a:r>
            <a:r>
              <a:rPr lang="en-US" altLang="zh-CN" sz="2000" dirty="0">
                <a:latin typeface="+mn-ea"/>
                <a:ea typeface="+mn-ea"/>
              </a:rPr>
              <a:t>[num, height, weight, channel]</a:t>
            </a:r>
            <a:r>
              <a:rPr lang="zh-CN" altLang="en-US" sz="2000" dirty="0">
                <a:latin typeface="+mn-ea"/>
                <a:ea typeface="+mn-ea"/>
              </a:rPr>
              <a:t>。</a:t>
            </a: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775536-4CEE-4174-826D-F49884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zh-CN" altLang="en-US" dirty="0"/>
              <a:t>张量的常用操作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1BCC12-5AA9-4B73-A4B6-416743F07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709048"/>
            <a:ext cx="8228571" cy="3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941026-4511-4ED8-B6ED-0731EC727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张量的操作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EBA2783-B716-43EE-BDF4-B1E4C00FAE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3180193"/>
          </a:xfrm>
        </p:spPr>
        <p:txBody>
          <a:bodyPr lIns="144000" tIns="144000" rIns="144000" bIns="144000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调整张量各个维度的顺序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利用张量的索引进行切片</a:t>
            </a: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775536-4CEE-4174-826D-F49884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zh-CN" altLang="en-US" dirty="0"/>
              <a:t>张量的常用操作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CEF577-0087-44BB-8D16-9EB89FAC5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157" y="1447768"/>
            <a:ext cx="4276190" cy="16761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C17F4AF-7E31-47A7-A703-82602B632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123" y="3657600"/>
            <a:ext cx="4504762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3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941026-4511-4ED8-B6ED-0731EC727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张量的操作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EBA2783-B716-43EE-BDF4-B1E4C00FAE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3180193"/>
          </a:xfrm>
        </p:spPr>
        <p:txBody>
          <a:bodyPr lIns="144000" tIns="144000" rIns="144000" bIns="144000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张量的链接（将两个样本合并成到一个张量）</a:t>
            </a: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将样本拉成一行</a:t>
            </a:r>
            <a:r>
              <a:rPr lang="en-US" altLang="zh-CN" dirty="0"/>
              <a:t>n</a:t>
            </a:r>
            <a:r>
              <a:rPr lang="zh-CN" altLang="en-US" dirty="0"/>
              <a:t>列</a:t>
            </a: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775536-4CEE-4174-826D-F49884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zh-CN" altLang="en-US" dirty="0"/>
              <a:t>张量的常用操作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D9380F-4EE6-46C8-A0C2-B522188FA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05218"/>
            <a:ext cx="4114286" cy="15523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BE5E2A2-DEE3-4EA8-BFB1-F38247A65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43" y="4577290"/>
            <a:ext cx="4276190" cy="1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892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941026-4511-4ED8-B6ED-0731EC727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张量的操作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EBA2783-B716-43EE-BDF4-B1E4C00FAE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1713766"/>
          </a:xfrm>
        </p:spPr>
        <p:txBody>
          <a:bodyPr lIns="144000" tIns="144000" rIns="144000" bIns="144000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显示样本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775536-4CEE-4174-826D-F49884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zh-CN" altLang="en-US" dirty="0"/>
              <a:t>张量的常用操作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483A2A-53E2-4776-BE48-41945D4FF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33600"/>
            <a:ext cx="4561905" cy="15047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F8B3C15-ED64-4590-ACA2-0740FF4DE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638362"/>
            <a:ext cx="4267200" cy="29006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37A42E3-E4A9-40CC-91C8-8FA3D6C2A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705" y="3638362"/>
            <a:ext cx="4186370" cy="287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384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课堂互动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223072-9A50-4F7D-9AC5-AE026FCE5347}"/>
              </a:ext>
            </a:extLst>
          </p:cNvPr>
          <p:cNvSpPr txBox="1"/>
          <p:nvPr/>
        </p:nvSpPr>
        <p:spPr>
          <a:xfrm>
            <a:off x="5867402" y="3195792"/>
            <a:ext cx="787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958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156C9AF-E319-43B3-A80A-FF6263E1B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2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EBA2783-B716-43EE-BDF4-B1E4C00FA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矩阵的加法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chemeClr val="accent6"/>
                </a:solidFill>
              </a:rPr>
              <a:t>矩阵与标量相加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E4D1F29C-7647-42A0-BE79-A05E1BB4C5B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152400" y="1397097"/>
                <a:ext cx="8915400" cy="485667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1" dirty="0"/>
                  <a:t>【</a:t>
                </a:r>
                <a:r>
                  <a:rPr lang="zh-CN" altLang="en-US" b="1" dirty="0"/>
                  <a:t>定义</a:t>
                </a:r>
                <a:r>
                  <a:rPr lang="en-US" altLang="zh-CN" b="1" dirty="0"/>
                  <a:t>1】</a:t>
                </a:r>
                <a:r>
                  <a:rPr lang="zh-CN" altLang="en-US" dirty="0"/>
                  <a:t>设存在一个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矩阵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𝐴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=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𝑎</a:t>
                </a:r>
                <a:r>
                  <a:rPr lang="zh-CN" altLang="en-US" baseline="-25000" dirty="0">
                    <a:solidFill>
                      <a:srgbClr val="0000FF"/>
                    </a:solidFill>
                  </a:rPr>
                  <a:t>𝑖𝑗</a:t>
                </a:r>
                <a:r>
                  <a:rPr lang="zh-CN" altLang="en-US" dirty="0"/>
                  <a:t>和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标量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，那么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矩阵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A</a:t>
                </a:r>
                <a:r>
                  <a:rPr lang="zh-CN" altLang="en-US" dirty="0"/>
                  <a:t>与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标量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和</a:t>
                </a:r>
                <a:r>
                  <a:rPr lang="zh-CN" altLang="en-US" dirty="0"/>
                  <a:t>，记作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，并规定其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和</a:t>
                </a:r>
                <a:r>
                  <a:rPr lang="zh-CN" altLang="en-US" dirty="0"/>
                  <a:t>为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标量</a:t>
                </a:r>
                <a:r>
                  <a:rPr lang="zh-CN" altLang="en-US" dirty="0"/>
                  <a:t>与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矩阵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所有元素相加</a:t>
                </a:r>
                <a:r>
                  <a:rPr lang="zh-CN" altLang="en-US" dirty="0"/>
                  <a:t>，即：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。具体而言，可公式化为：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76325" indent="-715963" algn="l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𝑚𝑛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200" dirty="0"/>
                  <a:t> </a:t>
                </a:r>
              </a:p>
              <a:p>
                <a:pPr marL="1076325" indent="-715963" algn="l">
                  <a:lnSpc>
                    <a:spcPct val="100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200" b="1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b="1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b="1" i="1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r>
                                        <a:rPr lang="en-US" altLang="zh-CN" sz="2200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200" b="1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b="1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b="1" i="1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r>
                                        <a:rPr lang="en-US" altLang="zh-CN" sz="2200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200" b="1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b="1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b="1" i="1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r>
                                        <a:rPr lang="en-US" altLang="zh-CN" sz="2200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200" b="1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b="1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b="1" i="1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r>
                                        <a:rPr lang="en-US" altLang="zh-CN" sz="2200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200" b="1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b="1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b="1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b="1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200" b="1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200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200" b="1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b="1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b="1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b="1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200" b="1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200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200" b="1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b="1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b="1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b="1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b="1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200" b="1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200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200" b="1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b="1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b="1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200" b="1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200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200" b="1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b="1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b="1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b="1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b="1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b="1" i="1"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200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200" b="1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2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E4D1F29C-7647-42A0-BE79-A05E1BB4C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152400" y="1397097"/>
                <a:ext cx="8915400" cy="4856678"/>
              </a:xfrm>
              <a:blipFill>
                <a:blip r:embed="rId2"/>
                <a:stretch>
                  <a:fillRect l="-478" r="-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4F775536-4CEE-4174-826D-F49884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矩阵的四则运算</a:t>
            </a:r>
          </a:p>
        </p:txBody>
      </p:sp>
    </p:spTree>
    <p:extLst>
      <p:ext uri="{BB962C8B-B14F-4D97-AF65-F5344CB8AC3E}">
        <p14:creationId xmlns:p14="http://schemas.microsoft.com/office/powerpoint/2010/main" val="215898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EBA2783-B716-43EE-BDF4-B1E4C00FA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矩阵的加法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chemeClr val="accent6"/>
                </a:solidFill>
              </a:rPr>
              <a:t>矩阵与标量相加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E4D1F29C-7647-42A0-BE79-A05E1BB4C5B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152400" y="1397097"/>
                <a:ext cx="8915400" cy="2069889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1" dirty="0"/>
                  <a:t>【</a:t>
                </a:r>
                <a:r>
                  <a:rPr lang="zh-CN" altLang="en-US" b="1" dirty="0"/>
                  <a:t>例</a:t>
                </a:r>
                <a:r>
                  <a:rPr lang="en-US" altLang="zh-CN" b="1" dirty="0"/>
                  <a:t>1】</a:t>
                </a:r>
                <a:r>
                  <a:rPr lang="zh-CN" altLang="en-US" b="1" dirty="0"/>
                  <a:t>设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200" dirty="0"/>
                  <a:t>且</a:t>
                </a:r>
                <a:r>
                  <a:rPr lang="en-US" altLang="zh-CN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200" dirty="0"/>
                  <a:t>=10</a:t>
                </a:r>
                <a:r>
                  <a:rPr lang="zh-CN" altLang="en-US" sz="2200" dirty="0"/>
                  <a:t>，试求：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200" dirty="0"/>
                  <a:t>解：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r>
                  <a:rPr lang="en-US" altLang="zh-CN" sz="2200" dirty="0"/>
                  <a:t>=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2+10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3+10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4+10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E4D1F29C-7647-42A0-BE79-A05E1BB4C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152400" y="1397097"/>
                <a:ext cx="8915400" cy="2069889"/>
              </a:xfrm>
              <a:blipFill>
                <a:blip r:embed="rId2"/>
                <a:stretch>
                  <a:fillRect l="-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4F775536-4CEE-4174-826D-F49884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矩阵的四则运算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24D9A6-A211-48AC-A8B0-B37A64793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657600"/>
            <a:ext cx="4572000" cy="265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2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EBA2783-B716-43EE-BDF4-B1E4C00FA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矩阵的加法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chemeClr val="accent6"/>
                </a:solidFill>
              </a:rPr>
              <a:t>矩阵与向量相加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E4D1F29C-7647-42A0-BE79-A05E1BB4C5B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152400" y="1397097"/>
                <a:ext cx="8915400" cy="4565444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【</a:t>
                </a:r>
                <a:r>
                  <a:rPr lang="zh-CN" altLang="en-US" sz="2000" b="1" dirty="0"/>
                  <a:t>定义</a:t>
                </a:r>
                <a:r>
                  <a:rPr lang="en-US" altLang="zh-CN" sz="2000" b="1" dirty="0"/>
                  <a:t>2】</a:t>
                </a:r>
                <a:r>
                  <a:rPr lang="zh-CN" altLang="en-US" sz="2000" dirty="0"/>
                  <a:t>通常，矩阵和向量是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无法直接</a:t>
                </a:r>
                <a:r>
                  <a:rPr lang="zh-CN" altLang="en-US" sz="2000" dirty="0"/>
                  <a:t>相加的。但是在深度学习中，我们也使用一些不那么准确的表达，允许矩阵与向量直接相加，得到另一个相同大小的矩阵。具体计算过程就是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使向量与矩阵中的所有列</a:t>
                </a:r>
                <a:r>
                  <a:rPr lang="en-US" altLang="zh-CN" sz="2000" dirty="0">
                    <a:solidFill>
                      <a:schemeClr val="bg2">
                        <a:lumMod val="25000"/>
                      </a:schemeClr>
                    </a:solidFill>
                  </a:rPr>
                  <a:t>(</a:t>
                </a:r>
                <a:r>
                  <a:rPr lang="zh-CN" altLang="en-US" sz="2000" dirty="0">
                    <a:solidFill>
                      <a:schemeClr val="bg2">
                        <a:lumMod val="25000"/>
                      </a:schemeClr>
                    </a:solidFill>
                  </a:rPr>
                  <a:t>行</a:t>
                </a:r>
                <a:r>
                  <a:rPr lang="en-US" altLang="zh-CN" sz="2000" dirty="0">
                    <a:solidFill>
                      <a:schemeClr val="bg2">
                        <a:lumMod val="25000"/>
                      </a:schemeClr>
                    </a:solidFill>
                  </a:rPr>
                  <a:t>)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分别进行相加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       </a:t>
                </a:r>
                <a:r>
                  <a:rPr lang="zh-CN" altLang="en-US" sz="2000" dirty="0"/>
                  <a:t>设</a:t>
                </a:r>
                <a:r>
                  <a:rPr lang="zh-CN" altLang="en-US" sz="2000" dirty="0">
                    <a:solidFill>
                      <a:srgbClr val="0000FF"/>
                    </a:solidFill>
                  </a:rPr>
                  <a:t>𝐴</a:t>
                </a:r>
                <a:r>
                  <a:rPr lang="en-US" altLang="zh-CN" sz="2000" dirty="0">
                    <a:solidFill>
                      <a:srgbClr val="0000FF"/>
                    </a:solidFill>
                  </a:rPr>
                  <a:t>=(</a:t>
                </a:r>
                <a:r>
                  <a:rPr lang="zh-CN" altLang="en-US" sz="2000" dirty="0">
                    <a:solidFill>
                      <a:srgbClr val="0000FF"/>
                    </a:solidFill>
                  </a:rPr>
                  <a:t>𝑎</a:t>
                </a:r>
                <a:r>
                  <a:rPr lang="zh-CN" altLang="en-US" sz="2000" baseline="-25000" dirty="0">
                    <a:solidFill>
                      <a:srgbClr val="0000FF"/>
                    </a:solidFill>
                  </a:rPr>
                  <a:t>𝑖𝑗</a:t>
                </a:r>
                <a:r>
                  <a:rPr lang="en-US" altLang="zh-CN" sz="2000" dirty="0">
                    <a:solidFill>
                      <a:srgbClr val="0000FF"/>
                    </a:solidFill>
                  </a:rPr>
                  <a:t>)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的</a:t>
                </a:r>
                <a:r>
                  <a:rPr lang="zh-CN" altLang="en-US" sz="2000" dirty="0">
                    <a:solidFill>
                      <a:srgbClr val="0000FF"/>
                    </a:solidFill>
                  </a:rPr>
                  <a:t>矩阵，</a:t>
                </a:r>
                <a:endParaRPr lang="en-US" altLang="zh-CN" sz="2000" dirty="0">
                  <a:solidFill>
                    <a:srgbClr val="0000FF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000" dirty="0">
                    <a:solidFill>
                      <a:srgbClr val="002060"/>
                    </a:solidFill>
                  </a:rPr>
                  <a:t>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2060"/>
                    </a:solidFill>
                  </a:rPr>
                  <a:t>) </a:t>
                </a:r>
                <a:r>
                  <a:rPr lang="zh-CN" altLang="en-US" sz="20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维行向量，则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rgbClr val="0000FF"/>
                    </a:solidFill>
                  </a:rPr>
                  <a:t>第𝑗列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的元素</a:t>
                </a:r>
                <a:r>
                  <a:rPr lang="en-US" altLang="zh-CN" sz="20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:,</m:t>
                        </m:r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:,</m:t>
                        </m:r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000" dirty="0">
                    <a:solidFill>
                      <a:srgbClr val="002060"/>
                    </a:solidFill>
                  </a:rPr>
                  <a:t>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2060"/>
                    </a:solidFill>
                  </a:rPr>
                  <a:t>)</a:t>
                </a:r>
                <a:r>
                  <a:rPr lang="zh-CN" altLang="en-US" sz="2000" dirty="0">
                    <a:solidFill>
                      <a:srgbClr val="002060"/>
                    </a:solidFill>
                  </a:rPr>
                  <a:t> </a:t>
                </a:r>
                <a:r>
                  <a:rPr lang="zh-CN" altLang="en-US" sz="20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维列向量，则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rgbClr val="0000FF"/>
                    </a:solidFill>
                  </a:rPr>
                  <a:t>第𝑖行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的元素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00FF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       这种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隐式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复制向量到很多位置参与计算的方式</a:t>
                </a:r>
                <a:r>
                  <a:rPr lang="zh-CN" altLang="en-US" sz="2000" dirty="0"/>
                  <a:t>，称之为</a:t>
                </a:r>
                <a:r>
                  <a:rPr lang="zh-CN" altLang="en-US" sz="2000" b="1" dirty="0"/>
                  <a:t>广播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broadcasting</a:t>
                </a:r>
                <a:r>
                  <a:rPr lang="zh-CN" altLang="en-US" sz="2000" dirty="0"/>
                  <a:t>）。广播可以提升</a:t>
                </a:r>
                <a:r>
                  <a:rPr lang="zh-CN" altLang="en-US" sz="2000" u="sng" dirty="0"/>
                  <a:t>编码的效率</a:t>
                </a:r>
                <a:r>
                  <a:rPr lang="zh-CN" altLang="en-US" sz="2000" dirty="0"/>
                  <a:t>和</a:t>
                </a:r>
                <a:r>
                  <a:rPr lang="zh-CN" altLang="en-US" sz="2000" u="sng" dirty="0"/>
                  <a:t>运行效率</a:t>
                </a:r>
                <a:r>
                  <a:rPr lang="zh-CN" altLang="en-US" sz="2000" dirty="0"/>
                  <a:t>，在很多算法库中得到了广泛的支持，例如常用的</a:t>
                </a:r>
                <a:r>
                  <a:rPr lang="en-US" altLang="zh-CN" sz="2000" dirty="0" err="1">
                    <a:solidFill>
                      <a:schemeClr val="accent6">
                        <a:lumMod val="75000"/>
                      </a:schemeClr>
                    </a:solidFill>
                  </a:rPr>
                  <a:t>numpy</a:t>
                </a:r>
                <a:r>
                  <a:rPr lang="zh-CN" altLang="en-US" sz="2000" dirty="0"/>
                  <a:t>计算库。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E4D1F29C-7647-42A0-BE79-A05E1BB4C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152400" y="1397097"/>
                <a:ext cx="8915400" cy="4565444"/>
              </a:xfrm>
              <a:blipFill>
                <a:blip r:embed="rId2"/>
                <a:stretch>
                  <a:fillRect l="-137" r="-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4F775536-4CEE-4174-826D-F49884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矩阵的四则运算</a:t>
            </a:r>
          </a:p>
        </p:txBody>
      </p:sp>
    </p:spTree>
    <p:extLst>
      <p:ext uri="{BB962C8B-B14F-4D97-AF65-F5344CB8AC3E}">
        <p14:creationId xmlns:p14="http://schemas.microsoft.com/office/powerpoint/2010/main" val="228162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EBA2783-B716-43EE-BDF4-B1E4C00FA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矩阵的加法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chemeClr val="accent6"/>
                </a:solidFill>
              </a:rPr>
              <a:t>矩阵与向量相加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E4D1F29C-7647-42A0-BE79-A05E1BB4C5B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152400" y="1397097"/>
                <a:ext cx="8915400" cy="300950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【</a:t>
                </a:r>
                <a:r>
                  <a:rPr lang="zh-CN" altLang="en-US" sz="2000" b="1" dirty="0"/>
                  <a:t>例</a:t>
                </a:r>
                <a:r>
                  <a:rPr lang="en-US" altLang="zh-CN" sz="2000" b="1" dirty="0"/>
                  <a:t>2】</a:t>
                </a:r>
                <a:r>
                  <a:rPr lang="zh-CN" altLang="en-US" sz="2000" b="1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且</a:t>
                </a:r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000" dirty="0"/>
                  <a:t>=[10, 20]</a:t>
                </a:r>
                <a:r>
                  <a:rPr lang="en-US" altLang="zh-CN" sz="2000" baseline="30000" dirty="0"/>
                  <a:t>T</a:t>
                </a:r>
                <a:r>
                  <a:rPr lang="zh-CN" altLang="en-US" sz="2000" dirty="0"/>
                  <a:t>，</a:t>
                </a:r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000" dirty="0"/>
                  <a:t>=[10, 20]</a:t>
                </a:r>
                <a:r>
                  <a:rPr lang="zh-CN" altLang="en-US" sz="2000" dirty="0"/>
                  <a:t>。试求：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解：</a:t>
                </a:r>
                <a:endParaRPr lang="en-US" altLang="zh-CN" sz="2000" b="1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+10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+10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4+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10,20</m:t>
                        </m:r>
                      </m:e>
                    </m:d>
                  </m:oMath>
                </a14:m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2+10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4+20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E4D1F29C-7647-42A0-BE79-A05E1BB4C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152400" y="1397097"/>
                <a:ext cx="8915400" cy="3009505"/>
              </a:xfrm>
              <a:blipFill>
                <a:blip r:embed="rId2"/>
                <a:stretch>
                  <a:fillRect l="-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4F775536-4CEE-4174-826D-F49884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矩阵的四则运算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36EF859-BF3E-453E-AA69-AE7B9C8039B1}"/>
              </a:ext>
            </a:extLst>
          </p:cNvPr>
          <p:cNvGrpSpPr/>
          <p:nvPr/>
        </p:nvGrpSpPr>
        <p:grpSpPr>
          <a:xfrm>
            <a:off x="1524000" y="4370507"/>
            <a:ext cx="5638800" cy="1768251"/>
            <a:chOff x="1524000" y="4370507"/>
            <a:chExt cx="5638800" cy="176825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609038E-3DE8-4AC2-ACAB-3859FB2151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0206"/>
            <a:stretch/>
          </p:blipFill>
          <p:spPr>
            <a:xfrm>
              <a:off x="1524000" y="4370507"/>
              <a:ext cx="3733800" cy="1768251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419DFFA-6ED5-4F09-935D-3FFCA3D970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0973" r="64275"/>
            <a:stretch/>
          </p:blipFill>
          <p:spPr>
            <a:xfrm>
              <a:off x="5543266" y="4406602"/>
              <a:ext cx="1619534" cy="1401240"/>
            </a:xfrm>
            <a:prstGeom prst="rect">
              <a:avLst/>
            </a:prstGeom>
          </p:spPr>
        </p:pic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ECBC3AA0-83DA-439A-81A3-F72854795F88}"/>
              </a:ext>
            </a:extLst>
          </p:cNvPr>
          <p:cNvSpPr/>
          <p:nvPr/>
        </p:nvSpPr>
        <p:spPr>
          <a:xfrm>
            <a:off x="172452" y="6180662"/>
            <a:ext cx="87990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值得注意的是这种运算方法，只用于</a:t>
            </a:r>
            <a:r>
              <a:rPr lang="en-US" altLang="zh-CN" dirty="0">
                <a:solidFill>
                  <a:srgbClr val="FF0000"/>
                </a:solidFill>
              </a:rPr>
              <a:t>AI</a:t>
            </a:r>
            <a:r>
              <a:rPr lang="zh-CN" altLang="en-US" dirty="0">
                <a:solidFill>
                  <a:srgbClr val="FF0000"/>
                </a:solidFill>
              </a:rPr>
              <a:t>领域，并不符合数学规范。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233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自定义 1">
      <a:majorFont>
        <a:latin typeface="Arial Black"/>
        <a:ea typeface="微软雅黑"/>
        <a:cs typeface=""/>
      </a:majorFont>
      <a:minorFont>
        <a:latin typeface="math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6629</TotalTime>
  <Words>3887</Words>
  <Application>Microsoft Office PowerPoint</Application>
  <PresentationFormat>全屏显示(4:3)</PresentationFormat>
  <Paragraphs>345</Paragraphs>
  <Slides>56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7" baseType="lpstr">
      <vt:lpstr>-apple-system</vt:lpstr>
      <vt:lpstr>math</vt:lpstr>
      <vt:lpstr>等线</vt:lpstr>
      <vt:lpstr>微软雅黑</vt:lpstr>
      <vt:lpstr>Arial</vt:lpstr>
      <vt:lpstr>Calibri</vt:lpstr>
      <vt:lpstr>Cambria Math</vt:lpstr>
      <vt:lpstr>Times New Roman</vt:lpstr>
      <vt:lpstr>Wingdings</vt:lpstr>
      <vt:lpstr>Office Theme</vt:lpstr>
      <vt:lpstr>Equation.DSMT4</vt:lpstr>
      <vt:lpstr>第3章 矩阵</vt:lpstr>
      <vt:lpstr>PowerPoint 演示文稿</vt:lpstr>
      <vt:lpstr>第05讲 矩阵操作</vt:lpstr>
      <vt:lpstr>PowerPoint 演示文稿</vt:lpstr>
      <vt:lpstr>第05讲 矩阵操作</vt:lpstr>
      <vt:lpstr>矩阵的四则运算</vt:lpstr>
      <vt:lpstr>矩阵的四则运算</vt:lpstr>
      <vt:lpstr>矩阵的四则运算</vt:lpstr>
      <vt:lpstr>矩阵的四则运算</vt:lpstr>
      <vt:lpstr>矩阵的四则运算</vt:lpstr>
      <vt:lpstr>矩阵的四则运算</vt:lpstr>
      <vt:lpstr>矩阵的四则运算</vt:lpstr>
      <vt:lpstr>矩阵的四则运算</vt:lpstr>
      <vt:lpstr>矩阵的四则运算</vt:lpstr>
      <vt:lpstr>PowerPoint 演示文稿</vt:lpstr>
      <vt:lpstr>矩阵的四则运算</vt:lpstr>
      <vt:lpstr>矩阵的四则运算</vt:lpstr>
      <vt:lpstr>矩阵的四则运算</vt:lpstr>
      <vt:lpstr>矩阵的四则运算</vt:lpstr>
      <vt:lpstr>矩阵的四则运算</vt:lpstr>
      <vt:lpstr>矩阵的四则运算</vt:lpstr>
      <vt:lpstr>矩阵的四则运算</vt:lpstr>
      <vt:lpstr>矩阵的四则运算</vt:lpstr>
      <vt:lpstr>矩阵的四则运算</vt:lpstr>
      <vt:lpstr>矩阵的四则运算</vt:lpstr>
      <vt:lpstr>矩阵的四则运算</vt:lpstr>
      <vt:lpstr>矩阵的四则运算</vt:lpstr>
      <vt:lpstr>矩阵的四则运算</vt:lpstr>
      <vt:lpstr>矩阵的四则运算</vt:lpstr>
      <vt:lpstr>矩阵的四则运算</vt:lpstr>
      <vt:lpstr>矩阵的四则运算</vt:lpstr>
      <vt:lpstr>矩阵的四则运算</vt:lpstr>
      <vt:lpstr>矩阵的四则运算</vt:lpstr>
      <vt:lpstr>矩阵的四则运算</vt:lpstr>
      <vt:lpstr>矩阵的四则运算</vt:lpstr>
      <vt:lpstr>PowerPoint 演示文稿</vt:lpstr>
      <vt:lpstr>PowerPoint 演示文稿</vt:lpstr>
      <vt:lpstr>矩阵的秩和矩阵的迹</vt:lpstr>
      <vt:lpstr>矩阵的秩和矩阵的迹</vt:lpstr>
      <vt:lpstr>矩阵的秩和矩阵的迹</vt:lpstr>
      <vt:lpstr>矩阵的秩和矩阵的迹</vt:lpstr>
      <vt:lpstr>PowerPoint 演示文稿</vt:lpstr>
      <vt:lpstr>PowerPoint 演示文稿</vt:lpstr>
      <vt:lpstr>矩阵的分块</vt:lpstr>
      <vt:lpstr>矩阵的分块</vt:lpstr>
      <vt:lpstr>矩阵的分块</vt:lpstr>
      <vt:lpstr>PowerPoint 演示文稿</vt:lpstr>
      <vt:lpstr>张量的常用操作</vt:lpstr>
      <vt:lpstr>张量的常用操作</vt:lpstr>
      <vt:lpstr>张量的常用操作</vt:lpstr>
      <vt:lpstr>张量的常用操作</vt:lpstr>
      <vt:lpstr>张量的常用操作</vt:lpstr>
      <vt:lpstr>张量的常用操作</vt:lpstr>
      <vt:lpstr>张量的常用操作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chenying0907</dc:creator>
  <cp:lastModifiedBy>欧 新宇</cp:lastModifiedBy>
  <cp:revision>1288</cp:revision>
  <dcterms:created xsi:type="dcterms:W3CDTF">2019-02-13T06:30:20Z</dcterms:created>
  <dcterms:modified xsi:type="dcterms:W3CDTF">2020-06-03T03:52:25Z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2019-02-13T00:00:00Z</vt:filetime>
  </property>
</Properties>
</file>