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01" r:id="rId2"/>
    <p:sldId id="371" r:id="rId3"/>
    <p:sldId id="315" r:id="rId4"/>
    <p:sldId id="389" r:id="rId5"/>
    <p:sldId id="401" r:id="rId6"/>
    <p:sldId id="390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21" r:id="rId17"/>
    <p:sldId id="381" r:id="rId18"/>
    <p:sldId id="411" r:id="rId19"/>
    <p:sldId id="391" r:id="rId20"/>
    <p:sldId id="392" r:id="rId21"/>
    <p:sldId id="393" r:id="rId22"/>
    <p:sldId id="412" r:id="rId23"/>
    <p:sldId id="413" r:id="rId24"/>
    <p:sldId id="394" r:id="rId25"/>
    <p:sldId id="418" r:id="rId26"/>
    <p:sldId id="419" r:id="rId27"/>
    <p:sldId id="395" r:id="rId28"/>
    <p:sldId id="422" r:id="rId29"/>
    <p:sldId id="342" r:id="rId30"/>
  </p:sldIdLst>
  <p:sldSz cx="9144000" cy="6858000" type="screen4x3"/>
  <p:notesSz cx="9144000" cy="51435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40" autoAdjust="0"/>
    <p:restoredTop sz="97311" autoAdjust="0"/>
  </p:normalViewPr>
  <p:slideViewPr>
    <p:cSldViewPr>
      <p:cViewPr varScale="1">
        <p:scale>
          <a:sx n="93" d="100"/>
          <a:sy n="93" d="100"/>
        </p:scale>
        <p:origin x="102" y="1086"/>
      </p:cViewPr>
      <p:guideLst>
        <p:guide orient="horz" pos="384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2020-6-5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928052" y="403860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-1" y="4536206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新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3070325"/>
            <a:ext cx="9144000" cy="677108"/>
          </a:xfrm>
        </p:spPr>
        <p:txBody>
          <a:bodyPr/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0AE80A5B-656A-4912-8553-5ED159B18E1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Holder 2">
            <a:extLst>
              <a:ext uri="{FF2B5EF4-FFF2-40B4-BE49-F238E27FC236}">
                <a16:creationId xmlns:a16="http://schemas.microsoft.com/office/drawing/2014/main" id="{C97F5ECA-A77A-40B6-BF8F-F2A82638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B22CAB1-5ED5-4FEB-AD5D-8D566BA85F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3039" y="6302478"/>
            <a:ext cx="1183005" cy="36416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D5ED9A7-86E3-4BEA-8ADC-98921E0075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9188" y="6302478"/>
            <a:ext cx="1394656" cy="36416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EBF4081-A7ED-40E6-A2B9-926B83C6F7F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16988" y="6302478"/>
            <a:ext cx="1192964" cy="364168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79" y="5461000"/>
            <a:ext cx="1001220" cy="107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5546427"/>
            <a:ext cx="9144000" cy="1079500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5" y="4648200"/>
            <a:ext cx="531876" cy="1016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827579" y="3048000"/>
            <a:ext cx="1402097" cy="14478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1400874"/>
            <a:ext cx="4724400" cy="1319144"/>
          </a:xfrm>
        </p:spPr>
        <p:txBody>
          <a:bodyPr/>
          <a:lstStyle>
            <a:lvl1pPr marL="342891" indent="-342891" algn="l">
              <a:lnSpc>
                <a:spcPct val="150000"/>
              </a:lnSpc>
              <a:spcAft>
                <a:spcPts val="80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9FD92A52-FEAA-4442-B24C-DFBD0B1938B7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Holder 2">
            <a:extLst>
              <a:ext uri="{FF2B5EF4-FFF2-40B4-BE49-F238E27FC236}">
                <a16:creationId xmlns:a16="http://schemas.microsoft.com/office/drawing/2014/main" id="{A424263A-B13D-4168-B557-0808BE9E0A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学习目标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937379"/>
            <a:ext cx="9144000" cy="553997"/>
          </a:xfrm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1577340" y="1219200"/>
            <a:ext cx="5989320" cy="3976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 lIns="252000" rIns="252000" anchor="ctr"/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91472E6-B101-4C60-9A44-56E5BDA13E03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Holder 2">
            <a:extLst>
              <a:ext uri="{FF2B5EF4-FFF2-40B4-BE49-F238E27FC236}">
                <a16:creationId xmlns:a16="http://schemas.microsoft.com/office/drawing/2014/main" id="{3D9E8637-7446-4694-A4A9-F9335135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F60ED85-8164-4C45-AAC0-200471DA7321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Holder 2">
            <a:extLst>
              <a:ext uri="{FF2B5EF4-FFF2-40B4-BE49-F238E27FC236}">
                <a16:creationId xmlns:a16="http://schemas.microsoft.com/office/drawing/2014/main" id="{59E4ECF2-4801-4B14-857F-D5C8A1D7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037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8" y="2710011"/>
            <a:ext cx="578739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784" algn="l"/>
                <a:tab pos="3282869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8" y="4038601"/>
            <a:ext cx="4397503" cy="967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0856F89-5771-41FB-970E-68571E46436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807BA48F-DD9F-41E0-9B47-A44F6457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616376"/>
            <a:ext cx="91440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6" y="2182029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-1"/>
            <a:ext cx="9144000" cy="192000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6691499"/>
            <a:ext cx="4595648" cy="166501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67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67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9" y="6693978"/>
            <a:ext cx="4548353" cy="164212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67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67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67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/29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3" r:id="rId5"/>
    <p:sldLayoutId id="2147483672" r:id="rId6"/>
  </p:sldLayoutIdLst>
  <p:txStyles>
    <p:titleStyle>
      <a:lvl1pPr algn="ctr"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teaching.ouxinyu.cn/ComputerMath/Html/Interactions/Lecture08BaseAssignments.html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teaching.ouxinyu.cn/ComputerMath/Html/Interactions/Lecture08BaseAssignments.html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F570A8-D083-40D5-87E4-D82D14654E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3070325"/>
            <a:ext cx="9144000" cy="67710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08</a:t>
            </a:r>
            <a:r>
              <a:rPr lang="zh-CN" altLang="en-US" dirty="0"/>
              <a:t>讲 维数、基底与坐标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F30B52-06D7-4831-8AD2-CCC2CD32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基底与坐标</a:t>
            </a:r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52EEE8-9383-462F-879D-6214C008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参照系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B4ED1-F416-4985-8F62-FDA8E5EA814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398086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至此，我们仍然没有脱离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坐标轴重合的参照系</a:t>
                </a:r>
                <a:r>
                  <a:rPr lang="zh-CN" altLang="en-US" dirty="0"/>
                  <a:t>的假设。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事实上，参照系 </a:t>
                </a:r>
                <a:r>
                  <a:rPr lang="zh-CN" altLang="en-US" b="1" dirty="0"/>
                  <a:t>𝑒</a:t>
                </a:r>
                <a:r>
                  <a:rPr lang="zh-CN" altLang="en-US" baseline="-25000" dirty="0"/>
                  <a:t>𝑥</a:t>
                </a:r>
                <a:r>
                  <a:rPr lang="en-US" altLang="zh-CN" dirty="0"/>
                  <a:t>, </a:t>
                </a:r>
                <a:r>
                  <a:rPr lang="zh-CN" altLang="en-US" b="1" dirty="0"/>
                  <a:t>𝑒</a:t>
                </a:r>
                <a:r>
                  <a:rPr lang="zh-CN" altLang="en-US" baseline="-25000" dirty="0"/>
                  <a:t>𝑦</a:t>
                </a:r>
                <a:r>
                  <a:rPr lang="zh-CN" altLang="en-US" dirty="0"/>
                  <a:t> 并非一定要和坐标轴重合，例如，参照系可以变为 </a:t>
                </a:r>
                <a:r>
                  <a:rPr lang="zh-CN" altLang="en-US" b="1" dirty="0"/>
                  <a:t>𝑒</a:t>
                </a:r>
                <a:r>
                  <a:rPr lang="zh-CN" altLang="en-US" baseline="-25000" dirty="0"/>
                  <a:t>𝑥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b="1" dirty="0"/>
                  <a:t>𝑒</a:t>
                </a:r>
                <a:r>
                  <a:rPr lang="zh-CN" altLang="en-US" baseline="-25000" dirty="0"/>
                  <a:t>𝑦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，或者其他值。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甚至于，可以使用极坐标系作为参照系，例如：</a:t>
                </a:r>
                <a:endParaRPr lang="en-US" altLang="zh-CN" dirty="0"/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dirty="0"/>
                  <a:t> </a:t>
                </a:r>
                <a:r>
                  <a:rPr lang="zh-CN" altLang="en-US" b="1" dirty="0"/>
                  <a:t>𝑒</a:t>
                </a:r>
                <a:r>
                  <a:rPr lang="zh-CN" altLang="en-US" baseline="-25000" dirty="0"/>
                  <a:t>𝑟</a:t>
                </a:r>
                <a:r>
                  <a:rPr lang="en-US" altLang="zh-CN" dirty="0"/>
                  <a:t>=</a:t>
                </a:r>
                <a:r>
                  <a:rPr lang="zh-CN" altLang="en-US" b="1" dirty="0"/>
                  <a:t>𝑒</a:t>
                </a:r>
                <a:r>
                  <a:rPr lang="zh-CN" altLang="en-US" baseline="-25000" dirty="0"/>
                  <a:t>𝑥</a:t>
                </a:r>
                <a:r>
                  <a:rPr lang="zh-CN" altLang="en-US" dirty="0"/>
                  <a:t>𝑐𝑜𝑠𝜙</a:t>
                </a:r>
                <a:r>
                  <a:rPr lang="en-US" altLang="zh-CN" dirty="0"/>
                  <a:t>+</a:t>
                </a:r>
                <a:r>
                  <a:rPr lang="zh-CN" altLang="en-US" b="1" dirty="0"/>
                  <a:t>𝑒</a:t>
                </a:r>
                <a:r>
                  <a:rPr lang="zh-CN" altLang="en-US" baseline="-25000" dirty="0"/>
                  <a:t>𝑦</a:t>
                </a:r>
                <a:r>
                  <a:rPr lang="zh-CN" altLang="en-US" dirty="0"/>
                  <a:t>𝑠𝑖𝑛𝜙</a:t>
                </a:r>
                <a:r>
                  <a:rPr lang="en-US" altLang="zh-CN" dirty="0"/>
                  <a:t>, </a:t>
                </a:r>
                <a:r>
                  <a:rPr lang="zh-CN" altLang="en-US" b="1" dirty="0"/>
                  <a:t>𝑒</a:t>
                </a:r>
                <a:r>
                  <a:rPr lang="zh-CN" altLang="en-US" baseline="-25000" dirty="0"/>
                  <a:t>𝜙</a:t>
                </a:r>
                <a:r>
                  <a:rPr lang="en-US" altLang="zh-CN" dirty="0"/>
                  <a:t>=</a:t>
                </a:r>
                <a:r>
                  <a:rPr lang="zh-CN" altLang="en-US" b="1" dirty="0"/>
                  <a:t>𝑒</a:t>
                </a:r>
                <a:r>
                  <a:rPr lang="zh-CN" altLang="en-US" baseline="-25000" dirty="0"/>
                  <a:t>𝑥</a:t>
                </a:r>
                <a:r>
                  <a:rPr lang="en-US" altLang="zh-CN" dirty="0"/>
                  <a:t>(−</a:t>
                </a:r>
                <a:r>
                  <a:rPr lang="zh-CN" altLang="en-US" dirty="0"/>
                  <a:t>𝑠𝑖𝑛𝜙</a:t>
                </a:r>
                <a:r>
                  <a:rPr lang="en-US" altLang="zh-CN" dirty="0"/>
                  <a:t>)+</a:t>
                </a:r>
                <a:r>
                  <a:rPr lang="zh-CN" altLang="en-US" b="1" dirty="0"/>
                  <a:t>𝑒</a:t>
                </a:r>
                <a:r>
                  <a:rPr lang="zh-CN" altLang="en-US" baseline="-25000" dirty="0"/>
                  <a:t>𝑦</a:t>
                </a:r>
                <a:r>
                  <a:rPr lang="zh-CN" altLang="en-US" dirty="0"/>
                  <a:t>𝑐𝑜𝑠𝜙 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B4ED1-F416-4985-8F62-FDA8E5EA8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3980862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9F2619F7-5464-400D-BCDC-4A648AD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257940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52EEE8-9383-462F-879D-6214C008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标准基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B4ED1-F416-4985-8F62-FDA8E5EA814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36136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在上例中，基 </a:t>
                </a:r>
                <a:r>
                  <a:rPr lang="en-US" altLang="zh-CN" dirty="0"/>
                  <a:t>E=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 称之为</a:t>
                </a:r>
                <a:r>
                  <a:rPr lang="zh-CN" altLang="en-US" b="1" dirty="0"/>
                  <a:t>标准基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在一阶张量（向量）中，我们将一组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始终依附于坐标轴</a:t>
                </a:r>
                <a:r>
                  <a:rPr lang="en-US" altLang="zh-CN" dirty="0" err="1">
                    <a:solidFill>
                      <a:srgbClr val="0000FF"/>
                    </a:solidFill>
                  </a:rPr>
                  <a:t>x,y</a:t>
                </a:r>
                <a:r>
                  <a:rPr lang="zh-CN" altLang="en-US" dirty="0"/>
                  <a:t>，且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长度为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1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有向线段</a:t>
                </a:r>
                <a:r>
                  <a:rPr lang="zh-CN" altLang="en-US" dirty="0"/>
                  <a:t> </a:t>
                </a:r>
                <a:r>
                  <a:rPr lang="zh-CN" altLang="en-US" b="1" i="1" dirty="0"/>
                  <a:t>𝑒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i="1" dirty="0"/>
                  <a:t>𝑒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,...,</a:t>
                </a:r>
                <a:r>
                  <a:rPr lang="zh-CN" altLang="en-US" b="1" i="1" dirty="0"/>
                  <a:t>𝑒</a:t>
                </a:r>
                <a:r>
                  <a:rPr lang="zh-CN" altLang="en-US" baseline="-25000" dirty="0"/>
                  <a:t>𝑛</a:t>
                </a:r>
                <a:r>
                  <a:rPr lang="zh-CN" altLang="en-US" dirty="0"/>
                  <a:t> 称为 𝑛 维度数组（向量）在 𝑛 维空间 𝑉𝑛 中的</a:t>
                </a:r>
                <a:r>
                  <a:rPr lang="zh-CN" altLang="en-US" b="1" dirty="0"/>
                  <a:t>标准基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对于二阶张量（矩阵），同样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依附于坐标轴</a:t>
                </a:r>
                <a:r>
                  <a:rPr lang="zh-CN" altLang="en-US" dirty="0"/>
                  <a:t>，且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长度为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1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有向线段</a:t>
                </a:r>
                <a:r>
                  <a:rPr lang="zh-CN" altLang="en-US" dirty="0"/>
                  <a:t>称为</a:t>
                </a:r>
                <a:r>
                  <a:rPr lang="zh-CN" altLang="en-US" b="1" dirty="0"/>
                  <a:t>标准基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solidFill>
                      <a:srgbClr val="7030A0"/>
                    </a:solidFill>
                  </a:rPr>
                  <a:t>例：在空间 𝑅</a:t>
                </a:r>
                <a:r>
                  <a:rPr lang="en-US" altLang="zh-CN" baseline="30000" dirty="0">
                    <a:solidFill>
                      <a:srgbClr val="7030A0"/>
                    </a:solidFill>
                  </a:rPr>
                  <a:t>2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中，集合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zh-CN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就是一组典型的标准基。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B4ED1-F416-4985-8F62-FDA8E5EA8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361368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9F2619F7-5464-400D-BCDC-4A648AD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131183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52EEE8-9383-462F-879D-6214C008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B4ED1-F416-4985-8F62-FDA8E5EA814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108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对照定义</a:t>
            </a:r>
            <a:r>
              <a:rPr lang="en-US" altLang="zh-CN" dirty="0"/>
              <a:t>4.1 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维数与基的定</a:t>
            </a:r>
            <a:r>
              <a:rPr lang="zh-CN" altLang="en-US" dirty="0"/>
              <a:t>义，我们可以发现二维向量 𝑎 在二维空间中的完整表示 </a:t>
            </a:r>
            <a:r>
              <a:rPr lang="zh-CN" altLang="en-US" b="1" dirty="0"/>
              <a:t>𝑎</a:t>
            </a:r>
            <a:r>
              <a:rPr lang="en-US" altLang="zh-CN" dirty="0"/>
              <a:t>=4</a:t>
            </a:r>
            <a:r>
              <a:rPr lang="zh-CN" altLang="en-US" b="1" dirty="0"/>
              <a:t>𝑒</a:t>
            </a:r>
            <a:r>
              <a:rPr lang="zh-CN" altLang="en-US" baseline="-25000" dirty="0"/>
              <a:t>𝑥</a:t>
            </a:r>
            <a:r>
              <a:rPr lang="en-US" altLang="zh-CN" dirty="0"/>
              <a:t>+5</a:t>
            </a:r>
            <a:r>
              <a:rPr lang="zh-CN" altLang="en-US" b="1" dirty="0"/>
              <a:t>𝑒</a:t>
            </a:r>
            <a:r>
              <a:rPr lang="zh-CN" altLang="en-US" baseline="-25000" dirty="0"/>
              <a:t>𝑦</a:t>
            </a:r>
            <a:r>
              <a:rPr lang="zh-CN" altLang="en-US" dirty="0"/>
              <a:t>，正好可以满足空间𝑉</a:t>
            </a:r>
            <a:r>
              <a:rPr lang="zh-CN" altLang="en-US" baseline="-25000" dirty="0"/>
              <a:t>𝑛</a:t>
            </a:r>
            <a:r>
              <a:rPr lang="zh-CN" altLang="en-US" dirty="0"/>
              <a:t>的表示</a:t>
            </a:r>
            <a:r>
              <a:rPr lang="zh-CN" altLang="en-US" b="1" dirty="0"/>
              <a:t>𝑉</a:t>
            </a:r>
            <a:r>
              <a:rPr lang="zh-CN" altLang="en-US" baseline="-25000" dirty="0"/>
              <a:t>𝑛</a:t>
            </a:r>
            <a:r>
              <a:rPr lang="en-US" altLang="zh-CN" dirty="0"/>
              <a:t>={</a:t>
            </a:r>
            <a:r>
              <a:rPr lang="zh-CN" altLang="en-US" b="1" dirty="0"/>
              <a:t>𝑎</a:t>
            </a:r>
            <a:r>
              <a:rPr lang="en-US" altLang="zh-CN" dirty="0"/>
              <a:t>=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zh-CN" altLang="en-US" b="1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zh-CN" altLang="en-US" b="1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𝑥</a:t>
            </a:r>
            <a:r>
              <a:rPr lang="en-US" altLang="zh-CN" baseline="-25000" dirty="0"/>
              <a:t>n</a:t>
            </a:r>
            <a:r>
              <a:rPr lang="zh-CN" altLang="en-US" b="1" dirty="0"/>
              <a:t>𝑎</a:t>
            </a:r>
            <a:r>
              <a:rPr lang="en-US" altLang="zh-CN" baseline="-25000" dirty="0"/>
              <a:t>n </a:t>
            </a:r>
            <a:r>
              <a:rPr lang="en-US" altLang="zh-CN" dirty="0"/>
              <a:t>|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zh-CN" altLang="en-US" dirty="0"/>
              <a:t>∈</a:t>
            </a:r>
            <a:r>
              <a:rPr lang="en-US" altLang="zh-CN" dirty="0"/>
              <a:t>R} 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此处，向量 </a:t>
            </a:r>
            <a:r>
              <a:rPr lang="zh-CN" altLang="en-US" b="1" dirty="0"/>
              <a:t>𝑎</a:t>
            </a:r>
            <a:r>
              <a:rPr lang="zh-CN" altLang="en-US" dirty="0"/>
              <a:t> 正好可以表示为有序数 </a:t>
            </a:r>
            <a:r>
              <a:rPr lang="en-US" altLang="zh-CN" dirty="0"/>
              <a:t>(4,5) </a:t>
            </a:r>
            <a:r>
              <a:rPr lang="zh-CN" altLang="en-US" dirty="0"/>
              <a:t>与向量组</a:t>
            </a:r>
            <a:r>
              <a:rPr lang="zh-CN" altLang="en-US" b="1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=</a:t>
            </a:r>
            <a:r>
              <a:rPr lang="zh-CN" altLang="en-US" b="1" dirty="0"/>
              <a:t>𝑒</a:t>
            </a:r>
            <a:r>
              <a:rPr lang="zh-CN" altLang="en-US" baseline="-25000" dirty="0"/>
              <a:t>𝑥</a:t>
            </a:r>
            <a:r>
              <a:rPr lang="en-US" altLang="zh-CN" dirty="0"/>
              <a:t>, </a:t>
            </a:r>
            <a:r>
              <a:rPr lang="zh-CN" altLang="en-US" b="1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=</a:t>
            </a:r>
            <a:r>
              <a:rPr lang="zh-CN" altLang="en-US" b="1" dirty="0"/>
              <a:t>𝑒</a:t>
            </a:r>
            <a:r>
              <a:rPr lang="zh-CN" altLang="en-US" baseline="-25000" dirty="0"/>
              <a:t>𝑦 </a:t>
            </a:r>
            <a:r>
              <a:rPr lang="zh-CN" altLang="en-US" dirty="0"/>
              <a:t>的线性组合，使得 </a:t>
            </a:r>
            <a:r>
              <a:rPr lang="zh-CN" altLang="en-US" b="1" dirty="0"/>
              <a:t>𝑉</a:t>
            </a:r>
            <a:r>
              <a:rPr lang="en-US" altLang="zh-CN" baseline="-25000" dirty="0"/>
              <a:t>2</a:t>
            </a:r>
            <a:r>
              <a:rPr lang="en-US" altLang="zh-CN" dirty="0"/>
              <a:t>={</a:t>
            </a:r>
            <a:r>
              <a:rPr lang="zh-CN" altLang="en-US" b="1" dirty="0"/>
              <a:t>𝑎</a:t>
            </a:r>
            <a:r>
              <a:rPr lang="en-US" altLang="zh-CN" dirty="0"/>
              <a:t>=4</a:t>
            </a:r>
            <a:r>
              <a:rPr lang="zh-CN" altLang="en-US" b="1" dirty="0"/>
              <a:t>𝑎</a:t>
            </a:r>
            <a:r>
              <a:rPr lang="en-US" altLang="zh-CN" baseline="-25000" dirty="0"/>
              <a:t>1 </a:t>
            </a:r>
            <a:r>
              <a:rPr lang="en-US" altLang="zh-CN" dirty="0"/>
              <a:t>+5</a:t>
            </a:r>
            <a:r>
              <a:rPr lang="zh-CN" altLang="en-US" b="1" dirty="0"/>
              <a:t>𝑎</a:t>
            </a:r>
            <a:r>
              <a:rPr lang="en-US" altLang="zh-CN" baseline="-25000" dirty="0"/>
              <a:t>1 </a:t>
            </a:r>
            <a:r>
              <a:rPr lang="en-US" altLang="zh-CN" dirty="0"/>
              <a:t>|</a:t>
            </a:r>
            <a:r>
              <a:rPr lang="zh-CN" altLang="en-US" dirty="0"/>
              <a:t>𝑥</a:t>
            </a:r>
            <a:r>
              <a:rPr lang="en-US" altLang="zh-CN" baseline="-25000" dirty="0"/>
              <a:t>1 </a:t>
            </a:r>
            <a:r>
              <a:rPr lang="en-US" altLang="zh-CN" dirty="0"/>
              <a:t>=4, </a:t>
            </a:r>
            <a:r>
              <a:rPr lang="zh-CN" altLang="en-US" dirty="0"/>
              <a:t>𝑥</a:t>
            </a:r>
            <a:r>
              <a:rPr lang="en-US" altLang="zh-CN" baseline="-25000" dirty="0"/>
              <a:t>2 </a:t>
            </a:r>
            <a:r>
              <a:rPr lang="en-US" altLang="zh-CN" dirty="0"/>
              <a:t>=5∈R} 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由此，我们可以得出一个结论，在空间</a:t>
            </a:r>
            <a:r>
              <a:rPr lang="zh-CN" altLang="en-US" b="1" dirty="0"/>
              <a:t>𝑉</a:t>
            </a:r>
            <a:r>
              <a:rPr lang="zh-CN" altLang="en-US" baseline="-25000" dirty="0"/>
              <a:t>𝑛</a:t>
            </a:r>
            <a:r>
              <a:rPr lang="zh-CN" altLang="en-US" dirty="0"/>
              <a:t>中，</a:t>
            </a:r>
            <a:r>
              <a:rPr lang="zh-CN" altLang="en-US" dirty="0">
                <a:solidFill>
                  <a:srgbClr val="0000FF"/>
                </a:solidFill>
              </a:rPr>
              <a:t>元素 </a:t>
            </a:r>
            <a:r>
              <a:rPr lang="zh-CN" altLang="en-US" b="1" dirty="0">
                <a:solidFill>
                  <a:srgbClr val="0000FF"/>
                </a:solidFill>
              </a:rPr>
              <a:t>𝑎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00FF"/>
                </a:solidFill>
              </a:rPr>
              <a:t>有序数</a:t>
            </a:r>
            <a:r>
              <a:rPr lang="zh-CN" altLang="en-US" dirty="0"/>
              <a:t>组 </a:t>
            </a:r>
            <a:r>
              <a:rPr lang="en-US" altLang="zh-CN" dirty="0"/>
              <a:t>(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en-US" altLang="zh-CN" dirty="0"/>
              <a:t>)</a:t>
            </a:r>
            <a:r>
              <a:rPr lang="zh-CN" altLang="en-US" baseline="30000" dirty="0"/>
              <a:t>𝑇</a:t>
            </a:r>
            <a:r>
              <a:rPr lang="zh-CN" altLang="en-US" dirty="0"/>
              <a:t> 之间存在着一种</a:t>
            </a:r>
            <a:r>
              <a:rPr lang="zh-CN" altLang="en-US" dirty="0">
                <a:solidFill>
                  <a:srgbClr val="FF0000"/>
                </a:solidFill>
              </a:rPr>
              <a:t>一一对应</a:t>
            </a:r>
            <a:r>
              <a:rPr lang="zh-CN" altLang="en-US" dirty="0"/>
              <a:t>的关系，因此可以用这组有序数来表示元素 </a:t>
            </a:r>
            <a:r>
              <a:rPr lang="zh-CN" altLang="en-US" b="1" dirty="0"/>
              <a:t>𝑎</a:t>
            </a:r>
            <a:r>
              <a:rPr lang="zh-CN" altLang="en-US" dirty="0"/>
              <a:t> 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F2619F7-5464-400D-BCDC-4A648AD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64182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52EEE8-9383-462F-879D-6214C008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坐标的定义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B4ED1-F416-4985-8F62-FDA8E5EA814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6200" y="1397097"/>
            <a:ext cx="8991600" cy="46575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【</a:t>
            </a:r>
            <a:r>
              <a:rPr lang="zh-CN" altLang="en-US" b="1" dirty="0"/>
              <a:t>定义</a:t>
            </a:r>
            <a:r>
              <a:rPr lang="en-US" altLang="zh-CN" b="1" dirty="0"/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       </a:t>
            </a:r>
            <a:r>
              <a:rPr lang="zh-CN" altLang="en-US" dirty="0"/>
              <a:t>设</a:t>
            </a:r>
            <a:r>
              <a:rPr lang="zh-CN" altLang="en-US" b="1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b="1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b="1" dirty="0"/>
              <a:t>𝑎</a:t>
            </a:r>
            <a:r>
              <a:rPr lang="en-US" altLang="zh-CN" baseline="-25000" dirty="0"/>
              <a:t>n</a:t>
            </a:r>
            <a:r>
              <a:rPr lang="zh-CN" altLang="en-US" dirty="0"/>
              <a:t>是线性空间𝑉</a:t>
            </a:r>
            <a:r>
              <a:rPr lang="zh-CN" altLang="en-US" baseline="-25000" dirty="0"/>
              <a:t>𝑛</a:t>
            </a:r>
            <a:r>
              <a:rPr lang="zh-CN" altLang="en-US" dirty="0"/>
              <a:t>的一个</a:t>
            </a:r>
            <a:r>
              <a:rPr lang="zh-CN" altLang="en-US" dirty="0">
                <a:solidFill>
                  <a:srgbClr val="0000FF"/>
                </a:solidFill>
              </a:rPr>
              <a:t>基</a:t>
            </a:r>
            <a:r>
              <a:rPr lang="zh-CN" altLang="en-US" dirty="0"/>
              <a:t>，对于任意元素 </a:t>
            </a:r>
            <a:r>
              <a:rPr lang="zh-CN" altLang="en-US" b="1" dirty="0"/>
              <a:t>𝑎</a:t>
            </a:r>
            <a:r>
              <a:rPr lang="zh-CN" altLang="en-US" dirty="0"/>
              <a:t>∈𝑉</a:t>
            </a:r>
            <a:r>
              <a:rPr lang="zh-CN" altLang="en-US" baseline="-25000" dirty="0"/>
              <a:t>𝑛</a:t>
            </a:r>
            <a:r>
              <a:rPr lang="zh-CN" altLang="en-US" dirty="0"/>
              <a:t>，总</a:t>
            </a:r>
            <a:r>
              <a:rPr lang="zh-CN" altLang="en-US" b="1" dirty="0">
                <a:solidFill>
                  <a:srgbClr val="FF0000"/>
                </a:solidFill>
              </a:rPr>
              <a:t>有且仅有一组</a:t>
            </a:r>
            <a:r>
              <a:rPr lang="zh-CN" altLang="en-US" dirty="0"/>
              <a:t>有序数𝑥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zh-CN" altLang="en-US" dirty="0"/>
              <a:t>，使</a:t>
            </a:r>
            <a:r>
              <a:rPr lang="zh-CN" altLang="en-US" b="1" dirty="0"/>
              <a:t>𝑎</a:t>
            </a:r>
            <a:r>
              <a:rPr lang="en-US" altLang="zh-CN" dirty="0"/>
              <a:t>=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zh-CN" altLang="en-US" b="1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zh-CN" altLang="en-US" b="1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𝑥</a:t>
            </a:r>
            <a:r>
              <a:rPr lang="en-US" altLang="zh-CN" baseline="-25000" dirty="0"/>
              <a:t>n</a:t>
            </a:r>
            <a:r>
              <a:rPr lang="zh-CN" altLang="en-US" b="1" dirty="0"/>
              <a:t>𝑎</a:t>
            </a:r>
            <a:r>
              <a:rPr lang="en-US" altLang="zh-CN" baseline="-25000" dirty="0"/>
              <a:t>n 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0000FF"/>
                </a:solidFill>
              </a:rPr>
              <a:t>有序数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zh-CN" altLang="en-US" dirty="0"/>
              <a:t>就称为元素 𝑎 在</a:t>
            </a:r>
            <a:r>
              <a:rPr lang="zh-CN" altLang="en-US" b="1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b="1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b="1" dirty="0"/>
              <a:t>𝑎</a:t>
            </a:r>
            <a:r>
              <a:rPr lang="en-US" altLang="zh-CN" baseline="-25000" dirty="0"/>
              <a:t>n</a:t>
            </a:r>
            <a:r>
              <a:rPr lang="zh-CN" altLang="en-US" dirty="0"/>
              <a:t>这个基下的</a:t>
            </a:r>
            <a:r>
              <a:rPr lang="zh-CN" altLang="en-US" b="1" dirty="0">
                <a:solidFill>
                  <a:srgbClr val="FF0000"/>
                </a:solidFill>
              </a:rPr>
              <a:t>坐标</a:t>
            </a:r>
            <a:r>
              <a:rPr lang="zh-CN" altLang="en-US" dirty="0"/>
              <a:t>，并记作：</a:t>
            </a:r>
            <a:r>
              <a:rPr lang="zh-CN" altLang="en-US" b="1" dirty="0"/>
              <a:t>𝑎</a:t>
            </a:r>
            <a:r>
              <a:rPr lang="en-US" altLang="zh-CN" dirty="0"/>
              <a:t>=(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en-US" altLang="zh-CN" dirty="0"/>
              <a:t>)</a:t>
            </a:r>
            <a:r>
              <a:rPr lang="zh-CN" altLang="en-US" baseline="30000" dirty="0"/>
              <a:t>𝑇</a:t>
            </a:r>
            <a:r>
              <a:rPr lang="zh-CN" altLang="en-US" dirty="0"/>
              <a:t> 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zh-CN" altLang="en-US" dirty="0">
                <a:solidFill>
                  <a:srgbClr val="7030A0"/>
                </a:solidFill>
              </a:rPr>
              <a:t>需要注意的是，在不特别说明基底的时候，均表示使用标准基来表征向量和坐标。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F2619F7-5464-400D-BCDC-4A648AD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27365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52EEE8-9383-462F-879D-6214C008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基于向量的线段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B4ED1-F416-4985-8F62-FDA8E5EA814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6200" y="1397097"/>
            <a:ext cx="8915400" cy="46573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在默认情况下，</a:t>
            </a:r>
            <a:r>
              <a:rPr lang="zh-CN" altLang="en-US" b="1" dirty="0">
                <a:latin typeface="Times New Roman" panose="02020603050405020304" pitchFamily="18" charset="0"/>
              </a:rPr>
              <a:t>坐标轴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原点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起点</a:t>
            </a:r>
            <a:r>
              <a:rPr lang="zh-CN" altLang="en-US" dirty="0">
                <a:latin typeface="Times New Roman" panose="02020603050405020304" pitchFamily="18" charset="0"/>
              </a:rPr>
              <a:t>。此时，</a:t>
            </a:r>
            <a:r>
              <a:rPr lang="zh-CN" altLang="en-US" b="1" dirty="0">
                <a:latin typeface="Times New Roman" panose="02020603050405020304" pitchFamily="18" charset="0"/>
              </a:rPr>
              <a:t>向量</a:t>
            </a:r>
            <a:r>
              <a:rPr lang="zh-CN" altLang="en-US" dirty="0">
                <a:latin typeface="Times New Roman" panose="02020603050405020304" pitchFamily="18" charset="0"/>
              </a:rPr>
              <a:t>可以被看作是一个以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原点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起点</a:t>
            </a:r>
            <a:r>
              <a:rPr lang="zh-CN" altLang="en-US" dirty="0">
                <a:latin typeface="Times New Roman" panose="02020603050405020304" pitchFamily="18" charset="0"/>
              </a:rPr>
              <a:t>，以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向量坐标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终点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有向线段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zh-CN" altLang="en-US" b="1" dirty="0">
                <a:latin typeface="Times New Roman" panose="02020603050405020304" pitchFamily="18" charset="0"/>
              </a:rPr>
              <a:t>二维坐标系</a:t>
            </a:r>
            <a:r>
              <a:rPr lang="zh-CN" altLang="en-US" dirty="0">
                <a:latin typeface="Times New Roman" panose="02020603050405020304" pitchFamily="18" charset="0"/>
              </a:rPr>
              <a:t>中，向量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=[4,5]</a:t>
            </a:r>
            <a:r>
              <a:rPr lang="zh-CN" altLang="en-US" baseline="30000" dirty="0">
                <a:latin typeface="Times New Roman" panose="02020603050405020304" pitchFamily="18" charset="0"/>
              </a:rPr>
              <a:t>𝑇</a:t>
            </a:r>
            <a:r>
              <a:rPr lang="zh-CN" altLang="en-US" dirty="0">
                <a:latin typeface="Times New Roman" panose="02020603050405020304" pitchFamily="18" charset="0"/>
              </a:rPr>
              <a:t> 可以表示一条存在于平面</a:t>
            </a:r>
            <a:r>
              <a:rPr lang="en-US" altLang="zh-CN" dirty="0" err="1">
                <a:latin typeface="Times New Roman" panose="02020603050405020304" pitchFamily="18" charset="0"/>
              </a:rPr>
              <a:t>xOy</a:t>
            </a:r>
            <a:r>
              <a:rPr lang="zh-CN" altLang="en-US" dirty="0">
                <a:latin typeface="Times New Roman" panose="02020603050405020304" pitchFamily="18" charset="0"/>
              </a:rPr>
              <a:t>中，起点为</a:t>
            </a:r>
            <a:r>
              <a:rPr lang="en-US" altLang="zh-CN" dirty="0">
                <a:latin typeface="Times New Roman" panose="02020603050405020304" pitchFamily="18" charset="0"/>
              </a:rPr>
              <a:t>O[0,0]</a:t>
            </a:r>
            <a:r>
              <a:rPr lang="zh-CN" altLang="en-US" dirty="0">
                <a:latin typeface="Times New Roman" panose="02020603050405020304" pitchFamily="18" charset="0"/>
              </a:rPr>
              <a:t>，终点为</a:t>
            </a:r>
            <a:r>
              <a:rPr lang="en-US" altLang="zh-CN" dirty="0">
                <a:latin typeface="Times New Roman" panose="02020603050405020304" pitchFamily="18" charset="0"/>
              </a:rPr>
              <a:t>[4,5]</a:t>
            </a:r>
            <a:r>
              <a:rPr lang="zh-CN" altLang="en-US" dirty="0">
                <a:latin typeface="Times New Roman" panose="02020603050405020304" pitchFamily="18" charset="0"/>
              </a:rPr>
              <a:t>的有向线段。此时，它在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轴上的投影长度为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，在</a:t>
            </a:r>
            <a:r>
              <a:rPr lang="en-US" altLang="zh-CN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</a:rPr>
              <a:t>轴上的投影长度为</a:t>
            </a:r>
            <a:r>
              <a:rPr lang="en-US" altLang="zh-CN" dirty="0">
                <a:latin typeface="Times New Roman" panose="02020603050405020304" pitchFamily="18" charset="0"/>
              </a:rPr>
              <a:t>5.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zh-CN" altLang="en-US" b="1" dirty="0">
                <a:latin typeface="Times New Roman" panose="02020603050405020304" pitchFamily="18" charset="0"/>
              </a:rPr>
              <a:t>三维坐标系</a:t>
            </a:r>
            <a:r>
              <a:rPr lang="zh-CN" altLang="en-US" dirty="0">
                <a:latin typeface="Times New Roman" panose="02020603050405020304" pitchFamily="18" charset="0"/>
              </a:rPr>
              <a:t>中，向量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=[3,4,5]</a:t>
            </a:r>
            <a:r>
              <a:rPr lang="zh-CN" altLang="en-US" baseline="30000" dirty="0">
                <a:latin typeface="Times New Roman" panose="02020603050405020304" pitchFamily="18" charset="0"/>
              </a:rPr>
              <a:t>𝑇</a:t>
            </a:r>
            <a:r>
              <a:rPr lang="zh-CN" altLang="en-US" dirty="0">
                <a:latin typeface="Times New Roman" panose="02020603050405020304" pitchFamily="18" charset="0"/>
              </a:rPr>
              <a:t> 可以表示为空间中，起点为</a:t>
            </a:r>
            <a:r>
              <a:rPr lang="en-US" altLang="zh-CN" dirty="0">
                <a:latin typeface="Times New Roman" panose="02020603050405020304" pitchFamily="18" charset="0"/>
              </a:rPr>
              <a:t>O[</a:t>
            </a:r>
            <a:r>
              <a:rPr lang="en-US" altLang="zh-CN" dirty="0" err="1">
                <a:latin typeface="Times New Roman" panose="02020603050405020304" pitchFamily="18" charset="0"/>
              </a:rPr>
              <a:t>x,y,z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，终点为</a:t>
            </a:r>
            <a:r>
              <a:rPr lang="en-US" altLang="zh-CN" dirty="0">
                <a:latin typeface="Times New Roman" panose="02020603050405020304" pitchFamily="18" charset="0"/>
              </a:rPr>
              <a:t>[3,4,5]</a:t>
            </a:r>
            <a:r>
              <a:rPr lang="zh-CN" altLang="en-US" dirty="0">
                <a:latin typeface="Times New Roman" panose="02020603050405020304" pitchFamily="18" charset="0"/>
              </a:rPr>
              <a:t>的有向线段。此时，它在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轴上的投影长度为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，在</a:t>
            </a:r>
            <a:r>
              <a:rPr lang="en-US" altLang="zh-CN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</a:rPr>
              <a:t>轴上的投影长度为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，在</a:t>
            </a:r>
            <a:r>
              <a:rPr lang="en-US" altLang="zh-CN" dirty="0">
                <a:latin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</a:rPr>
              <a:t>轴上的投影长度为</a:t>
            </a:r>
            <a:r>
              <a:rPr lang="en-US" altLang="zh-CN" dirty="0">
                <a:latin typeface="Times New Roman" panose="02020603050405020304" pitchFamily="18" charset="0"/>
              </a:rPr>
              <a:t>5.</a:t>
            </a:r>
            <a:endParaRPr lang="zh-CN" altLang="en-US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F2619F7-5464-400D-BCDC-4A648AD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270357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6765108-3BFC-4C7C-8345-71BC3FBE4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/>
              <a:t>基于向量的线段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CAA6A-08BE-464F-AD7F-C2C80AABAA4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6200" y="1397097"/>
            <a:ext cx="8991600" cy="41035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此外，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在空间中的向量，值的</a:t>
            </a:r>
            <a:r>
              <a:rPr lang="zh-CN" altLang="en-US" dirty="0">
                <a:solidFill>
                  <a:srgbClr val="0000FF"/>
                </a:solidFill>
              </a:rPr>
              <a:t>正负</a:t>
            </a:r>
            <a:r>
              <a:rPr lang="zh-CN" altLang="en-US" dirty="0"/>
              <a:t>表示了与</a:t>
            </a:r>
            <a:r>
              <a:rPr lang="zh-CN" altLang="en-US" dirty="0">
                <a:solidFill>
                  <a:srgbClr val="FF0000"/>
                </a:solidFill>
              </a:rPr>
              <a:t>坐标轴方向的关系</a:t>
            </a:r>
            <a:endParaRPr lang="en-US" altLang="zh-CN" dirty="0"/>
          </a:p>
          <a:p>
            <a:pPr marL="800089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</a:rPr>
              <a:t>正值</a:t>
            </a:r>
            <a:r>
              <a:rPr lang="zh-CN" altLang="en-US" sz="2400" dirty="0"/>
              <a:t>表示与坐标轴</a:t>
            </a:r>
            <a:r>
              <a:rPr lang="zh-CN" altLang="en-US" sz="2400" dirty="0">
                <a:solidFill>
                  <a:srgbClr val="FF0000"/>
                </a:solidFill>
              </a:rPr>
              <a:t>方向一致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800089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</a:rPr>
              <a:t>负值</a:t>
            </a:r>
            <a:r>
              <a:rPr lang="zh-CN" altLang="en-US" sz="2400" dirty="0"/>
              <a:t>表示与坐标轴</a:t>
            </a:r>
            <a:r>
              <a:rPr lang="zh-CN" altLang="en-US" sz="2400" dirty="0">
                <a:solidFill>
                  <a:srgbClr val="FF0000"/>
                </a:solidFill>
              </a:rPr>
              <a:t>方向相反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向量的相加表示多个向量</a:t>
            </a:r>
            <a:r>
              <a:rPr lang="zh-CN" altLang="en-US" dirty="0">
                <a:solidFill>
                  <a:srgbClr val="FF0000"/>
                </a:solidFill>
              </a:rPr>
              <a:t>首尾相连</a:t>
            </a:r>
            <a:r>
              <a:rPr lang="zh-CN" altLang="en-US" dirty="0"/>
              <a:t>，两端的</a:t>
            </a:r>
            <a:r>
              <a:rPr lang="zh-CN" altLang="en-US" dirty="0">
                <a:solidFill>
                  <a:srgbClr val="FF0000"/>
                </a:solidFill>
              </a:rPr>
              <a:t>起止点相连</a:t>
            </a:r>
            <a:r>
              <a:rPr lang="zh-CN" altLang="en-US" dirty="0"/>
              <a:t>的有向线段；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向量的数乘表示向量在</a:t>
            </a:r>
            <a:r>
              <a:rPr lang="zh-CN" altLang="en-US" dirty="0">
                <a:solidFill>
                  <a:srgbClr val="0000FF"/>
                </a:solidFill>
              </a:rPr>
              <a:t>某方向上</a:t>
            </a:r>
            <a:r>
              <a:rPr lang="zh-CN" altLang="en-US" dirty="0"/>
              <a:t>进行</a:t>
            </a:r>
            <a:r>
              <a:rPr lang="zh-CN" altLang="en-US" dirty="0">
                <a:solidFill>
                  <a:srgbClr val="FF0000"/>
                </a:solidFill>
              </a:rPr>
              <a:t>倍数的改变</a:t>
            </a:r>
            <a:r>
              <a:rPr lang="zh-CN" altLang="en-US" dirty="0"/>
              <a:t>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F54104D-6153-4DEB-AA41-062067EA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56279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课堂互动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23072-9A50-4F7D-9AC5-AE026FCE5347}"/>
              </a:ext>
            </a:extLst>
          </p:cNvPr>
          <p:cNvSpPr txBox="1"/>
          <p:nvPr/>
        </p:nvSpPr>
        <p:spPr>
          <a:xfrm>
            <a:off x="5867402" y="3195792"/>
            <a:ext cx="787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32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889385"/>
            <a:ext cx="9144000" cy="649986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构成基底的条件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9481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6CB04A9-C828-4B01-8F57-267ABC171D2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6200" y="776238"/>
            <a:ext cx="8991600" cy="521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在前面的内容中，我们已经看到在</a:t>
            </a:r>
            <a:r>
              <a:rPr lang="zh-CN" altLang="en-US" dirty="0">
                <a:solidFill>
                  <a:srgbClr val="0000FF"/>
                </a:solidFill>
              </a:rPr>
              <a:t>标准坐标系中</a:t>
            </a:r>
            <a:r>
              <a:rPr lang="zh-CN" altLang="en-US" dirty="0"/>
              <a:t>的向量可以以不同的形态存在于不同的基底上，这是一个非常有意义的结论。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基于这样的结论，我们可以实现将</a:t>
            </a:r>
            <a:r>
              <a:rPr lang="zh-CN" altLang="en-US" b="1" dirty="0">
                <a:solidFill>
                  <a:srgbClr val="0000FF"/>
                </a:solidFill>
              </a:rPr>
              <a:t>样本</a:t>
            </a:r>
            <a:r>
              <a:rPr lang="zh-CN" altLang="en-US" dirty="0"/>
              <a:t>从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一个空间向另外一个空间的转换</a:t>
            </a:r>
            <a:r>
              <a:rPr lang="zh-CN" altLang="en-US" dirty="0"/>
              <a:t>，这意味着</a:t>
            </a:r>
            <a:r>
              <a:rPr lang="zh-CN" altLang="en-US" dirty="0">
                <a:solidFill>
                  <a:srgbClr val="7030A0"/>
                </a:solidFill>
              </a:rPr>
              <a:t>降维压缩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7030A0"/>
                </a:solidFill>
              </a:rPr>
              <a:t>显示优化</a:t>
            </a:r>
            <a:r>
              <a:rPr lang="zh-CN" altLang="en-US" dirty="0"/>
              <a:t>等应用变成可能。例如对于一张适配于桌面计算机的</a:t>
            </a:r>
            <a:r>
              <a:rPr lang="en-US" altLang="zh-CN" dirty="0"/>
              <a:t>1600×1200</a:t>
            </a:r>
            <a:r>
              <a:rPr lang="zh-CN" altLang="en-US" dirty="0"/>
              <a:t>的</a:t>
            </a:r>
            <a:r>
              <a:rPr lang="en-US" altLang="zh-CN" dirty="0"/>
              <a:t>RGB</a:t>
            </a:r>
            <a:r>
              <a:rPr lang="zh-CN" altLang="en-US" dirty="0"/>
              <a:t>图像，我们可以将其无损地转换为适配于手机显示的</a:t>
            </a:r>
            <a:r>
              <a:rPr lang="en-US" altLang="zh-CN" dirty="0"/>
              <a:t>640×480</a:t>
            </a:r>
            <a:r>
              <a:rPr lang="zh-CN" altLang="en-US" dirty="0"/>
              <a:t>的</a:t>
            </a:r>
            <a:r>
              <a:rPr lang="en-US" altLang="zh-CN" dirty="0"/>
              <a:t>RGB</a:t>
            </a:r>
            <a:r>
              <a:rPr lang="zh-CN" altLang="en-US" dirty="0"/>
              <a:t>图像，也可以将其转换为黑白的灰度图；甚至于经过一定的算法将其从</a:t>
            </a:r>
            <a:r>
              <a:rPr lang="en-US" altLang="zh-CN" dirty="0"/>
              <a:t>.bmp</a:t>
            </a:r>
            <a:r>
              <a:rPr lang="zh-CN" altLang="en-US" dirty="0"/>
              <a:t>格式空间转换为</a:t>
            </a:r>
            <a:r>
              <a:rPr lang="en-US" altLang="zh-CN" dirty="0"/>
              <a:t>.</a:t>
            </a:r>
            <a:r>
              <a:rPr lang="en-US" altLang="zh-CN" dirty="0" err="1"/>
              <a:t>png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wepp</a:t>
            </a:r>
            <a:r>
              <a:rPr lang="zh-CN" altLang="en-US" dirty="0"/>
              <a:t>格式空间，以实现其在视觉上的无损压缩。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693D45A-3E39-4C06-BD86-9BDEC365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303698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7B221D-75B0-4076-93EF-2A31AD8173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答案是否定的！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B12670C1-34BD-4859-9D6E-983E8806C3F8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18670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给定一组向量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) </a:t>
                </a:r>
                <a:r>
                  <a:rPr lang="zh-CN" altLang="en-US" dirty="0"/>
                  <a:t>作为空间的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基底</a:t>
                </a:r>
                <a:r>
                  <a:rPr lang="zh-CN" altLang="en-US" dirty="0"/>
                  <a:t>，但无论如何，我们都无法找到一个能满足等式</a:t>
                </a:r>
                <a:r>
                  <a:rPr lang="zh-CN" altLang="en-US" b="1" i="1" dirty="0"/>
                  <a:t>𝑎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𝑥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CN" dirty="0"/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{</a:t>
                </a:r>
                <a:r>
                  <a:rPr lang="zh-CN" altLang="en-US" dirty="0"/>
                  <a:t>𝑥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的解，也就意味着向量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dirty="0"/>
                  <a:t> 不能作为基底。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       类似的向量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) 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) </a:t>
                </a:r>
                <a:r>
                  <a:rPr lang="zh-CN" altLang="en-US" dirty="0"/>
                  <a:t>同样也不能作为基底。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       对于 𝑛 维空间 </a:t>
                </a:r>
                <a:r>
                  <a:rPr lang="zh-CN" altLang="en-US" b="1" i="1" dirty="0">
                    <a:solidFill>
                      <a:srgbClr val="FF0000"/>
                    </a:solidFill>
                  </a:rPr>
                  <a:t>𝑉</a:t>
                </a:r>
                <a:r>
                  <a:rPr lang="zh-CN" altLang="en-US" baseline="-25000" dirty="0">
                    <a:solidFill>
                      <a:srgbClr val="FF0000"/>
                    </a:solidFill>
                  </a:rPr>
                  <a:t>𝑛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，并非任意选取 𝑛 个向量都能作为一组基底，构成基底必须要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满足一定的条件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B12670C1-34BD-4859-9D6E-983E8806C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186705"/>
              </a:xfrm>
              <a:blipFill>
                <a:blip r:embed="rId2"/>
                <a:stretch>
                  <a:fillRect l="-467" r="-3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任意向量都可以作为基底吗？</a:t>
            </a:r>
          </a:p>
        </p:txBody>
      </p:sp>
    </p:spTree>
    <p:extLst>
      <p:ext uri="{BB962C8B-B14F-4D97-AF65-F5344CB8AC3E}">
        <p14:creationId xmlns:p14="http://schemas.microsoft.com/office/powerpoint/2010/main" val="81435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EA8765-5FF3-4D8E-AB96-A914DF8FD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1400874"/>
            <a:ext cx="4038600" cy="4426661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向量和向量组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向量空间和子空间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线性相关性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空间的张成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0000FF"/>
                </a:solidFill>
              </a:rPr>
              <a:t>维数、基底与坐标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0000FF"/>
                </a:solidFill>
              </a:rPr>
              <a:t>构成基底的条件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基底变换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基底变换的实例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805348-B446-4A03-BFF6-277063B3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916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0722172-65DA-4C3D-AF19-90F9937B5C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521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给定一个 𝑛 维空间 </a:t>
            </a:r>
            <a:r>
              <a:rPr lang="zh-CN" altLang="en-US" b="1" dirty="0"/>
              <a:t>𝑉</a:t>
            </a:r>
            <a:r>
              <a:rPr lang="zh-CN" altLang="en-US" baseline="-25000" dirty="0"/>
              <a:t>𝑛</a:t>
            </a:r>
            <a:r>
              <a:rPr lang="zh-CN" altLang="en-US" dirty="0"/>
              <a:t>和一组向量 </a:t>
            </a:r>
            <a:r>
              <a:rPr lang="zh-CN" altLang="en-US" b="1" dirty="0"/>
              <a:t>𝑎</a:t>
            </a:r>
            <a:r>
              <a:rPr lang="zh-CN" altLang="en-US" dirty="0"/>
              <a:t>，要使向量组 </a:t>
            </a:r>
            <a:r>
              <a:rPr lang="zh-CN" altLang="en-US" b="1" dirty="0"/>
              <a:t>𝑎</a:t>
            </a:r>
            <a:r>
              <a:rPr lang="zh-CN" altLang="en-US" dirty="0"/>
              <a:t> 能够成为 𝑛 维空间 </a:t>
            </a:r>
            <a:r>
              <a:rPr lang="zh-CN" altLang="en-US" b="1" dirty="0"/>
              <a:t>𝑉</a:t>
            </a:r>
            <a:r>
              <a:rPr lang="zh-CN" altLang="en-US" baseline="-25000" dirty="0"/>
              <a:t>𝑛 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0000FF"/>
                </a:solidFill>
              </a:rPr>
              <a:t>充要条件</a:t>
            </a:r>
            <a:r>
              <a:rPr lang="zh-CN" altLang="en-US" dirty="0"/>
              <a:t>是：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具体看，充要条件包含两个方面的要点：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b="1" dirty="0"/>
              <a:t>向量完备</a:t>
            </a:r>
            <a:r>
              <a:rPr lang="zh-CN" altLang="en-US" dirty="0"/>
              <a:t>：任意向量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b="1" dirty="0"/>
              <a:t>线性无关</a:t>
            </a:r>
            <a:r>
              <a:rPr lang="zh-CN" altLang="en-US" dirty="0"/>
              <a:t>：线性组合唯一性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6ED06A-057E-4CED-BE5F-8018D93CCF5D}"/>
              </a:ext>
            </a:extLst>
          </p:cNvPr>
          <p:cNvSpPr txBox="1"/>
          <p:nvPr/>
        </p:nvSpPr>
        <p:spPr>
          <a:xfrm>
            <a:off x="9829800" y="3048000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18B5DA-A501-43B3-B76C-90C4D188A6ED}"/>
              </a:ext>
            </a:extLst>
          </p:cNvPr>
          <p:cNvSpPr txBox="1"/>
          <p:nvPr/>
        </p:nvSpPr>
        <p:spPr>
          <a:xfrm>
            <a:off x="342900" y="2225259"/>
            <a:ext cx="8458200" cy="16946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        在𝑛维空间中，</a:t>
            </a:r>
            <a:r>
              <a:rPr lang="zh-CN" altLang="en-US" dirty="0">
                <a:solidFill>
                  <a:srgbClr val="0000FF"/>
                </a:solidFill>
              </a:rPr>
              <a:t>任意一个</a:t>
            </a:r>
            <a:r>
              <a:rPr lang="zh-CN" altLang="en-US" dirty="0"/>
              <a:t>向量都可以表示为向量组</a:t>
            </a:r>
            <a:r>
              <a:rPr lang="zh-CN" altLang="en-US" b="1" dirty="0"/>
              <a:t>𝑎</a:t>
            </a:r>
            <a:r>
              <a:rPr lang="zh-CN" altLang="en-US" dirty="0"/>
              <a:t>的线性组合，并且这种线性组合的表示方式（系数组合）必须是</a:t>
            </a:r>
            <a:r>
              <a:rPr lang="zh-CN" altLang="en-US" dirty="0">
                <a:solidFill>
                  <a:srgbClr val="FF0000"/>
                </a:solidFill>
              </a:rPr>
              <a:t>唯一的</a:t>
            </a:r>
            <a:r>
              <a:rPr lang="zh-CN" altLang="en-US" dirty="0"/>
              <a:t>。此时，向量组</a:t>
            </a:r>
            <a:r>
              <a:rPr lang="zh-CN" altLang="en-US" b="1" dirty="0"/>
              <a:t>𝑎</a:t>
            </a:r>
            <a:r>
              <a:rPr lang="zh-CN" altLang="en-US" dirty="0"/>
              <a:t>，就称为𝑛维空间</a:t>
            </a:r>
            <a:r>
              <a:rPr lang="zh-CN" altLang="en-US" b="1" dirty="0"/>
              <a:t>𝑉</a:t>
            </a:r>
            <a:r>
              <a:rPr lang="zh-CN" altLang="en-US" baseline="-25000" dirty="0"/>
              <a:t>𝑛</a:t>
            </a:r>
            <a:r>
              <a:rPr lang="zh-CN" altLang="en-US" dirty="0"/>
              <a:t>的一组基。</a:t>
            </a:r>
          </a:p>
        </p:txBody>
      </p:sp>
    </p:spTree>
    <p:extLst>
      <p:ext uri="{BB962C8B-B14F-4D97-AF65-F5344CB8AC3E}">
        <p14:creationId xmlns:p14="http://schemas.microsoft.com/office/powerpoint/2010/main" val="368988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向量完备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178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       所谓向量完备主要包含两个层面的概念：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数量完备</a:t>
            </a:r>
            <a:r>
              <a:rPr lang="zh-CN" altLang="en-US" dirty="0">
                <a:latin typeface="+mn-ea"/>
                <a:ea typeface="+mn-ea"/>
              </a:rPr>
              <a:t>及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维数完备</a:t>
            </a:r>
            <a:r>
              <a:rPr lang="zh-CN" altLang="en-US" dirty="0">
                <a:latin typeface="+mn-ea"/>
                <a:ea typeface="+mn-ea"/>
              </a:rPr>
              <a:t>。简而言之，给定一个 𝑛 维空间 𝑉</a:t>
            </a:r>
            <a:r>
              <a:rPr lang="zh-CN" altLang="en-US" baseline="-25000" dirty="0">
                <a:latin typeface="+mn-ea"/>
                <a:ea typeface="+mn-ea"/>
              </a:rPr>
              <a:t>𝑛</a:t>
            </a:r>
            <a:r>
              <a:rPr lang="zh-CN" altLang="en-US" dirty="0">
                <a:latin typeface="+mn-ea"/>
                <a:ea typeface="+mn-ea"/>
              </a:rPr>
              <a:t>，要使向量组</a:t>
            </a:r>
            <a:r>
              <a:rPr lang="zh-CN" altLang="en-US" dirty="0"/>
              <a:t>𝑎</a:t>
            </a:r>
            <a:r>
              <a:rPr lang="zh-CN" altLang="en-US" dirty="0">
                <a:latin typeface="+mn-ea"/>
                <a:ea typeface="+mn-ea"/>
              </a:rPr>
              <a:t>能成为空间的一组基向量，必要条件是：</a:t>
            </a:r>
            <a:endParaRPr lang="en-US" altLang="zh-CN" dirty="0">
              <a:latin typeface="+mn-ea"/>
              <a:ea typeface="+mn-ea"/>
            </a:endParaRPr>
          </a:p>
          <a:p>
            <a:pPr marL="914389" lvl="1" indent="-457200">
              <a:lnSpc>
                <a:spcPct val="150000"/>
              </a:lnSpc>
              <a:buAutoNum type="arabicPeriod"/>
            </a:pPr>
            <a:r>
              <a:rPr lang="zh-CN" altLang="en-US" sz="2400" b="1" dirty="0"/>
              <a:t>𝑎</a:t>
            </a:r>
            <a:r>
              <a:rPr lang="zh-CN" altLang="en-US" sz="2400" dirty="0">
                <a:latin typeface="+mn-ea"/>
              </a:rPr>
              <a:t>中基向量的数量等于 𝑛 </a:t>
            </a:r>
            <a:endParaRPr lang="en-US" altLang="zh-CN" sz="2400" dirty="0">
              <a:latin typeface="+mn-ea"/>
            </a:endParaRPr>
          </a:p>
          <a:p>
            <a:pPr marL="914389" lvl="1" indent="-457200">
              <a:lnSpc>
                <a:spcPct val="150000"/>
              </a:lnSpc>
              <a:buAutoNum type="arabicPeriod"/>
            </a:pPr>
            <a:r>
              <a:rPr lang="zh-CN" altLang="en-US" sz="2400" b="1" dirty="0"/>
              <a:t>𝑎</a:t>
            </a:r>
            <a:r>
              <a:rPr lang="zh-CN" altLang="en-US" sz="2400" dirty="0">
                <a:latin typeface="+mn-ea"/>
              </a:rPr>
              <a:t>中的每一个基向量的维数也等于 𝑛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marL="0" lvl="1" indent="455613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假设在一个三维空间中，按照向量完备的要求，要使向量组</a:t>
            </a:r>
            <a:r>
              <a:rPr lang="zh-CN" altLang="en-US" sz="2400" b="1" dirty="0"/>
              <a:t>𝑎</a:t>
            </a:r>
            <a:r>
              <a:rPr lang="zh-CN" altLang="en-US" sz="2400" dirty="0">
                <a:latin typeface="+mn-ea"/>
              </a:rPr>
              <a:t>能成为一组基向量，就要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保证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</a:rPr>
              <a:t>𝑎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内的基向量的数量为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，并且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每一个基向量的维数也等于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。我们来做下列两种假设。 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30267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向量完备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657521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b="1" dirty="0"/>
              <a:t>数量完备但维数不完备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基向量数量为</a:t>
            </a:r>
            <a:r>
              <a:rPr lang="en-US" altLang="zh-CN" dirty="0"/>
              <a:t>3</a:t>
            </a:r>
            <a:r>
              <a:rPr lang="zh-CN" altLang="en-US" dirty="0"/>
              <a:t>，但是其中有的向量的维度不等于</a:t>
            </a:r>
            <a:r>
              <a:rPr lang="en-US" altLang="zh-CN" dirty="0"/>
              <a:t>3</a:t>
            </a:r>
            <a:r>
              <a:rPr lang="zh-CN" altLang="en-US" dirty="0"/>
              <a:t>，即可能少于</a:t>
            </a:r>
            <a:r>
              <a:rPr lang="en-US" altLang="zh-CN" dirty="0"/>
              <a:t>3</a:t>
            </a:r>
            <a:r>
              <a:rPr lang="zh-CN" altLang="en-US" dirty="0"/>
              <a:t>，也可能大于</a:t>
            </a:r>
            <a:r>
              <a:rPr lang="en-US" altLang="zh-CN" dirty="0"/>
              <a:t>3</a:t>
            </a:r>
            <a:r>
              <a:rPr lang="zh-CN" altLang="en-US" dirty="0"/>
              <a:t>。例如向量 </a:t>
            </a:r>
            <a:r>
              <a:rPr lang="zh-CN" altLang="en-US" b="1" dirty="0"/>
              <a:t>𝑢</a:t>
            </a:r>
            <a:r>
              <a:rPr lang="en-US" altLang="zh-CN" dirty="0"/>
              <a:t>=[1,2] </a:t>
            </a:r>
            <a:r>
              <a:rPr lang="zh-CN" altLang="en-US" dirty="0"/>
              <a:t>和向量 </a:t>
            </a:r>
            <a:r>
              <a:rPr lang="zh-CN" altLang="en-US" b="1" dirty="0"/>
              <a:t>𝑣</a:t>
            </a:r>
            <a:r>
              <a:rPr lang="en-US" altLang="zh-CN" dirty="0"/>
              <a:t>=[1,2,3,4] </a:t>
            </a:r>
            <a:r>
              <a:rPr lang="zh-CN" altLang="en-US" dirty="0"/>
              <a:t>。不难想象，在一个三维空间中，这样的向量根本无法表示，因为在三维空间中任何一个向量都必然会有三个维度的分量，只是在其中某个</a:t>
            </a:r>
            <a:r>
              <a:rPr lang="zh-CN" altLang="en-US" dirty="0">
                <a:solidFill>
                  <a:srgbClr val="0000FF"/>
                </a:solidFill>
              </a:rPr>
              <a:t>值为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/>
              <a:t>的时候，会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与某个平面或坐标轴重合</a:t>
            </a:r>
            <a:r>
              <a:rPr lang="zh-CN" altLang="en-US" dirty="0"/>
              <a:t>，但依然不会出现维度缺失或维度过多的问题。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因此，</a:t>
            </a:r>
            <a:r>
              <a:rPr lang="zh-CN" altLang="en-US" b="1" dirty="0">
                <a:solidFill>
                  <a:srgbClr val="FF0000"/>
                </a:solidFill>
              </a:rPr>
              <a:t>违背</a:t>
            </a:r>
            <a:r>
              <a:rPr lang="zh-CN" altLang="en-US" b="1" dirty="0">
                <a:solidFill>
                  <a:srgbClr val="0000FF"/>
                </a:solidFill>
              </a:rPr>
              <a:t>维数完备</a:t>
            </a:r>
            <a:r>
              <a:rPr lang="zh-CN" altLang="en-US" b="1" dirty="0">
                <a:solidFill>
                  <a:srgbClr val="FF0000"/>
                </a:solidFill>
              </a:rPr>
              <a:t>是无法成为基向量的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115361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向量完备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6200" y="1397097"/>
            <a:ext cx="8991600" cy="521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b="1" dirty="0"/>
              <a:t>维数完备但数量不完备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FF"/>
                </a:solidFill>
              </a:rPr>
              <a:t>当基向量数量小于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zh-CN" altLang="en-US" dirty="0">
                <a:solidFill>
                  <a:srgbClr val="0000FF"/>
                </a:solidFill>
              </a:rPr>
              <a:t>时</a:t>
            </a:r>
            <a:r>
              <a:rPr lang="zh-CN" altLang="en-US" dirty="0"/>
              <a:t>，向量 </a:t>
            </a:r>
            <a:r>
              <a:rPr lang="zh-CN" altLang="en-US" b="1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b="1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∈</a:t>
            </a:r>
            <a:r>
              <a:rPr lang="zh-CN" altLang="en-US" b="1" dirty="0"/>
              <a:t>𝑎</a:t>
            </a:r>
            <a:r>
              <a:rPr lang="zh-CN" altLang="en-US" dirty="0"/>
              <a:t> 不足以表征整个向量空间，即使它们不共线，也只能用于表征一个平面。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FF"/>
                </a:solidFill>
              </a:rPr>
              <a:t>当基向量数量大于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zh-CN" altLang="en-US" dirty="0">
                <a:solidFill>
                  <a:srgbClr val="0000FF"/>
                </a:solidFill>
              </a:rPr>
              <a:t>时，</a:t>
            </a:r>
            <a:endParaRPr lang="en-US" altLang="zh-CN" dirty="0"/>
          </a:p>
          <a:p>
            <a:pPr marL="800089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若向量组中存在</a:t>
            </a:r>
            <a:r>
              <a:rPr lang="en-US" altLang="zh-CN" sz="2400" dirty="0"/>
              <a:t>4</a:t>
            </a:r>
            <a:r>
              <a:rPr lang="zh-CN" altLang="en-US" sz="2400" dirty="0"/>
              <a:t>个向量，任选三组成一组</a:t>
            </a:r>
            <a:r>
              <a:rPr lang="zh-CN" altLang="en-US" sz="2400" dirty="0">
                <a:solidFill>
                  <a:srgbClr val="0000FF"/>
                </a:solidFill>
              </a:rPr>
              <a:t>基向量</a:t>
            </a:r>
            <a:r>
              <a:rPr lang="zh-CN" altLang="en-US" sz="2400" dirty="0"/>
              <a:t>，则第</a:t>
            </a:r>
            <a:r>
              <a:rPr lang="en-US" altLang="zh-CN" sz="2400" dirty="0"/>
              <a:t>4</a:t>
            </a:r>
            <a:r>
              <a:rPr lang="zh-CN" altLang="en-US" sz="2400" dirty="0"/>
              <a:t>个向量就可由</a:t>
            </a:r>
            <a:r>
              <a:rPr lang="zh-CN" altLang="en-US" sz="2400" dirty="0">
                <a:solidFill>
                  <a:srgbClr val="0000FF"/>
                </a:solidFill>
              </a:rPr>
              <a:t>基向量</a:t>
            </a:r>
            <a:r>
              <a:rPr lang="zh-CN" altLang="en-US" sz="2400" dirty="0"/>
              <a:t>来表征，也就是说第</a:t>
            </a:r>
            <a:r>
              <a:rPr lang="en-US" altLang="zh-CN" sz="2400" dirty="0"/>
              <a:t>4</a:t>
            </a:r>
            <a:r>
              <a:rPr lang="zh-CN" altLang="en-US" sz="2400" dirty="0"/>
              <a:t>个向量是多余的；</a:t>
            </a:r>
            <a:endParaRPr lang="en-US" altLang="zh-CN" sz="2400" dirty="0"/>
          </a:p>
          <a:p>
            <a:pPr marL="800089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如果任选</a:t>
            </a:r>
            <a:r>
              <a:rPr lang="en-US" altLang="zh-CN" sz="2400" dirty="0"/>
              <a:t>3</a:t>
            </a:r>
            <a:r>
              <a:rPr lang="zh-CN" altLang="en-US" sz="2400" dirty="0"/>
              <a:t>个向量不足以表征第</a:t>
            </a:r>
            <a:r>
              <a:rPr lang="en-US" altLang="zh-CN" sz="2400" dirty="0"/>
              <a:t>4</a:t>
            </a:r>
            <a:r>
              <a:rPr lang="zh-CN" altLang="en-US" sz="2400" dirty="0"/>
              <a:t>个向量，说明这三个向量必然存在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共线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共面</a:t>
            </a:r>
            <a:r>
              <a:rPr lang="zh-CN" altLang="en-US" sz="2400" dirty="0"/>
              <a:t>的问题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综上，</a:t>
            </a:r>
            <a:r>
              <a:rPr lang="zh-CN" altLang="en-US" b="1" dirty="0">
                <a:solidFill>
                  <a:srgbClr val="FF0000"/>
                </a:solidFill>
              </a:rPr>
              <a:t>违背</a:t>
            </a:r>
            <a:r>
              <a:rPr lang="zh-CN" altLang="en-US" b="1" dirty="0">
                <a:solidFill>
                  <a:srgbClr val="0000FF"/>
                </a:solidFill>
              </a:rPr>
              <a:t>数量完备</a:t>
            </a:r>
            <a:r>
              <a:rPr lang="zh-CN" altLang="en-US" b="1" dirty="0">
                <a:solidFill>
                  <a:srgbClr val="FF0000"/>
                </a:solidFill>
              </a:rPr>
              <a:t>的向量也无法成为基底。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38381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线性无关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6200" y="1397097"/>
            <a:ext cx="8991600" cy="521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如何确保唯一性呢？即如何</a:t>
            </a:r>
            <a:r>
              <a:rPr lang="zh-CN" altLang="en-US" dirty="0">
                <a:solidFill>
                  <a:schemeClr val="accent6"/>
                </a:solidFill>
              </a:rPr>
              <a:t>确保</a:t>
            </a:r>
            <a:r>
              <a:rPr lang="zh-CN" altLang="en-US" dirty="0"/>
              <a:t>空间 </a:t>
            </a:r>
            <a:r>
              <a:rPr lang="zh-CN" altLang="en-US" b="1" i="1" dirty="0"/>
              <a:t>𝑉</a:t>
            </a:r>
            <a:r>
              <a:rPr lang="zh-CN" altLang="en-US" dirty="0"/>
              <a:t>𝑛 中的任意一个向量</a:t>
            </a:r>
            <a:r>
              <a:rPr lang="zh-CN" altLang="en-US" b="1" dirty="0"/>
              <a:t>𝑎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有且仅有</a:t>
            </a:r>
            <a:r>
              <a:rPr lang="zh-CN" altLang="en-US" dirty="0"/>
              <a:t>一种方法可以</a:t>
            </a:r>
            <a:r>
              <a:rPr lang="zh-CN" altLang="en-US" dirty="0">
                <a:solidFill>
                  <a:srgbClr val="FF0000"/>
                </a:solidFill>
              </a:rPr>
              <a:t>通过基向量的线性组合来表示</a:t>
            </a:r>
            <a:r>
              <a:rPr lang="zh-CN" altLang="en-US" dirty="0"/>
              <a:t>？简而言之，就是确保基向量间是</a:t>
            </a:r>
            <a:r>
              <a:rPr lang="zh-CN" altLang="en-US" dirty="0">
                <a:solidFill>
                  <a:srgbClr val="0000FF"/>
                </a:solidFill>
              </a:rPr>
              <a:t>线性无关</a:t>
            </a:r>
            <a:r>
              <a:rPr lang="zh-CN" altLang="en-US" dirty="0"/>
              <a:t>的。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7030A0"/>
                </a:solidFill>
              </a:rPr>
              <a:t>回顾</a:t>
            </a:r>
            <a:r>
              <a:rPr lang="zh-CN" altLang="en-US" b="1" dirty="0">
                <a:solidFill>
                  <a:srgbClr val="7030A0"/>
                </a:solidFill>
              </a:rPr>
              <a:t>线性相关</a:t>
            </a:r>
            <a:r>
              <a:rPr lang="zh-CN" altLang="en-US" dirty="0">
                <a:solidFill>
                  <a:srgbClr val="7030A0"/>
                </a:solidFill>
              </a:rPr>
              <a:t>的定义：给定向量组 </a:t>
            </a:r>
            <a:r>
              <a:rPr lang="en-US" altLang="zh-CN" dirty="0">
                <a:solidFill>
                  <a:srgbClr val="7030A0"/>
                </a:solidFill>
              </a:rPr>
              <a:t>A:</a:t>
            </a:r>
            <a:r>
              <a:rPr lang="zh-CN" altLang="en-US" b="1" dirty="0">
                <a:solidFill>
                  <a:srgbClr val="7030A0"/>
                </a:solidFill>
              </a:rPr>
              <a:t>𝑎</a:t>
            </a:r>
            <a:r>
              <a:rPr lang="en-US" altLang="zh-CN" baseline="-25000" dirty="0">
                <a:solidFill>
                  <a:srgbClr val="7030A0"/>
                </a:solidFill>
              </a:rPr>
              <a:t>1</a:t>
            </a:r>
            <a:r>
              <a:rPr lang="en-US" altLang="zh-CN" dirty="0">
                <a:solidFill>
                  <a:srgbClr val="7030A0"/>
                </a:solidFill>
              </a:rPr>
              <a:t>,</a:t>
            </a:r>
            <a:r>
              <a:rPr lang="zh-CN" altLang="en-US" b="1" dirty="0">
                <a:solidFill>
                  <a:srgbClr val="7030A0"/>
                </a:solidFill>
              </a:rPr>
              <a:t>𝑎</a:t>
            </a:r>
            <a:r>
              <a:rPr lang="en-US" altLang="zh-CN" baseline="-25000" dirty="0">
                <a:solidFill>
                  <a:srgbClr val="7030A0"/>
                </a:solidFill>
              </a:rPr>
              <a:t>2</a:t>
            </a:r>
            <a:r>
              <a:rPr lang="en-US" altLang="zh-CN" dirty="0">
                <a:solidFill>
                  <a:srgbClr val="7030A0"/>
                </a:solidFill>
              </a:rPr>
              <a:t>,...,</a:t>
            </a:r>
            <a:r>
              <a:rPr lang="zh-CN" altLang="en-US" b="1" dirty="0">
                <a:solidFill>
                  <a:srgbClr val="7030A0"/>
                </a:solidFill>
              </a:rPr>
              <a:t>𝑎</a:t>
            </a:r>
            <a:r>
              <a:rPr lang="en-US" altLang="zh-CN" baseline="-25000" dirty="0">
                <a:solidFill>
                  <a:srgbClr val="7030A0"/>
                </a:solidFill>
              </a:rPr>
              <a:t>m</a:t>
            </a:r>
            <a:r>
              <a:rPr lang="zh-CN" altLang="en-US" dirty="0">
                <a:solidFill>
                  <a:srgbClr val="7030A0"/>
                </a:solidFill>
              </a:rPr>
              <a:t>，如果存在不全为零的数𝑘</a:t>
            </a:r>
            <a:r>
              <a:rPr lang="en-US" altLang="zh-CN" baseline="-25000" dirty="0">
                <a:solidFill>
                  <a:srgbClr val="7030A0"/>
                </a:solidFill>
              </a:rPr>
              <a:t>1</a:t>
            </a:r>
            <a:r>
              <a:rPr lang="en-US" altLang="zh-CN" dirty="0">
                <a:solidFill>
                  <a:srgbClr val="7030A0"/>
                </a:solidFill>
              </a:rPr>
              <a:t>,</a:t>
            </a:r>
            <a:r>
              <a:rPr lang="zh-CN" altLang="en-US" dirty="0">
                <a:solidFill>
                  <a:srgbClr val="7030A0"/>
                </a:solidFill>
              </a:rPr>
              <a:t>𝑘</a:t>
            </a:r>
            <a:r>
              <a:rPr lang="en-US" altLang="zh-CN" baseline="-25000" dirty="0">
                <a:solidFill>
                  <a:srgbClr val="7030A0"/>
                </a:solidFill>
              </a:rPr>
              <a:t>2</a:t>
            </a:r>
            <a:r>
              <a:rPr lang="en-US" altLang="zh-CN" dirty="0">
                <a:solidFill>
                  <a:srgbClr val="7030A0"/>
                </a:solidFill>
              </a:rPr>
              <a:t>,...,</a:t>
            </a:r>
            <a:r>
              <a:rPr lang="zh-CN" altLang="en-US" dirty="0">
                <a:solidFill>
                  <a:srgbClr val="7030A0"/>
                </a:solidFill>
              </a:rPr>
              <a:t>𝑘</a:t>
            </a:r>
            <a:r>
              <a:rPr lang="zh-CN" altLang="en-US" baseline="-25000" dirty="0">
                <a:solidFill>
                  <a:srgbClr val="7030A0"/>
                </a:solidFill>
              </a:rPr>
              <a:t>𝑚</a:t>
            </a:r>
            <a:r>
              <a:rPr lang="zh-CN" altLang="en-US" dirty="0">
                <a:solidFill>
                  <a:srgbClr val="7030A0"/>
                </a:solidFill>
              </a:rPr>
              <a:t>，使得 𝑘</a:t>
            </a:r>
            <a:r>
              <a:rPr lang="en-US" altLang="zh-CN" baseline="-25000" dirty="0">
                <a:solidFill>
                  <a:srgbClr val="7030A0"/>
                </a:solidFill>
              </a:rPr>
              <a:t>1</a:t>
            </a:r>
            <a:r>
              <a:rPr lang="zh-CN" altLang="en-US" b="1" dirty="0">
                <a:solidFill>
                  <a:srgbClr val="7030A0"/>
                </a:solidFill>
              </a:rPr>
              <a:t>𝑎</a:t>
            </a:r>
            <a:r>
              <a:rPr lang="en-US" altLang="zh-CN" baseline="-25000" dirty="0">
                <a:solidFill>
                  <a:srgbClr val="7030A0"/>
                </a:solidFill>
              </a:rPr>
              <a:t>1</a:t>
            </a:r>
            <a:r>
              <a:rPr lang="en-US" altLang="zh-CN" dirty="0">
                <a:solidFill>
                  <a:srgbClr val="7030A0"/>
                </a:solidFill>
              </a:rPr>
              <a:t>+</a:t>
            </a:r>
            <a:r>
              <a:rPr lang="zh-CN" altLang="en-US" dirty="0">
                <a:solidFill>
                  <a:srgbClr val="7030A0"/>
                </a:solidFill>
              </a:rPr>
              <a:t>𝑘</a:t>
            </a:r>
            <a:r>
              <a:rPr lang="en-US" altLang="zh-CN" baseline="-25000" dirty="0">
                <a:solidFill>
                  <a:srgbClr val="7030A0"/>
                </a:solidFill>
              </a:rPr>
              <a:t>2</a:t>
            </a:r>
            <a:r>
              <a:rPr lang="zh-CN" altLang="en-US" b="1" dirty="0">
                <a:solidFill>
                  <a:srgbClr val="7030A0"/>
                </a:solidFill>
              </a:rPr>
              <a:t>𝑎</a:t>
            </a:r>
            <a:r>
              <a:rPr lang="en-US" altLang="zh-CN" baseline="-25000" dirty="0">
                <a:solidFill>
                  <a:srgbClr val="7030A0"/>
                </a:solidFill>
              </a:rPr>
              <a:t>2</a:t>
            </a:r>
            <a:r>
              <a:rPr lang="en-US" altLang="zh-CN" dirty="0">
                <a:solidFill>
                  <a:srgbClr val="7030A0"/>
                </a:solidFill>
              </a:rPr>
              <a:t>+...+</a:t>
            </a:r>
            <a:r>
              <a:rPr lang="zh-CN" altLang="en-US" dirty="0">
                <a:solidFill>
                  <a:srgbClr val="7030A0"/>
                </a:solidFill>
              </a:rPr>
              <a:t>𝑘</a:t>
            </a:r>
            <a:r>
              <a:rPr lang="zh-CN" altLang="en-US" baseline="-25000" dirty="0">
                <a:solidFill>
                  <a:srgbClr val="7030A0"/>
                </a:solidFill>
              </a:rPr>
              <a:t>𝑚</a:t>
            </a:r>
            <a:r>
              <a:rPr lang="zh-CN" altLang="en-US" b="1" dirty="0">
                <a:solidFill>
                  <a:srgbClr val="7030A0"/>
                </a:solidFill>
              </a:rPr>
              <a:t>𝑎</a:t>
            </a:r>
            <a:r>
              <a:rPr lang="zh-CN" altLang="en-US" baseline="-25000" dirty="0">
                <a:solidFill>
                  <a:srgbClr val="7030A0"/>
                </a:solidFill>
              </a:rPr>
              <a:t>𝑚</a:t>
            </a:r>
            <a:r>
              <a:rPr lang="en-US" altLang="zh-CN" dirty="0">
                <a:solidFill>
                  <a:srgbClr val="7030A0"/>
                </a:solidFill>
              </a:rPr>
              <a:t>=0</a:t>
            </a:r>
            <a:r>
              <a:rPr lang="zh-CN" altLang="en-US" dirty="0">
                <a:solidFill>
                  <a:srgbClr val="7030A0"/>
                </a:solidFill>
              </a:rPr>
              <a:t>，则称向量组 </a:t>
            </a:r>
            <a:r>
              <a:rPr lang="en-US" altLang="zh-CN" b="1" dirty="0">
                <a:solidFill>
                  <a:srgbClr val="7030A0"/>
                </a:solidFill>
              </a:rPr>
              <a:t>A</a:t>
            </a:r>
            <a:r>
              <a:rPr lang="zh-CN" altLang="en-US" dirty="0">
                <a:solidFill>
                  <a:srgbClr val="7030A0"/>
                </a:solidFill>
              </a:rPr>
              <a:t>是线性相关的，否则称它</a:t>
            </a:r>
            <a:r>
              <a:rPr lang="zh-CN" altLang="en-US" b="1" dirty="0">
                <a:solidFill>
                  <a:srgbClr val="7030A0"/>
                </a:solidFill>
              </a:rPr>
              <a:t>线性无关</a:t>
            </a:r>
            <a:r>
              <a:rPr lang="zh-CN" altLang="en-US" dirty="0">
                <a:solidFill>
                  <a:srgbClr val="7030A0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这意味着，只有在 𝑘</a:t>
            </a:r>
            <a:r>
              <a:rPr lang="en-US" altLang="zh-CN" baseline="-25000" dirty="0"/>
              <a:t>1</a:t>
            </a:r>
            <a:r>
              <a:rPr lang="en-US" altLang="zh-CN" dirty="0"/>
              <a:t>=</a:t>
            </a:r>
            <a:r>
              <a:rPr lang="zh-CN" altLang="en-US" dirty="0"/>
              <a:t>𝑘</a:t>
            </a:r>
            <a:r>
              <a:rPr lang="en-US" altLang="zh-CN" baseline="-25000" dirty="0"/>
              <a:t>2</a:t>
            </a:r>
            <a:r>
              <a:rPr lang="en-US" altLang="zh-CN" dirty="0"/>
              <a:t>=,...,=</a:t>
            </a:r>
            <a:r>
              <a:rPr lang="zh-CN" altLang="en-US" dirty="0"/>
              <a:t>𝑘</a:t>
            </a:r>
            <a:r>
              <a:rPr lang="zh-CN" altLang="en-US" baseline="-25000" dirty="0"/>
              <a:t>𝑚</a:t>
            </a:r>
            <a:r>
              <a:rPr lang="en-US" altLang="zh-CN" dirty="0"/>
              <a:t>=0 </a:t>
            </a:r>
            <a:r>
              <a:rPr lang="zh-CN" altLang="en-US" dirty="0"/>
              <a:t>时，线性组合才能满足𝑘</a:t>
            </a:r>
            <a:r>
              <a:rPr lang="en-US" altLang="zh-CN" baseline="-25000" dirty="0"/>
              <a:t>1</a:t>
            </a:r>
            <a:r>
              <a:rPr lang="zh-CN" altLang="en-US" b="1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𝑘</a:t>
            </a:r>
            <a:r>
              <a:rPr lang="en-US" altLang="zh-CN" baseline="-25000" dirty="0"/>
              <a:t>2</a:t>
            </a:r>
            <a:r>
              <a:rPr lang="zh-CN" altLang="en-US" b="1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𝑘</a:t>
            </a:r>
            <a:r>
              <a:rPr lang="zh-CN" altLang="en-US" baseline="-25000" dirty="0"/>
              <a:t>𝑚</a:t>
            </a:r>
            <a:r>
              <a:rPr lang="zh-CN" altLang="en-US" b="1" dirty="0"/>
              <a:t>𝑎</a:t>
            </a:r>
            <a:r>
              <a:rPr lang="zh-CN" altLang="en-US" baseline="-25000" dirty="0"/>
              <a:t>𝑚</a:t>
            </a:r>
            <a:r>
              <a:rPr lang="en-US" altLang="zh-CN" dirty="0"/>
              <a:t>=0</a:t>
            </a:r>
            <a:r>
              <a:rPr lang="zh-CN" altLang="en-US" dirty="0"/>
              <a:t>；否则，如果</a:t>
            </a:r>
            <a:r>
              <a:rPr lang="zh-CN" altLang="en-US" dirty="0">
                <a:solidFill>
                  <a:srgbClr val="0000FF"/>
                </a:solidFill>
              </a:rPr>
              <a:t>存在 𝑘</a:t>
            </a:r>
            <a:r>
              <a:rPr lang="zh-CN" altLang="en-US" baseline="-25000" dirty="0">
                <a:solidFill>
                  <a:srgbClr val="0000FF"/>
                </a:solidFill>
              </a:rPr>
              <a:t>𝑖</a:t>
            </a:r>
            <a:r>
              <a:rPr lang="zh-CN" altLang="en-US" dirty="0">
                <a:solidFill>
                  <a:srgbClr val="0000FF"/>
                </a:solidFill>
              </a:rPr>
              <a:t>≠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/>
              <a:t>，则</a:t>
            </a:r>
            <a:r>
              <a:rPr lang="en-US" altLang="zh-CN" b="1" i="1" dirty="0"/>
              <a:t>A</a:t>
            </a:r>
            <a:r>
              <a:rPr lang="zh-CN" altLang="en-US" dirty="0"/>
              <a:t>就是</a:t>
            </a:r>
            <a:r>
              <a:rPr lang="zh-CN" altLang="en-US" dirty="0">
                <a:solidFill>
                  <a:srgbClr val="FF0000"/>
                </a:solidFill>
              </a:rPr>
              <a:t>线性相关</a:t>
            </a:r>
            <a:r>
              <a:rPr lang="zh-CN" altLang="en-US" dirty="0"/>
              <a:t>的。也就是说，</a:t>
            </a:r>
            <a:r>
              <a:rPr lang="zh-CN" altLang="en-US" b="1" dirty="0"/>
              <a:t>满足向量组</a:t>
            </a:r>
            <a:r>
              <a:rPr lang="en-US" altLang="zh-CN" b="1" i="1" dirty="0"/>
              <a:t>A</a:t>
            </a:r>
            <a:r>
              <a:rPr lang="zh-CN" altLang="en-US" b="1" dirty="0"/>
              <a:t>线性无关的条件是有序数全为</a:t>
            </a:r>
            <a:r>
              <a:rPr lang="en-US" altLang="zh-CN" b="1" dirty="0"/>
              <a:t>0</a:t>
            </a:r>
            <a:r>
              <a:rPr lang="zh-CN" altLang="en-US" b="1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104236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线性无关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1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下面我们简单证明一下，为什么</a:t>
            </a:r>
            <a:r>
              <a:rPr lang="zh-CN" altLang="en-US" dirty="0">
                <a:solidFill>
                  <a:srgbClr val="0000FF"/>
                </a:solidFill>
              </a:rPr>
              <a:t>线性无关</a:t>
            </a:r>
            <a:r>
              <a:rPr lang="zh-CN" altLang="en-US" dirty="0">
                <a:solidFill>
                  <a:srgbClr val="FF0000"/>
                </a:solidFill>
              </a:rPr>
              <a:t>等价于</a:t>
            </a:r>
            <a:r>
              <a:rPr lang="zh-CN" altLang="en-US" dirty="0">
                <a:solidFill>
                  <a:srgbClr val="0000FF"/>
                </a:solidFill>
              </a:rPr>
              <a:t>唯一性</a:t>
            </a:r>
            <a:r>
              <a:rPr lang="zh-CN" altLang="en-US" dirty="0"/>
              <a:t>。首先给出两个假设：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假设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r>
              <a:rPr lang="zh-CN" altLang="en-US" dirty="0"/>
              <a:t>存在</a:t>
            </a:r>
            <a:r>
              <a:rPr lang="zh-CN" altLang="en-US" dirty="0">
                <a:solidFill>
                  <a:srgbClr val="0000FF"/>
                </a:solidFill>
              </a:rPr>
              <a:t>线性无关</a:t>
            </a:r>
            <a:r>
              <a:rPr lang="zh-CN" altLang="en-US" dirty="0"/>
              <a:t>的向量组</a:t>
            </a:r>
            <a:r>
              <a:rPr lang="en-US" altLang="zh-CN" b="1" dirty="0"/>
              <a:t>U</a:t>
            </a:r>
            <a:r>
              <a:rPr lang="en-US" altLang="zh-CN" dirty="0"/>
              <a:t>: </a:t>
            </a:r>
            <a:r>
              <a:rPr lang="zh-CN" altLang="en-US" b="1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b="1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b="1" dirty="0"/>
              <a:t>𝑢</a:t>
            </a:r>
            <a:r>
              <a:rPr lang="zh-CN" altLang="en-US" baseline="-25000" dirty="0"/>
              <a:t>𝑛</a:t>
            </a:r>
            <a:r>
              <a:rPr lang="zh-CN" altLang="en-US" dirty="0"/>
              <a:t> 是空间 </a:t>
            </a:r>
            <a:r>
              <a:rPr lang="zh-CN" altLang="en-US" b="1" dirty="0"/>
              <a:t>𝑉</a:t>
            </a:r>
            <a:r>
              <a:rPr lang="zh-CN" altLang="en-US" baseline="-25000" dirty="0"/>
              <a:t>𝑛</a:t>
            </a:r>
            <a:r>
              <a:rPr lang="zh-CN" altLang="en-US" dirty="0"/>
              <a:t> 的基底向量，即空间中的任意一个向量都可以使用</a:t>
            </a:r>
            <a:r>
              <a:rPr lang="en-US" altLang="zh-CN" b="1" dirty="0">
                <a:solidFill>
                  <a:srgbClr val="00B050"/>
                </a:solidFill>
              </a:rPr>
              <a:t>U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B050"/>
                </a:solidFill>
              </a:rPr>
              <a:t>不全为零的有序</a:t>
            </a:r>
            <a:r>
              <a:rPr lang="zh-CN" altLang="en-US" dirty="0"/>
              <a:t>数来表征。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假设</a:t>
            </a:r>
            <a:r>
              <a:rPr lang="en-US" altLang="zh-CN" b="1" dirty="0"/>
              <a:t>2</a:t>
            </a:r>
            <a:r>
              <a:rPr lang="zh-CN" altLang="en-US" b="1" dirty="0"/>
              <a:t>：</a:t>
            </a:r>
            <a:r>
              <a:rPr lang="zh-CN" altLang="en-US" dirty="0"/>
              <a:t>给定一个指定向量</a:t>
            </a:r>
            <a:r>
              <a:rPr lang="zh-CN" altLang="en-US" b="1" dirty="0"/>
              <a:t>𝑤</a:t>
            </a:r>
            <a:r>
              <a:rPr lang="zh-CN" altLang="en-US" dirty="0"/>
              <a:t>，该向量可以同时使用</a:t>
            </a:r>
            <a:r>
              <a:rPr lang="en-US" altLang="zh-CN" b="1" dirty="0">
                <a:solidFill>
                  <a:srgbClr val="00B050"/>
                </a:solidFill>
              </a:rPr>
              <a:t>U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B050"/>
                </a:solidFill>
              </a:rPr>
              <a:t>两组不全为零</a:t>
            </a:r>
            <a:r>
              <a:rPr lang="zh-CN" altLang="en-US" dirty="0"/>
              <a:t>的有序数𝑎</a:t>
            </a:r>
            <a:r>
              <a:rPr lang="en-US" altLang="zh-CN" baseline="-25000" dirty="0"/>
              <a:t>n,</a:t>
            </a:r>
            <a:r>
              <a:rPr lang="zh-CN" altLang="en-US" dirty="0"/>
              <a:t>𝑏</a:t>
            </a:r>
            <a:r>
              <a:rPr lang="zh-CN" altLang="en-US" baseline="-25000" dirty="0"/>
              <a:t>𝑛</a:t>
            </a:r>
            <a:r>
              <a:rPr lang="zh-CN" altLang="en-US" dirty="0"/>
              <a:t>来表征，即：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</a:t>
            </a:r>
            <a:r>
              <a:rPr lang="zh-CN" altLang="en-US" dirty="0"/>
              <a:t>  </a:t>
            </a:r>
            <a:r>
              <a:rPr lang="zh-CN" altLang="en-US" b="1" dirty="0"/>
              <a:t>𝑤</a:t>
            </a:r>
            <a:r>
              <a:rPr lang="en-US" altLang="zh-CN" dirty="0"/>
              <a:t>=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zh-CN" altLang="en-US" b="1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zh-CN" altLang="en-US" b="1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𝑎</a:t>
            </a:r>
            <a:r>
              <a:rPr lang="zh-CN" altLang="en-US" baseline="-25000" dirty="0"/>
              <a:t>𝑛</a:t>
            </a:r>
            <a:r>
              <a:rPr lang="zh-CN" altLang="en-US" b="1" dirty="0"/>
              <a:t>𝑢</a:t>
            </a:r>
            <a:r>
              <a:rPr lang="zh-CN" altLang="en-US" baseline="-25000" dirty="0"/>
              <a:t>𝑛</a:t>
            </a:r>
            <a:r>
              <a:rPr lang="en-US" altLang="zh-CN" dirty="0"/>
              <a:t>=</a:t>
            </a:r>
            <a:r>
              <a:rPr lang="zh-CN" altLang="en-US" dirty="0"/>
              <a:t>𝑏</a:t>
            </a:r>
            <a:r>
              <a:rPr lang="en-US" altLang="zh-CN" baseline="-25000" dirty="0"/>
              <a:t>1</a:t>
            </a:r>
            <a:r>
              <a:rPr lang="zh-CN" altLang="en-US" b="1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𝑏</a:t>
            </a:r>
            <a:r>
              <a:rPr lang="en-US" altLang="zh-CN" baseline="-25000" dirty="0"/>
              <a:t>2</a:t>
            </a:r>
            <a:r>
              <a:rPr lang="zh-CN" altLang="en-US" b="1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𝑏</a:t>
            </a:r>
            <a:r>
              <a:rPr lang="zh-CN" altLang="en-US" baseline="-25000" dirty="0"/>
              <a:t>𝑛</a:t>
            </a:r>
            <a:r>
              <a:rPr lang="zh-CN" altLang="en-US" b="1" dirty="0"/>
              <a:t>𝑢</a:t>
            </a:r>
            <a:r>
              <a:rPr lang="zh-CN" altLang="en-US" baseline="-25000" dirty="0"/>
              <a:t>𝑛</a:t>
            </a:r>
            <a:r>
              <a:rPr lang="zh-CN" altLang="en-US" dirty="0"/>
              <a:t> 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82715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线性无关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DC0D9CEB-2240-48F8-991E-A9B087A7AA6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211519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整理一下有</a:t>
                </a:r>
                <a:r>
                  <a:rPr lang="en-US" altLang="zh-CN" dirty="0"/>
                  <a:t>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1 </a:t>
                </a:r>
                <a:r>
                  <a:rPr lang="en-US" altLang="zh-CN" dirty="0"/>
                  <a:t>− </a:t>
                </a:r>
                <a:r>
                  <a:rPr lang="zh-CN" altLang="en-US" dirty="0"/>
                  <a:t>𝑏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)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 </a:t>
                </a:r>
                <a:r>
                  <a:rPr lang="en-US" altLang="zh-CN" dirty="0"/>
                  <a:t>+ (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2 </a:t>
                </a:r>
                <a:r>
                  <a:rPr lang="en-US" altLang="zh-CN" dirty="0"/>
                  <a:t>− </a:t>
                </a:r>
                <a:r>
                  <a:rPr lang="zh-CN" altLang="en-US" dirty="0"/>
                  <a:t>𝑏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 </a:t>
                </a:r>
                <a:r>
                  <a:rPr lang="en-US" altLang="zh-CN" dirty="0"/>
                  <a:t>+...+ (</a:t>
                </a:r>
                <a:r>
                  <a:rPr lang="zh-CN" altLang="en-US" dirty="0"/>
                  <a:t>𝑎</a:t>
                </a:r>
                <a:r>
                  <a:rPr lang="zh-CN" altLang="en-US" baseline="-25000" dirty="0"/>
                  <a:t>𝑛 </a:t>
                </a:r>
                <a:r>
                  <a:rPr lang="zh-CN" altLang="en-US" dirty="0"/>
                  <a:t>− 𝑏</a:t>
                </a:r>
                <a:r>
                  <a:rPr lang="zh-CN" altLang="en-US" baseline="-25000" dirty="0"/>
                  <a:t>𝑛</a:t>
                </a:r>
                <a:r>
                  <a:rPr lang="en-US" altLang="zh-CN" dirty="0"/>
                  <a:t>)</a:t>
                </a:r>
                <a:r>
                  <a:rPr lang="zh-CN" altLang="en-US" b="1" dirty="0"/>
                  <a:t>𝑢</a:t>
                </a:r>
                <a:r>
                  <a:rPr lang="zh-CN" altLang="en-US" baseline="-25000" dirty="0"/>
                  <a:t>𝑛 </a:t>
                </a:r>
                <a:r>
                  <a:rPr lang="en-US" altLang="zh-CN" dirty="0"/>
                  <a:t>= 0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由于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,...,</a:t>
                </a:r>
                <a:r>
                  <a:rPr lang="zh-CN" altLang="en-US" b="1" dirty="0"/>
                  <a:t>𝑢</a:t>
                </a:r>
                <a:r>
                  <a:rPr lang="zh-CN" altLang="en-US" baseline="-25000" dirty="0"/>
                  <a:t>𝑛 </a:t>
                </a:r>
                <a:r>
                  <a:rPr lang="zh-CN" altLang="en-US" dirty="0"/>
                  <a:t>是一组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线性无关</a:t>
                </a:r>
                <a:r>
                  <a:rPr lang="zh-CN" altLang="en-US" dirty="0"/>
                  <a:t>的向量，因此为了满足线性组合的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等式等于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r>
                  <a:rPr lang="zh-CN" altLang="en-US" dirty="0"/>
                  <a:t>的要求，就必须满足：</a:t>
                </a:r>
                <a:endParaRPr lang="en-US" altLang="zh-CN" dirty="0"/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dirty="0"/>
                  <a:t>𝑎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−</a:t>
                </a:r>
                <a:r>
                  <a:rPr lang="zh-CN" altLang="en-US" dirty="0"/>
                  <a:t>𝑏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+=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−</a:t>
                </a:r>
                <a:r>
                  <a:rPr lang="zh-CN" altLang="en-US" dirty="0"/>
                  <a:t>𝑏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=...=</a:t>
                </a:r>
                <a:r>
                  <a:rPr lang="zh-CN" altLang="en-US" dirty="0"/>
                  <a:t>𝑎</a:t>
                </a:r>
                <a:r>
                  <a:rPr lang="zh-CN" altLang="en-US" baseline="-25000" dirty="0"/>
                  <a:t>𝑛</a:t>
                </a:r>
                <a:r>
                  <a:rPr lang="zh-CN" altLang="en-US" dirty="0"/>
                  <a:t>−𝑏</a:t>
                </a:r>
                <a:r>
                  <a:rPr lang="zh-CN" altLang="en-US" baseline="-25000" dirty="0"/>
                  <a:t>𝑛</a:t>
                </a:r>
                <a:r>
                  <a:rPr lang="en-US" altLang="zh-CN" dirty="0"/>
                  <a:t>=0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因此，对于任意 𝑎</a:t>
                </a:r>
                <a:r>
                  <a:rPr lang="zh-CN" altLang="en-US" baseline="-25000" dirty="0"/>
                  <a:t>𝑖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𝑏</a:t>
                </a:r>
                <a:r>
                  <a:rPr lang="zh-CN" altLang="en-US" baseline="-25000" dirty="0"/>
                  <a:t>𝑖</a:t>
                </a:r>
                <a:r>
                  <a:rPr lang="zh-CN" altLang="en-US" dirty="0"/>
                  <a:t> 都有𝑎</a:t>
                </a:r>
                <a:r>
                  <a:rPr lang="zh-CN" altLang="en-US" baseline="-25000" dirty="0"/>
                  <a:t>𝑖</a:t>
                </a:r>
                <a:r>
                  <a:rPr lang="zh-CN" altLang="en-US" dirty="0"/>
                  <a:t>−𝑏</a:t>
                </a:r>
                <a:r>
                  <a:rPr lang="zh-CN" altLang="en-US" baseline="-25000" dirty="0"/>
                  <a:t>𝑖</a:t>
                </a:r>
                <a:r>
                  <a:rPr lang="en-US" altLang="zh-CN" dirty="0"/>
                  <a:t>=0</a:t>
                </a:r>
                <a:r>
                  <a:rPr lang="zh-CN" altLang="en-US" dirty="0"/>
                  <a:t>，即 𝑎</a:t>
                </a:r>
                <a:r>
                  <a:rPr lang="zh-CN" altLang="en-US" baseline="-25000" dirty="0"/>
                  <a:t>𝑖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𝑏</a:t>
                </a:r>
                <a:r>
                  <a:rPr lang="zh-CN" altLang="en-US" baseline="-25000" dirty="0"/>
                  <a:t>𝑖</a:t>
                </a:r>
                <a:r>
                  <a:rPr lang="zh-CN" altLang="en-US" dirty="0"/>
                  <a:t>。这个结论与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假设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2——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存在两组有序数</a:t>
                </a:r>
                <a:r>
                  <a:rPr lang="zh-CN" altLang="en-US" dirty="0"/>
                  <a:t>相违背。由此，反证了不可能存在两种不同的线性组合使得基向量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/>
                  <a:t>能够用来表达空间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中的所有向量。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综上，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线性无关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与表示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唯一性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是等价的。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DC0D9CEB-2240-48F8-991E-A9B087A7A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211519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388455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结论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6200" y="1397097"/>
            <a:ext cx="8915400" cy="41035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在 𝑛 维空间中，向量组 𝐸</a:t>
            </a:r>
            <a:r>
              <a:rPr lang="en-US" altLang="zh-CN" dirty="0"/>
              <a:t>=</a:t>
            </a:r>
            <a:r>
              <a:rPr lang="zh-CN" altLang="en-US" b="1" dirty="0"/>
              <a:t>𝑒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b="1" dirty="0"/>
              <a:t>𝑒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b="1" dirty="0"/>
              <a:t>𝑒</a:t>
            </a:r>
            <a:r>
              <a:rPr lang="zh-CN" altLang="en-US" baseline="-25000" dirty="0"/>
              <a:t>𝑛</a:t>
            </a:r>
            <a:r>
              <a:rPr lang="zh-CN" altLang="en-US" dirty="0"/>
              <a:t>  能够构成</a:t>
            </a:r>
            <a:r>
              <a:rPr lang="zh-CN" altLang="en-US" dirty="0">
                <a:solidFill>
                  <a:srgbClr val="FF0000"/>
                </a:solidFill>
              </a:rPr>
              <a:t>基底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充要条件</a:t>
            </a:r>
            <a:r>
              <a:rPr lang="zh-CN" altLang="en-US" dirty="0"/>
              <a:t>是：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/>
              <a:t>𝑛 维空间中的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任何向量𝑣</a:t>
            </a:r>
            <a:r>
              <a:rPr lang="zh-CN" altLang="en-US" dirty="0"/>
              <a:t>，都能表示为：</a:t>
            </a:r>
            <a:r>
              <a:rPr lang="zh-CN" altLang="en-US" b="1" dirty="0"/>
              <a:t>𝑣</a:t>
            </a:r>
            <a:r>
              <a:rPr lang="en-US" altLang="zh-CN" dirty="0"/>
              <a:t>=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zh-CN" altLang="en-US" b="1" dirty="0"/>
              <a:t>𝑒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zh-CN" altLang="en-US" b="1" dirty="0"/>
              <a:t>𝑒</a:t>
            </a:r>
            <a:r>
              <a:rPr lang="en-US" altLang="zh-CN" baseline="-25000" dirty="0"/>
              <a:t>2</a:t>
            </a:r>
            <a:r>
              <a:rPr lang="en-US" altLang="zh-CN" dirty="0"/>
              <a:t>+...+ 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zh-CN" altLang="en-US" b="1" dirty="0"/>
              <a:t>𝑒</a:t>
            </a:r>
            <a:r>
              <a:rPr lang="zh-CN" altLang="en-US" baseline="-25000" dirty="0"/>
              <a:t>𝑛 </a:t>
            </a:r>
            <a:r>
              <a:rPr lang="zh-CN" altLang="en-US" dirty="0"/>
              <a:t>的形式；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/>
              <a:t>以上的这种表示形式是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唯一的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换句话说，构成 𝑛 维空间的基底的 𝑛 个向量 </a:t>
            </a:r>
            <a:r>
              <a:rPr lang="en-US" altLang="zh-CN" dirty="0"/>
              <a:t>(</a:t>
            </a:r>
            <a:r>
              <a:rPr lang="zh-CN" altLang="en-US" b="1" dirty="0"/>
              <a:t>𝑒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b="1" dirty="0"/>
              <a:t>𝑒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b="1" dirty="0"/>
              <a:t>𝑒</a:t>
            </a:r>
            <a:r>
              <a:rPr lang="zh-CN" altLang="en-US" baseline="-25000" dirty="0"/>
              <a:t>𝑛</a:t>
            </a:r>
            <a:r>
              <a:rPr lang="en-US" altLang="zh-CN" dirty="0"/>
              <a:t>) </a:t>
            </a:r>
            <a:r>
              <a:rPr lang="zh-CN" altLang="en-US" dirty="0"/>
              <a:t>必须满足</a:t>
            </a:r>
            <a:r>
              <a:rPr lang="zh-CN" altLang="en-US" b="1" dirty="0">
                <a:solidFill>
                  <a:srgbClr val="0000FF"/>
                </a:solidFill>
              </a:rPr>
              <a:t>线性无关</a:t>
            </a:r>
            <a:r>
              <a:rPr lang="zh-CN" altLang="en-US" dirty="0"/>
              <a:t>的条件。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386511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课堂互动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23072-9A50-4F7D-9AC5-AE026FCE5347}"/>
              </a:ext>
            </a:extLst>
          </p:cNvPr>
          <p:cNvSpPr txBox="1"/>
          <p:nvPr/>
        </p:nvSpPr>
        <p:spPr>
          <a:xfrm>
            <a:off x="5867402" y="3195792"/>
            <a:ext cx="787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3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156C9AF-E319-43B3-A80A-FF6263E1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889385"/>
            <a:ext cx="9144000" cy="649986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维数、基底与坐标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BA2783-B716-43EE-BDF4-B1E4C00FA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维数与基底的定义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E4D1F29C-7647-42A0-BE79-A05E1BB4C5B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52400" y="1397097"/>
                <a:ext cx="8839200" cy="3691102"/>
              </a:xfrm>
            </p:spPr>
            <p:txBody>
              <a:bodyPr/>
              <a:lstStyle/>
              <a:p>
                <a:r>
                  <a:rPr lang="zh-CN" altLang="en-US" dirty="0"/>
                  <a:t>   在线性空间 </a:t>
                </a:r>
                <a:r>
                  <a:rPr lang="zh-CN" altLang="en-US" b="1" dirty="0"/>
                  <a:t>𝑉</a:t>
                </a:r>
                <a:r>
                  <a:rPr lang="zh-CN" altLang="en-US" dirty="0"/>
                  <a:t> 中，如果存在 𝑛 个元素</a:t>
                </a:r>
                <a:r>
                  <a:rPr lang="zh-CN" altLang="en-US" b="1" dirty="0"/>
                  <a:t>𝑎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𝑎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,...,</a:t>
                </a:r>
                <a:r>
                  <a:rPr lang="zh-CN" altLang="en-US" b="1" dirty="0"/>
                  <a:t>𝑎</a:t>
                </a:r>
                <a:r>
                  <a:rPr lang="en-US" altLang="zh-CN" baseline="-25000" dirty="0"/>
                  <a:t>n </a:t>
                </a:r>
                <a:r>
                  <a:rPr lang="zh-CN" altLang="en-US" dirty="0"/>
                  <a:t>满足：</a:t>
                </a:r>
              </a:p>
              <a:p>
                <a:endParaRPr lang="zh-CN" alt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b="1" dirty="0"/>
                  <a:t>𝑎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𝑎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,...,</a:t>
                </a:r>
                <a:r>
                  <a:rPr lang="zh-CN" altLang="en-US" b="1" dirty="0"/>
                  <a:t>𝑎</a:t>
                </a:r>
                <a:r>
                  <a:rPr lang="en-US" altLang="zh-CN" baseline="-25000" dirty="0"/>
                  <a:t>n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线性无关</a:t>
                </a:r>
                <a:r>
                  <a:rPr lang="zh-CN" altLang="en-US" dirty="0"/>
                  <a:t>；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b="1" dirty="0"/>
                  <a:t>𝑉 </a:t>
                </a:r>
                <a:r>
                  <a:rPr lang="zh-CN" altLang="en-US" dirty="0"/>
                  <a:t>中任一元素 </a:t>
                </a:r>
                <a:r>
                  <a:rPr lang="zh-CN" altLang="en-US" b="1" dirty="0"/>
                  <a:t>𝑎 </a:t>
                </a:r>
                <a:r>
                  <a:rPr lang="zh-CN" altLang="en-US" dirty="0"/>
                  <a:t>总可由</a:t>
                </a:r>
                <a:r>
                  <a:rPr lang="zh-CN" altLang="en-US" b="1" dirty="0"/>
                  <a:t>𝑎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𝑎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,...,</a:t>
                </a:r>
                <a:r>
                  <a:rPr lang="zh-CN" altLang="en-US" b="1" dirty="0"/>
                  <a:t>𝑎</a:t>
                </a:r>
                <a:r>
                  <a:rPr lang="en-US" altLang="zh-CN" baseline="-25000" dirty="0"/>
                  <a:t>n</a:t>
                </a:r>
                <a:r>
                  <a:rPr lang="zh-CN" altLang="en-US" dirty="0"/>
                  <a:t>线性表示，那么</a:t>
                </a:r>
                <a:r>
                  <a:rPr lang="zh-CN" altLang="en-US" b="1" dirty="0"/>
                  <a:t>𝑎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𝑎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,...,</a:t>
                </a:r>
                <a:r>
                  <a:rPr lang="zh-CN" altLang="en-US" b="1" dirty="0"/>
                  <a:t>𝑎</a:t>
                </a:r>
                <a:r>
                  <a:rPr lang="en-US" altLang="zh-CN" baseline="-25000" dirty="0"/>
                  <a:t>n</a:t>
                </a:r>
                <a:r>
                  <a:rPr lang="zh-CN" altLang="en-US" dirty="0"/>
                  <a:t>就称为线性空间 𝑉 的一个</a:t>
                </a:r>
                <a:r>
                  <a:rPr lang="zh-CN" altLang="en-US" b="1" dirty="0"/>
                  <a:t>基（基底）</a:t>
                </a:r>
                <a:r>
                  <a:rPr lang="zh-CN" altLang="en-US" dirty="0"/>
                  <a:t>，𝑛 称为线性空间 𝑉 的</a:t>
                </a:r>
                <a:r>
                  <a:rPr lang="zh-CN" altLang="en-US" b="1" dirty="0"/>
                  <a:t>维数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   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维数</a:t>
                </a:r>
                <a:r>
                  <a:rPr lang="zh-CN" altLang="en-US" dirty="0"/>
                  <a:t>为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𝑛</a:t>
                </a:r>
                <a:r>
                  <a:rPr lang="zh-CN" altLang="en-US" dirty="0"/>
                  <a:t> 的线性空间称为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𝑛 维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线性空间</a:t>
                </a:r>
                <a:r>
                  <a:rPr lang="zh-CN" altLang="en-US" dirty="0"/>
                  <a:t>，记作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E4D1F29C-7647-42A0-BE79-A05E1BB4C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52400" y="1397097"/>
                <a:ext cx="8839200" cy="3691102"/>
              </a:xfrm>
              <a:blipFill>
                <a:blip r:embed="rId2"/>
                <a:stretch>
                  <a:fillRect l="-690" r="-483" b="-10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维数与基底</a:t>
            </a:r>
          </a:p>
        </p:txBody>
      </p:sp>
    </p:spTree>
    <p:extLst>
      <p:ext uri="{BB962C8B-B14F-4D97-AF65-F5344CB8AC3E}">
        <p14:creationId xmlns:p14="http://schemas.microsoft.com/office/powerpoint/2010/main" val="215898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B3D7BEF4-D964-4795-BD18-9F8DADBD950D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76200" y="776238"/>
                <a:ext cx="8991600" cy="5210877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空间</a:t>
                </a:r>
                <a:r>
                  <a:rPr lang="zh-CN" altLang="en-US" dirty="0"/>
                  <a:t>：若知</a:t>
                </a:r>
                <a:r>
                  <a:rPr lang="zh-CN" altLang="en-US" b="1" dirty="0"/>
                  <a:t>𝑎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𝑎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,...,</a:t>
                </a:r>
                <a:r>
                  <a:rPr lang="zh-CN" altLang="en-US" b="1" dirty="0"/>
                  <a:t>𝑎</a:t>
                </a:r>
                <a:r>
                  <a:rPr lang="en-US" altLang="zh-CN" baseline="-25000" dirty="0"/>
                  <a:t>n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的一个基，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=&gt; </a:t>
                </a:r>
                <a:r>
                  <a:rPr lang="zh-CN" altLang="en-US" dirty="0"/>
                  <a:t>则线性空间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可表示为：</a:t>
                </a:r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 marL="806450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={</a:t>
                </a:r>
                <a:r>
                  <a:rPr lang="zh-CN" altLang="en-US" b="1" dirty="0"/>
                  <a:t>𝑎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𝑥</a:t>
                </a:r>
                <a:r>
                  <a:rPr lang="en-US" altLang="zh-CN" baseline="-25000" dirty="0"/>
                  <a:t>1</a:t>
                </a:r>
                <a:r>
                  <a:rPr lang="zh-CN" altLang="en-US" b="1" dirty="0"/>
                  <a:t>𝑎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𝑥</a:t>
                </a:r>
                <a:r>
                  <a:rPr lang="en-US" altLang="zh-CN" baseline="-25000" dirty="0"/>
                  <a:t>2</a:t>
                </a:r>
                <a:r>
                  <a:rPr lang="zh-CN" altLang="en-US" b="1" dirty="0"/>
                  <a:t>𝑎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+...+</a:t>
                </a:r>
                <a:r>
                  <a:rPr lang="zh-CN" altLang="en-US" dirty="0"/>
                  <a:t>𝑥</a:t>
                </a:r>
                <a:r>
                  <a:rPr lang="en-US" altLang="zh-CN" baseline="-25000" dirty="0"/>
                  <a:t>n</a:t>
                </a:r>
                <a:r>
                  <a:rPr lang="zh-CN" altLang="en-US" b="1" dirty="0"/>
                  <a:t>𝑎</a:t>
                </a:r>
                <a:r>
                  <a:rPr lang="en-US" altLang="zh-CN" baseline="-25000" dirty="0"/>
                  <a:t>n </a:t>
                </a:r>
                <a:r>
                  <a:rPr lang="en-US" altLang="zh-CN" dirty="0"/>
                  <a:t>|</a:t>
                </a:r>
                <a:r>
                  <a:rPr lang="zh-CN" altLang="en-US" dirty="0"/>
                  <a:t>𝑥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𝑥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,...,</a:t>
                </a:r>
                <a:r>
                  <a:rPr lang="zh-CN" altLang="en-US" dirty="0"/>
                  <a:t>𝑥</a:t>
                </a:r>
                <a:r>
                  <a:rPr lang="en-US" altLang="zh-CN" baseline="-25000" dirty="0"/>
                  <a:t>n </a:t>
                </a:r>
                <a:r>
                  <a:rPr lang="zh-CN" altLang="en-US" dirty="0"/>
                  <a:t>∈</a:t>
                </a:r>
                <a:r>
                  <a:rPr lang="en-US" altLang="zh-CN" dirty="0"/>
                  <a:t>R}</a:t>
                </a:r>
                <a:r>
                  <a:rPr lang="zh-CN" altLang="en-US" dirty="0"/>
                  <a:t>，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基的特性</a:t>
                </a:r>
                <a:r>
                  <a:rPr lang="zh-CN" altLang="en-US" dirty="0"/>
                  <a:t>：若</a:t>
                </a:r>
                <a:r>
                  <a:rPr lang="zh-CN" altLang="en-US" b="1" dirty="0"/>
                  <a:t>𝑎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b="1" dirty="0"/>
                  <a:t>𝑎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,...,</a:t>
                </a:r>
                <a:r>
                  <a:rPr lang="zh-CN" altLang="en-US" b="1" dirty="0"/>
                  <a:t>𝑎</a:t>
                </a:r>
                <a:r>
                  <a:rPr lang="en-US" altLang="zh-CN" baseline="-25000" dirty="0"/>
                  <a:t>n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的一个基，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Symbol" panose="05050102010706020507" pitchFamily="18" charset="2"/>
                  <a:buChar char="Þ"/>
                </a:pPr>
                <a:r>
                  <a:rPr lang="zh-CN" altLang="en-US" dirty="0"/>
                  <a:t>则对任何向量</a:t>
                </a:r>
                <a:r>
                  <a:rPr lang="zh-CN" altLang="en-US" b="1" dirty="0"/>
                  <a:t>𝑎</a:t>
                </a:r>
                <a:r>
                  <a:rPr lang="zh-CN" altLang="en-US" dirty="0"/>
                  <a:t>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，都有一组有序数𝑥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𝑥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,...,</a:t>
                </a:r>
                <a:r>
                  <a:rPr lang="zh-CN" altLang="en-US" dirty="0"/>
                  <a:t>𝑥</a:t>
                </a:r>
                <a:r>
                  <a:rPr lang="zh-CN" altLang="en-US" baseline="-25000" dirty="0"/>
                  <a:t>𝑛</a:t>
                </a:r>
                <a:r>
                  <a:rPr lang="zh-CN" altLang="en-US" dirty="0"/>
                  <a:t>，使 </a:t>
                </a:r>
                <a:r>
                  <a:rPr lang="zh-CN" altLang="en-US" b="1" dirty="0"/>
                  <a:t>𝑎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𝑥</a:t>
                </a:r>
                <a:r>
                  <a:rPr lang="en-US" altLang="zh-CN" baseline="-25000" dirty="0"/>
                  <a:t>1</a:t>
                </a:r>
                <a:r>
                  <a:rPr lang="zh-CN" altLang="en-US" b="1" dirty="0"/>
                  <a:t>𝑎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𝑥</a:t>
                </a:r>
                <a:r>
                  <a:rPr lang="en-US" altLang="zh-CN" baseline="-25000" dirty="0"/>
                  <a:t>2</a:t>
                </a:r>
                <a:r>
                  <a:rPr lang="zh-CN" altLang="en-US" b="1" dirty="0"/>
                  <a:t>𝑎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+...+</a:t>
                </a:r>
                <a:r>
                  <a:rPr lang="zh-CN" altLang="en-US" dirty="0"/>
                  <a:t>𝑥</a:t>
                </a:r>
                <a:r>
                  <a:rPr lang="zh-CN" altLang="en-US" baseline="-25000" dirty="0"/>
                  <a:t>𝑛</a:t>
                </a:r>
                <a:r>
                  <a:rPr lang="zh-CN" altLang="en-US" b="1" dirty="0"/>
                  <a:t>𝑎</a:t>
                </a:r>
                <a:r>
                  <a:rPr lang="zh-CN" altLang="en-US" baseline="-25000" dirty="0"/>
                  <a:t>𝑛</a:t>
                </a:r>
                <a:r>
                  <a:rPr lang="zh-CN" altLang="en-US" dirty="0"/>
                  <a:t> ，并且这组数是唯一的。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Symbol" panose="05050102010706020507" pitchFamily="18" charset="2"/>
                  <a:buChar char="Þ"/>
                </a:pPr>
                <a:r>
                  <a:rPr lang="zh-CN" altLang="en-US" dirty="0"/>
                  <a:t>反之，任给一组有序数𝑥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𝑥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,...,</a:t>
                </a:r>
                <a:r>
                  <a:rPr lang="zh-CN" altLang="en-US" dirty="0"/>
                  <a:t>𝑥</a:t>
                </a:r>
                <a:r>
                  <a:rPr lang="zh-CN" altLang="en-US" baseline="-25000" dirty="0"/>
                  <a:t>𝑛</a:t>
                </a:r>
                <a:r>
                  <a:rPr lang="zh-CN" altLang="en-US" dirty="0"/>
                  <a:t>，总有唯一的元素 </a:t>
                </a:r>
                <a:r>
                  <a:rPr lang="zh-CN" altLang="en-US" b="1" dirty="0"/>
                  <a:t>𝑎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𝑥</a:t>
                </a:r>
                <a:r>
                  <a:rPr lang="en-US" altLang="zh-CN" baseline="-25000" dirty="0"/>
                  <a:t>1</a:t>
                </a:r>
                <a:r>
                  <a:rPr lang="zh-CN" altLang="en-US" b="1" dirty="0"/>
                  <a:t>𝑎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𝑥</a:t>
                </a:r>
                <a:r>
                  <a:rPr lang="en-US" altLang="zh-CN" baseline="-25000" dirty="0"/>
                  <a:t>2</a:t>
                </a:r>
                <a:r>
                  <a:rPr lang="zh-CN" altLang="en-US" b="1" dirty="0"/>
                  <a:t>𝑎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+...+</a:t>
                </a:r>
                <a:r>
                  <a:rPr lang="zh-CN" altLang="en-US" dirty="0"/>
                  <a:t>𝑥</a:t>
                </a:r>
                <a:r>
                  <a:rPr lang="zh-CN" altLang="en-US" baseline="-25000" dirty="0"/>
                  <a:t>𝑛</a:t>
                </a:r>
                <a:r>
                  <a:rPr lang="zh-CN" altLang="en-US" b="1" dirty="0"/>
                  <a:t>𝑎</a:t>
                </a:r>
                <a:r>
                  <a:rPr lang="zh-CN" altLang="en-US" baseline="-25000" dirty="0"/>
                  <a:t>𝑛</a:t>
                </a:r>
                <a:r>
                  <a:rPr lang="zh-CN" altLang="en-US" dirty="0"/>
                  <a:t> 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B3D7BEF4-D964-4795-BD18-9F8DADBD9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76200" y="776238"/>
                <a:ext cx="8991600" cy="5210877"/>
              </a:xfrm>
              <a:blipFill>
                <a:blip r:embed="rId2"/>
                <a:stretch>
                  <a:fillRect l="-542" r="-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D12C23C7-99E0-4FCE-B41E-422165C8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维数与基底</a:t>
            </a:r>
          </a:p>
        </p:txBody>
      </p:sp>
    </p:spTree>
    <p:extLst>
      <p:ext uri="{BB962C8B-B14F-4D97-AF65-F5344CB8AC3E}">
        <p14:creationId xmlns:p14="http://schemas.microsoft.com/office/powerpoint/2010/main" val="25751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F6321BF-C3D0-449F-9C9D-69A8C3F87F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基于向量的坐标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1F29C-7647-42A0-BE79-A05E1BB4C5B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6200" y="1397097"/>
            <a:ext cx="8991600" cy="521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在向量空间中，向量可以用来描述空间中的一个</a:t>
            </a:r>
            <a:r>
              <a:rPr lang="zh-CN" altLang="en-US" b="1" dirty="0">
                <a:latin typeface="Times New Roman" panose="02020603050405020304" pitchFamily="18" charset="0"/>
              </a:rPr>
              <a:t>特定点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</a:rPr>
              <a:t>二维向量空间</a:t>
            </a:r>
            <a:r>
              <a:rPr lang="zh-CN" altLang="en-US" dirty="0">
                <a:latin typeface="Times New Roman" panose="02020603050405020304" pitchFamily="18" charset="0"/>
              </a:rPr>
              <a:t>：向量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 [4,5]</a:t>
            </a:r>
            <a:r>
              <a:rPr lang="zh-CN" altLang="en-US" baseline="30000" dirty="0">
                <a:latin typeface="Times New Roman" panose="02020603050405020304" pitchFamily="18" charset="0"/>
              </a:rPr>
              <a:t>𝑇</a:t>
            </a:r>
            <a:r>
              <a:rPr lang="zh-CN" altLang="en-US" dirty="0">
                <a:latin typeface="Times New Roman" panose="02020603050405020304" pitchFamily="18" charset="0"/>
              </a:rPr>
              <a:t> 可以用来表示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二维平面</a:t>
            </a:r>
            <a:r>
              <a:rPr lang="zh-CN" altLang="en-US" dirty="0">
                <a:latin typeface="Times New Roman" panose="02020603050405020304" pitchFamily="18" charset="0"/>
              </a:rPr>
              <a:t>上的一个点，它在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轴上的分量是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，在</a:t>
            </a:r>
            <a:r>
              <a:rPr lang="en-US" altLang="zh-CN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</a:rPr>
              <a:t>轴上的分量是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，记作</a:t>
            </a:r>
            <a:r>
              <a:rPr lang="en-US" altLang="zh-CN" dirty="0">
                <a:latin typeface="Times New Roman" panose="02020603050405020304" pitchFamily="18" charset="0"/>
              </a:rPr>
              <a:t>(4,5)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</a:rPr>
              <a:t>三维向量空间</a:t>
            </a:r>
            <a:r>
              <a:rPr lang="zh-CN" altLang="en-US" dirty="0">
                <a:latin typeface="Times New Roman" panose="02020603050405020304" pitchFamily="18" charset="0"/>
              </a:rPr>
              <a:t>：三维向量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 [3,4,5]</a:t>
            </a:r>
            <a:r>
              <a:rPr lang="zh-CN" altLang="en-US" baseline="30000" dirty="0">
                <a:latin typeface="Times New Roman" panose="02020603050405020304" pitchFamily="18" charset="0"/>
              </a:rPr>
              <a:t>𝑇</a:t>
            </a:r>
            <a:r>
              <a:rPr lang="zh-CN" altLang="en-US" dirty="0">
                <a:latin typeface="Times New Roman" panose="02020603050405020304" pitchFamily="18" charset="0"/>
              </a:rPr>
              <a:t> ，可以表示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三维空间</a:t>
            </a:r>
            <a:r>
              <a:rPr lang="zh-CN" altLang="en-US" dirty="0">
                <a:latin typeface="Times New Roman" panose="02020603050405020304" pitchFamily="18" charset="0"/>
              </a:rPr>
              <a:t>中的一个点，它在</a:t>
            </a:r>
            <a:r>
              <a:rPr lang="en-US" altLang="zh-CN" dirty="0" err="1">
                <a:latin typeface="Times New Roman" panose="02020603050405020304" pitchFamily="18" charset="0"/>
              </a:rPr>
              <a:t>x,y,z</a:t>
            </a:r>
            <a:r>
              <a:rPr lang="zh-CN" altLang="en-US" dirty="0">
                <a:latin typeface="Times New Roman" panose="02020603050405020304" pitchFamily="18" charset="0"/>
              </a:rPr>
              <a:t>轴上的分量分别是</a:t>
            </a:r>
            <a:r>
              <a:rPr lang="en-US" altLang="zh-CN" dirty="0">
                <a:latin typeface="Times New Roman" panose="02020603050405020304" pitchFamily="18" charset="0"/>
              </a:rPr>
              <a:t>3,4,5</a:t>
            </a:r>
            <a:r>
              <a:rPr lang="zh-CN" altLang="en-US" dirty="0">
                <a:latin typeface="Times New Roman" panose="02020603050405020304" pitchFamily="18" charset="0"/>
              </a:rPr>
              <a:t>，记作</a:t>
            </a:r>
            <a:r>
              <a:rPr lang="en-US" altLang="zh-CN" dirty="0">
                <a:latin typeface="Times New Roman" panose="02020603050405020304" pitchFamily="18" charset="0"/>
              </a:rPr>
              <a:t>(3,4,5)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相似的，高维向量也可以用来表示高维空间中的位置。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对于计算机专业的同学来说，要特别注意抽象理解高维空间的</a:t>
            </a:r>
            <a:r>
              <a:rPr lang="en-US" altLang="zh-CN" dirty="0">
                <a:latin typeface="Times New Roman" panose="02020603050405020304" pitchFamily="18" charset="0"/>
              </a:rPr>
              <a:t>“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几何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</a:rPr>
              <a:t>形态，例如在进行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图像视频处理</a:t>
            </a:r>
            <a:r>
              <a:rPr lang="zh-CN" altLang="en-US" dirty="0">
                <a:latin typeface="Times New Roman" panose="02020603050405020304" pitchFamily="18" charset="0"/>
              </a:rPr>
              <a:t>的时候，一个视频的时序关系就是第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个维度的特征。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1381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52EEE8-9383-462F-879D-6214C008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参照系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B4ED1-F416-4985-8F62-FDA8E5EA814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2400" y="1397097"/>
            <a:ext cx="8839200" cy="5045319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       二维向量 </a:t>
            </a:r>
            <a:r>
              <a:rPr lang="zh-CN" altLang="en-US" b="1" dirty="0">
                <a:latin typeface="Times New Roman" panose="02020603050405020304" pitchFamily="18" charset="0"/>
              </a:rPr>
              <a:t>𝑎</a:t>
            </a:r>
            <a:r>
              <a:rPr lang="zh-CN" altLang="en-US" dirty="0">
                <a:latin typeface="Times New Roman" panose="02020603050405020304" pitchFamily="18" charset="0"/>
              </a:rPr>
              <a:t> 在空间中的坐标 </a:t>
            </a:r>
            <a:r>
              <a:rPr lang="en-US" altLang="zh-CN" dirty="0">
                <a:latin typeface="Times New Roman" panose="02020603050405020304" pitchFamily="18" charset="0"/>
              </a:rPr>
              <a:t>(4,5)</a:t>
            </a:r>
            <a:r>
              <a:rPr lang="zh-CN" altLang="en-US" dirty="0">
                <a:latin typeface="Times New Roman" panose="02020603050405020304" pitchFamily="18" charset="0"/>
              </a:rPr>
              <a:t>，有一个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潜在条件</a:t>
            </a:r>
            <a:r>
              <a:rPr lang="zh-CN" altLang="en-US" dirty="0">
                <a:latin typeface="Times New Roman" panose="02020603050405020304" pitchFamily="18" charset="0"/>
              </a:rPr>
              <a:t>没有被指明，它的分量值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分别是投影在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轴和</a:t>
            </a:r>
            <a:r>
              <a:rPr lang="en-US" altLang="zh-CN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</a:rPr>
              <a:t>轴上的有向线段的</a:t>
            </a:r>
            <a:r>
              <a:rPr lang="zh-CN" altLang="en-US" b="1" dirty="0">
                <a:latin typeface="Times New Roman" panose="02020603050405020304" pitchFamily="18" charset="0"/>
              </a:rPr>
              <a:t>参照系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轴上长度为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的有向线段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轴上长度为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的有向线段</a:t>
            </a:r>
            <a:r>
              <a:rPr lang="zh-CN" altLang="en-US" dirty="0">
                <a:latin typeface="Times New Roman" panose="02020603050405020304" pitchFamily="18" charset="0"/>
              </a:rPr>
              <a:t>。我们不妨做下列的假设：</a:t>
            </a:r>
          </a:p>
          <a:p>
            <a:pPr marL="361950" indent="-3619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若参照系变为</a:t>
            </a:r>
            <a:r>
              <a:rPr lang="en-US" altLang="zh-CN" dirty="0">
                <a:latin typeface="Times New Roman" panose="02020603050405020304" pitchFamily="18" charset="0"/>
              </a:rPr>
              <a:t>: x</a:t>
            </a:r>
            <a:r>
              <a:rPr lang="zh-CN" altLang="en-US" dirty="0">
                <a:latin typeface="Times New Roman" panose="02020603050405020304" pitchFamily="18" charset="0"/>
              </a:rPr>
              <a:t>轴上长度为</a:t>
            </a:r>
            <a:r>
              <a:rPr lang="en-US" altLang="zh-CN" dirty="0">
                <a:latin typeface="Times New Roman" panose="02020603050405020304" pitchFamily="18" charset="0"/>
              </a:rPr>
              <a:t>0.5</a:t>
            </a:r>
            <a:r>
              <a:rPr lang="zh-CN" altLang="en-US" dirty="0">
                <a:latin typeface="Times New Roman" panose="02020603050405020304" pitchFamily="18" charset="0"/>
              </a:rPr>
              <a:t>的有向线段和</a:t>
            </a:r>
            <a:r>
              <a:rPr lang="en-US" altLang="zh-CN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</a:rPr>
              <a:t>轴上长度为</a:t>
            </a:r>
            <a:r>
              <a:rPr lang="en-US" altLang="zh-CN" dirty="0">
                <a:latin typeface="Times New Roman" panose="02020603050405020304" pitchFamily="18" charset="0"/>
              </a:rPr>
              <a:t>0.5</a:t>
            </a:r>
            <a:r>
              <a:rPr lang="zh-CN" altLang="en-US" dirty="0">
                <a:latin typeface="Times New Roman" panose="02020603050405020304" pitchFamily="18" charset="0"/>
              </a:rPr>
              <a:t>的有向线段，即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轴和</a:t>
            </a:r>
            <a:r>
              <a:rPr lang="en-US" altLang="zh-CN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</a:rPr>
              <a:t>轴上的单位都由原来的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变为了</a:t>
            </a:r>
            <a:r>
              <a:rPr lang="en-US" altLang="zh-CN" dirty="0">
                <a:latin typeface="Times New Roman" panose="02020603050405020304" pitchFamily="18" charset="0"/>
              </a:rPr>
              <a:t>0.5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61950" indent="-361950"/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</a:rPr>
              <a:t>此时，原始的坐标</a:t>
            </a:r>
            <a:r>
              <a:rPr lang="en-US" altLang="zh-CN" dirty="0">
                <a:latin typeface="Times New Roman" panose="02020603050405020304" pitchFamily="18" charset="0"/>
              </a:rPr>
              <a:t>(4,5)</a:t>
            </a:r>
            <a:r>
              <a:rPr lang="zh-CN" altLang="en-US" dirty="0">
                <a:latin typeface="Times New Roman" panose="02020603050405020304" pitchFamily="18" charset="0"/>
              </a:rPr>
              <a:t>就变成了</a:t>
            </a:r>
            <a:r>
              <a:rPr lang="en-US" altLang="zh-CN" dirty="0">
                <a:latin typeface="Times New Roman" panose="02020603050405020304" pitchFamily="18" charset="0"/>
              </a:rPr>
              <a:t>(8,10)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  <a:p>
            <a:pPr marL="361950" indent="-3619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若参照系变为</a:t>
            </a:r>
            <a:r>
              <a:rPr lang="en-US" altLang="zh-CN" dirty="0">
                <a:latin typeface="Times New Roman" panose="02020603050405020304" pitchFamily="18" charset="0"/>
              </a:rPr>
              <a:t>: x</a:t>
            </a:r>
            <a:r>
              <a:rPr lang="zh-CN" altLang="en-US" dirty="0">
                <a:latin typeface="Times New Roman" panose="02020603050405020304" pitchFamily="18" charset="0"/>
              </a:rPr>
              <a:t>轴上长度为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的有向线段和</a:t>
            </a:r>
            <a:r>
              <a:rPr lang="en-US" altLang="zh-CN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</a:rPr>
              <a:t>轴上长度为</a:t>
            </a:r>
            <a:r>
              <a:rPr lang="en-US" altLang="zh-CN" dirty="0">
                <a:latin typeface="Times New Roman" panose="02020603050405020304" pitchFamily="18" charset="0"/>
              </a:rPr>
              <a:t>0.5</a:t>
            </a:r>
            <a:r>
              <a:rPr lang="zh-CN" altLang="en-US" dirty="0">
                <a:latin typeface="Times New Roman" panose="02020603050405020304" pitchFamily="18" charset="0"/>
              </a:rPr>
              <a:t>的有向线段，则原始的坐标</a:t>
            </a:r>
            <a:r>
              <a:rPr lang="en-US" altLang="zh-CN" dirty="0">
                <a:latin typeface="Times New Roman" panose="02020603050405020304" pitchFamily="18" charset="0"/>
              </a:rPr>
              <a:t>(4,5)</a:t>
            </a:r>
            <a:r>
              <a:rPr lang="zh-CN" altLang="en-US" dirty="0">
                <a:latin typeface="Times New Roman" panose="02020603050405020304" pitchFamily="18" charset="0"/>
              </a:rPr>
              <a:t>，将就为了</a:t>
            </a:r>
            <a:r>
              <a:rPr lang="en-US" altLang="zh-CN" dirty="0">
                <a:latin typeface="Times New Roman" panose="02020603050405020304" pitchFamily="18" charset="0"/>
              </a:rPr>
              <a:t>(2,10)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61950" indent="-361950"/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</a:rPr>
              <a:t>注意，此时坐标轴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和坐标轴</a:t>
            </a:r>
            <a:r>
              <a:rPr lang="en-US" altLang="zh-CN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</a:rPr>
              <a:t>使用不同长度的参照。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F2619F7-5464-400D-BCDC-4A648AD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355348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52EEE8-9383-462F-879D-6214C008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参照系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B4ED1-F416-4985-8F62-FDA8E5EA814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76200" y="1397097"/>
                <a:ext cx="8991600" cy="482859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      值得注意的是，上面的假设，我们依然使用的是</a:t>
                </a:r>
                <a:r>
                  <a:rPr lang="zh-CN" altLang="en-US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与坐标轴重合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的参照系。在默认情况下，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轴上的参照系，是一个长度为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的有向线段，进一步说是一个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方向为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y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方向为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的向量，表示为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；相似地，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y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轴的参照系，可以表示为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假设一，参照系可以表示为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；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假设二，参照系可以表示为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B4ED1-F416-4985-8F62-FDA8E5EA8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76200" y="1397097"/>
                <a:ext cx="8991600" cy="4828593"/>
              </a:xfrm>
              <a:blipFill>
                <a:blip r:embed="rId2"/>
                <a:stretch>
                  <a:fillRect l="-475" r="-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9F2619F7-5464-400D-BCDC-4A648AD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289394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52EEE8-9383-462F-879D-6214C008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参照系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B4ED1-F416-4985-8F62-FDA8E5EA814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3842619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对于二维向量 </a:t>
                </a:r>
                <a:r>
                  <a:rPr lang="zh-CN" altLang="en-US" b="1" dirty="0"/>
                  <a:t>𝑎</a:t>
                </a:r>
                <a:r>
                  <a:rPr lang="zh-CN" altLang="en-US" dirty="0"/>
                  <a:t> 在二维空间的坐标</a:t>
                </a:r>
                <a:r>
                  <a:rPr lang="en-US" altLang="zh-CN" dirty="0"/>
                  <a:t>(4,5)</a:t>
                </a:r>
                <a:r>
                  <a:rPr lang="zh-CN" altLang="en-US" dirty="0"/>
                  <a:t>来说，它更完整的写法应该是 </a:t>
                </a:r>
                <a:r>
                  <a:rPr lang="zh-CN" altLang="en-US" b="1" dirty="0"/>
                  <a:t>𝑎</a:t>
                </a:r>
                <a:r>
                  <a:rPr lang="en-US" altLang="zh-CN" dirty="0"/>
                  <a:t>=4</a:t>
                </a:r>
                <a:r>
                  <a:rPr lang="zh-CN" altLang="en-US" b="1" dirty="0"/>
                  <a:t>𝑒</a:t>
                </a:r>
                <a:r>
                  <a:rPr lang="zh-CN" altLang="en-US" baseline="-25000" dirty="0"/>
                  <a:t>𝑥</a:t>
                </a:r>
                <a:r>
                  <a:rPr lang="en-US" altLang="zh-CN" dirty="0"/>
                  <a:t>+5</a:t>
                </a:r>
                <a:r>
                  <a:rPr lang="zh-CN" altLang="en-US" b="1" dirty="0"/>
                  <a:t>𝑒</a:t>
                </a:r>
                <a:r>
                  <a:rPr lang="zh-CN" altLang="en-US" baseline="-25000" dirty="0"/>
                  <a:t>𝑦</a:t>
                </a:r>
                <a:r>
                  <a:rPr lang="zh-CN" altLang="en-US" dirty="0"/>
                  <a:t>，展开后表示为：</a:t>
                </a:r>
                <a:r>
                  <a:rPr lang="zh-CN" altLang="en-US" b="1" dirty="0"/>
                  <a:t>𝑎</a:t>
                </a:r>
                <a:r>
                  <a:rPr lang="en-US" altLang="zh-CN" dirty="0"/>
                  <a:t>=4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+5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类似地，对于</a:t>
                </a:r>
                <a:r>
                  <a:rPr lang="zh-CN" altLang="en-US" dirty="0">
                    <a:solidFill>
                      <a:schemeClr val="accent4">
                        <a:lumMod val="75000"/>
                      </a:schemeClr>
                    </a:solidFill>
                  </a:rPr>
                  <a:t>假设二</a:t>
                </a:r>
                <a:r>
                  <a:rPr lang="zh-CN" altLang="en-US" dirty="0"/>
                  <a:t>中的二维向量 </a:t>
                </a:r>
                <a:r>
                  <a:rPr lang="zh-CN" altLang="en-US" b="1" dirty="0"/>
                  <a:t>𝑎</a:t>
                </a:r>
                <a:r>
                  <a:rPr lang="zh-CN" altLang="en-US" dirty="0"/>
                  <a:t> 在二维空间的坐标</a:t>
                </a:r>
                <a:r>
                  <a:rPr lang="en-US" altLang="zh-CN" dirty="0"/>
                  <a:t>(2,10)</a:t>
                </a:r>
                <a:r>
                  <a:rPr lang="zh-CN" altLang="en-US" dirty="0"/>
                  <a:t>来说，它更完整的写法应该是 </a:t>
                </a:r>
                <a:r>
                  <a:rPr lang="zh-CN" altLang="en-US" b="1" dirty="0"/>
                  <a:t>𝑎</a:t>
                </a:r>
                <a:r>
                  <a:rPr lang="en-US" altLang="zh-CN" dirty="0"/>
                  <a:t>=2</a:t>
                </a:r>
                <a:r>
                  <a:rPr lang="zh-CN" altLang="en-US" b="1" dirty="0"/>
                  <a:t>𝑒</a:t>
                </a:r>
                <a:r>
                  <a:rPr lang="zh-CN" altLang="en-US" baseline="-25000" dirty="0"/>
                  <a:t>𝑥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+10</a:t>
                </a:r>
                <a:r>
                  <a:rPr lang="zh-CN" altLang="en-US" b="1" dirty="0"/>
                  <a:t>𝑒</a:t>
                </a:r>
                <a:r>
                  <a:rPr lang="zh-CN" altLang="en-US" baseline="-25000" dirty="0"/>
                  <a:t>𝑦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，展开后表示为：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𝑎</a:t>
                </a:r>
                <a:r>
                  <a:rPr lang="en-US" altLang="zh-CN" dirty="0"/>
                  <a:t>=2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+10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B4ED1-F416-4985-8F62-FDA8E5EA8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3842619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9F2619F7-5464-400D-BCDC-4A648AD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131750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自定义 1">
      <a:majorFont>
        <a:latin typeface="Arial Black"/>
        <a:ea typeface="微软雅黑"/>
        <a:cs typeface=""/>
      </a:majorFont>
      <a:minorFont>
        <a:latin typeface="math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3940</TotalTime>
  <Words>3032</Words>
  <Application>Microsoft Office PowerPoint</Application>
  <PresentationFormat>全屏显示(4:3)</PresentationFormat>
  <Paragraphs>157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math</vt:lpstr>
      <vt:lpstr>等线</vt:lpstr>
      <vt:lpstr>微软雅黑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第4章 基底与坐标</vt:lpstr>
      <vt:lpstr>PowerPoint 演示文稿</vt:lpstr>
      <vt:lpstr>PowerPoint 演示文稿</vt:lpstr>
      <vt:lpstr>维数与基底</vt:lpstr>
      <vt:lpstr>维数与基底</vt:lpstr>
      <vt:lpstr>坐标</vt:lpstr>
      <vt:lpstr>坐标</vt:lpstr>
      <vt:lpstr>坐标</vt:lpstr>
      <vt:lpstr>坐标</vt:lpstr>
      <vt:lpstr>坐标</vt:lpstr>
      <vt:lpstr>坐标</vt:lpstr>
      <vt:lpstr>坐标</vt:lpstr>
      <vt:lpstr>坐标</vt:lpstr>
      <vt:lpstr>坐标</vt:lpstr>
      <vt:lpstr>坐标</vt:lpstr>
      <vt:lpstr>PowerPoint 演示文稿</vt:lpstr>
      <vt:lpstr>PowerPoint 演示文稿</vt:lpstr>
      <vt:lpstr>构成基底的条件</vt:lpstr>
      <vt:lpstr>任意向量都可以作为基底吗？</vt:lpstr>
      <vt:lpstr>构成基底的条件</vt:lpstr>
      <vt:lpstr>构成基底的条件</vt:lpstr>
      <vt:lpstr>构成基底的条件</vt:lpstr>
      <vt:lpstr>构成基底的条件</vt:lpstr>
      <vt:lpstr>构成基底的条件</vt:lpstr>
      <vt:lpstr>构成基底的条件</vt:lpstr>
      <vt:lpstr>构成基底的条件</vt:lpstr>
      <vt:lpstr>构成基底的条件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923</cp:revision>
  <dcterms:created xsi:type="dcterms:W3CDTF">2019-02-13T06:30:20Z</dcterms:created>
  <dcterms:modified xsi:type="dcterms:W3CDTF">2020-06-05T09:16:17Z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