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01" r:id="rId2"/>
    <p:sldId id="371" r:id="rId3"/>
    <p:sldId id="372" r:id="rId4"/>
    <p:sldId id="373" r:id="rId5"/>
    <p:sldId id="383" r:id="rId6"/>
    <p:sldId id="424" r:id="rId7"/>
    <p:sldId id="425" r:id="rId8"/>
    <p:sldId id="380" r:id="rId9"/>
    <p:sldId id="384" r:id="rId10"/>
    <p:sldId id="385" r:id="rId11"/>
    <p:sldId id="426" r:id="rId12"/>
    <p:sldId id="427" r:id="rId13"/>
    <p:sldId id="428" r:id="rId14"/>
    <p:sldId id="429" r:id="rId15"/>
    <p:sldId id="430" r:id="rId16"/>
    <p:sldId id="374" r:id="rId17"/>
    <p:sldId id="379" r:id="rId18"/>
    <p:sldId id="315" r:id="rId19"/>
    <p:sldId id="389" r:id="rId20"/>
    <p:sldId id="431" r:id="rId21"/>
    <p:sldId id="432" r:id="rId22"/>
    <p:sldId id="467"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68" r:id="rId38"/>
    <p:sldId id="450" r:id="rId39"/>
    <p:sldId id="451" r:id="rId40"/>
    <p:sldId id="452" r:id="rId41"/>
    <p:sldId id="453" r:id="rId42"/>
    <p:sldId id="381" r:id="rId43"/>
    <p:sldId id="391" r:id="rId44"/>
    <p:sldId id="454" r:id="rId45"/>
    <p:sldId id="455" r:id="rId46"/>
    <p:sldId id="382" r:id="rId47"/>
    <p:sldId id="396" r:id="rId48"/>
    <p:sldId id="456" r:id="rId49"/>
    <p:sldId id="457" r:id="rId50"/>
    <p:sldId id="458" r:id="rId51"/>
    <p:sldId id="459" r:id="rId52"/>
    <p:sldId id="460" r:id="rId53"/>
    <p:sldId id="462" r:id="rId54"/>
    <p:sldId id="463" r:id="rId55"/>
    <p:sldId id="461" r:id="rId56"/>
    <p:sldId id="464" r:id="rId57"/>
    <p:sldId id="465" r:id="rId58"/>
    <p:sldId id="466" r:id="rId59"/>
    <p:sldId id="342" r:id="rId60"/>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40" autoAdjust="0"/>
    <p:restoredTop sz="97311" autoAdjust="0"/>
  </p:normalViewPr>
  <p:slideViewPr>
    <p:cSldViewPr>
      <p:cViewPr varScale="1">
        <p:scale>
          <a:sx n="78" d="100"/>
          <a:sy n="78" d="100"/>
        </p:scale>
        <p:origin x="114" y="600"/>
      </p:cViewPr>
      <p:guideLst>
        <p:guide orient="horz" pos="384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pic>
        <p:nvPicPr>
          <p:cNvPr id="11" name="图片 10">
            <a:extLst>
              <a:ext uri="{FF2B5EF4-FFF2-40B4-BE49-F238E27FC236}">
                <a16:creationId xmlns:a16="http://schemas.microsoft.com/office/drawing/2014/main" id="{A53E208D-ADA2-402A-A9D6-032D5BDEEF44}"/>
              </a:ext>
            </a:extLst>
          </p:cNvPr>
          <p:cNvPicPr>
            <a:picLocks noChangeAspect="1"/>
          </p:cNvPicPr>
          <p:nvPr userDrawn="1"/>
        </p:nvPicPr>
        <p:blipFill>
          <a:blip r:embed="rId2"/>
          <a:stretch>
            <a:fillRect/>
          </a:stretch>
        </p:blipFill>
        <p:spPr>
          <a:xfrm>
            <a:off x="6483698" y="6318490"/>
            <a:ext cx="1183005" cy="364168"/>
          </a:xfrm>
          <a:prstGeom prst="rect">
            <a:avLst/>
          </a:prstGeom>
        </p:spPr>
      </p:pic>
      <p:pic>
        <p:nvPicPr>
          <p:cNvPr id="12" name="图片 11">
            <a:extLst>
              <a:ext uri="{FF2B5EF4-FFF2-40B4-BE49-F238E27FC236}">
                <a16:creationId xmlns:a16="http://schemas.microsoft.com/office/drawing/2014/main" id="{00521EDF-1DE4-497D-9BFA-C1092D43DEEE}"/>
              </a:ext>
            </a:extLst>
          </p:cNvPr>
          <p:cNvPicPr>
            <a:picLocks noChangeAspect="1"/>
          </p:cNvPicPr>
          <p:nvPr userDrawn="1"/>
        </p:nvPicPr>
        <p:blipFill>
          <a:blip r:embed="rId3"/>
          <a:stretch>
            <a:fillRect/>
          </a:stretch>
        </p:blipFill>
        <p:spPr>
          <a:xfrm>
            <a:off x="7719846" y="6318490"/>
            <a:ext cx="1394656" cy="364168"/>
          </a:xfrm>
          <a:prstGeom prst="rect">
            <a:avLst/>
          </a:prstGeom>
        </p:spPr>
      </p:pic>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3048000"/>
            <a:ext cx="1402097" cy="14478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baseline="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/59</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a:xfrm>
            <a:off x="0" y="3070325"/>
            <a:ext cx="9144000" cy="677108"/>
          </a:xfrm>
        </p:spPr>
        <p:txBody>
          <a:bodyPr/>
          <a:lstStyle/>
          <a:p>
            <a:r>
              <a:rPr lang="zh-CN" altLang="en-US" dirty="0"/>
              <a:t>第</a:t>
            </a:r>
            <a:r>
              <a:rPr lang="en-US" altLang="zh-CN" dirty="0"/>
              <a:t>04</a:t>
            </a:r>
            <a:r>
              <a:rPr lang="zh-CN" altLang="en-US" dirty="0"/>
              <a:t>讲</a:t>
            </a:r>
            <a:r>
              <a:rPr lang="en-US" altLang="zh-CN" dirty="0"/>
              <a:t> </a:t>
            </a:r>
            <a:r>
              <a:rPr lang="zh-CN" altLang="en-US" dirty="0"/>
              <a:t>矩阵</a:t>
            </a:r>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r>
              <a:rPr lang="zh-CN" altLang="en-US" dirty="0"/>
              <a:t>第</a:t>
            </a:r>
            <a:r>
              <a:rPr lang="en-US" altLang="zh-CN" dirty="0"/>
              <a:t>1</a:t>
            </a:r>
            <a:r>
              <a:rPr lang="zh-CN" altLang="en-US" dirty="0"/>
              <a:t>章 坐标与变换</a:t>
            </a:r>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对称矩阵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718150-04DC-4248-B2BA-73DBAE7DDB33}"/>
                  </a:ext>
                </a:extLst>
              </p:cNvPr>
              <p:cNvSpPr>
                <a:spLocks noGrp="1"/>
              </p:cNvSpPr>
              <p:nvPr>
                <p:ph sz="quarter" idx="11"/>
              </p:nvPr>
            </p:nvSpPr>
            <p:spPr>
              <a:xfrm>
                <a:off x="0" y="1397097"/>
                <a:ext cx="9144000" cy="4729207"/>
              </a:xfrm>
            </p:spPr>
            <p:txBody>
              <a:bodyPr/>
              <a:lstStyle/>
              <a:p>
                <a:pPr>
                  <a:lnSpc>
                    <a:spcPct val="150000"/>
                  </a:lnSpc>
                </a:pPr>
                <a:r>
                  <a:rPr lang="zh-CN" altLang="en-US" dirty="0"/>
                  <a:t>      给定矩阵 𝐴</a:t>
                </a:r>
                <a:r>
                  <a:rPr lang="zh-CN" altLang="en-US" baseline="-25000" dirty="0"/>
                  <a:t>𝑚</a:t>
                </a:r>
                <a:r>
                  <a:rPr lang="en-US" altLang="zh-CN" baseline="-25000" dirty="0"/>
                  <a:t>×</a:t>
                </a:r>
                <a:r>
                  <a:rPr lang="zh-CN" altLang="en-US" baseline="-25000" dirty="0"/>
                  <a:t>𝑛</a:t>
                </a:r>
                <a:r>
                  <a:rPr lang="zh-CN" altLang="en-US" dirty="0"/>
                  <a:t>，若其转置矩阵𝐴</a:t>
                </a:r>
                <a:r>
                  <a:rPr lang="zh-CN" altLang="en-US" baseline="30000" dirty="0"/>
                  <a:t>𝑇</a:t>
                </a:r>
                <a:r>
                  <a:rPr lang="zh-CN" altLang="en-US" dirty="0"/>
                  <a:t>与原矩阵相等，则矩阵</a:t>
                </a:r>
                <a:r>
                  <a:rPr lang="en-US" altLang="zh-CN" dirty="0"/>
                  <a:t>A</a:t>
                </a:r>
                <a:r>
                  <a:rPr lang="zh-CN" altLang="en-US" dirty="0"/>
                  <a:t>称为</a:t>
                </a:r>
                <a:r>
                  <a:rPr lang="zh-CN" altLang="en-US" b="1" dirty="0"/>
                  <a:t>对称矩阵</a:t>
                </a:r>
                <a:r>
                  <a:rPr lang="zh-CN" altLang="en-US" dirty="0"/>
                  <a:t>。不难发现，矩阵对称的</a:t>
                </a:r>
                <a:r>
                  <a:rPr lang="zh-CN" altLang="en-US" dirty="0">
                    <a:solidFill>
                      <a:schemeClr val="accent6">
                        <a:lumMod val="50000"/>
                      </a:schemeClr>
                    </a:solidFill>
                  </a:rPr>
                  <a:t>前提条件</a:t>
                </a:r>
                <a:r>
                  <a:rPr lang="zh-CN" altLang="en-US" dirty="0"/>
                  <a:t>有两点：</a:t>
                </a:r>
              </a:p>
              <a:p>
                <a:pPr marL="457200" indent="-457200">
                  <a:lnSpc>
                    <a:spcPct val="150000"/>
                  </a:lnSpc>
                  <a:buFont typeface="+mj-lt"/>
                  <a:buAutoNum type="arabicPeriod"/>
                </a:pPr>
                <a:r>
                  <a:rPr lang="zh-CN" altLang="en-US" dirty="0"/>
                  <a:t>矩阵</a:t>
                </a:r>
                <a:r>
                  <a:rPr lang="en-US" altLang="zh-CN" dirty="0"/>
                  <a:t>A</a:t>
                </a:r>
                <a:r>
                  <a:rPr lang="zh-CN" altLang="en-US" dirty="0"/>
                  <a:t>是一个</a:t>
                </a:r>
                <a:r>
                  <a:rPr lang="zh-CN" altLang="en-US" dirty="0">
                    <a:solidFill>
                      <a:srgbClr val="FF0000"/>
                    </a:solidFill>
                  </a:rPr>
                  <a:t>方阵</a:t>
                </a:r>
              </a:p>
              <a:p>
                <a:pPr marL="457200" indent="-457200">
                  <a:lnSpc>
                    <a:spcPct val="150000"/>
                  </a:lnSpc>
                  <a:buFont typeface="+mj-lt"/>
                  <a:buAutoNum type="arabicPeriod"/>
                </a:pPr>
                <a:r>
                  <a:rPr lang="zh-CN" altLang="en-US" dirty="0"/>
                  <a:t>矩阵</a:t>
                </a:r>
                <a:r>
                  <a:rPr lang="en-US" altLang="zh-CN" dirty="0"/>
                  <a:t>A</a:t>
                </a:r>
                <a:r>
                  <a:rPr lang="zh-CN" altLang="en-US" dirty="0"/>
                  <a:t>的每一个元素都满足 </a:t>
                </a:r>
                <a:r>
                  <a:rPr lang="zh-CN" altLang="en-US" dirty="0">
                    <a:solidFill>
                      <a:srgbClr val="FF0000"/>
                    </a:solidFill>
                  </a:rPr>
                  <a:t>𝐴</a:t>
                </a:r>
                <a:r>
                  <a:rPr lang="zh-CN" altLang="en-US" baseline="-25000" dirty="0">
                    <a:solidFill>
                      <a:srgbClr val="FF0000"/>
                    </a:solidFill>
                  </a:rPr>
                  <a:t>𝑖𝑗</a:t>
                </a:r>
                <a:r>
                  <a:rPr lang="en-US" altLang="zh-CN" dirty="0">
                    <a:solidFill>
                      <a:srgbClr val="FF0000"/>
                    </a:solidFill>
                  </a:rPr>
                  <a:t>=</a:t>
                </a:r>
                <a:r>
                  <a:rPr lang="zh-CN" altLang="en-US" dirty="0">
                    <a:solidFill>
                      <a:srgbClr val="FF0000"/>
                    </a:solidFill>
                  </a:rPr>
                  <a:t>𝐴</a:t>
                </a:r>
                <a:r>
                  <a:rPr lang="zh-CN" altLang="en-US" baseline="-25000" dirty="0">
                    <a:solidFill>
                      <a:srgbClr val="FF0000"/>
                    </a:solidFill>
                  </a:rPr>
                  <a:t>𝑗𝑖</a:t>
                </a:r>
                <a:r>
                  <a:rPr lang="zh-CN" altLang="en-US" dirty="0">
                    <a:solidFill>
                      <a:srgbClr val="FF0000"/>
                    </a:solidFill>
                  </a:rPr>
                  <a:t> </a:t>
                </a:r>
              </a:p>
              <a:p>
                <a:pPr>
                  <a:lnSpc>
                    <a:spcPct val="150000"/>
                  </a:lnSpc>
                </a:pPr>
                <a:r>
                  <a:rPr lang="zh-CN" altLang="en-US" dirty="0"/>
                  <a:t>      给定矩阵</a:t>
                </a:r>
                <a:r>
                  <a:rPr lang="en-US" altLang="zh-CN" dirty="0"/>
                  <a:t>A</a:t>
                </a:r>
                <a:r>
                  <a:rPr lang="zh-CN" altLang="en-US" dirty="0"/>
                  <a:t>，我们可以得到</a:t>
                </a:r>
                <a:r>
                  <a:rPr lang="en-US" altLang="zh-CN" dirty="0"/>
                  <a:t>A</a:t>
                </a:r>
                <a:r>
                  <a:rPr lang="zh-CN" altLang="en-US" dirty="0"/>
                  <a:t>的</a:t>
                </a:r>
                <a:r>
                  <a:rPr lang="zh-CN" altLang="en-US" dirty="0">
                    <a:solidFill>
                      <a:srgbClr val="0000FF"/>
                    </a:solidFill>
                  </a:rPr>
                  <a:t>对称矩阵</a:t>
                </a:r>
                <a:r>
                  <a:rPr lang="en-US" altLang="zh-CN" dirty="0">
                    <a:solidFill>
                      <a:srgbClr val="0000FF"/>
                    </a:solidFill>
                  </a:rPr>
                  <a:t>B</a:t>
                </a:r>
                <a:r>
                  <a:rPr lang="zh-CN" altLang="en-US" dirty="0"/>
                  <a:t>。</a:t>
                </a:r>
                <a:endParaRPr lang="en-US" altLang="zh-CN" dirty="0"/>
              </a:p>
              <a:p>
                <a:pPr algn="ctr">
                  <a:lnSpc>
                    <a:spcPct val="100000"/>
                  </a:lnSpc>
                  <a:spcBef>
                    <a:spcPts val="2400"/>
                  </a:spcBef>
                </a:pP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5</m:t>
                                    </m:r>
                                  </m:e>
                                </m:mr>
                                <m:mr>
                                  <m:e>
                                    <m:r>
                                      <a:rPr lang="en-US" altLang="zh-CN" b="0" i="1" smtClean="0">
                                        <a:latin typeface="Cambria Math" panose="02040503050406030204" pitchFamily="18" charset="0"/>
                                      </a:rPr>
                                      <m:t>5</m:t>
                                    </m:r>
                                  </m:e>
                                  <m:e>
                                    <m:r>
                                      <a:rPr lang="en-US" altLang="zh-CN" b="0" i="1" smtClean="0">
                                        <a:latin typeface="Cambria Math" panose="02040503050406030204" pitchFamily="18" charset="0"/>
                                      </a:rPr>
                                      <m:t>2</m:t>
                                    </m:r>
                                  </m:e>
                                </m:mr>
                              </m:m>
                            </m:e>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7</m:t>
                                    </m:r>
                                  </m:e>
                                </m:mr>
                                <m:mr>
                                  <m:e>
                                    <m:r>
                                      <a:rPr lang="en-US" altLang="zh-CN" b="0" i="1" smtClean="0">
                                        <a:latin typeface="Cambria Math" panose="02040503050406030204" pitchFamily="18" charset="0"/>
                                      </a:rPr>
                                      <m:t>8</m:t>
                                    </m:r>
                                  </m:e>
                                  <m:e>
                                    <m:r>
                                      <a:rPr lang="en-US" altLang="zh-CN" b="0" i="1" smtClean="0">
                                        <a:latin typeface="Cambria Math" panose="02040503050406030204" pitchFamily="18" charset="0"/>
                                      </a:rPr>
                                      <m:t>9</m:t>
                                    </m:r>
                                  </m:e>
                                </m:mr>
                              </m:m>
                            </m:e>
                          </m:mr>
                          <m:mr>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8</m:t>
                                    </m:r>
                                  </m:e>
                                </m:mr>
                                <m:mr>
                                  <m:e>
                                    <m:r>
                                      <a:rPr lang="en-US" altLang="zh-CN" b="0" i="1" smtClean="0">
                                        <a:latin typeface="Cambria Math" panose="02040503050406030204" pitchFamily="18" charset="0"/>
                                      </a:rPr>
                                      <m:t>7</m:t>
                                    </m:r>
                                  </m:e>
                                  <m:e>
                                    <m:r>
                                      <a:rPr lang="en-US" altLang="zh-CN" b="0" i="1" smtClean="0">
                                        <a:latin typeface="Cambria Math" panose="02040503050406030204" pitchFamily="18" charset="0"/>
                                      </a:rPr>
                                      <m:t>9</m:t>
                                    </m:r>
                                  </m:e>
                                </m:mr>
                              </m:m>
                            </m:e>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4</m:t>
                                    </m:r>
                                  </m:e>
                                </m:mr>
                              </m:m>
                            </m:e>
                          </m:mr>
                        </m:m>
                      </m:e>
                    </m:d>
                  </m:oMath>
                </a14:m>
                <a:r>
                  <a:rPr lang="zh-CN" altLang="en-US" dirty="0"/>
                  <a:t>，</a:t>
                </a:r>
                <a:r>
                  <a:rPr lang="en-US" altLang="zh-CN" dirty="0"/>
                  <a:t>B=</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5</m:t>
                                    </m:r>
                                  </m:e>
                                </m:mr>
                                <m:mr>
                                  <m:e>
                                    <m:r>
                                      <a:rPr lang="en-US" altLang="zh-CN" i="1">
                                        <a:latin typeface="Cambria Math" panose="02040503050406030204" pitchFamily="18" charset="0"/>
                                      </a:rPr>
                                      <m:t>5</m:t>
                                    </m:r>
                                  </m:e>
                                  <m:e>
                                    <m:r>
                                      <a:rPr lang="en-US" altLang="zh-CN" i="1">
                                        <a:latin typeface="Cambria Math" panose="02040503050406030204" pitchFamily="18" charset="0"/>
                                      </a:rPr>
                                      <m:t>2</m:t>
                                    </m:r>
                                  </m:e>
                                </m:mr>
                              </m:m>
                            </m:e>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6</m:t>
                                    </m:r>
                                  </m:e>
                                  <m:e>
                                    <m:r>
                                      <a:rPr lang="en-US" altLang="zh-CN" i="1">
                                        <a:latin typeface="Cambria Math" panose="02040503050406030204" pitchFamily="18" charset="0"/>
                                      </a:rPr>
                                      <m:t>7</m:t>
                                    </m:r>
                                  </m:e>
                                </m:mr>
                                <m:mr>
                                  <m:e>
                                    <m:r>
                                      <a:rPr lang="en-US" altLang="zh-CN" i="1">
                                        <a:latin typeface="Cambria Math" panose="02040503050406030204" pitchFamily="18" charset="0"/>
                                      </a:rPr>
                                      <m:t>8</m:t>
                                    </m:r>
                                  </m:e>
                                  <m:e>
                                    <m:r>
                                      <a:rPr lang="en-US" altLang="zh-CN" i="1">
                                        <a:latin typeface="Cambria Math" panose="02040503050406030204" pitchFamily="18" charset="0"/>
                                      </a:rPr>
                                      <m:t>9</m:t>
                                    </m:r>
                                  </m:e>
                                </m:mr>
                              </m:m>
                            </m:e>
                          </m:mr>
                          <m:mr>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6</m:t>
                                    </m:r>
                                  </m:e>
                                  <m:e>
                                    <m:r>
                                      <a:rPr lang="en-US" altLang="zh-CN" i="1">
                                        <a:latin typeface="Cambria Math" panose="02040503050406030204" pitchFamily="18" charset="0"/>
                                      </a:rPr>
                                      <m:t>8</m:t>
                                    </m:r>
                                  </m:e>
                                </m:mr>
                                <m:mr>
                                  <m:e>
                                    <m:r>
                                      <a:rPr lang="en-US" altLang="zh-CN" i="1">
                                        <a:latin typeface="Cambria Math" panose="02040503050406030204" pitchFamily="18" charset="0"/>
                                      </a:rPr>
                                      <m:t>7</m:t>
                                    </m:r>
                                  </m:e>
                                  <m:e>
                                    <m:r>
                                      <a:rPr lang="en-US" altLang="zh-CN" i="1">
                                        <a:latin typeface="Cambria Math" panose="02040503050406030204" pitchFamily="18" charset="0"/>
                                      </a:rPr>
                                      <m:t>9</m:t>
                                    </m:r>
                                  </m:e>
                                </m:mr>
                              </m:m>
                            </m:e>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3</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4</m:t>
                                    </m:r>
                                  </m:e>
                                </m:mr>
                              </m:m>
                            </m:e>
                          </m:mr>
                        </m:m>
                      </m:e>
                    </m:d>
                  </m:oMath>
                </a14:m>
                <a:endParaRPr lang="zh-CN" altLang="en-US" dirty="0"/>
              </a:p>
            </p:txBody>
          </p:sp>
        </mc:Choice>
        <mc:Fallback xmlns="">
          <p:sp>
            <p:nvSpPr>
              <p:cNvPr id="3" name="内容占位符 2">
                <a:extLst>
                  <a:ext uri="{FF2B5EF4-FFF2-40B4-BE49-F238E27FC236}">
                    <a16:creationId xmlns:a16="http://schemas.microsoft.com/office/drawing/2014/main" id="{DF718150-04DC-4248-B2BA-73DBAE7DDB33}"/>
                  </a:ext>
                </a:extLst>
              </p:cNvPr>
              <p:cNvSpPr>
                <a:spLocks noGrp="1" noRot="1" noChangeAspect="1" noMove="1" noResize="1" noEditPoints="1" noAdjustHandles="1" noChangeArrowheads="1" noChangeShapeType="1" noTextEdit="1"/>
              </p:cNvSpPr>
              <p:nvPr>
                <p:ph sz="quarter" idx="11"/>
              </p:nvPr>
            </p:nvSpPr>
            <p:spPr>
              <a:xfrm>
                <a:off x="0" y="1397097"/>
                <a:ext cx="9144000" cy="4729207"/>
              </a:xfrm>
              <a:blipFill>
                <a:blip r:embed="rId2"/>
                <a:stretch>
                  <a:fillRect l="-667" r="-46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173001"/>
            <a:ext cx="9144000" cy="577787"/>
          </a:xfrm>
        </p:spPr>
        <p:txBody>
          <a:bodyPr/>
          <a:lstStyle/>
          <a:p>
            <a:pPr>
              <a:lnSpc>
                <a:spcPct val="130000"/>
              </a:lnSpc>
              <a:spcAft>
                <a:spcPts val="0"/>
              </a:spcAft>
            </a:pPr>
            <a:r>
              <a:rPr lang="en-US" altLang="zh-CN" dirty="0"/>
              <a:t>2. </a:t>
            </a:r>
            <a:r>
              <a:rPr lang="zh-CN" altLang="en-US" dirty="0"/>
              <a:t>特殊形态的矩阵</a:t>
            </a:r>
            <a:endParaRPr lang="en-US" altLang="zh-CN" dirty="0"/>
          </a:p>
        </p:txBody>
      </p:sp>
    </p:spTree>
    <p:extLst>
      <p:ext uri="{BB962C8B-B14F-4D97-AF65-F5344CB8AC3E}">
        <p14:creationId xmlns:p14="http://schemas.microsoft.com/office/powerpoint/2010/main" val="30021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对称矩阵</a:t>
            </a:r>
            <a:r>
              <a:rPr lang="en-US" altLang="zh-CN" dirty="0"/>
              <a:t>(Python</a:t>
            </a:r>
            <a:r>
              <a:rPr lang="zh-CN" altLang="en-US" dirty="0"/>
              <a:t>描述</a:t>
            </a:r>
            <a:r>
              <a:rPr lang="en-US" altLang="zh-CN" dirty="0"/>
              <a:t>)</a:t>
            </a:r>
            <a:endParaRPr lang="zh-CN" altLang="en-US" dirty="0"/>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173001"/>
            <a:ext cx="9144000" cy="577787"/>
          </a:xfrm>
        </p:spPr>
        <p:txBody>
          <a:bodyPr/>
          <a:lstStyle/>
          <a:p>
            <a:pPr>
              <a:lnSpc>
                <a:spcPct val="130000"/>
              </a:lnSpc>
              <a:spcAft>
                <a:spcPts val="0"/>
              </a:spcAft>
            </a:pPr>
            <a:r>
              <a:rPr lang="en-US" altLang="zh-CN" dirty="0"/>
              <a:t>2. </a:t>
            </a:r>
            <a:r>
              <a:rPr lang="zh-CN" altLang="en-US" dirty="0"/>
              <a:t>特殊形态的矩阵</a:t>
            </a:r>
            <a:endParaRPr lang="en-US" altLang="zh-CN" dirty="0"/>
          </a:p>
        </p:txBody>
      </p:sp>
      <p:pic>
        <p:nvPicPr>
          <p:cNvPr id="5" name="图片 4">
            <a:extLst>
              <a:ext uri="{FF2B5EF4-FFF2-40B4-BE49-F238E27FC236}">
                <a16:creationId xmlns:a16="http://schemas.microsoft.com/office/drawing/2014/main" id="{D9AD0250-9209-4DA8-820E-FECDDBC8E657}"/>
              </a:ext>
            </a:extLst>
          </p:cNvPr>
          <p:cNvPicPr>
            <a:picLocks noChangeAspect="1"/>
          </p:cNvPicPr>
          <p:nvPr/>
        </p:nvPicPr>
        <p:blipFill>
          <a:blip r:embed="rId2"/>
          <a:stretch>
            <a:fillRect/>
          </a:stretch>
        </p:blipFill>
        <p:spPr>
          <a:xfrm>
            <a:off x="91693" y="1676400"/>
            <a:ext cx="8960613" cy="2184304"/>
          </a:xfrm>
          <a:prstGeom prst="rect">
            <a:avLst/>
          </a:prstGeom>
        </p:spPr>
      </p:pic>
      <p:pic>
        <p:nvPicPr>
          <p:cNvPr id="6" name="图片 5">
            <a:extLst>
              <a:ext uri="{FF2B5EF4-FFF2-40B4-BE49-F238E27FC236}">
                <a16:creationId xmlns:a16="http://schemas.microsoft.com/office/drawing/2014/main" id="{80840540-BF58-43EE-9D92-2983905B0901}"/>
              </a:ext>
            </a:extLst>
          </p:cNvPr>
          <p:cNvPicPr>
            <a:picLocks noChangeAspect="1"/>
          </p:cNvPicPr>
          <p:nvPr/>
        </p:nvPicPr>
        <p:blipFill>
          <a:blip r:embed="rId3"/>
          <a:stretch>
            <a:fillRect/>
          </a:stretch>
        </p:blipFill>
        <p:spPr>
          <a:xfrm>
            <a:off x="1066800" y="4089448"/>
            <a:ext cx="2212308" cy="2184304"/>
          </a:xfrm>
          <a:prstGeom prst="rect">
            <a:avLst/>
          </a:prstGeom>
        </p:spPr>
      </p:pic>
      <p:pic>
        <p:nvPicPr>
          <p:cNvPr id="7" name="图片 6">
            <a:extLst>
              <a:ext uri="{FF2B5EF4-FFF2-40B4-BE49-F238E27FC236}">
                <a16:creationId xmlns:a16="http://schemas.microsoft.com/office/drawing/2014/main" id="{66308BE6-91F2-4B94-9A58-9C2D70C33F29}"/>
              </a:ext>
            </a:extLst>
          </p:cNvPr>
          <p:cNvPicPr>
            <a:picLocks noChangeAspect="1"/>
          </p:cNvPicPr>
          <p:nvPr/>
        </p:nvPicPr>
        <p:blipFill>
          <a:blip r:embed="rId4"/>
          <a:stretch>
            <a:fillRect/>
          </a:stretch>
        </p:blipFill>
        <p:spPr>
          <a:xfrm>
            <a:off x="4800600" y="3978031"/>
            <a:ext cx="3200400" cy="2407138"/>
          </a:xfrm>
          <a:prstGeom prst="rect">
            <a:avLst/>
          </a:prstGeom>
        </p:spPr>
      </p:pic>
    </p:spTree>
    <p:extLst>
      <p:ext uri="{BB962C8B-B14F-4D97-AF65-F5344CB8AC3E}">
        <p14:creationId xmlns:p14="http://schemas.microsoft.com/office/powerpoint/2010/main" val="131680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零矩阵</a:t>
            </a:r>
          </a:p>
        </p:txBody>
      </p:sp>
      <p:sp>
        <p:nvSpPr>
          <p:cNvPr id="9" name="内容占位符 8">
            <a:extLst>
              <a:ext uri="{FF2B5EF4-FFF2-40B4-BE49-F238E27FC236}">
                <a16:creationId xmlns:a16="http://schemas.microsoft.com/office/drawing/2014/main" id="{B49E53F0-ABE4-482C-A252-FBDD85A10F41}"/>
              </a:ext>
            </a:extLst>
          </p:cNvPr>
          <p:cNvSpPr>
            <a:spLocks noGrp="1"/>
          </p:cNvSpPr>
          <p:nvPr>
            <p:ph sz="quarter" idx="11"/>
          </p:nvPr>
        </p:nvSpPr>
        <p:spPr>
          <a:xfrm>
            <a:off x="0" y="1397097"/>
            <a:ext cx="9144000" cy="5156119"/>
          </a:xfrm>
        </p:spPr>
        <p:txBody>
          <a:bodyPr/>
          <a:lstStyle/>
          <a:p>
            <a:pPr>
              <a:lnSpc>
                <a:spcPct val="150000"/>
              </a:lnSpc>
            </a:pPr>
            <a:r>
              <a:rPr lang="zh-CN" altLang="en-US" dirty="0"/>
              <a:t>       所有元素都为</a:t>
            </a:r>
            <a:r>
              <a:rPr lang="en-US" altLang="zh-CN" dirty="0">
                <a:solidFill>
                  <a:schemeClr val="accent6">
                    <a:lumMod val="75000"/>
                  </a:schemeClr>
                </a:solidFill>
              </a:rPr>
              <a:t>0</a:t>
            </a:r>
            <a:r>
              <a:rPr lang="zh-CN" altLang="en-US" dirty="0"/>
              <a:t>的矩阵称为</a:t>
            </a:r>
            <a:r>
              <a:rPr lang="zh-CN" altLang="en-US" b="1" dirty="0"/>
              <a:t>零矩阵</a:t>
            </a:r>
            <a:r>
              <a:rPr lang="zh-CN" altLang="en-US" dirty="0"/>
              <a:t>，记作</a:t>
            </a:r>
            <a:r>
              <a:rPr lang="en-US" altLang="zh-CN" b="1" i="1" dirty="0"/>
              <a:t>O</a:t>
            </a:r>
            <a:r>
              <a:rPr lang="zh-CN" altLang="en-US" dirty="0"/>
              <a:t>。此外还可以通过</a:t>
            </a:r>
            <a:r>
              <a:rPr lang="zh-CN" altLang="en-US" dirty="0">
                <a:solidFill>
                  <a:srgbClr val="0000FF"/>
                </a:solidFill>
              </a:rPr>
              <a:t>下标法</a:t>
            </a:r>
            <a:r>
              <a:rPr lang="zh-CN" altLang="en-US" dirty="0"/>
              <a:t>标识出零矩阵的形态，例如一个</a:t>
            </a:r>
            <a:r>
              <a:rPr lang="en-US" altLang="zh-CN" dirty="0"/>
              <a:t>4×5</a:t>
            </a:r>
            <a:r>
              <a:rPr lang="zh-CN" altLang="en-US" dirty="0"/>
              <a:t>的零矩阵，可以表示为</a:t>
            </a:r>
            <a:r>
              <a:rPr lang="zh-CN" altLang="en-US" b="1" dirty="0"/>
              <a:t>𝑂</a:t>
            </a:r>
            <a:r>
              <a:rPr lang="en-US" altLang="zh-CN" baseline="-25000" dirty="0"/>
              <a:t>4×5</a:t>
            </a:r>
            <a:r>
              <a:rPr lang="zh-CN" altLang="en-US" dirty="0"/>
              <a:t>。值得注意的是，不同型的零矩阵是不同</a:t>
            </a:r>
            <a:r>
              <a:rPr lang="en-US" altLang="zh-CN" dirty="0">
                <a:solidFill>
                  <a:schemeClr val="accent6">
                    <a:lumMod val="75000"/>
                  </a:schemeClr>
                </a:solidFill>
              </a:rPr>
              <a:t>(</a:t>
            </a:r>
            <a:r>
              <a:rPr lang="zh-CN" altLang="en-US" dirty="0">
                <a:solidFill>
                  <a:schemeClr val="accent6">
                    <a:lumMod val="75000"/>
                  </a:schemeClr>
                </a:solidFill>
              </a:rPr>
              <a:t>不相等</a:t>
            </a:r>
            <a:r>
              <a:rPr lang="en-US" altLang="zh-CN" dirty="0">
                <a:solidFill>
                  <a:schemeClr val="accent6">
                    <a:lumMod val="75000"/>
                  </a:schemeClr>
                </a:solidFill>
              </a:rPr>
              <a:t>)</a:t>
            </a:r>
            <a:r>
              <a:rPr lang="zh-CN" altLang="en-US" dirty="0"/>
              <a:t>的，例如： 𝑂</a:t>
            </a:r>
            <a:r>
              <a:rPr lang="en-US" altLang="zh-CN" baseline="-25000" dirty="0"/>
              <a:t>4×5</a:t>
            </a:r>
            <a:r>
              <a:rPr lang="en-US" altLang="zh-CN" dirty="0"/>
              <a:t>≠</a:t>
            </a:r>
            <a:r>
              <a:rPr lang="zh-CN" altLang="en-US" dirty="0"/>
              <a:t>𝑂</a:t>
            </a:r>
            <a:r>
              <a:rPr lang="en-US" altLang="zh-CN" baseline="-25000" dirty="0"/>
              <a:t>2×3</a:t>
            </a:r>
            <a:r>
              <a:rPr lang="zh-CN" altLang="en-US" dirty="0"/>
              <a:t>。</a:t>
            </a:r>
          </a:p>
          <a:p>
            <a:pPr>
              <a:lnSpc>
                <a:spcPct val="150000"/>
              </a:lnSpc>
            </a:pPr>
            <a:r>
              <a:rPr lang="zh-CN" altLang="en-US" dirty="0"/>
              <a:t>         </a:t>
            </a:r>
            <a:r>
              <a:rPr lang="zh-CN" altLang="en-US" dirty="0">
                <a:solidFill>
                  <a:srgbClr val="0000FF"/>
                </a:solidFill>
              </a:rPr>
              <a:t>零矩阵</a:t>
            </a:r>
            <a:r>
              <a:rPr lang="zh-CN" altLang="en-US" dirty="0"/>
              <a:t>最重要的作用就是用来</a:t>
            </a:r>
            <a:r>
              <a:rPr lang="zh-CN" altLang="en-US" dirty="0">
                <a:solidFill>
                  <a:srgbClr val="FF0000"/>
                </a:solidFill>
              </a:rPr>
              <a:t>初始化矩阵</a:t>
            </a:r>
            <a:r>
              <a:rPr lang="zh-CN" altLang="en-US" dirty="0"/>
              <a:t>，</a:t>
            </a:r>
            <a:endParaRPr lang="en-US" altLang="zh-CN" dirty="0"/>
          </a:p>
          <a:p>
            <a:pPr marL="342900" indent="-342900">
              <a:lnSpc>
                <a:spcPct val="150000"/>
              </a:lnSpc>
              <a:buFont typeface="Wingdings" panose="05000000000000000000" pitchFamily="2" charset="2"/>
              <a:buChar char="l"/>
            </a:pPr>
            <a:r>
              <a:rPr lang="zh-CN" altLang="en-US" dirty="0"/>
              <a:t>一方面可以使用零矩阵来</a:t>
            </a:r>
            <a:r>
              <a:rPr lang="zh-CN" altLang="en-US" dirty="0">
                <a:solidFill>
                  <a:srgbClr val="0000FF"/>
                </a:solidFill>
              </a:rPr>
              <a:t>表示</a:t>
            </a:r>
            <a:r>
              <a:rPr lang="zh-CN" altLang="en-US" dirty="0"/>
              <a:t>实际存储数据矩阵的</a:t>
            </a:r>
            <a:r>
              <a:rPr lang="zh-CN" altLang="en-US" dirty="0">
                <a:solidFill>
                  <a:srgbClr val="0000FF"/>
                </a:solidFill>
              </a:rPr>
              <a:t>规模</a:t>
            </a:r>
            <a:r>
              <a:rPr lang="zh-CN" altLang="en-US" dirty="0"/>
              <a:t>，达到</a:t>
            </a:r>
            <a:r>
              <a:rPr lang="zh-CN" altLang="en-US" dirty="0">
                <a:solidFill>
                  <a:schemeClr val="accent6">
                    <a:lumMod val="75000"/>
                  </a:schemeClr>
                </a:solidFill>
              </a:rPr>
              <a:t>初始化矩阵</a:t>
            </a:r>
            <a:r>
              <a:rPr lang="zh-CN" altLang="en-US" dirty="0"/>
              <a:t>和</a:t>
            </a:r>
            <a:r>
              <a:rPr lang="zh-CN" altLang="en-US" dirty="0">
                <a:solidFill>
                  <a:schemeClr val="accent6">
                    <a:lumMod val="75000"/>
                  </a:schemeClr>
                </a:solidFill>
              </a:rPr>
              <a:t>申请内存空间</a:t>
            </a:r>
            <a:r>
              <a:rPr lang="zh-CN" altLang="en-US" dirty="0"/>
              <a:t>的功能；</a:t>
            </a:r>
          </a:p>
          <a:p>
            <a:pPr marL="342900" indent="-342900">
              <a:lnSpc>
                <a:spcPct val="150000"/>
              </a:lnSpc>
              <a:buFont typeface="Wingdings" panose="05000000000000000000" pitchFamily="2" charset="2"/>
              <a:buChar char="l"/>
            </a:pPr>
            <a:r>
              <a:rPr lang="zh-CN" altLang="en-US" dirty="0"/>
              <a:t>另一方面零矩阵也是占用存储空间最小的矩阵。</a:t>
            </a:r>
          </a:p>
          <a:p>
            <a:endParaRPr lang="zh-CN" altLang="en-US" dirty="0"/>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spTree>
    <p:extLst>
      <p:ext uri="{BB962C8B-B14F-4D97-AF65-F5344CB8AC3E}">
        <p14:creationId xmlns:p14="http://schemas.microsoft.com/office/powerpoint/2010/main" val="1831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1000"/>
                                        <p:tgtEl>
                                          <p:spTgt spid="9">
                                            <p:txEl>
                                              <p:pRg st="2" end="2"/>
                                            </p:txEl>
                                          </p:spTgt>
                                        </p:tgtEl>
                                      </p:cBhvr>
                                    </p:animEffect>
                                    <p:anim calcmode="lin" valueType="num">
                                      <p:cBhvr>
                                        <p:cTn id="2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anim calcmode="lin" valueType="num">
                                      <p:cBhvr>
                                        <p:cTn id="2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零矩阵</a:t>
            </a:r>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3" name="图片 2">
            <a:extLst>
              <a:ext uri="{FF2B5EF4-FFF2-40B4-BE49-F238E27FC236}">
                <a16:creationId xmlns:a16="http://schemas.microsoft.com/office/drawing/2014/main" id="{1CC9122F-A507-4025-BD23-E6B561B6092A}"/>
              </a:ext>
            </a:extLst>
          </p:cNvPr>
          <p:cNvPicPr>
            <a:picLocks noChangeAspect="1"/>
          </p:cNvPicPr>
          <p:nvPr/>
        </p:nvPicPr>
        <p:blipFill>
          <a:blip r:embed="rId2"/>
          <a:stretch>
            <a:fillRect/>
          </a:stretch>
        </p:blipFill>
        <p:spPr>
          <a:xfrm>
            <a:off x="3048000" y="1593633"/>
            <a:ext cx="6019048" cy="4914286"/>
          </a:xfrm>
          <a:prstGeom prst="rect">
            <a:avLst/>
          </a:prstGeom>
        </p:spPr>
      </p:pic>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bwMode="auto">
          <a:xfrm>
            <a:off x="76952" y="2683734"/>
            <a:ext cx="3014545" cy="326961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zh-CN" altLang="en-US" sz="2000" b="1" i="0" u="none" strike="noStrike" cap="none" normalizeH="0" baseline="0" dirty="0">
                <a:ln>
                  <a:noFill/>
                </a:ln>
                <a:solidFill>
                  <a:schemeClr val="tx1"/>
                </a:solidFill>
                <a:effectLst/>
                <a:latin typeface="+mn-ea"/>
                <a:ea typeface="+mn-ea"/>
              </a:rPr>
              <a:t>任意匹配：</a:t>
            </a:r>
            <a:r>
              <a:rPr kumimoji="0" lang="zh-CN" altLang="en-US" sz="2000" b="0" i="0" u="none" strike="noStrike" cap="none" normalizeH="0" baseline="0" dirty="0">
                <a:ln>
                  <a:noFill/>
                </a:ln>
                <a:solidFill>
                  <a:schemeClr val="tx1"/>
                </a:solidFill>
                <a:effectLst/>
                <a:latin typeface="+mn-ea"/>
                <a:ea typeface="+mn-ea"/>
              </a:rPr>
              <a:t> </a:t>
            </a:r>
            <a:r>
              <a:rPr kumimoji="0" lang="zh-CN" altLang="zh-CN" sz="2000" b="0" i="0" u="none" strike="noStrike" cap="none" normalizeH="0" baseline="0" dirty="0">
                <a:ln>
                  <a:noFill/>
                </a:ln>
                <a:solidFill>
                  <a:schemeClr val="tx1"/>
                </a:solidFill>
                <a:effectLst/>
                <a:latin typeface="+mn-ea"/>
                <a:ea typeface="+mn-ea"/>
              </a:rPr>
              <a:t>(A==B).any()</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zh-CN" altLang="en-US" sz="2000" b="1" dirty="0">
                <a:latin typeface="+mn-ea"/>
                <a:ea typeface="+mn-ea"/>
              </a:rPr>
              <a:t>所有匹配</a:t>
            </a:r>
            <a:r>
              <a:rPr lang="zh-CN" altLang="en-US" sz="2000" dirty="0">
                <a:latin typeface="+mn-ea"/>
                <a:ea typeface="+mn-ea"/>
              </a:rPr>
              <a:t>：</a:t>
            </a:r>
            <a:r>
              <a:rPr kumimoji="0" lang="zh-CN" altLang="en-US" sz="2000" b="0" i="0" u="none" strike="noStrike" cap="none" normalizeH="0" baseline="0" dirty="0">
                <a:ln>
                  <a:noFill/>
                </a:ln>
                <a:solidFill>
                  <a:schemeClr val="tx1"/>
                </a:solidFill>
                <a:effectLst/>
                <a:latin typeface="+mn-ea"/>
                <a:ea typeface="+mn-ea"/>
              </a:rPr>
              <a:t> </a:t>
            </a:r>
            <a:r>
              <a:rPr kumimoji="0" lang="zh-CN" altLang="zh-CN" sz="2000" b="0" i="0" u="none" strike="noStrike" cap="none" normalizeH="0" baseline="0" dirty="0">
                <a:ln>
                  <a:noFill/>
                </a:ln>
                <a:solidFill>
                  <a:schemeClr val="tx1"/>
                </a:solidFill>
                <a:effectLst/>
                <a:latin typeface="+mn-ea"/>
                <a:ea typeface="+mn-ea"/>
              </a:rPr>
              <a:t>(A==B).all()</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zh-CN" altLang="en-US" sz="2000" b="1" i="0" u="none" strike="noStrike" cap="none" normalizeH="0" baseline="0" dirty="0">
                <a:ln>
                  <a:noFill/>
                </a:ln>
                <a:solidFill>
                  <a:schemeClr val="tx1"/>
                </a:solidFill>
                <a:effectLst/>
                <a:latin typeface="+mn-ea"/>
                <a:ea typeface="+mn-ea"/>
              </a:rPr>
              <a:t>按位匹配：</a:t>
            </a:r>
            <a:r>
              <a:rPr kumimoji="0" lang="zh-CN" altLang="zh-CN" sz="2000" b="0" i="0" u="none" strike="noStrike" cap="none" normalizeH="0" baseline="0" dirty="0">
                <a:ln>
                  <a:noFill/>
                </a:ln>
                <a:solidFill>
                  <a:schemeClr val="tx1"/>
                </a:solidFill>
                <a:effectLst/>
                <a:latin typeface="+mn-ea"/>
                <a:ea typeface="+mn-ea"/>
              </a:rPr>
              <a:t>(A==B)</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zh-CN" altLang="en-US" sz="2000" b="1" dirty="0">
                <a:latin typeface="+mn-ea"/>
                <a:ea typeface="+mn-ea"/>
              </a:rPr>
              <a:t>形态匹配：</a:t>
            </a:r>
            <a:r>
              <a:rPr kumimoji="0" lang="zh-CN" altLang="zh-CN" sz="2000" b="0" i="0" u="none" strike="noStrike" cap="none" normalizeH="0" baseline="0" dirty="0">
                <a:ln>
                  <a:noFill/>
                </a:ln>
                <a:solidFill>
                  <a:schemeClr val="tx1"/>
                </a:solidFill>
                <a:effectLst/>
                <a:latin typeface="+mn-ea"/>
                <a:ea typeface="+mn-ea"/>
              </a:rPr>
              <a:t>A.shape==B.shape</a:t>
            </a:r>
          </a:p>
        </p:txBody>
      </p:sp>
    </p:spTree>
    <p:extLst>
      <p:ext uri="{BB962C8B-B14F-4D97-AF65-F5344CB8AC3E}">
        <p14:creationId xmlns:p14="http://schemas.microsoft.com/office/powerpoint/2010/main" val="73166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bg/>
                                          </p:spTgt>
                                        </p:tgtEl>
                                        <p:attrNameLst>
                                          <p:attrName>style.visibility</p:attrName>
                                        </p:attrNameLst>
                                      </p:cBhvr>
                                      <p:to>
                                        <p:strVal val="visible"/>
                                      </p:to>
                                    </p:set>
                                    <p:animEffect transition="in" filter="wipe(down)">
                                      <p:cBhvr>
                                        <p:cTn id="13" dur="500"/>
                                        <p:tgtEl>
                                          <p:spTgt spid="5">
                                            <p:bg/>
                                          </p:spTgt>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down)">
                                      <p:cBhvr>
                                        <p:cTn id="21" dur="500"/>
                                        <p:tgtEl>
                                          <p:spTgt spid="5">
                                            <p:txEl>
                                              <p:pRg st="1" end="1"/>
                                            </p:txEl>
                                          </p:spTgt>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down)">
                                      <p:cBhvr>
                                        <p:cTn id="25" dur="500"/>
                                        <p:tgtEl>
                                          <p:spTgt spid="5">
                                            <p:txEl>
                                              <p:pRg st="2" end="2"/>
                                            </p:txEl>
                                          </p:spTgt>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down)">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对角矩阵</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a:xfrm>
                <a:off x="0" y="1397097"/>
                <a:ext cx="9144000" cy="358447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有一类矩阵，除了对角线外所有的元素都为</a:t>
                </a:r>
                <a:r>
                  <a:rPr lang="en-US" altLang="zh-CN" dirty="0"/>
                  <a:t>0</a:t>
                </a:r>
                <a:r>
                  <a:rPr lang="zh-CN" altLang="en-US" dirty="0"/>
                  <a:t>，这种矩阵就称为对角矩阵。例如：</a:t>
                </a:r>
                <a:endParaRPr lang="en-US" altLang="zh-CN" dirty="0"/>
              </a:p>
              <a:p>
                <a:pPr lvl="0">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mr>
                                  <m:mr>
                                    <m:e/>
                                    <m:e>
                                      <m:r>
                                        <a:rPr lang="en-US" altLang="zh-CN" i="1">
                                          <a:latin typeface="Cambria Math" panose="02040503050406030204" pitchFamily="18" charset="0"/>
                                        </a:rPr>
                                        <m:t>2</m:t>
                                      </m:r>
                                    </m:e>
                                  </m:mr>
                                </m:m>
                              </m:e>
                              <m:e>
                                <m:m>
                                  <m:mPr>
                                    <m:mcs>
                                      <m:mc>
                                        <m:mcPr>
                                          <m:count m:val="3"/>
                                          <m:mcJc m:val="center"/>
                                        </m:mcPr>
                                      </m:mc>
                                    </m:mcs>
                                    <m:ctrlPr>
                                      <a:rPr lang="en-US" altLang="zh-CN" i="1" smtClean="0">
                                        <a:latin typeface="Cambria Math" panose="02040503050406030204" pitchFamily="18" charset="0"/>
                                      </a:rPr>
                                    </m:ctrlPr>
                                  </m:mPr>
                                  <m:mr>
                                    <m:e/>
                                    <m:e/>
                                    <m:e/>
                                  </m:mr>
                                  <m:mr>
                                    <m:e/>
                                    <m:e/>
                                    <m:e/>
                                  </m:mr>
                                </m:m>
                              </m:e>
                            </m:mr>
                            <m:mr>
                              <m:e>
                                <m:m>
                                  <m:mPr>
                                    <m:mcs>
                                      <m:mc>
                                        <m:mcPr>
                                          <m:count m:val="2"/>
                                          <m:mcJc m:val="center"/>
                                        </m:mcPr>
                                      </m:mc>
                                    </m:mcs>
                                    <m:ctrlPr>
                                      <a:rPr lang="en-US" altLang="zh-CN" i="1" smtClean="0">
                                        <a:latin typeface="Cambria Math" panose="02040503050406030204" pitchFamily="18" charset="0"/>
                                      </a:rPr>
                                    </m:ctrlPr>
                                  </m:mPr>
                                  <m:mr>
                                    <m:e/>
                                    <m:e/>
                                  </m:mr>
                                  <m:mr>
                                    <m:e/>
                                    <m:e/>
                                  </m:mr>
                                  <m:mr>
                                    <m:e/>
                                    <m:e/>
                                  </m:mr>
                                </m:m>
                              </m:e>
                              <m:e>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3</m:t>
                                      </m:r>
                                    </m:e>
                                    <m:e/>
                                    <m:e/>
                                  </m:mr>
                                  <m:mr>
                                    <m:e/>
                                    <m:e>
                                      <m:r>
                                        <a:rPr lang="en-US" altLang="zh-CN" i="1">
                                          <a:latin typeface="Cambria Math" panose="02040503050406030204" pitchFamily="18" charset="0"/>
                                        </a:rPr>
                                        <m:t>4</m:t>
                                      </m:r>
                                    </m:e>
                                    <m:e/>
                                  </m:mr>
                                  <m:mr>
                                    <m:e/>
                                    <m:e/>
                                    <m:e>
                                      <m:r>
                                        <a:rPr lang="en-US" altLang="zh-CN" i="1">
                                          <a:latin typeface="Cambria Math" panose="02040503050406030204" pitchFamily="18" charset="0"/>
                                        </a:rPr>
                                        <m:t>5</m:t>
                                      </m:r>
                                    </m:e>
                                  </m:mr>
                                </m:m>
                              </m:e>
                            </m:mr>
                          </m:m>
                        </m:e>
                      </m:d>
                    </m:oMath>
                  </m:oMathPara>
                </a14:m>
                <a:endParaRPr lang="en-US" altLang="zh-CN" dirty="0"/>
              </a:p>
              <a:p>
                <a:pPr lvl="0">
                  <a:lnSpc>
                    <a:spcPct val="200000"/>
                  </a:lnSpc>
                </a:pPr>
                <a:r>
                  <a:rPr lang="zh-CN" altLang="en-US" dirty="0"/>
                  <a:t>       </a:t>
                </a:r>
                <a:r>
                  <a:rPr lang="zh-CN" altLang="en-US" dirty="0">
                    <a:solidFill>
                      <a:srgbClr val="0000FF"/>
                    </a:solidFill>
                  </a:rPr>
                  <a:t>在对角矩阵中，为</a:t>
                </a:r>
                <a:r>
                  <a:rPr lang="en-US" altLang="zh-CN" dirty="0">
                    <a:solidFill>
                      <a:srgbClr val="0000FF"/>
                    </a:solidFill>
                  </a:rPr>
                  <a:t>0</a:t>
                </a:r>
                <a:r>
                  <a:rPr lang="zh-CN" altLang="en-US" dirty="0">
                    <a:solidFill>
                      <a:srgbClr val="0000FF"/>
                    </a:solidFill>
                  </a:rPr>
                  <a:t>的元素位置可以省去不写。</a:t>
                </a:r>
                <a:endParaRPr lang="zh-CN" altLang="zh-CN" dirty="0">
                  <a:solidFill>
                    <a:srgbClr val="0000FF"/>
                  </a:solidFill>
                </a:endParaRPr>
              </a:p>
            </p:txBody>
          </p:sp>
        </mc:Choice>
        <mc:Fallback xmlns="">
          <p:sp>
            <p:nvSpPr>
              <p:cNvPr id="5" name="Rectangle 1">
                <a:extLst>
                  <a:ext uri="{FF2B5EF4-FFF2-40B4-BE49-F238E27FC236}">
                    <a16:creationId xmlns:a16="http://schemas.microsoft.com/office/drawing/2014/main" id="{1726A31B-3108-49A8-93C7-077DDC1F7A73}"/>
                  </a:ext>
                </a:extLst>
              </p:cNvPr>
              <p:cNvSpPr>
                <a:spLocks noGrp="1" noRot="1" noChangeAspect="1" noMove="1" noResize="1" noEditPoints="1" noAdjustHandles="1" noChangeArrowheads="1" noChangeShapeType="1" noTextEdit="1"/>
              </p:cNvSpPr>
              <p:nvPr>
                <p:ph sz="quarter" idx="11"/>
              </p:nvPr>
            </p:nvSpPr>
            <p:spPr>
              <a:xfrm>
                <a:off x="0" y="1397097"/>
                <a:ext cx="9144000" cy="3584471"/>
              </a:xfrm>
              <a:blipFill>
                <a:blip r:embed="rId2"/>
                <a:stretch>
                  <a:fillRect l="-467" r="-467" b="-170"/>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9" name="图片 8">
            <a:extLst>
              <a:ext uri="{FF2B5EF4-FFF2-40B4-BE49-F238E27FC236}">
                <a16:creationId xmlns:a16="http://schemas.microsoft.com/office/drawing/2014/main" id="{06D81EC1-D1EC-47B1-9B19-6B8825A4F1B6}"/>
              </a:ext>
            </a:extLst>
          </p:cNvPr>
          <p:cNvPicPr>
            <a:picLocks noChangeAspect="1"/>
          </p:cNvPicPr>
          <p:nvPr/>
        </p:nvPicPr>
        <p:blipFill>
          <a:blip r:embed="rId3"/>
          <a:stretch>
            <a:fillRect/>
          </a:stretch>
        </p:blipFill>
        <p:spPr>
          <a:xfrm>
            <a:off x="304800" y="4879950"/>
            <a:ext cx="5143186" cy="1673250"/>
          </a:xfrm>
          <a:prstGeom prst="rect">
            <a:avLst/>
          </a:prstGeom>
        </p:spPr>
      </p:pic>
      <p:pic>
        <p:nvPicPr>
          <p:cNvPr id="10" name="图片 9">
            <a:extLst>
              <a:ext uri="{FF2B5EF4-FFF2-40B4-BE49-F238E27FC236}">
                <a16:creationId xmlns:a16="http://schemas.microsoft.com/office/drawing/2014/main" id="{D6D28D68-1B44-4003-BDD1-B2811780FF92}"/>
              </a:ext>
            </a:extLst>
          </p:cNvPr>
          <p:cNvPicPr>
            <a:picLocks noChangeAspect="1"/>
          </p:cNvPicPr>
          <p:nvPr/>
        </p:nvPicPr>
        <p:blipFill>
          <a:blip r:embed="rId4"/>
          <a:stretch>
            <a:fillRect/>
          </a:stretch>
        </p:blipFill>
        <p:spPr>
          <a:xfrm>
            <a:off x="6553200" y="4959432"/>
            <a:ext cx="1828571" cy="1514286"/>
          </a:xfrm>
          <a:prstGeom prst="rect">
            <a:avLst/>
          </a:prstGeom>
        </p:spPr>
      </p:pic>
    </p:spTree>
    <p:extLst>
      <p:ext uri="{BB962C8B-B14F-4D97-AF65-F5344CB8AC3E}">
        <p14:creationId xmlns:p14="http://schemas.microsoft.com/office/powerpoint/2010/main" val="331688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对角矩阵</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a:xfrm>
                <a:off x="0" y="1397097"/>
                <a:ext cx="9144000" cy="3091836"/>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在对角矩阵中，如果</a:t>
                </a:r>
                <a:r>
                  <a:rPr lang="zh-CN" altLang="en-US" dirty="0">
                    <a:solidFill>
                      <a:srgbClr val="0000FF"/>
                    </a:solidFill>
                  </a:rPr>
                  <a:t>对角线上</a:t>
                </a:r>
                <a:r>
                  <a:rPr lang="zh-CN" altLang="en-US" dirty="0"/>
                  <a:t>的元素都为</a:t>
                </a:r>
                <a:r>
                  <a:rPr lang="en-US" altLang="zh-CN" dirty="0">
                    <a:solidFill>
                      <a:schemeClr val="accent6">
                        <a:lumMod val="75000"/>
                      </a:schemeClr>
                    </a:solidFill>
                  </a:rPr>
                  <a:t>1</a:t>
                </a:r>
                <a:r>
                  <a:rPr lang="zh-CN" altLang="en-US" dirty="0"/>
                  <a:t>，则该矩阵称为</a:t>
                </a:r>
                <a:r>
                  <a:rPr lang="zh-CN" altLang="en-US" dirty="0">
                    <a:solidFill>
                      <a:srgbClr val="FF0000"/>
                    </a:solidFill>
                  </a:rPr>
                  <a:t>单位矩阵</a:t>
                </a:r>
                <a:r>
                  <a:rPr lang="zh-CN" altLang="en-US" dirty="0"/>
                  <a:t>。</a:t>
                </a:r>
                <a:r>
                  <a:rPr lang="en-US" altLang="zh-CN" dirty="0"/>
                  <a:t>n</a:t>
                </a:r>
                <a:r>
                  <a:rPr lang="zh-CN" altLang="en-US" dirty="0"/>
                  <a:t>阶单位矩阵记作 </a:t>
                </a:r>
                <a:r>
                  <a:rPr lang="zh-CN" altLang="en-US" dirty="0">
                    <a:solidFill>
                      <a:srgbClr val="7030A0"/>
                    </a:solidFill>
                  </a:rPr>
                  <a:t>𝐼</a:t>
                </a:r>
                <a:r>
                  <a:rPr lang="zh-CN" altLang="en-US" baseline="-25000" dirty="0">
                    <a:solidFill>
                      <a:srgbClr val="7030A0"/>
                    </a:solidFill>
                  </a:rPr>
                  <a:t>𝑛</a:t>
                </a:r>
                <a:r>
                  <a:rPr lang="zh-CN" altLang="en-US" dirty="0">
                    <a:solidFill>
                      <a:srgbClr val="7030A0"/>
                    </a:solidFill>
                  </a:rPr>
                  <a:t> </a:t>
                </a:r>
                <a:r>
                  <a:rPr lang="zh-CN" altLang="en-US" dirty="0"/>
                  <a:t>（在有些文献中也被记作 𝐸</a:t>
                </a:r>
                <a:r>
                  <a:rPr lang="zh-CN" altLang="en-US" baseline="-25000" dirty="0"/>
                  <a:t>𝑛</a:t>
                </a:r>
                <a:r>
                  <a:rPr lang="zh-CN" altLang="en-US" dirty="0"/>
                  <a:t> ）。</a:t>
                </a:r>
                <a:endParaRPr lang="en-US" altLang="zh-CN" dirty="0"/>
              </a:p>
              <a:p>
                <a:pPr lvl="0"/>
                <a:r>
                  <a:rPr lang="zh-CN" altLang="en-US" dirty="0"/>
                  <a:t>例如：</a:t>
                </a:r>
                <a:endParaRPr lang="en-US" altLang="zh-CN" dirty="0"/>
              </a:p>
              <a:p>
                <a:pPr lvl="0">
                  <a:lnSpc>
                    <a:spcPct val="100000"/>
                  </a:lnSpc>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𝑰</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mr>
                                  <m:mr>
                                    <m:e/>
                                    <m:e>
                                      <m:r>
                                        <a:rPr lang="en-US" altLang="zh-CN" b="0" i="1" smtClean="0">
                                          <a:latin typeface="Cambria Math" panose="02040503050406030204" pitchFamily="18" charset="0"/>
                                        </a:rPr>
                                        <m:t>1</m:t>
                                      </m:r>
                                    </m:e>
                                  </m:mr>
                                </m:m>
                              </m:e>
                              <m:e>
                                <m:m>
                                  <m:mPr>
                                    <m:mcs>
                                      <m:mc>
                                        <m:mcPr>
                                          <m:count m:val="2"/>
                                          <m:mcJc m:val="center"/>
                                        </m:mcPr>
                                      </m:mc>
                                    </m:mcs>
                                    <m:ctrlPr>
                                      <a:rPr lang="en-US" altLang="zh-CN" i="1">
                                        <a:latin typeface="Cambria Math" panose="02040503050406030204" pitchFamily="18" charset="0"/>
                                      </a:rPr>
                                    </m:ctrlPr>
                                  </m:mPr>
                                  <m:mr>
                                    <m:e/>
                                    <m:e/>
                                  </m:mr>
                                  <m:mr>
                                    <m:e/>
                                    <m:e/>
                                  </m:mr>
                                </m:m>
                              </m:e>
                            </m:mr>
                            <m:mr>
                              <m:e>
                                <m:m>
                                  <m:mPr>
                                    <m:mcs>
                                      <m:mc>
                                        <m:mcPr>
                                          <m:count m:val="2"/>
                                          <m:mcJc m:val="center"/>
                                        </m:mcPr>
                                      </m:mc>
                                    </m:mcs>
                                    <m:ctrlPr>
                                      <a:rPr lang="en-US" altLang="zh-CN" i="1">
                                        <a:latin typeface="Cambria Math" panose="02040503050406030204" pitchFamily="18" charset="0"/>
                                      </a:rPr>
                                    </m:ctrlPr>
                                  </m:mPr>
                                  <m:mr>
                                    <m:e/>
                                    <m:e/>
                                  </m:mr>
                                  <m:mr>
                                    <m:e/>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mr>
                                  <m:mr>
                                    <m:e/>
                                    <m:e>
                                      <m:r>
                                        <a:rPr lang="en-US" altLang="zh-CN" b="0" i="1" smtClean="0">
                                          <a:latin typeface="Cambria Math" panose="02040503050406030204" pitchFamily="18" charset="0"/>
                                        </a:rPr>
                                        <m:t>1</m:t>
                                      </m:r>
                                    </m:e>
                                  </m:mr>
                                </m:m>
                              </m:e>
                            </m:mr>
                          </m:m>
                        </m:e>
                      </m:d>
                    </m:oMath>
                  </m:oMathPara>
                </a14:m>
                <a:endParaRPr lang="en-US" altLang="zh-CN" dirty="0"/>
              </a:p>
            </p:txBody>
          </p:sp>
        </mc:Choice>
        <mc:Fallback xmlns="">
          <p:sp>
            <p:nvSpPr>
              <p:cNvPr id="5" name="Rectangle 1">
                <a:extLst>
                  <a:ext uri="{FF2B5EF4-FFF2-40B4-BE49-F238E27FC236}">
                    <a16:creationId xmlns:a16="http://schemas.microsoft.com/office/drawing/2014/main" id="{1726A31B-3108-49A8-93C7-077DDC1F7A73}"/>
                  </a:ext>
                </a:extLst>
              </p:cNvPr>
              <p:cNvSpPr>
                <a:spLocks noGrp="1" noRot="1" noChangeAspect="1" noMove="1" noResize="1" noEditPoints="1" noAdjustHandles="1" noChangeArrowheads="1" noChangeShapeType="1" noTextEdit="1"/>
              </p:cNvSpPr>
              <p:nvPr>
                <p:ph sz="quarter" idx="11"/>
              </p:nvPr>
            </p:nvSpPr>
            <p:spPr>
              <a:xfrm>
                <a:off x="0" y="1397097"/>
                <a:ext cx="9144000" cy="3091836"/>
              </a:xfrm>
              <a:blipFill>
                <a:blip r:embed="rId2"/>
                <a:stretch>
                  <a:fillRect l="-467" r="-46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6" name="图片 5">
            <a:extLst>
              <a:ext uri="{FF2B5EF4-FFF2-40B4-BE49-F238E27FC236}">
                <a16:creationId xmlns:a16="http://schemas.microsoft.com/office/drawing/2014/main" id="{A5AD6E72-EA5D-4C8F-8B14-1B96BB38B369}"/>
              </a:ext>
            </a:extLst>
          </p:cNvPr>
          <p:cNvPicPr>
            <a:picLocks noChangeAspect="1"/>
          </p:cNvPicPr>
          <p:nvPr/>
        </p:nvPicPr>
        <p:blipFill>
          <a:blip r:embed="rId3"/>
          <a:stretch>
            <a:fillRect/>
          </a:stretch>
        </p:blipFill>
        <p:spPr>
          <a:xfrm>
            <a:off x="533400" y="4733693"/>
            <a:ext cx="3849754" cy="1740882"/>
          </a:xfrm>
          <a:prstGeom prst="rect">
            <a:avLst/>
          </a:prstGeom>
        </p:spPr>
      </p:pic>
      <p:pic>
        <p:nvPicPr>
          <p:cNvPr id="7" name="图片 6">
            <a:extLst>
              <a:ext uri="{FF2B5EF4-FFF2-40B4-BE49-F238E27FC236}">
                <a16:creationId xmlns:a16="http://schemas.microsoft.com/office/drawing/2014/main" id="{943D6656-95AC-4716-9D32-4B2D8E15626C}"/>
              </a:ext>
            </a:extLst>
          </p:cNvPr>
          <p:cNvPicPr>
            <a:picLocks noChangeAspect="1"/>
          </p:cNvPicPr>
          <p:nvPr/>
        </p:nvPicPr>
        <p:blipFill>
          <a:blip r:embed="rId4"/>
          <a:stretch>
            <a:fillRect/>
          </a:stretch>
        </p:blipFill>
        <p:spPr>
          <a:xfrm>
            <a:off x="5334000" y="4782537"/>
            <a:ext cx="2875016" cy="1722297"/>
          </a:xfrm>
          <a:prstGeom prst="rect">
            <a:avLst/>
          </a:prstGeom>
        </p:spPr>
      </p:pic>
    </p:spTree>
    <p:extLst>
      <p:ext uri="{BB962C8B-B14F-4D97-AF65-F5344CB8AC3E}">
        <p14:creationId xmlns:p14="http://schemas.microsoft.com/office/powerpoint/2010/main" val="196402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4"/>
            <a:ext cx="9144000" cy="649986"/>
          </a:xfrm>
        </p:spPr>
        <p:txBody>
          <a:bodyPr/>
          <a:lstStyle/>
          <a:p>
            <a:pPr>
              <a:lnSpc>
                <a:spcPct val="130000"/>
              </a:lnSpc>
              <a:spcAft>
                <a:spcPts val="0"/>
              </a:spcAft>
            </a:pPr>
            <a:r>
              <a:rPr lang="zh-CN" altLang="en-US" dirty="0"/>
              <a:t>基于矩阵的向量</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0" y="776238"/>
            <a:ext cx="9144000" cy="5984679"/>
          </a:xfrm>
        </p:spPr>
        <p:txBody>
          <a:bodyPr/>
          <a:lstStyle/>
          <a:p>
            <a:pPr>
              <a:lnSpc>
                <a:spcPct val="150000"/>
              </a:lnSpc>
              <a:buClr>
                <a:schemeClr val="accent3"/>
              </a:buClr>
              <a:defRPr/>
            </a:pPr>
            <a:r>
              <a:rPr lang="zh-CN" altLang="en-US" dirty="0"/>
              <a:t>       为了规范和便于计算，所有的量（向量、矩阵、张量）都规范成张量，并同时使用矩阵（张量</a:t>
            </a:r>
            <a:r>
              <a:rPr lang="en-US" altLang="zh-CN" dirty="0"/>
              <a:t>)</a:t>
            </a:r>
            <a:r>
              <a:rPr lang="zh-CN" altLang="en-US" dirty="0"/>
              <a:t>来进行表示，而在程序中，我们统一使用</a:t>
            </a:r>
            <a:r>
              <a:rPr lang="en-US" altLang="zh-CN" dirty="0" err="1">
                <a:solidFill>
                  <a:srgbClr val="0000FF"/>
                </a:solidFill>
              </a:rPr>
              <a:t>numpy</a:t>
            </a:r>
            <a:r>
              <a:rPr lang="zh-CN" altLang="en-US" dirty="0">
                <a:solidFill>
                  <a:srgbClr val="0000FF"/>
                </a:solidFill>
              </a:rPr>
              <a:t>数组</a:t>
            </a:r>
            <a:r>
              <a:rPr lang="zh-CN" altLang="en-US" dirty="0"/>
              <a:t>来表示这种量。此时，</a:t>
            </a:r>
            <a:endParaRPr lang="en-US" altLang="zh-CN" dirty="0"/>
          </a:p>
          <a:p>
            <a:pPr marL="342900" indent="-342900">
              <a:lnSpc>
                <a:spcPct val="150000"/>
              </a:lnSpc>
              <a:buClr>
                <a:schemeClr val="accent3"/>
              </a:buClr>
              <a:buFont typeface="Wingdings" panose="05000000000000000000" pitchFamily="2" charset="2"/>
              <a:buChar char="l"/>
              <a:defRPr/>
            </a:pPr>
            <a:r>
              <a:rPr lang="zh-CN" altLang="en-US" dirty="0"/>
              <a:t>一个 </a:t>
            </a:r>
            <a:r>
              <a:rPr lang="en-US" altLang="zh-CN" dirty="0"/>
              <a:t>1×n </a:t>
            </a:r>
            <a:r>
              <a:rPr lang="zh-CN" altLang="en-US" dirty="0"/>
              <a:t>的行向量 𝑎</a:t>
            </a:r>
            <a:r>
              <a:rPr lang="zh-CN" altLang="en-US" baseline="30000" dirty="0"/>
              <a:t>𝑇</a:t>
            </a:r>
            <a:r>
              <a:rPr lang="zh-CN" altLang="en-US" dirty="0"/>
              <a:t> 就表示成一个</a:t>
            </a:r>
            <a:r>
              <a:rPr lang="zh-CN" altLang="en-US" dirty="0">
                <a:solidFill>
                  <a:srgbClr val="0000FF"/>
                </a:solidFill>
              </a:rPr>
              <a:t>只有一行</a:t>
            </a:r>
            <a:r>
              <a:rPr lang="zh-CN" altLang="en-US" dirty="0"/>
              <a:t>的矩阵；</a:t>
            </a:r>
            <a:endParaRPr lang="en-US" altLang="zh-CN" dirty="0"/>
          </a:p>
          <a:p>
            <a:pPr marL="342900" indent="-342900">
              <a:lnSpc>
                <a:spcPct val="150000"/>
              </a:lnSpc>
              <a:buClr>
                <a:schemeClr val="accent3"/>
              </a:buClr>
              <a:buFont typeface="Wingdings" panose="05000000000000000000" pitchFamily="2" charset="2"/>
              <a:buChar char="l"/>
              <a:defRPr/>
            </a:pPr>
            <a:r>
              <a:rPr lang="zh-CN" altLang="en-US" dirty="0"/>
              <a:t>一个 </a:t>
            </a:r>
            <a:r>
              <a:rPr lang="en-US" altLang="zh-CN" dirty="0"/>
              <a:t>n×1 </a:t>
            </a:r>
            <a:r>
              <a:rPr lang="zh-CN" altLang="en-US" dirty="0"/>
              <a:t>的列向量 𝑏 则表示成一个</a:t>
            </a:r>
            <a:r>
              <a:rPr lang="zh-CN" altLang="en-US" dirty="0">
                <a:solidFill>
                  <a:srgbClr val="0000FF"/>
                </a:solidFill>
              </a:rPr>
              <a:t>只有一列</a:t>
            </a:r>
            <a:r>
              <a:rPr lang="zh-CN" altLang="en-US" dirty="0"/>
              <a:t>的矩阵。</a:t>
            </a:r>
            <a:endParaRPr lang="en-US" altLang="zh-CN" dirty="0"/>
          </a:p>
          <a:p>
            <a:pPr>
              <a:lnSpc>
                <a:spcPct val="150000"/>
              </a:lnSpc>
              <a:buClr>
                <a:schemeClr val="accent3"/>
              </a:buClr>
              <a:defRPr/>
            </a:pPr>
            <a:endParaRPr lang="en-US" altLang="zh-CN" sz="2400" dirty="0"/>
          </a:p>
          <a:p>
            <a:pPr>
              <a:lnSpc>
                <a:spcPct val="150000"/>
              </a:lnSpc>
              <a:buClr>
                <a:schemeClr val="accent3"/>
              </a:buClr>
              <a:defRPr/>
            </a:pPr>
            <a:endParaRPr lang="en-US" altLang="zh-CN" dirty="0"/>
          </a:p>
          <a:p>
            <a:pPr>
              <a:lnSpc>
                <a:spcPct val="150000"/>
              </a:lnSpc>
              <a:buClr>
                <a:schemeClr val="accent3"/>
              </a:buClr>
              <a:defRPr/>
            </a:pPr>
            <a:endParaRPr lang="en-US" altLang="zh-CN" sz="2400" dirty="0"/>
          </a:p>
          <a:p>
            <a:pPr>
              <a:lnSpc>
                <a:spcPct val="100000"/>
              </a:lnSpc>
              <a:spcBef>
                <a:spcPts val="1200"/>
              </a:spcBef>
              <a:buClr>
                <a:schemeClr val="accent3"/>
              </a:buClr>
              <a:defRPr/>
            </a:pPr>
            <a:r>
              <a:rPr lang="en-US" altLang="zh-CN" b="1" dirty="0"/>
              <a:t>【</a:t>
            </a:r>
            <a:r>
              <a:rPr lang="zh-CN" altLang="en-US" b="1" dirty="0"/>
              <a:t>结果分析</a:t>
            </a:r>
            <a:r>
              <a:rPr lang="en-US" altLang="zh-CN" b="1" dirty="0"/>
              <a:t>】</a:t>
            </a:r>
            <a:r>
              <a:rPr lang="zh-CN" altLang="en-US" dirty="0"/>
              <a:t>我们使用一个二维数组来显示向量（两层中括号），这种方法基本上贯穿于整个计算机领域。其中 </a:t>
            </a:r>
            <a:r>
              <a:rPr lang="en-US" altLang="zh-CN" b="1" i="1" dirty="0"/>
              <a:t>a</a:t>
            </a:r>
            <a:r>
              <a:rPr lang="zh-CN" altLang="en-US" dirty="0"/>
              <a:t> 用来表示一个四维行向量，</a:t>
            </a:r>
            <a:r>
              <a:rPr lang="en-US" altLang="zh-CN" b="1" i="1" dirty="0"/>
              <a:t>b</a:t>
            </a:r>
            <a:r>
              <a:rPr lang="zh-CN" altLang="en-US" dirty="0"/>
              <a:t> 表示一个四维列向量。</a:t>
            </a:r>
            <a:endParaRPr lang="en-US" altLang="zh-CN" sz="24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基于矩阵的向量</a:t>
            </a:r>
          </a:p>
        </p:txBody>
      </p:sp>
      <p:pic>
        <p:nvPicPr>
          <p:cNvPr id="5" name="图片 4">
            <a:extLst>
              <a:ext uri="{FF2B5EF4-FFF2-40B4-BE49-F238E27FC236}">
                <a16:creationId xmlns:a16="http://schemas.microsoft.com/office/drawing/2014/main" id="{24234B95-EEBB-46B2-9E8F-36F15EC61406}"/>
              </a:ext>
            </a:extLst>
          </p:cNvPr>
          <p:cNvPicPr>
            <a:picLocks noChangeAspect="1"/>
          </p:cNvPicPr>
          <p:nvPr/>
        </p:nvPicPr>
        <p:blipFill>
          <a:blip r:embed="rId2"/>
          <a:stretch>
            <a:fillRect/>
          </a:stretch>
        </p:blipFill>
        <p:spPr>
          <a:xfrm>
            <a:off x="762000" y="3650179"/>
            <a:ext cx="4242107" cy="1771429"/>
          </a:xfrm>
          <a:prstGeom prst="rect">
            <a:avLst/>
          </a:prstGeom>
        </p:spPr>
      </p:pic>
      <p:pic>
        <p:nvPicPr>
          <p:cNvPr id="6" name="图片 5">
            <a:extLst>
              <a:ext uri="{FF2B5EF4-FFF2-40B4-BE49-F238E27FC236}">
                <a16:creationId xmlns:a16="http://schemas.microsoft.com/office/drawing/2014/main" id="{1B5D2D64-5C46-4F12-9595-8C62108E4C94}"/>
              </a:ext>
            </a:extLst>
          </p:cNvPr>
          <p:cNvPicPr>
            <a:picLocks noChangeAspect="1"/>
          </p:cNvPicPr>
          <p:nvPr/>
        </p:nvPicPr>
        <p:blipFill>
          <a:blip r:embed="rId3"/>
          <a:stretch>
            <a:fillRect/>
          </a:stretch>
        </p:blipFill>
        <p:spPr>
          <a:xfrm>
            <a:off x="5766107" y="3650179"/>
            <a:ext cx="1714286" cy="1771429"/>
          </a:xfrm>
          <a:prstGeom prst="rect">
            <a:avLst/>
          </a:prstGeom>
        </p:spPr>
      </p:pic>
    </p:spTree>
    <p:extLst>
      <p:ext uri="{BB962C8B-B14F-4D97-AF65-F5344CB8AC3E}">
        <p14:creationId xmlns:p14="http://schemas.microsoft.com/office/powerpoint/2010/main" val="2890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矩阵的四则运算</a:t>
            </a:r>
            <a:endParaRPr lang="en-US" altLang="zh-CN" dirty="0"/>
          </a:p>
        </p:txBody>
      </p:sp>
    </p:spTree>
    <p:extLst>
      <p:ext uri="{BB962C8B-B14F-4D97-AF65-F5344CB8AC3E}">
        <p14:creationId xmlns:p14="http://schemas.microsoft.com/office/powerpoint/2010/main" val="182877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矩阵的加法运算</a:t>
            </a:r>
          </a:p>
        </p:txBody>
      </p:sp>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E4D1F29C-7647-42A0-BE79-A05E1BB4C5B6}"/>
                  </a:ext>
                </a:extLst>
              </p:cNvPr>
              <p:cNvSpPr>
                <a:spLocks noGrp="1"/>
              </p:cNvSpPr>
              <p:nvPr>
                <p:ph sz="quarter" idx="11"/>
              </p:nvPr>
            </p:nvSpPr>
            <p:spPr>
              <a:xfrm>
                <a:off x="0" y="1397097"/>
                <a:ext cx="9144000" cy="5288976"/>
              </a:xfrm>
            </p:spPr>
            <p:txBody>
              <a:bodyPr/>
              <a:lstStyle/>
              <a:p>
                <a:r>
                  <a:rPr lang="zh-CN" altLang="en-US" b="1" dirty="0"/>
                  <a:t>定义</a:t>
                </a:r>
                <a:r>
                  <a:rPr lang="en-US" altLang="zh-CN" b="1" dirty="0"/>
                  <a:t>2 </a:t>
                </a:r>
                <a:r>
                  <a:rPr lang="zh-CN" altLang="en-US" dirty="0"/>
                  <a:t>设存在两个 </a:t>
                </a:r>
                <a:r>
                  <a:rPr lang="en-US" altLang="zh-CN" dirty="0" err="1"/>
                  <a:t>m×n</a:t>
                </a:r>
                <a:r>
                  <a:rPr lang="en-US" altLang="zh-CN" dirty="0"/>
                  <a:t> </a:t>
                </a:r>
                <a:r>
                  <a:rPr lang="zh-CN" altLang="en-US" dirty="0"/>
                  <a:t>的矩阵 𝐴</a:t>
                </a:r>
                <a:r>
                  <a:rPr lang="en-US" altLang="zh-CN" dirty="0"/>
                  <a:t>=</a:t>
                </a:r>
                <a:r>
                  <a:rPr lang="zh-CN" altLang="en-US" dirty="0"/>
                  <a:t>𝑎</a:t>
                </a:r>
                <a:r>
                  <a:rPr lang="zh-CN" altLang="en-US" baseline="-25000" dirty="0"/>
                  <a:t>𝑖𝑗</a:t>
                </a:r>
                <a:r>
                  <a:rPr lang="en-US" altLang="zh-CN" dirty="0"/>
                  <a:t>,</a:t>
                </a:r>
                <a:r>
                  <a:rPr lang="zh-CN" altLang="en-US" dirty="0"/>
                  <a:t>𝐵</a:t>
                </a:r>
                <a:r>
                  <a:rPr lang="en-US" altLang="zh-CN" dirty="0"/>
                  <a:t>=</a:t>
                </a:r>
                <a:r>
                  <a:rPr lang="zh-CN" altLang="en-US" dirty="0"/>
                  <a:t>𝑏</a:t>
                </a:r>
                <a:r>
                  <a:rPr lang="zh-CN" altLang="en-US" baseline="-25000" dirty="0"/>
                  <a:t>𝑖𝑗</a:t>
                </a:r>
                <a:r>
                  <a:rPr lang="zh-CN" altLang="en-US" dirty="0"/>
                  <a:t>，那么矩阵</a:t>
                </a:r>
                <a:r>
                  <a:rPr lang="en-US" altLang="zh-CN" dirty="0">
                    <a:solidFill>
                      <a:srgbClr val="0000FF"/>
                    </a:solidFill>
                  </a:rPr>
                  <a:t>A</a:t>
                </a:r>
                <a:r>
                  <a:rPr lang="zh-CN" altLang="en-US" dirty="0">
                    <a:solidFill>
                      <a:srgbClr val="0000FF"/>
                    </a:solidFill>
                  </a:rPr>
                  <a:t>与</a:t>
                </a:r>
                <a:r>
                  <a:rPr lang="en-US" altLang="zh-CN" dirty="0">
                    <a:solidFill>
                      <a:srgbClr val="0000FF"/>
                    </a:solidFill>
                  </a:rPr>
                  <a:t>B</a:t>
                </a:r>
                <a:r>
                  <a:rPr lang="zh-CN" altLang="en-US" dirty="0">
                    <a:solidFill>
                      <a:srgbClr val="0000FF"/>
                    </a:solidFill>
                  </a:rPr>
                  <a:t>的和</a:t>
                </a:r>
                <a:r>
                  <a:rPr lang="zh-CN" altLang="en-US" dirty="0"/>
                  <a:t> 记作 </a:t>
                </a:r>
                <a:r>
                  <a:rPr lang="en-US" altLang="zh-CN" dirty="0">
                    <a:solidFill>
                      <a:srgbClr val="FF0000"/>
                    </a:solidFill>
                  </a:rPr>
                  <a:t>A+B</a:t>
                </a:r>
                <a:r>
                  <a:rPr lang="zh-CN" altLang="en-US" dirty="0"/>
                  <a:t>，规定为：</a:t>
                </a:r>
                <a:endParaRPr lang="en-US" altLang="zh-CN" dirty="0"/>
              </a:p>
              <a:p>
                <a:pPr>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𝑚𝑛</m:t>
                                          </m:r>
                                        </m:sub>
                                      </m:sSub>
                                    </m:e>
                                  </m:mr>
                                </m:m>
                              </m:e>
                            </m:mr>
                          </m:m>
                        </m:e>
                      </m:d>
                    </m:oMath>
                  </m:oMathPara>
                </a14:m>
                <a:endParaRPr lang="en-US" altLang="zh-CN" dirty="0"/>
              </a:p>
              <a:p>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r>
                                          <a:rPr lang="en-US" altLang="zh-CN" b="0" i="1" smtClean="0">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m:t>
                                        </m:r>
                                        <m:r>
                                          <a:rPr lang="en-US" altLang="zh-CN" i="1" smtClean="0">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𝑚𝑛</m:t>
                                        </m:r>
                                      </m:sub>
                                    </m:sSub>
                                  </m:e>
                                </m:mr>
                              </m:m>
                            </m:e>
                          </m:mr>
                        </m:m>
                      </m:e>
                    </m:d>
                  </m:oMath>
                </a14:m>
                <a:endParaRPr lang="en-US" altLang="zh-CN" dirty="0"/>
              </a:p>
              <a:p>
                <a:pPr>
                  <a:lnSpc>
                    <a:spcPct val="250000"/>
                  </a:lnSpc>
                </a:pPr>
                <a:r>
                  <a:rPr lang="zh-CN" altLang="en-US" dirty="0">
                    <a:solidFill>
                      <a:srgbClr val="FF0000"/>
                    </a:solidFill>
                  </a:rPr>
                  <a:t>     只有当两个矩阵是同型矩阵时，这两个矩阵才能进行加法运算。</a:t>
                </a:r>
              </a:p>
            </p:txBody>
          </p:sp>
        </mc:Choice>
        <mc:Fallback xmlns="">
          <p:sp>
            <p:nvSpPr>
              <p:cNvPr id="4" name="文本占位符 3">
                <a:extLst>
                  <a:ext uri="{FF2B5EF4-FFF2-40B4-BE49-F238E27FC236}">
                    <a16:creationId xmlns:a16="http://schemas.microsoft.com/office/drawing/2014/main" id="{E4D1F29C-7647-42A0-BE79-A05E1BB4C5B6}"/>
                  </a:ext>
                </a:extLst>
              </p:cNvPr>
              <p:cNvSpPr>
                <a:spLocks noGrp="1" noRot="1" noChangeAspect="1" noMove="1" noResize="1" noEditPoints="1" noAdjustHandles="1" noChangeArrowheads="1" noChangeShapeType="1" noTextEdit="1"/>
              </p:cNvSpPr>
              <p:nvPr>
                <p:ph sz="quarter" idx="11"/>
              </p:nvPr>
            </p:nvSpPr>
            <p:spPr>
              <a:xfrm>
                <a:off x="0" y="1397097"/>
                <a:ext cx="9144000" cy="5288976"/>
              </a:xfrm>
              <a:blipFill>
                <a:blip r:embed="rId2"/>
                <a:stretch>
                  <a:fillRect l="-467" r="-38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215898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EA8765-5FF3-4D8E-AB96-A914DF8FD60C}"/>
              </a:ext>
            </a:extLst>
          </p:cNvPr>
          <p:cNvSpPr>
            <a:spLocks noGrp="1"/>
          </p:cNvSpPr>
          <p:nvPr>
            <p:ph type="body" sz="quarter" idx="10"/>
          </p:nvPr>
        </p:nvSpPr>
        <p:spPr>
          <a:xfrm>
            <a:off x="3048000" y="1400874"/>
            <a:ext cx="4495800" cy="3866508"/>
          </a:xfrm>
        </p:spPr>
        <p:txBody>
          <a:bodyPr/>
          <a:lstStyle/>
          <a:p>
            <a:pPr>
              <a:spcAft>
                <a:spcPts val="0"/>
              </a:spcAft>
            </a:pPr>
            <a:r>
              <a:rPr lang="zh-CN" altLang="en-US" dirty="0"/>
              <a:t>矩阵的定义和基本描述</a:t>
            </a:r>
            <a:endParaRPr lang="en-US" altLang="zh-CN" dirty="0"/>
          </a:p>
          <a:p>
            <a:pPr>
              <a:spcAft>
                <a:spcPts val="0"/>
              </a:spcAft>
            </a:pPr>
            <a:r>
              <a:rPr lang="zh-CN" altLang="en-US" dirty="0"/>
              <a:t>特殊形态的矩阵</a:t>
            </a:r>
          </a:p>
          <a:p>
            <a:pPr>
              <a:spcAft>
                <a:spcPts val="0"/>
              </a:spcAft>
            </a:pPr>
            <a:r>
              <a:rPr lang="zh-CN" altLang="en-US" dirty="0"/>
              <a:t>基于矩阵的向量</a:t>
            </a:r>
            <a:endParaRPr lang="en-US" altLang="zh-CN" dirty="0"/>
          </a:p>
          <a:p>
            <a:pPr>
              <a:spcAft>
                <a:spcPts val="0"/>
              </a:spcAft>
            </a:pPr>
            <a:r>
              <a:rPr lang="zh-CN" altLang="en-US" dirty="0"/>
              <a:t>矩阵的四则运算</a:t>
            </a:r>
            <a:endParaRPr lang="en-US" altLang="zh-CN" dirty="0"/>
          </a:p>
          <a:p>
            <a:pPr>
              <a:spcAft>
                <a:spcPts val="0"/>
              </a:spcAft>
            </a:pPr>
            <a:r>
              <a:rPr lang="zh-CN" altLang="en-US" dirty="0"/>
              <a:t>矩阵与向量乘法的新视角</a:t>
            </a:r>
            <a:endParaRPr lang="en-US" altLang="zh-CN" dirty="0"/>
          </a:p>
          <a:p>
            <a:pPr>
              <a:spcAft>
                <a:spcPts val="0"/>
              </a:spcAft>
            </a:pPr>
            <a:r>
              <a:rPr lang="zh-CN" altLang="en-US" dirty="0"/>
              <a:t>矩阵的应用案例</a:t>
            </a:r>
          </a:p>
        </p:txBody>
      </p:sp>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矩阵加法的运算规律</a:t>
            </a:r>
          </a:p>
        </p:txBody>
      </p:sp>
      <p:sp>
        <p:nvSpPr>
          <p:cNvPr id="4" name="文本占位符 3">
            <a:extLst>
              <a:ext uri="{FF2B5EF4-FFF2-40B4-BE49-F238E27FC236}">
                <a16:creationId xmlns:a16="http://schemas.microsoft.com/office/drawing/2014/main" id="{E4D1F29C-7647-42A0-BE79-A05E1BB4C5B6}"/>
              </a:ext>
            </a:extLst>
          </p:cNvPr>
          <p:cNvSpPr>
            <a:spLocks noGrp="1"/>
          </p:cNvSpPr>
          <p:nvPr>
            <p:ph sz="quarter" idx="11"/>
          </p:nvPr>
        </p:nvSpPr>
        <p:spPr>
          <a:xfrm>
            <a:off x="0" y="1397097"/>
            <a:ext cx="9144000" cy="4565188"/>
          </a:xfrm>
        </p:spPr>
        <p:txBody>
          <a:bodyPr/>
          <a:lstStyle/>
          <a:p>
            <a:pPr>
              <a:lnSpc>
                <a:spcPct val="150000"/>
              </a:lnSpc>
            </a:pPr>
            <a:r>
              <a:rPr lang="zh-CN" altLang="en-US" dirty="0"/>
              <a:t>     矩阵加法满足下列运算规律（设</a:t>
            </a:r>
            <a:r>
              <a:rPr lang="en-US" altLang="zh-CN" dirty="0"/>
              <a:t>A, B, C</a:t>
            </a:r>
            <a:r>
              <a:rPr lang="zh-CN" altLang="en-US" dirty="0"/>
              <a:t>都是 </a:t>
            </a:r>
            <a:r>
              <a:rPr lang="en-US" altLang="zh-CN" dirty="0" err="1"/>
              <a:t>m×n</a:t>
            </a:r>
            <a:r>
              <a:rPr lang="en-US" altLang="zh-CN" dirty="0"/>
              <a:t> </a:t>
            </a:r>
            <a:r>
              <a:rPr lang="zh-CN" altLang="en-US" dirty="0"/>
              <a:t>的矩阵）：</a:t>
            </a:r>
          </a:p>
          <a:p>
            <a:pPr marL="457200" indent="-457200">
              <a:lnSpc>
                <a:spcPct val="150000"/>
              </a:lnSpc>
              <a:buFont typeface="+mj-lt"/>
              <a:buAutoNum type="arabicPeriod"/>
            </a:pPr>
            <a:r>
              <a:rPr lang="en-US" altLang="zh-CN" b="1" i="1" dirty="0"/>
              <a:t>A + B = B + A</a:t>
            </a:r>
          </a:p>
          <a:p>
            <a:pPr marL="457200" indent="-457200">
              <a:lnSpc>
                <a:spcPct val="150000"/>
              </a:lnSpc>
              <a:buFont typeface="+mj-lt"/>
              <a:buAutoNum type="arabicPeriod"/>
            </a:pPr>
            <a:r>
              <a:rPr lang="en-US" altLang="zh-CN" b="1" i="1" dirty="0"/>
              <a:t>(A + B) + C = A + (B + C)</a:t>
            </a:r>
          </a:p>
          <a:p>
            <a:pPr>
              <a:lnSpc>
                <a:spcPct val="150000"/>
              </a:lnSpc>
              <a:spcBef>
                <a:spcPts val="2400"/>
              </a:spcBef>
            </a:pPr>
            <a:r>
              <a:rPr lang="zh-CN" altLang="en-US" dirty="0"/>
              <a:t>      设矩阵 𝐴</a:t>
            </a:r>
            <a:r>
              <a:rPr lang="en-US" altLang="zh-CN" dirty="0"/>
              <a:t>=</a:t>
            </a:r>
            <a:r>
              <a:rPr lang="zh-CN" altLang="en-US" dirty="0"/>
              <a:t>𝑎</a:t>
            </a:r>
            <a:r>
              <a:rPr lang="zh-CN" altLang="en-US" baseline="-25000" dirty="0"/>
              <a:t>𝑖𝑗</a:t>
            </a:r>
            <a:r>
              <a:rPr lang="zh-CN" altLang="en-US" dirty="0"/>
              <a:t>，记 −𝐴</a:t>
            </a:r>
            <a:r>
              <a:rPr lang="en-US" altLang="zh-CN" dirty="0"/>
              <a:t>=−</a:t>
            </a:r>
            <a:r>
              <a:rPr lang="zh-CN" altLang="en-US" dirty="0"/>
              <a:t>𝑎</a:t>
            </a:r>
            <a:r>
              <a:rPr lang="zh-CN" altLang="en-US" baseline="-25000" dirty="0"/>
              <a:t>𝑖𝑗</a:t>
            </a:r>
            <a:r>
              <a:rPr lang="zh-CN" altLang="en-US" dirty="0"/>
              <a:t>，−𝐴 称为矩阵</a:t>
            </a:r>
            <a:r>
              <a:rPr lang="en-US" altLang="zh-CN" dirty="0"/>
              <a:t>A</a:t>
            </a:r>
            <a:r>
              <a:rPr lang="zh-CN" altLang="en-US" dirty="0"/>
              <a:t>的</a:t>
            </a:r>
            <a:r>
              <a:rPr lang="zh-CN" altLang="en-US" dirty="0">
                <a:solidFill>
                  <a:srgbClr val="0000FF"/>
                </a:solidFill>
              </a:rPr>
              <a:t>负矩阵</a:t>
            </a:r>
            <a:r>
              <a:rPr lang="zh-CN" altLang="en-US" dirty="0"/>
              <a:t>，显然有：</a:t>
            </a:r>
          </a:p>
          <a:p>
            <a:pPr algn="ctr">
              <a:lnSpc>
                <a:spcPct val="150000"/>
              </a:lnSpc>
              <a:spcBef>
                <a:spcPts val="1200"/>
              </a:spcBef>
            </a:pPr>
            <a:r>
              <a:rPr lang="en-US" altLang="zh-CN" b="1" i="1" dirty="0"/>
              <a:t>A + (-A) = O</a:t>
            </a:r>
            <a:endParaRPr lang="zh-CN" altLang="en-US" b="1" i="1" dirty="0"/>
          </a:p>
          <a:p>
            <a:pPr>
              <a:lnSpc>
                <a:spcPct val="150000"/>
              </a:lnSpc>
            </a:pPr>
            <a:endParaRPr lang="zh-CN" altLang="en-US" dirty="0"/>
          </a:p>
          <a:p>
            <a:pPr>
              <a:lnSpc>
                <a:spcPct val="150000"/>
              </a:lnSpc>
            </a:pPr>
            <a:r>
              <a:rPr lang="zh-CN" altLang="en-US" dirty="0"/>
              <a:t>      由此规定矩阵的</a:t>
            </a:r>
            <a:r>
              <a:rPr lang="zh-CN" altLang="en-US" dirty="0">
                <a:solidFill>
                  <a:srgbClr val="0000FF"/>
                </a:solidFill>
              </a:rPr>
              <a:t>减法</a:t>
            </a:r>
            <a:r>
              <a:rPr lang="zh-CN" altLang="en-US" dirty="0"/>
              <a:t>为：</a:t>
            </a:r>
            <a:r>
              <a:rPr lang="en-US" altLang="zh-CN" b="1" i="1" dirty="0"/>
              <a:t>A - B = A + (-B)</a:t>
            </a:r>
            <a:endParaRPr lang="zh-CN" altLang="en-US" b="1" i="1" dirty="0">
              <a:solidFill>
                <a:srgbClr val="FF0000"/>
              </a:solidFill>
            </a:endParaRP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15555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1000"/>
                                        <p:tgtEl>
                                          <p:spTgt spid="4">
                                            <p:txEl>
                                              <p:pRg st="6" end="6"/>
                                            </p:txEl>
                                          </p:spTgt>
                                        </p:tgtEl>
                                      </p:cBhvr>
                                    </p:animEffect>
                                    <p:anim calcmode="lin" valueType="num">
                                      <p:cBhvr>
                                        <p:cTn id="3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矩阵的加法运算</a:t>
            </a:r>
            <a:r>
              <a:rPr lang="en-US" altLang="zh-CN" dirty="0"/>
              <a:t>(Python</a:t>
            </a:r>
            <a:r>
              <a:rPr lang="zh-CN" altLang="en-US" dirty="0"/>
              <a:t>代码</a:t>
            </a:r>
            <a:r>
              <a:rPr lang="en-US" altLang="zh-CN" dirty="0"/>
              <a:t>)</a:t>
            </a:r>
            <a:endParaRPr lang="zh-CN" altLang="en-US"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C08AAE51-4624-4F3D-84B7-B5106912B4F4}"/>
              </a:ext>
            </a:extLst>
          </p:cNvPr>
          <p:cNvPicPr>
            <a:picLocks noChangeAspect="1"/>
          </p:cNvPicPr>
          <p:nvPr/>
        </p:nvPicPr>
        <p:blipFill>
          <a:blip r:embed="rId2"/>
          <a:stretch>
            <a:fillRect/>
          </a:stretch>
        </p:blipFill>
        <p:spPr>
          <a:xfrm>
            <a:off x="152400" y="1593633"/>
            <a:ext cx="8609524" cy="1438095"/>
          </a:xfrm>
          <a:prstGeom prst="rect">
            <a:avLst/>
          </a:prstGeom>
        </p:spPr>
      </p:pic>
      <p:pic>
        <p:nvPicPr>
          <p:cNvPr id="6" name="图片 5">
            <a:extLst>
              <a:ext uri="{FF2B5EF4-FFF2-40B4-BE49-F238E27FC236}">
                <a16:creationId xmlns:a16="http://schemas.microsoft.com/office/drawing/2014/main" id="{1BEDAFB5-A52C-4D08-8C93-65CF4E8E1803}"/>
              </a:ext>
            </a:extLst>
          </p:cNvPr>
          <p:cNvPicPr>
            <a:picLocks noChangeAspect="1"/>
          </p:cNvPicPr>
          <p:nvPr/>
        </p:nvPicPr>
        <p:blipFill>
          <a:blip r:embed="rId3"/>
          <a:stretch>
            <a:fillRect/>
          </a:stretch>
        </p:blipFill>
        <p:spPr>
          <a:xfrm>
            <a:off x="914400" y="3228265"/>
            <a:ext cx="2039227" cy="3124201"/>
          </a:xfrm>
          <a:prstGeom prst="rect">
            <a:avLst/>
          </a:prstGeom>
        </p:spPr>
      </p:pic>
      <p:pic>
        <p:nvPicPr>
          <p:cNvPr id="7" name="图片 6">
            <a:extLst>
              <a:ext uri="{FF2B5EF4-FFF2-40B4-BE49-F238E27FC236}">
                <a16:creationId xmlns:a16="http://schemas.microsoft.com/office/drawing/2014/main" id="{975F0F35-E7EF-4472-97B0-11CE79066CA9}"/>
              </a:ext>
            </a:extLst>
          </p:cNvPr>
          <p:cNvPicPr>
            <a:picLocks noChangeAspect="1"/>
          </p:cNvPicPr>
          <p:nvPr/>
        </p:nvPicPr>
        <p:blipFill rotWithShape="1">
          <a:blip r:embed="rId4"/>
          <a:srcRect t="49304"/>
          <a:stretch/>
        </p:blipFill>
        <p:spPr>
          <a:xfrm>
            <a:off x="6193916" y="4006855"/>
            <a:ext cx="1900153" cy="1616732"/>
          </a:xfrm>
          <a:prstGeom prst="rect">
            <a:avLst/>
          </a:prstGeom>
        </p:spPr>
      </p:pic>
      <p:pic>
        <p:nvPicPr>
          <p:cNvPr id="8" name="图片 7">
            <a:extLst>
              <a:ext uri="{FF2B5EF4-FFF2-40B4-BE49-F238E27FC236}">
                <a16:creationId xmlns:a16="http://schemas.microsoft.com/office/drawing/2014/main" id="{BAB29AA4-DD44-4C55-BB02-2DDECB02564B}"/>
              </a:ext>
            </a:extLst>
          </p:cNvPr>
          <p:cNvPicPr>
            <a:picLocks noChangeAspect="1"/>
          </p:cNvPicPr>
          <p:nvPr/>
        </p:nvPicPr>
        <p:blipFill rotWithShape="1">
          <a:blip r:embed="rId4"/>
          <a:srcRect b="50863"/>
          <a:stretch/>
        </p:blipFill>
        <p:spPr>
          <a:xfrm>
            <a:off x="3621923" y="4006855"/>
            <a:ext cx="1900153" cy="1567019"/>
          </a:xfrm>
          <a:prstGeom prst="rect">
            <a:avLst/>
          </a:prstGeom>
        </p:spPr>
      </p:pic>
    </p:spTree>
    <p:extLst>
      <p:ext uri="{BB962C8B-B14F-4D97-AF65-F5344CB8AC3E}">
        <p14:creationId xmlns:p14="http://schemas.microsoft.com/office/powerpoint/2010/main" val="254098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1】</a:t>
            </a:r>
            <a:r>
              <a:rPr lang="zh-CN" altLang="en-US" dirty="0"/>
              <a:t>超市年度销售总额</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029476"/>
          </a:xfrm>
        </p:spPr>
        <p:txBody>
          <a:bodyPr/>
          <a:lstStyle/>
          <a:p>
            <a:pPr>
              <a:lnSpc>
                <a:spcPct val="100000"/>
              </a:lnSpc>
            </a:pPr>
            <a:r>
              <a:rPr lang="zh-CN" altLang="en-US" dirty="0"/>
              <a:t>       假设有四个超市，它们上半年和下半年的销售清单如下所示，试求这四个超市全年的销售清单。</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2B550760-D18A-40F1-A1C4-7763C8DB8D5D}"/>
              </a:ext>
            </a:extLst>
          </p:cNvPr>
          <p:cNvPicPr>
            <a:picLocks noChangeAspect="1"/>
          </p:cNvPicPr>
          <p:nvPr/>
        </p:nvPicPr>
        <p:blipFill>
          <a:blip r:embed="rId2"/>
          <a:stretch>
            <a:fillRect/>
          </a:stretch>
        </p:blipFill>
        <p:spPr>
          <a:xfrm>
            <a:off x="4886826" y="3733800"/>
            <a:ext cx="4191000" cy="2817862"/>
          </a:xfrm>
          <a:prstGeom prst="rect">
            <a:avLst/>
          </a:prstGeom>
        </p:spPr>
      </p:pic>
      <p:pic>
        <p:nvPicPr>
          <p:cNvPr id="9" name="图片 8">
            <a:extLst>
              <a:ext uri="{FF2B5EF4-FFF2-40B4-BE49-F238E27FC236}">
                <a16:creationId xmlns:a16="http://schemas.microsoft.com/office/drawing/2014/main" id="{201DEB07-9D51-45E8-8E6F-67CEFE1C7595}"/>
              </a:ext>
            </a:extLst>
          </p:cNvPr>
          <p:cNvPicPr>
            <a:picLocks noChangeAspect="1"/>
          </p:cNvPicPr>
          <p:nvPr/>
        </p:nvPicPr>
        <p:blipFill>
          <a:blip r:embed="rId3"/>
          <a:stretch>
            <a:fillRect/>
          </a:stretch>
        </p:blipFill>
        <p:spPr>
          <a:xfrm>
            <a:off x="76200" y="2286000"/>
            <a:ext cx="5214505" cy="1843367"/>
          </a:xfrm>
          <a:prstGeom prst="rect">
            <a:avLst/>
          </a:prstGeom>
        </p:spPr>
      </p:pic>
      <p:sp>
        <p:nvSpPr>
          <p:cNvPr id="7" name="文本占位符 1">
            <a:extLst>
              <a:ext uri="{FF2B5EF4-FFF2-40B4-BE49-F238E27FC236}">
                <a16:creationId xmlns:a16="http://schemas.microsoft.com/office/drawing/2014/main" id="{B4CC7DDF-AD65-45AA-B387-7B5D77B3F923}"/>
              </a:ext>
            </a:extLst>
          </p:cNvPr>
          <p:cNvSpPr txBox="1">
            <a:spLocks/>
          </p:cNvSpPr>
          <p:nvPr/>
        </p:nvSpPr>
        <p:spPr>
          <a:xfrm>
            <a:off x="5181600" y="3124200"/>
            <a:ext cx="3276600" cy="660144"/>
          </a:xfrm>
          <a:prstGeom prst="rect">
            <a:avLst/>
          </a:prstGeom>
        </p:spPr>
        <p:txBody>
          <a:bodyPr wrap="square" lIns="144000" tIns="144000" rIns="144000" bIns="144000">
            <a:spAutoFit/>
          </a:bodyPr>
          <a:lstStyle>
            <a:lvl1pPr marL="0" algn="just">
              <a:lnSpc>
                <a:spcPct val="130000"/>
              </a:lnSpc>
              <a:defRPr sz="2400" b="0" i="0" baseline="0">
                <a:solidFill>
                  <a:schemeClr val="tx1"/>
                </a:solidFill>
                <a:latin typeface="微软雅黑"/>
                <a:ea typeface="微软雅黑" panose="020B0503020204020204" pitchFamily="34" charset="-122"/>
                <a:cs typeface="微软雅黑"/>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a:lstStyle>
          <a:p>
            <a:pPr defTabSz="914400">
              <a:lnSpc>
                <a:spcPct val="100000"/>
              </a:lnSpc>
            </a:pPr>
            <a:r>
              <a:rPr lang="zh-CN" altLang="en-US" kern="0" dirty="0"/>
              <a:t>将表单写成矩阵形式：</a:t>
            </a:r>
          </a:p>
        </p:txBody>
      </p:sp>
    </p:spTree>
    <p:extLst>
      <p:ext uri="{BB962C8B-B14F-4D97-AF65-F5344CB8AC3E}">
        <p14:creationId xmlns:p14="http://schemas.microsoft.com/office/powerpoint/2010/main" val="107342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1】</a:t>
            </a:r>
            <a:r>
              <a:rPr lang="zh-CN" altLang="en-US" dirty="0"/>
              <a:t>超市年度销售总额</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24136"/>
          </a:xfrm>
        </p:spPr>
        <p:txBody>
          <a:bodyPr/>
          <a:lstStyle/>
          <a:p>
            <a:r>
              <a:rPr lang="zh-CN" altLang="en-US" dirty="0"/>
              <a:t>下面给出</a:t>
            </a:r>
            <a:r>
              <a:rPr lang="en-US" altLang="zh-CN" dirty="0"/>
              <a:t>Python</a:t>
            </a:r>
            <a:r>
              <a:rPr lang="zh-CN" altLang="en-US" dirty="0"/>
              <a:t>代码的实现方法：</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67CDADDC-8223-4A37-AF94-E63269C1674F}"/>
              </a:ext>
            </a:extLst>
          </p:cNvPr>
          <p:cNvPicPr>
            <a:picLocks noChangeAspect="1"/>
          </p:cNvPicPr>
          <p:nvPr/>
        </p:nvPicPr>
        <p:blipFill>
          <a:blip r:embed="rId2"/>
          <a:stretch>
            <a:fillRect/>
          </a:stretch>
        </p:blipFill>
        <p:spPr>
          <a:xfrm>
            <a:off x="267238" y="2038093"/>
            <a:ext cx="8609524" cy="3447619"/>
          </a:xfrm>
          <a:prstGeom prst="rect">
            <a:avLst/>
          </a:prstGeom>
        </p:spPr>
      </p:pic>
      <p:sp>
        <p:nvSpPr>
          <p:cNvPr id="7" name="矩形 6">
            <a:extLst>
              <a:ext uri="{FF2B5EF4-FFF2-40B4-BE49-F238E27FC236}">
                <a16:creationId xmlns:a16="http://schemas.microsoft.com/office/drawing/2014/main" id="{DEEEED06-B7F2-4628-92B2-E4EFB72ABEFF}"/>
              </a:ext>
            </a:extLst>
          </p:cNvPr>
          <p:cNvSpPr/>
          <p:nvPr/>
        </p:nvSpPr>
        <p:spPr>
          <a:xfrm>
            <a:off x="2761981" y="4736768"/>
            <a:ext cx="6248400" cy="16953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lang="zh-CN" altLang="en-US" dirty="0">
                <a:latin typeface="-apple-system"/>
              </a:rPr>
              <a:t>基于</a:t>
            </a:r>
            <a:r>
              <a:rPr lang="en-US" altLang="zh-CN" dirty="0" err="1">
                <a:solidFill>
                  <a:srgbClr val="FF0000"/>
                </a:solidFill>
                <a:latin typeface="-apple-system"/>
              </a:rPr>
              <a:t>numpy</a:t>
            </a:r>
            <a:r>
              <a:rPr lang="zh-CN" altLang="en-US" dirty="0">
                <a:latin typeface="-apple-system"/>
              </a:rPr>
              <a:t>的矩阵加法也是</a:t>
            </a:r>
            <a:r>
              <a:rPr lang="zh-CN" altLang="en-US" dirty="0">
                <a:solidFill>
                  <a:srgbClr val="0000FF"/>
                </a:solidFill>
                <a:latin typeface="-apple-system"/>
              </a:rPr>
              <a:t>按位相加</a:t>
            </a:r>
            <a:r>
              <a:rPr lang="zh-CN" altLang="en-US" dirty="0">
                <a:latin typeface="-apple-system"/>
              </a:rPr>
              <a:t>的规则，运算过程直观、简单。但需要注意的是</a:t>
            </a:r>
            <a:r>
              <a:rPr lang="en-US" altLang="zh-CN" dirty="0" err="1">
                <a:latin typeface="-apple-system"/>
              </a:rPr>
              <a:t>numpy</a:t>
            </a:r>
            <a:r>
              <a:rPr lang="zh-CN" altLang="en-US" dirty="0">
                <a:latin typeface="-apple-system"/>
              </a:rPr>
              <a:t>加法运算的两个元素也必须具有</a:t>
            </a:r>
            <a:r>
              <a:rPr lang="zh-CN" altLang="en-US" dirty="0">
                <a:solidFill>
                  <a:srgbClr val="FF0000"/>
                </a:solidFill>
                <a:latin typeface="-apple-system"/>
              </a:rPr>
              <a:t>相同的形态</a:t>
            </a:r>
            <a:r>
              <a:rPr lang="zh-CN" altLang="en-US" dirty="0">
                <a:latin typeface="-apple-system"/>
              </a:rPr>
              <a:t>。</a:t>
            </a:r>
            <a:endParaRPr lang="zh-CN" altLang="en-US" dirty="0"/>
          </a:p>
        </p:txBody>
      </p:sp>
    </p:spTree>
    <p:extLst>
      <p:ext uri="{BB962C8B-B14F-4D97-AF65-F5344CB8AC3E}">
        <p14:creationId xmlns:p14="http://schemas.microsoft.com/office/powerpoint/2010/main" val="172518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矩阵的数量乘法运算</a:t>
            </a:r>
          </a:p>
        </p:txBody>
      </p:sp>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5251017"/>
              </a:xfrm>
            </p:spPr>
            <p:txBody>
              <a:bodyPr/>
              <a:lstStyle/>
              <a:p>
                <a:pPr algn="l"/>
                <a:r>
                  <a:rPr lang="zh-CN" altLang="en-US" b="1" dirty="0"/>
                  <a:t>定义</a:t>
                </a:r>
                <a:r>
                  <a:rPr lang="en-US" altLang="zh-CN" b="1" dirty="0"/>
                  <a:t>3 </a:t>
                </a:r>
                <a:r>
                  <a:rPr lang="zh-CN" altLang="en-US" dirty="0"/>
                  <a:t>数 𝜆 与矩阵</a:t>
                </a:r>
                <a:r>
                  <a:rPr lang="en-US" altLang="zh-CN" dirty="0"/>
                  <a:t>A</a:t>
                </a:r>
                <a:r>
                  <a:rPr lang="zh-CN" altLang="en-US" dirty="0"/>
                  <a:t>的乘积记作 𝜆𝐴 或 𝐴𝜆，规定为</a:t>
                </a:r>
                <a:r>
                  <a:rPr lang="zh-CN" altLang="en-US" b="1" dirty="0"/>
                  <a:t>：</a:t>
                </a:r>
                <a:r>
                  <a:rPr lang="zh-CN" altLang="en-US" dirty="0"/>
                  <a:t>𝜆𝐴</a:t>
                </a:r>
                <a:r>
                  <a:rPr lang="en-US" altLang="zh-CN" dirty="0"/>
                  <a:t>=</a:t>
                </a:r>
                <a:r>
                  <a:rPr lang="zh-CN" altLang="en-US" dirty="0"/>
                  <a:t>𝐴𝜆</a:t>
                </a:r>
                <a:r>
                  <a:rPr lang="en-US" altLang="zh-CN" dirty="0"/>
                  <a:t>=</a:t>
                </a:r>
                <a:r>
                  <a:rPr lang="zh-CN" altLang="en-US" dirty="0"/>
                  <a:t>𝜆</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oMath>
                </a14:m>
                <a:endParaRPr lang="en-US" altLang="zh-CN" dirty="0"/>
              </a:p>
              <a:p>
                <a:endParaRPr lang="en-US" altLang="zh-CN" dirty="0"/>
              </a:p>
              <a:p>
                <a:pPr>
                  <a:lnSpc>
                    <a:spcPct val="150000"/>
                  </a:lnSpc>
                </a:pPr>
                <a:r>
                  <a:rPr lang="zh-CN" altLang="en-US" dirty="0"/>
                  <a:t>数乘矩阵满足下列运算规律（设 </a:t>
                </a:r>
                <a:r>
                  <a:rPr lang="en-US" altLang="zh-CN" b="1" i="1" dirty="0"/>
                  <a:t>A</a:t>
                </a:r>
                <a:r>
                  <a:rPr lang="en-US" altLang="zh-CN" dirty="0"/>
                  <a:t>,</a:t>
                </a:r>
                <a:r>
                  <a:rPr lang="en-US" altLang="zh-CN" b="1" i="1" dirty="0"/>
                  <a:t>B </a:t>
                </a:r>
                <a:r>
                  <a:rPr lang="zh-CN" altLang="en-US" dirty="0"/>
                  <a:t>为 </a:t>
                </a:r>
                <a:r>
                  <a:rPr lang="en-US" altLang="zh-CN" dirty="0" err="1"/>
                  <a:t>m×n</a:t>
                </a:r>
                <a:r>
                  <a:rPr lang="en-US" altLang="zh-CN" dirty="0"/>
                  <a:t> </a:t>
                </a:r>
                <a:r>
                  <a:rPr lang="zh-CN" altLang="en-US" dirty="0"/>
                  <a:t>矩阵，𝜆</a:t>
                </a:r>
                <a:r>
                  <a:rPr lang="en-US" altLang="zh-CN" dirty="0"/>
                  <a:t>, </a:t>
                </a:r>
                <a:r>
                  <a:rPr lang="zh-CN" altLang="en-US" dirty="0"/>
                  <a:t>𝜇为标量）：</a:t>
                </a:r>
              </a:p>
              <a:p>
                <a:pPr marL="342900" indent="-342900">
                  <a:lnSpc>
                    <a:spcPct val="150000"/>
                  </a:lnSpc>
                  <a:buFont typeface="Wingdings" panose="05000000000000000000" pitchFamily="2" charset="2"/>
                  <a:buChar char="l"/>
                </a:pPr>
                <a:r>
                  <a:rPr lang="en-US" altLang="zh-CN" dirty="0"/>
                  <a:t>(</a:t>
                </a:r>
                <a:r>
                  <a:rPr lang="zh-CN" altLang="en-US" dirty="0"/>
                  <a:t>𝜆𝜇</a:t>
                </a:r>
                <a:r>
                  <a:rPr lang="en-US" altLang="zh-CN" dirty="0"/>
                  <a:t>)</a:t>
                </a:r>
                <a:r>
                  <a:rPr lang="zh-CN" altLang="en-US" dirty="0"/>
                  <a:t>𝐴</a:t>
                </a:r>
                <a:r>
                  <a:rPr lang="en-US" altLang="zh-CN" dirty="0"/>
                  <a:t>=</a:t>
                </a:r>
                <a:r>
                  <a:rPr lang="zh-CN" altLang="en-US" dirty="0"/>
                  <a:t>𝜆</a:t>
                </a:r>
                <a:r>
                  <a:rPr lang="en-US" altLang="zh-CN" dirty="0"/>
                  <a:t>(</a:t>
                </a:r>
                <a:r>
                  <a:rPr lang="zh-CN" altLang="en-US" dirty="0"/>
                  <a:t>𝜇𝐴</a:t>
                </a:r>
                <a:r>
                  <a:rPr lang="en-US" altLang="zh-CN" dirty="0"/>
                  <a:t>) </a:t>
                </a:r>
              </a:p>
              <a:p>
                <a:pPr marL="342900" indent="-342900">
                  <a:lnSpc>
                    <a:spcPct val="150000"/>
                  </a:lnSpc>
                  <a:buFont typeface="Wingdings" panose="05000000000000000000" pitchFamily="2" charset="2"/>
                  <a:buChar char="l"/>
                </a:pPr>
                <a:r>
                  <a:rPr lang="en-US" altLang="zh-CN" dirty="0"/>
                  <a:t>(</a:t>
                </a:r>
                <a:r>
                  <a:rPr lang="zh-CN" altLang="en-US" dirty="0"/>
                  <a:t>𝜆</a:t>
                </a:r>
                <a:r>
                  <a:rPr lang="en-US" altLang="zh-CN" dirty="0"/>
                  <a:t>+</a:t>
                </a:r>
                <a:r>
                  <a:rPr lang="zh-CN" altLang="en-US" dirty="0"/>
                  <a:t>𝜇</a:t>
                </a:r>
                <a:r>
                  <a:rPr lang="en-US" altLang="zh-CN" dirty="0"/>
                  <a:t>)</a:t>
                </a:r>
                <a:r>
                  <a:rPr lang="zh-CN" altLang="en-US" dirty="0"/>
                  <a:t>𝐴  </a:t>
                </a:r>
                <a:r>
                  <a:rPr lang="en-US" altLang="zh-CN" dirty="0"/>
                  <a:t>=</a:t>
                </a:r>
                <a:r>
                  <a:rPr lang="zh-CN" altLang="en-US" dirty="0"/>
                  <a:t>𝜆</a:t>
                </a:r>
                <a:r>
                  <a:rPr lang="en-US" altLang="zh-CN" dirty="0"/>
                  <a:t>A +</a:t>
                </a:r>
                <a:r>
                  <a:rPr lang="zh-CN" altLang="en-US" dirty="0"/>
                  <a:t>𝜇</a:t>
                </a:r>
                <a:r>
                  <a:rPr lang="en-US" altLang="zh-CN" dirty="0"/>
                  <a:t>A</a:t>
                </a:r>
              </a:p>
              <a:p>
                <a:pPr marL="342900" indent="-342900">
                  <a:lnSpc>
                    <a:spcPct val="150000"/>
                  </a:lnSpc>
                  <a:buFont typeface="Wingdings" panose="05000000000000000000" pitchFamily="2" charset="2"/>
                  <a:buChar char="l"/>
                </a:pPr>
                <a:r>
                  <a:rPr lang="zh-CN" altLang="en-US" dirty="0"/>
                  <a:t>𝜆</a:t>
                </a:r>
                <a:r>
                  <a:rPr lang="en-US" altLang="zh-CN" dirty="0"/>
                  <a:t>(</a:t>
                </a:r>
                <a:r>
                  <a:rPr lang="zh-CN" altLang="en-US" dirty="0"/>
                  <a:t>𝐴</a:t>
                </a:r>
                <a:r>
                  <a:rPr lang="en-US" altLang="zh-CN" dirty="0"/>
                  <a:t>+</a:t>
                </a:r>
                <a:r>
                  <a:rPr lang="zh-CN" altLang="en-US" dirty="0"/>
                  <a:t>𝐵</a:t>
                </a:r>
                <a:r>
                  <a:rPr lang="en-US" altLang="zh-CN" dirty="0"/>
                  <a:t>)=</a:t>
                </a:r>
                <a:r>
                  <a:rPr lang="zh-CN" altLang="en-US" dirty="0"/>
                  <a:t>𝜆𝐴</a:t>
                </a:r>
                <a:r>
                  <a:rPr lang="en-US" altLang="zh-CN" dirty="0"/>
                  <a:t>+</a:t>
                </a:r>
                <a:r>
                  <a:rPr lang="zh-CN" altLang="en-US" dirty="0"/>
                  <a:t>𝜆𝐵</a:t>
                </a:r>
              </a:p>
            </p:txBody>
          </p:sp>
        </mc:Choice>
        <mc:Fallback xmlns="">
          <p:sp>
            <p:nvSpPr>
              <p:cNvPr id="2" name="文本占位符 1">
                <a:extLst>
                  <a:ext uri="{FF2B5EF4-FFF2-40B4-BE49-F238E27FC236}">
                    <a16:creationId xmlns:a16="http://schemas.microsoft.com/office/drawing/2014/main" id="{9EBA2783-B716-43EE-BDF4-B1E4C00FAE1A}"/>
                  </a:ext>
                </a:extLst>
              </p:cNvPr>
              <p:cNvSpPr>
                <a:spLocks noGrp="1" noRot="1" noChangeAspect="1" noMove="1" noResize="1" noEditPoints="1" noAdjustHandles="1" noChangeArrowheads="1" noChangeShapeType="1" noTextEdit="1"/>
              </p:cNvSpPr>
              <p:nvPr>
                <p:ph sz="quarter" idx="11"/>
              </p:nvPr>
            </p:nvSpPr>
            <p:spPr>
              <a:xfrm>
                <a:off x="0" y="1397097"/>
                <a:ext cx="9144000" cy="5251017"/>
              </a:xfrm>
              <a:blipFill>
                <a:blip r:embed="rId2"/>
                <a:stretch>
                  <a:fillRect l="-467" r="-38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
        <p:nvSpPr>
          <p:cNvPr id="6" name="矩形 5">
            <a:extLst>
              <a:ext uri="{FF2B5EF4-FFF2-40B4-BE49-F238E27FC236}">
                <a16:creationId xmlns:a16="http://schemas.microsoft.com/office/drawing/2014/main" id="{52642938-EC60-4998-941C-2B9E6DBE75BE}"/>
              </a:ext>
            </a:extLst>
          </p:cNvPr>
          <p:cNvSpPr/>
          <p:nvPr/>
        </p:nvSpPr>
        <p:spPr>
          <a:xfrm>
            <a:off x="4267200" y="5382678"/>
            <a:ext cx="4572000" cy="114133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nSpc>
                <a:spcPct val="150000"/>
              </a:lnSpc>
            </a:pPr>
            <a:r>
              <a:rPr lang="zh-CN" altLang="en-US" dirty="0">
                <a:solidFill>
                  <a:schemeClr val="tx1"/>
                </a:solidFill>
              </a:rPr>
              <a:t>矩阵相加与数乘矩阵合起来，</a:t>
            </a:r>
            <a:endParaRPr lang="en-US" altLang="zh-CN" dirty="0">
              <a:solidFill>
                <a:schemeClr val="tx1"/>
              </a:solidFill>
            </a:endParaRPr>
          </a:p>
          <a:p>
            <a:pPr>
              <a:lnSpc>
                <a:spcPct val="150000"/>
              </a:lnSpc>
            </a:pPr>
            <a:r>
              <a:rPr lang="zh-CN" altLang="en-US" dirty="0">
                <a:solidFill>
                  <a:schemeClr val="tx1"/>
                </a:solidFill>
              </a:rPr>
              <a:t>统称为矩阵的</a:t>
            </a:r>
            <a:r>
              <a:rPr lang="zh-CN" altLang="en-US" b="1" dirty="0"/>
              <a:t>线性运算</a:t>
            </a:r>
            <a:r>
              <a:rPr lang="zh-CN" altLang="en-US" dirty="0"/>
              <a:t>。</a:t>
            </a:r>
          </a:p>
        </p:txBody>
      </p:sp>
    </p:spTree>
    <p:extLst>
      <p:ext uri="{BB962C8B-B14F-4D97-AF65-F5344CB8AC3E}">
        <p14:creationId xmlns:p14="http://schemas.microsoft.com/office/powerpoint/2010/main" val="278303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2】</a:t>
            </a:r>
            <a:r>
              <a:rPr lang="zh-CN" altLang="en-US" dirty="0"/>
              <a:t>计算期末总成绩</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684399"/>
          </a:xfrm>
        </p:spPr>
        <p:txBody>
          <a:bodyPr/>
          <a:lstStyle/>
          <a:p>
            <a:pPr algn="l"/>
            <a:r>
              <a:rPr lang="zh-CN" altLang="en-US" dirty="0"/>
              <a:t>      甲、乙、丙三位同学在期末考试中，</a:t>
            </a:r>
            <a:r>
              <a:rPr lang="en-US" altLang="zh-CN" dirty="0"/>
              <a:t>4</a:t>
            </a:r>
            <a:r>
              <a:rPr lang="zh-CN" altLang="en-US" dirty="0"/>
              <a:t>门课程的成绩分别由矩阵</a:t>
            </a:r>
            <a:r>
              <a:rPr lang="en-US" altLang="zh-CN" dirty="0"/>
              <a:t>A</a:t>
            </a:r>
            <a:r>
              <a:rPr lang="zh-CN" altLang="en-US" dirty="0"/>
              <a:t>给出，而他们的平时成绩则由矩阵</a:t>
            </a:r>
            <a:r>
              <a:rPr lang="en-US" altLang="zh-CN" dirty="0"/>
              <a:t>B</a:t>
            </a:r>
            <a:r>
              <a:rPr lang="zh-CN" altLang="en-US" dirty="0"/>
              <a:t>给出，若期末考试成绩占总成绩的</a:t>
            </a:r>
            <a:r>
              <a:rPr lang="en-US" altLang="zh-CN" dirty="0"/>
              <a:t>90</a:t>
            </a:r>
            <a:r>
              <a:rPr lang="zh-CN" altLang="en-US" dirty="0"/>
              <a:t>％，而平时成绩占</a:t>
            </a:r>
            <a:r>
              <a:rPr lang="en-US" altLang="zh-CN" dirty="0"/>
              <a:t>10</a:t>
            </a:r>
            <a:r>
              <a:rPr lang="zh-CN" altLang="en-US" dirty="0"/>
              <a:t>％，请计算这三名同学的总成绩。</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C19FF2E4-CE33-4BB3-AAC1-34EDAEE77340}"/>
              </a:ext>
            </a:extLst>
          </p:cNvPr>
          <p:cNvPicPr>
            <a:picLocks noChangeAspect="1"/>
          </p:cNvPicPr>
          <p:nvPr/>
        </p:nvPicPr>
        <p:blipFill>
          <a:blip r:embed="rId2"/>
          <a:stretch>
            <a:fillRect/>
          </a:stretch>
        </p:blipFill>
        <p:spPr>
          <a:xfrm>
            <a:off x="152400" y="2971800"/>
            <a:ext cx="7127254" cy="3501830"/>
          </a:xfrm>
          <a:prstGeom prst="rect">
            <a:avLst/>
          </a:prstGeom>
        </p:spPr>
      </p:pic>
    </p:spTree>
    <p:extLst>
      <p:ext uri="{BB962C8B-B14F-4D97-AF65-F5344CB8AC3E}">
        <p14:creationId xmlns:p14="http://schemas.microsoft.com/office/powerpoint/2010/main" val="20217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2】</a:t>
            </a:r>
            <a:r>
              <a:rPr lang="zh-CN" altLang="en-US" dirty="0"/>
              <a:t>计算期末总成绩</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684399"/>
          </a:xfrm>
        </p:spPr>
        <p:txBody>
          <a:bodyPr/>
          <a:lstStyle/>
          <a:p>
            <a:pPr algn="l"/>
            <a:r>
              <a:rPr lang="zh-CN" altLang="en-US" dirty="0"/>
              <a:t>      甲、乙、丙三位同学在期末考试中，</a:t>
            </a:r>
            <a:r>
              <a:rPr lang="en-US" altLang="zh-CN" dirty="0"/>
              <a:t>4</a:t>
            </a:r>
            <a:r>
              <a:rPr lang="zh-CN" altLang="en-US" dirty="0"/>
              <a:t>门课程的成绩分别由矩阵</a:t>
            </a:r>
            <a:r>
              <a:rPr lang="en-US" altLang="zh-CN" dirty="0"/>
              <a:t>A</a:t>
            </a:r>
            <a:r>
              <a:rPr lang="zh-CN" altLang="en-US" dirty="0"/>
              <a:t>给出，而他们的平时成绩则由矩阵</a:t>
            </a:r>
            <a:r>
              <a:rPr lang="en-US" altLang="zh-CN" dirty="0"/>
              <a:t>B</a:t>
            </a:r>
            <a:r>
              <a:rPr lang="zh-CN" altLang="en-US" dirty="0"/>
              <a:t>给出，若期末考试成绩占总成绩的</a:t>
            </a:r>
            <a:r>
              <a:rPr lang="en-US" altLang="zh-CN" dirty="0"/>
              <a:t>90</a:t>
            </a:r>
            <a:r>
              <a:rPr lang="zh-CN" altLang="en-US" dirty="0"/>
              <a:t>％，而平时成绩占</a:t>
            </a:r>
            <a:r>
              <a:rPr lang="en-US" altLang="zh-CN" dirty="0"/>
              <a:t>10</a:t>
            </a:r>
            <a:r>
              <a:rPr lang="zh-CN" altLang="en-US" dirty="0"/>
              <a:t>％，请计算这三名同学的总成绩。</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98EC1F03-D934-4F3D-B343-2788573EFFEF}"/>
              </a:ext>
            </a:extLst>
          </p:cNvPr>
          <p:cNvPicPr>
            <a:picLocks noChangeAspect="1"/>
          </p:cNvPicPr>
          <p:nvPr/>
        </p:nvPicPr>
        <p:blipFill>
          <a:blip r:embed="rId2"/>
          <a:stretch>
            <a:fillRect/>
          </a:stretch>
        </p:blipFill>
        <p:spPr>
          <a:xfrm>
            <a:off x="152400" y="2895600"/>
            <a:ext cx="8410564" cy="3746727"/>
          </a:xfrm>
          <a:prstGeom prst="rect">
            <a:avLst/>
          </a:prstGeom>
        </p:spPr>
      </p:pic>
    </p:spTree>
    <p:extLst>
      <p:ext uri="{BB962C8B-B14F-4D97-AF65-F5344CB8AC3E}">
        <p14:creationId xmlns:p14="http://schemas.microsoft.com/office/powerpoint/2010/main" val="249950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矩阵与矩阵的乘法</a:t>
            </a:r>
          </a:p>
        </p:txBody>
      </p:sp>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5150797"/>
              </a:xfrm>
            </p:spPr>
            <p:txBody>
              <a:bodyPr/>
              <a:lstStyle/>
              <a:p>
                <a:pPr algn="l"/>
                <a:r>
                  <a:rPr lang="zh-CN" altLang="en-US" b="1" dirty="0"/>
                  <a:t>定义</a:t>
                </a:r>
                <a:r>
                  <a:rPr lang="en-US" altLang="zh-CN" b="1" dirty="0"/>
                  <a:t>4 </a:t>
                </a:r>
                <a:r>
                  <a:rPr lang="zh-CN" altLang="en-US" dirty="0"/>
                  <a:t>设</a:t>
                </a:r>
                <a:r>
                  <a:rPr lang="zh-CN" altLang="en-US" b="1" dirty="0"/>
                  <a:t>𝐴</a:t>
                </a:r>
                <a:r>
                  <a:rPr lang="en-US" altLang="zh-CN" dirty="0"/>
                  <a:t>= (</a:t>
                </a:r>
                <a:r>
                  <a:rPr lang="zh-CN" altLang="en-US" dirty="0"/>
                  <a:t>𝑎</a:t>
                </a:r>
                <a:r>
                  <a:rPr lang="zh-CN" altLang="en-US" baseline="-25000" dirty="0"/>
                  <a:t>𝑖𝑗</a:t>
                </a:r>
                <a:r>
                  <a:rPr lang="en-US" altLang="zh-CN" dirty="0"/>
                  <a:t>)  </a:t>
                </a:r>
                <a:r>
                  <a:rPr lang="zh-CN" altLang="en-US" dirty="0"/>
                  <a:t>是一个</a:t>
                </a:r>
                <a:r>
                  <a:rPr lang="en-US" altLang="zh-CN" dirty="0" err="1"/>
                  <a:t>m×s</a:t>
                </a:r>
                <a:r>
                  <a:rPr lang="zh-CN" altLang="en-US" dirty="0"/>
                  <a:t>矩阵，</a:t>
                </a:r>
                <a:r>
                  <a:rPr lang="zh-CN" altLang="en-US" b="1" dirty="0"/>
                  <a:t>𝐵</a:t>
                </a:r>
                <a:r>
                  <a:rPr lang="en-US" altLang="zh-CN" dirty="0"/>
                  <a:t>= (</a:t>
                </a:r>
                <a:r>
                  <a:rPr lang="zh-CN" altLang="en-US" dirty="0"/>
                  <a:t>𝑏</a:t>
                </a:r>
                <a:r>
                  <a:rPr lang="zh-CN" altLang="en-US" baseline="-25000" dirty="0"/>
                  <a:t>𝑖𝑗</a:t>
                </a:r>
                <a:r>
                  <a:rPr lang="en-US" altLang="zh-CN" dirty="0"/>
                  <a:t>)  </a:t>
                </a:r>
                <a:r>
                  <a:rPr lang="zh-CN" altLang="en-US" dirty="0"/>
                  <a:t>是一个</a:t>
                </a:r>
                <a:r>
                  <a:rPr lang="en-US" altLang="zh-CN" dirty="0" err="1"/>
                  <a:t>s×n</a:t>
                </a:r>
                <a:r>
                  <a:rPr lang="zh-CN" altLang="en-US" dirty="0"/>
                  <a:t>矩阵，那么矩阵</a:t>
                </a:r>
                <a:r>
                  <a:rPr lang="en-US" altLang="zh-CN" dirty="0"/>
                  <a:t>A</a:t>
                </a:r>
                <a:r>
                  <a:rPr lang="zh-CN" altLang="en-US" dirty="0"/>
                  <a:t>与矩阵</a:t>
                </a:r>
                <a:r>
                  <a:rPr lang="en-US" altLang="zh-CN" dirty="0"/>
                  <a:t>B</a:t>
                </a:r>
                <a:r>
                  <a:rPr lang="zh-CN" altLang="en-US" dirty="0"/>
                  <a:t>的乘积是一个</a:t>
                </a:r>
                <a:r>
                  <a:rPr lang="en-US" altLang="zh-CN" dirty="0" err="1"/>
                  <a:t>m×n</a:t>
                </a:r>
                <a:r>
                  <a:rPr lang="zh-CN" altLang="en-US" dirty="0"/>
                  <a:t>矩阵</a:t>
                </a:r>
                <a:r>
                  <a:rPr lang="zh-CN" altLang="en-US" b="1" dirty="0"/>
                  <a:t>𝐶</a:t>
                </a:r>
                <a:r>
                  <a:rPr lang="en-US" altLang="zh-CN" dirty="0"/>
                  <a:t>= (</a:t>
                </a:r>
                <a:r>
                  <a:rPr lang="zh-CN" altLang="en-US" dirty="0"/>
                  <a:t>𝑐</a:t>
                </a:r>
                <a:r>
                  <a:rPr lang="zh-CN" altLang="en-US" baseline="-25000" dirty="0"/>
                  <a:t>𝑖𝑗</a:t>
                </a:r>
                <a:r>
                  <a:rPr lang="en-US" altLang="zh-CN" dirty="0"/>
                  <a:t>) </a:t>
                </a:r>
                <a:r>
                  <a:rPr lang="zh-CN" altLang="en-US" dirty="0"/>
                  <a:t>，其中  𝑐</a:t>
                </a:r>
                <a:r>
                  <a:rPr lang="zh-CN" altLang="en-US" baseline="-25000" dirty="0"/>
                  <a:t>𝑖𝑗</a:t>
                </a:r>
                <a:r>
                  <a:rPr lang="en-US" altLang="zh-CN" dirty="0"/>
                  <a:t>=</a:t>
                </a:r>
                <a:r>
                  <a:rPr lang="zh-CN" altLang="en-US" dirty="0"/>
                  <a:t>𝑎</a:t>
                </a:r>
                <a:r>
                  <a:rPr lang="zh-CN" altLang="en-US" baseline="-25000" dirty="0"/>
                  <a:t>𝑖</a:t>
                </a:r>
                <a:r>
                  <a:rPr lang="en-US" altLang="zh-CN" baseline="-25000" dirty="0"/>
                  <a:t>1</a:t>
                </a:r>
                <a:r>
                  <a:rPr lang="zh-CN" altLang="en-US" dirty="0"/>
                  <a:t>𝑏</a:t>
                </a:r>
                <a:r>
                  <a:rPr lang="en-US" altLang="zh-CN" baseline="-25000" dirty="0"/>
                  <a:t>1</a:t>
                </a:r>
                <a:r>
                  <a:rPr lang="zh-CN" altLang="en-US" baseline="-25000" dirty="0"/>
                  <a:t>𝑗</a:t>
                </a:r>
                <a:r>
                  <a:rPr lang="en-US" altLang="zh-CN" dirty="0"/>
                  <a:t>+</a:t>
                </a:r>
                <a:r>
                  <a:rPr lang="zh-CN" altLang="en-US" dirty="0"/>
                  <a:t>𝑎</a:t>
                </a:r>
                <a:r>
                  <a:rPr lang="zh-CN" altLang="en-US" baseline="-25000" dirty="0"/>
                  <a:t>𝑖</a:t>
                </a:r>
                <a:r>
                  <a:rPr lang="en-US" altLang="zh-CN" baseline="-25000" dirty="0"/>
                  <a:t>2</a:t>
                </a:r>
                <a:r>
                  <a:rPr lang="zh-CN" altLang="en-US" dirty="0"/>
                  <a:t>𝑏</a:t>
                </a:r>
                <a:r>
                  <a:rPr lang="en-US" altLang="zh-CN" baseline="-25000" dirty="0"/>
                  <a:t>2</a:t>
                </a:r>
                <a:r>
                  <a:rPr lang="zh-CN" altLang="en-US" baseline="-25000" dirty="0"/>
                  <a:t>𝑗</a:t>
                </a:r>
                <a:r>
                  <a:rPr lang="en-US" altLang="zh-CN" dirty="0"/>
                  <a:t>+...+</a:t>
                </a:r>
                <a:r>
                  <a:rPr lang="zh-CN" altLang="en-US" dirty="0"/>
                  <a:t>𝑎</a:t>
                </a:r>
                <a:r>
                  <a:rPr lang="zh-CN" altLang="en-US" baseline="-25000" dirty="0"/>
                  <a:t>𝑖𝑠</a:t>
                </a:r>
                <a:r>
                  <a:rPr lang="zh-CN" altLang="en-US" dirty="0"/>
                  <a:t>𝑏</a:t>
                </a:r>
                <a:r>
                  <a:rPr lang="zh-CN" altLang="en-US" baseline="-25000" dirty="0"/>
                  <a:t>𝑠𝑗</a:t>
                </a:r>
                <a:r>
                  <a:rPr lang="en-US" altLang="zh-CN" dirty="0"/>
                  <a:t>=</a:t>
                </a:r>
                <a14:m>
                  <m:oMath xmlns:m="http://schemas.openxmlformats.org/officeDocument/2006/math">
                    <m:nary>
                      <m:naryPr>
                        <m:chr m:val="∑"/>
                        <m:ctrlPr>
                          <a:rPr lang="en-US" altLang="zh-CN" i="1" smtClean="0">
                            <a:latin typeface="Cambria Math" panose="02040503050406030204" pitchFamily="18" charset="0"/>
                          </a:rPr>
                        </m:ctrlPr>
                      </m:naryPr>
                      <m:sub>
                        <m:r>
                          <m:rPr>
                            <m:nor/>
                          </m:rPr>
                          <a:rPr lang="zh-CN" altLang="en-US" dirty="0"/>
                          <m:t>𝑘</m:t>
                        </m:r>
                        <m:r>
                          <m:rPr>
                            <m:nor/>
                          </m:rPr>
                          <a:rPr lang="en-US" altLang="zh-CN" dirty="0"/>
                          <m:t>=1</m:t>
                        </m:r>
                      </m:sub>
                      <m:sup>
                        <m:r>
                          <m:rPr>
                            <m:nor/>
                          </m:rPr>
                          <a:rPr lang="zh-CN" altLang="en-US" dirty="0"/>
                          <m:t>𝑠</m:t>
                        </m:r>
                      </m:sup>
                      <m:e>
                        <m:r>
                          <m:rPr>
                            <m:nor/>
                          </m:rPr>
                          <a:rPr lang="zh-CN" altLang="en-US" dirty="0"/>
                          <m:t>𝑎</m:t>
                        </m:r>
                        <m:r>
                          <m:rPr>
                            <m:nor/>
                          </m:rPr>
                          <a:rPr lang="zh-CN" altLang="en-US" baseline="-25000" dirty="0"/>
                          <m:t>𝑖𝑘</m:t>
                        </m:r>
                        <m:r>
                          <m:rPr>
                            <m:nor/>
                          </m:rPr>
                          <a:rPr lang="zh-CN" altLang="en-US" dirty="0"/>
                          <m:t>𝑏</m:t>
                        </m:r>
                        <m:r>
                          <m:rPr>
                            <m:nor/>
                          </m:rPr>
                          <a:rPr lang="zh-CN" altLang="en-US" baseline="-25000" dirty="0"/>
                          <m:t>𝑘𝑗</m:t>
                        </m:r>
                      </m:e>
                    </m:nary>
                  </m:oMath>
                </a14:m>
                <a:r>
                  <a:rPr lang="en-US" altLang="zh-CN" dirty="0"/>
                  <a:t> (</a:t>
                </a:r>
                <a:r>
                  <a:rPr lang="zh-CN" altLang="en-US" dirty="0"/>
                  <a:t>𝑖</a:t>
                </a:r>
                <a:r>
                  <a:rPr lang="en-US" altLang="zh-CN" dirty="0"/>
                  <a:t>=1,2,...,</a:t>
                </a:r>
                <a:r>
                  <a:rPr lang="zh-CN" altLang="en-US" dirty="0"/>
                  <a:t>𝑚</a:t>
                </a:r>
                <a:r>
                  <a:rPr lang="en-US" altLang="zh-CN" dirty="0"/>
                  <a:t>;</a:t>
                </a:r>
                <a:r>
                  <a:rPr lang="zh-CN" altLang="en-US" dirty="0"/>
                  <a:t>𝑗</a:t>
                </a:r>
                <a:r>
                  <a:rPr lang="en-US" altLang="zh-CN" dirty="0"/>
                  <a:t>=1,2,...,</a:t>
                </a:r>
                <a:r>
                  <a:rPr lang="zh-CN" altLang="en-US" dirty="0"/>
                  <a:t>𝑛</a:t>
                </a:r>
                <a:r>
                  <a:rPr lang="en-US" altLang="zh-CN" dirty="0"/>
                  <a:t>)</a:t>
                </a:r>
                <a:r>
                  <a:rPr lang="zh-CN" altLang="en-US" dirty="0"/>
                  <a:t>， 并把此乘积记作  </a:t>
                </a:r>
                <a:r>
                  <a:rPr lang="zh-CN" altLang="en-US" b="1" dirty="0"/>
                  <a:t>𝐶</a:t>
                </a:r>
                <a:r>
                  <a:rPr lang="en-US" altLang="zh-CN" b="1" dirty="0"/>
                  <a:t>=</a:t>
                </a:r>
                <a:r>
                  <a:rPr lang="zh-CN" altLang="en-US" b="1" dirty="0"/>
                  <a:t>𝐴𝐵。</a:t>
                </a:r>
                <a:endParaRPr lang="en-US" altLang="zh-CN" b="1" dirty="0"/>
              </a:p>
              <a:p>
                <a:pPr algn="l"/>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C</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i="1" dirty="0">
                          <a:latin typeface="Cambria Math" panose="02040503050406030204" pitchFamily="18" charset="0"/>
                        </a:rPr>
                        <m:t>×</m:t>
                      </m:r>
                      <m:r>
                        <m:rPr>
                          <m:sty m:val="p"/>
                        </m:rPr>
                        <a:rPr lang="en-US" altLang="zh-CN" i="1" dirty="0" smtClean="0">
                          <a:latin typeface="Cambria Math" panose="02040503050406030204" pitchFamily="18" charset="0"/>
                        </a:rPr>
                        <m:t>B</m:t>
                      </m:r>
                      <m:r>
                        <a:rPr lang="en-US" altLang="zh-CN" i="1" dirty="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m>
                            <m:mPr>
                              <m:mcs>
                                <m:mc>
                                  <m:mcPr>
                                    <m:count m:val="2"/>
                                    <m:mcJc m:val="center"/>
                                  </m:mcPr>
                                </m:mc>
                              </m:mcs>
                              <m:ctrlPr>
                                <a:rPr lang="en-US" altLang="zh-CN"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32</m:t>
                                    </m:r>
                                  </m:sub>
                                </m:sSub>
                              </m:e>
                            </m:mr>
                          </m:m>
                        </m:e>
                      </m:d>
                      <m:d>
                        <m:dPr>
                          <m:begChr m:val="["/>
                          <m:endChr m:val="]"/>
                          <m:ctrlPr>
                            <a:rPr lang="en-US" altLang="zh-CN" i="1" dirty="0" smtClean="0">
                              <a:latin typeface="Cambria Math" panose="02040503050406030204" pitchFamily="18" charset="0"/>
                            </a:rPr>
                          </m:ctrlPr>
                        </m:dPr>
                        <m:e>
                          <m:m>
                            <m:mPr>
                              <m:mcs>
                                <m:mc>
                                  <m:mcPr>
                                    <m:count m:val="3"/>
                                    <m:mcJc m:val="center"/>
                                  </m:mcPr>
                                </m:mc>
                              </m:mcs>
                              <m:ctrlPr>
                                <a:rPr lang="en-US" altLang="zh-CN"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23</m:t>
                                    </m:r>
                                  </m:sub>
                                </m:sSub>
                              </m:e>
                            </m:mr>
                          </m:m>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m>
                            <m:mPr>
                              <m:mcs>
                                <m:mc>
                                  <m:mcPr>
                                    <m:count m:val="3"/>
                                    <m:mcJc m:val="center"/>
                                  </m:mcPr>
                                </m:mc>
                              </m:mcs>
                              <m:ctrlPr>
                                <a:rPr lang="en-US" altLang="zh-CN" b="0"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
                        </m:e>
                      </m:d>
                    </m:oMath>
                  </m:oMathPara>
                </a14:m>
                <a:endParaRPr lang="en-US" altLang="zh-CN" dirty="0"/>
              </a:p>
            </p:txBody>
          </p:sp>
        </mc:Choice>
        <mc:Fallback xmlns="">
          <p:sp>
            <p:nvSpPr>
              <p:cNvPr id="2" name="文本占位符 1">
                <a:extLst>
                  <a:ext uri="{FF2B5EF4-FFF2-40B4-BE49-F238E27FC236}">
                    <a16:creationId xmlns:a16="http://schemas.microsoft.com/office/drawing/2014/main" id="{9EBA2783-B716-43EE-BDF4-B1E4C00FAE1A}"/>
                  </a:ext>
                </a:extLst>
              </p:cNvPr>
              <p:cNvSpPr>
                <a:spLocks noGrp="1" noRot="1" noChangeAspect="1" noMove="1" noResize="1" noEditPoints="1" noAdjustHandles="1" noChangeArrowheads="1" noChangeShapeType="1" noTextEdit="1"/>
              </p:cNvSpPr>
              <p:nvPr>
                <p:ph sz="quarter" idx="11"/>
              </p:nvPr>
            </p:nvSpPr>
            <p:spPr>
              <a:xfrm>
                <a:off x="0" y="1397097"/>
                <a:ext cx="9144000" cy="5150797"/>
              </a:xfrm>
              <a:blipFill>
                <a:blip r:embed="rId2"/>
                <a:stretch>
                  <a:fillRect l="-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2063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矩阵乘法的要点</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2995527"/>
          </a:xfrm>
        </p:spPr>
        <p:txBody>
          <a:bodyPr/>
          <a:lstStyle/>
          <a:p>
            <a:pPr algn="l">
              <a:lnSpc>
                <a:spcPct val="150000"/>
              </a:lnSpc>
            </a:pPr>
            <a:r>
              <a:rPr lang="zh-CN" altLang="en-US" dirty="0"/>
              <a:t>       通过观察上面的计算公式，可以总结出矩阵乘法 </a:t>
            </a:r>
            <a:r>
              <a:rPr lang="en-US" altLang="zh-CN" dirty="0"/>
              <a:t>C=AB </a:t>
            </a:r>
            <a:r>
              <a:rPr lang="zh-CN" altLang="en-US" dirty="0"/>
              <a:t>的三个要点：</a:t>
            </a:r>
          </a:p>
          <a:p>
            <a:pPr marL="342900" indent="-342900" algn="l">
              <a:lnSpc>
                <a:spcPct val="150000"/>
              </a:lnSpc>
              <a:buFont typeface="Wingdings" panose="05000000000000000000" pitchFamily="2" charset="2"/>
              <a:buChar char="l"/>
            </a:pPr>
            <a:r>
              <a:rPr lang="en-US" altLang="zh-CN" b="1" dirty="0"/>
              <a:t>AB</a:t>
            </a:r>
            <a:r>
              <a:rPr lang="zh-CN" altLang="en-US" b="1" dirty="0"/>
              <a:t>可乘的条件</a:t>
            </a:r>
            <a:r>
              <a:rPr lang="zh-CN" altLang="en-US" dirty="0"/>
              <a:t>：</a:t>
            </a:r>
            <a:r>
              <a:rPr lang="en-US" altLang="zh-CN" dirty="0"/>
              <a:t>A</a:t>
            </a:r>
            <a:r>
              <a:rPr lang="zh-CN" altLang="en-US" dirty="0"/>
              <a:t>的列数 </a:t>
            </a:r>
            <a:r>
              <a:rPr lang="en-US" altLang="zh-CN" dirty="0"/>
              <a:t>= B</a:t>
            </a:r>
            <a:r>
              <a:rPr lang="zh-CN" altLang="en-US" dirty="0"/>
              <a:t>的行数</a:t>
            </a:r>
          </a:p>
          <a:p>
            <a:pPr marL="342900" indent="-342900" algn="l">
              <a:lnSpc>
                <a:spcPct val="150000"/>
              </a:lnSpc>
              <a:buFont typeface="Wingdings" panose="05000000000000000000" pitchFamily="2" charset="2"/>
              <a:buChar char="l"/>
            </a:pPr>
            <a:r>
              <a:rPr lang="en-US" altLang="zh-CN" b="1" dirty="0"/>
              <a:t>AB</a:t>
            </a:r>
            <a:r>
              <a:rPr lang="zh-CN" altLang="en-US" b="1" dirty="0"/>
              <a:t>乘积</a:t>
            </a:r>
            <a:r>
              <a:rPr lang="en-US" altLang="zh-CN" b="1" dirty="0"/>
              <a:t>C</a:t>
            </a:r>
            <a:r>
              <a:rPr lang="zh-CN" altLang="en-US" b="1" dirty="0"/>
              <a:t>的形状</a:t>
            </a:r>
            <a:r>
              <a:rPr lang="zh-CN" altLang="en-US" dirty="0"/>
              <a:t>：</a:t>
            </a:r>
            <a:r>
              <a:rPr lang="en-US" altLang="zh-CN" dirty="0"/>
              <a:t>A</a:t>
            </a:r>
            <a:r>
              <a:rPr lang="zh-CN" altLang="en-US" dirty="0"/>
              <a:t>的行 </a:t>
            </a:r>
            <a:r>
              <a:rPr lang="en-US" altLang="zh-CN" dirty="0"/>
              <a:t>× B</a:t>
            </a:r>
            <a:r>
              <a:rPr lang="zh-CN" altLang="en-US" dirty="0"/>
              <a:t>的列</a:t>
            </a:r>
          </a:p>
          <a:p>
            <a:pPr marL="342900" indent="-342900" algn="l">
              <a:lnSpc>
                <a:spcPct val="150000"/>
              </a:lnSpc>
              <a:buFont typeface="Wingdings" panose="05000000000000000000" pitchFamily="2" charset="2"/>
              <a:buChar char="l"/>
            </a:pPr>
            <a:r>
              <a:rPr lang="en-US" altLang="zh-CN" b="1" dirty="0"/>
              <a:t>AB</a:t>
            </a:r>
            <a:r>
              <a:rPr lang="zh-CN" altLang="en-US" b="1" dirty="0"/>
              <a:t>乘积</a:t>
            </a:r>
            <a:r>
              <a:rPr lang="en-US" altLang="zh-CN" b="1" dirty="0"/>
              <a:t>C</a:t>
            </a:r>
            <a:r>
              <a:rPr lang="zh-CN" altLang="en-US" b="1" dirty="0"/>
              <a:t>的元素构成</a:t>
            </a:r>
            <a:r>
              <a:rPr lang="zh-CN" altLang="en-US" dirty="0"/>
              <a:t>：</a:t>
            </a:r>
            <a:r>
              <a:rPr lang="en-US" altLang="zh-CN" dirty="0"/>
              <a:t>A</a:t>
            </a:r>
            <a:r>
              <a:rPr lang="zh-CN" altLang="en-US" dirty="0"/>
              <a:t>的行与</a:t>
            </a:r>
            <a:r>
              <a:rPr lang="en-US" altLang="zh-CN" dirty="0"/>
              <a:t>B</a:t>
            </a:r>
            <a:r>
              <a:rPr lang="zh-CN" altLang="en-US" dirty="0"/>
              <a:t>的列的内积</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373650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2995527"/>
          </a:xfrm>
        </p:spPr>
        <p:txBody>
          <a:bodyPr/>
          <a:lstStyle/>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r>
              <a:rPr lang="zh-CN" altLang="en-US" dirty="0"/>
              <a:t>解：因为</a:t>
            </a:r>
            <a:r>
              <a:rPr lang="en-US" altLang="zh-CN" dirty="0"/>
              <a:t>A</a:t>
            </a:r>
            <a:r>
              <a:rPr lang="zh-CN" altLang="en-US" dirty="0"/>
              <a:t>是</a:t>
            </a:r>
            <a:r>
              <a:rPr lang="en-US" altLang="zh-CN" dirty="0"/>
              <a:t>3×2</a:t>
            </a:r>
            <a:r>
              <a:rPr lang="zh-CN" altLang="en-US" dirty="0"/>
              <a:t>矩阵，</a:t>
            </a:r>
            <a:r>
              <a:rPr lang="en-US" altLang="zh-CN" dirty="0"/>
              <a:t>B</a:t>
            </a:r>
            <a:r>
              <a:rPr lang="zh-CN" altLang="en-US" dirty="0"/>
              <a:t>是</a:t>
            </a:r>
            <a:r>
              <a:rPr lang="en-US" altLang="zh-CN" dirty="0"/>
              <a:t>2×3</a:t>
            </a:r>
            <a:r>
              <a:rPr lang="zh-CN" altLang="en-US" dirty="0"/>
              <a:t>矩阵，</a:t>
            </a:r>
            <a:r>
              <a:rPr lang="en-US" altLang="zh-CN" dirty="0"/>
              <a:t>A</a:t>
            </a:r>
            <a:r>
              <a:rPr lang="zh-CN" altLang="en-US" dirty="0"/>
              <a:t>的列数等于</a:t>
            </a:r>
            <a:r>
              <a:rPr lang="en-US" altLang="zh-CN" dirty="0"/>
              <a:t>B</a:t>
            </a:r>
            <a:r>
              <a:rPr lang="zh-CN" altLang="en-US" dirty="0"/>
              <a:t>的行数，所以矩阵</a:t>
            </a:r>
            <a:r>
              <a:rPr lang="en-US" altLang="zh-CN" dirty="0"/>
              <a:t>A</a:t>
            </a:r>
            <a:r>
              <a:rPr lang="zh-CN" altLang="en-US" dirty="0"/>
              <a:t>与</a:t>
            </a:r>
            <a:r>
              <a:rPr lang="en-US" altLang="zh-CN" dirty="0"/>
              <a:t>B</a:t>
            </a:r>
            <a:r>
              <a:rPr lang="zh-CN" altLang="en-US" dirty="0"/>
              <a:t>可以相乘，其乘积</a:t>
            </a:r>
            <a:r>
              <a:rPr lang="en-US" altLang="zh-CN" dirty="0"/>
              <a:t>AB=C</a:t>
            </a:r>
            <a:r>
              <a:rPr lang="zh-CN" altLang="en-US" dirty="0"/>
              <a:t>是一个</a:t>
            </a:r>
            <a:r>
              <a:rPr lang="en-US" altLang="zh-CN" dirty="0"/>
              <a:t>2×2</a:t>
            </a:r>
            <a:r>
              <a:rPr lang="zh-CN" altLang="en-US" dirty="0"/>
              <a:t>矩阵。按定理可得：</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A9B635D1-6878-4DBD-93DF-52689DC6D56D}"/>
              </a:ext>
            </a:extLst>
          </p:cNvPr>
          <p:cNvPicPr>
            <a:picLocks noChangeAspect="1"/>
          </p:cNvPicPr>
          <p:nvPr/>
        </p:nvPicPr>
        <p:blipFill>
          <a:blip r:embed="rId2"/>
          <a:stretch>
            <a:fillRect/>
          </a:stretch>
        </p:blipFill>
        <p:spPr>
          <a:xfrm>
            <a:off x="7088" y="1586545"/>
            <a:ext cx="7137580" cy="1600200"/>
          </a:xfrm>
          <a:prstGeom prst="rect">
            <a:avLst/>
          </a:prstGeom>
        </p:spPr>
      </p:pic>
      <p:pic>
        <p:nvPicPr>
          <p:cNvPr id="7" name="图片 6">
            <a:extLst>
              <a:ext uri="{FF2B5EF4-FFF2-40B4-BE49-F238E27FC236}">
                <a16:creationId xmlns:a16="http://schemas.microsoft.com/office/drawing/2014/main" id="{3120255C-C598-4F8F-A095-4C2B0874FEE2}"/>
              </a:ext>
            </a:extLst>
          </p:cNvPr>
          <p:cNvPicPr>
            <a:picLocks noChangeAspect="1"/>
          </p:cNvPicPr>
          <p:nvPr/>
        </p:nvPicPr>
        <p:blipFill rotWithShape="1">
          <a:blip r:embed="rId3"/>
          <a:srcRect t="-1700"/>
          <a:stretch/>
        </p:blipFill>
        <p:spPr>
          <a:xfrm>
            <a:off x="0" y="4267200"/>
            <a:ext cx="9144000" cy="2348156"/>
          </a:xfrm>
          <a:prstGeom prst="rect">
            <a:avLst/>
          </a:prstGeom>
        </p:spPr>
      </p:pic>
    </p:spTree>
    <p:extLst>
      <p:ext uri="{BB962C8B-B14F-4D97-AF65-F5344CB8AC3E}">
        <p14:creationId xmlns:p14="http://schemas.microsoft.com/office/powerpoint/2010/main" val="406532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937379"/>
            <a:ext cx="9144000" cy="553998"/>
          </a:xfrm>
        </p:spPr>
        <p:txBody>
          <a:bodyPr/>
          <a:lstStyle/>
          <a:p>
            <a:r>
              <a:rPr lang="zh-CN" altLang="en-US" dirty="0"/>
              <a:t>矩阵的定义和基本描述</a:t>
            </a:r>
          </a:p>
        </p:txBody>
      </p:sp>
    </p:spTree>
    <p:extLst>
      <p:ext uri="{BB962C8B-B14F-4D97-AF65-F5344CB8AC3E}">
        <p14:creationId xmlns:p14="http://schemas.microsoft.com/office/powerpoint/2010/main" val="22668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4657521"/>
          </a:xfrm>
        </p:spPr>
        <p:txBody>
          <a:bodyPr/>
          <a:lstStyle/>
          <a:p>
            <a:pPr algn="l">
              <a:lnSpc>
                <a:spcPct val="150000"/>
              </a:lnSpc>
            </a:pPr>
            <a:r>
              <a:rPr lang="zh-CN" altLang="en-US" dirty="0"/>
              <a:t>       下面给出该乘积的</a:t>
            </a:r>
            <a:r>
              <a:rPr lang="en-US" altLang="zh-CN" dirty="0"/>
              <a:t>Python</a:t>
            </a:r>
            <a:r>
              <a:rPr lang="zh-CN" altLang="en-US" dirty="0"/>
              <a:t>代码。注意我们使用</a:t>
            </a:r>
            <a:r>
              <a:rPr lang="en-US" altLang="zh-CN" dirty="0">
                <a:solidFill>
                  <a:srgbClr val="0000FF"/>
                </a:solidFill>
              </a:rPr>
              <a:t>np.dot(A,B)</a:t>
            </a:r>
            <a:r>
              <a:rPr lang="zh-CN" altLang="en-US" dirty="0"/>
              <a:t>实现矩阵乘法。</a:t>
            </a: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r>
              <a:rPr lang="en-US" altLang="zh-CN" dirty="0"/>
              <a:t>       </a:t>
            </a:r>
            <a:r>
              <a:rPr lang="zh-CN" altLang="en-US" dirty="0"/>
              <a:t>值得注意的是矩阵乘法是不符合交换律的，换句话说，上例中的</a:t>
            </a:r>
            <a:r>
              <a:rPr lang="en-US" altLang="zh-CN" dirty="0"/>
              <a:t>BA</a:t>
            </a:r>
            <a:r>
              <a:rPr lang="zh-CN" altLang="en-US" dirty="0"/>
              <a:t>是没有意义的。</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8" name="图片 7">
            <a:extLst>
              <a:ext uri="{FF2B5EF4-FFF2-40B4-BE49-F238E27FC236}">
                <a16:creationId xmlns:a16="http://schemas.microsoft.com/office/drawing/2014/main" id="{E23433AF-C9FE-4D52-95FB-6462E49DA1A5}"/>
              </a:ext>
            </a:extLst>
          </p:cNvPr>
          <p:cNvPicPr>
            <a:picLocks noChangeAspect="1"/>
          </p:cNvPicPr>
          <p:nvPr/>
        </p:nvPicPr>
        <p:blipFill>
          <a:blip r:embed="rId2"/>
          <a:stretch>
            <a:fillRect/>
          </a:stretch>
        </p:blipFill>
        <p:spPr>
          <a:xfrm>
            <a:off x="304800" y="2667000"/>
            <a:ext cx="5800000" cy="1961905"/>
          </a:xfrm>
          <a:prstGeom prst="rect">
            <a:avLst/>
          </a:prstGeom>
        </p:spPr>
      </p:pic>
      <p:pic>
        <p:nvPicPr>
          <p:cNvPr id="9" name="图片 8">
            <a:extLst>
              <a:ext uri="{FF2B5EF4-FFF2-40B4-BE49-F238E27FC236}">
                <a16:creationId xmlns:a16="http://schemas.microsoft.com/office/drawing/2014/main" id="{70F06147-6F20-42E9-9BCB-85743FD39AFE}"/>
              </a:ext>
            </a:extLst>
          </p:cNvPr>
          <p:cNvPicPr>
            <a:picLocks noChangeAspect="1"/>
          </p:cNvPicPr>
          <p:nvPr/>
        </p:nvPicPr>
        <p:blipFill>
          <a:blip r:embed="rId3"/>
          <a:stretch>
            <a:fillRect/>
          </a:stretch>
        </p:blipFill>
        <p:spPr>
          <a:xfrm>
            <a:off x="6781800" y="2908322"/>
            <a:ext cx="1476190" cy="1219048"/>
          </a:xfrm>
          <a:prstGeom prst="rect">
            <a:avLst/>
          </a:prstGeom>
        </p:spPr>
      </p:pic>
    </p:spTree>
    <p:extLst>
      <p:ext uri="{BB962C8B-B14F-4D97-AF65-F5344CB8AC3E}">
        <p14:creationId xmlns:p14="http://schemas.microsoft.com/office/powerpoint/2010/main" val="175466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1000"/>
                                        <p:tgtEl>
                                          <p:spTgt spid="2">
                                            <p:txEl>
                                              <p:pRg st="5" end="5"/>
                                            </p:txEl>
                                          </p:spTgt>
                                        </p:tgtEl>
                                      </p:cBhvr>
                                    </p:animEffect>
                                    <p:anim calcmode="lin" valueType="num">
                                      <p:cBhvr>
                                        <p:cTn id="1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79536"/>
          </a:xfrm>
        </p:spPr>
        <p:txBody>
          <a:bodyPr/>
          <a:lstStyle/>
          <a:p>
            <a:pPr algn="l">
              <a:lnSpc>
                <a:spcPct val="150000"/>
              </a:lnSpc>
            </a:pP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91F236B4-1F07-4F14-A2B6-831986A48232}"/>
              </a:ext>
            </a:extLst>
          </p:cNvPr>
          <p:cNvPicPr>
            <a:picLocks noChangeAspect="1"/>
          </p:cNvPicPr>
          <p:nvPr/>
        </p:nvPicPr>
        <p:blipFill>
          <a:blip r:embed="rId2"/>
          <a:stretch>
            <a:fillRect/>
          </a:stretch>
        </p:blipFill>
        <p:spPr>
          <a:xfrm>
            <a:off x="0" y="1786865"/>
            <a:ext cx="9144000" cy="4486919"/>
          </a:xfrm>
          <a:prstGeom prst="rect">
            <a:avLst/>
          </a:prstGeom>
        </p:spPr>
      </p:pic>
    </p:spTree>
    <p:extLst>
      <p:ext uri="{BB962C8B-B14F-4D97-AF65-F5344CB8AC3E}">
        <p14:creationId xmlns:p14="http://schemas.microsoft.com/office/powerpoint/2010/main" val="342242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79536"/>
          </a:xfrm>
        </p:spPr>
        <p:txBody>
          <a:bodyPr/>
          <a:lstStyle/>
          <a:p>
            <a:pPr algn="l">
              <a:lnSpc>
                <a:spcPct val="150000"/>
              </a:lnSpc>
            </a:pP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D6A86CC3-57EA-4816-AB49-C0ACA147C6F9}"/>
              </a:ext>
            </a:extLst>
          </p:cNvPr>
          <p:cNvPicPr>
            <a:picLocks noChangeAspect="1"/>
          </p:cNvPicPr>
          <p:nvPr/>
        </p:nvPicPr>
        <p:blipFill>
          <a:blip r:embed="rId2"/>
          <a:stretch>
            <a:fillRect/>
          </a:stretch>
        </p:blipFill>
        <p:spPr>
          <a:xfrm>
            <a:off x="162209" y="1468410"/>
            <a:ext cx="8819582" cy="2845295"/>
          </a:xfrm>
          <a:prstGeom prst="rect">
            <a:avLst/>
          </a:prstGeom>
        </p:spPr>
      </p:pic>
      <p:pic>
        <p:nvPicPr>
          <p:cNvPr id="7" name="图片 6">
            <a:extLst>
              <a:ext uri="{FF2B5EF4-FFF2-40B4-BE49-F238E27FC236}">
                <a16:creationId xmlns:a16="http://schemas.microsoft.com/office/drawing/2014/main" id="{6B145768-528E-4B8F-AD27-270B344CB262}"/>
              </a:ext>
            </a:extLst>
          </p:cNvPr>
          <p:cNvPicPr>
            <a:picLocks noChangeAspect="1"/>
          </p:cNvPicPr>
          <p:nvPr/>
        </p:nvPicPr>
        <p:blipFill>
          <a:blip r:embed="rId3"/>
          <a:stretch>
            <a:fillRect/>
          </a:stretch>
        </p:blipFill>
        <p:spPr>
          <a:xfrm>
            <a:off x="381000" y="4302785"/>
            <a:ext cx="3723991" cy="2339542"/>
          </a:xfrm>
          <a:prstGeom prst="rect">
            <a:avLst/>
          </a:prstGeom>
        </p:spPr>
      </p:pic>
      <p:pic>
        <p:nvPicPr>
          <p:cNvPr id="8" name="图片 7">
            <a:extLst>
              <a:ext uri="{FF2B5EF4-FFF2-40B4-BE49-F238E27FC236}">
                <a16:creationId xmlns:a16="http://schemas.microsoft.com/office/drawing/2014/main" id="{8E8BFFC2-D114-44AD-9079-219292DC4403}"/>
              </a:ext>
            </a:extLst>
          </p:cNvPr>
          <p:cNvPicPr>
            <a:picLocks noChangeAspect="1"/>
          </p:cNvPicPr>
          <p:nvPr/>
        </p:nvPicPr>
        <p:blipFill>
          <a:blip r:embed="rId4"/>
          <a:stretch>
            <a:fillRect/>
          </a:stretch>
        </p:blipFill>
        <p:spPr>
          <a:xfrm>
            <a:off x="5638800" y="4485799"/>
            <a:ext cx="1447619" cy="1504762"/>
          </a:xfrm>
          <a:prstGeom prst="rect">
            <a:avLst/>
          </a:prstGeom>
        </p:spPr>
      </p:pic>
    </p:spTree>
    <p:extLst>
      <p:ext uri="{BB962C8B-B14F-4D97-AF65-F5344CB8AC3E}">
        <p14:creationId xmlns:p14="http://schemas.microsoft.com/office/powerpoint/2010/main" val="160818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r>
              <a:rPr lang="zh-CN" altLang="zh-CN" dirty="0"/>
              <a:t>【结果分析】</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5198566"/>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dirty="0"/>
              <a:t>         </a:t>
            </a:r>
            <a:r>
              <a:rPr lang="zh-CN" altLang="zh-CN" dirty="0"/>
              <a:t>在【例3】中A是3×3矩阵，B是2×3矩阵，乘积AB有意义，而BA却没有意义。由此可知，在矩阵的乘法中必须注意</a:t>
            </a:r>
            <a:r>
              <a:rPr lang="zh-CN" altLang="zh-CN" b="1" dirty="0">
                <a:solidFill>
                  <a:srgbClr val="0000FF"/>
                </a:solidFill>
              </a:rPr>
              <a:t>矩阵相乘的顺序</a:t>
            </a:r>
            <a:r>
              <a:rPr lang="zh-CN" altLang="zh-CN" dirty="0"/>
              <a:t>。AB是A</a:t>
            </a:r>
            <a:r>
              <a:rPr lang="zh-CN" altLang="zh-CN" dirty="0">
                <a:solidFill>
                  <a:srgbClr val="7030A0"/>
                </a:solidFill>
              </a:rPr>
              <a:t>左乘</a:t>
            </a:r>
            <a:r>
              <a:rPr lang="zh-CN" altLang="zh-CN" dirty="0"/>
              <a:t>B的乘积，BA是A</a:t>
            </a:r>
            <a:r>
              <a:rPr lang="zh-CN" altLang="zh-CN" dirty="0">
                <a:solidFill>
                  <a:srgbClr val="7030A0"/>
                </a:solidFill>
              </a:rPr>
              <a:t>右乘</a:t>
            </a:r>
            <a:r>
              <a:rPr lang="zh-CN" altLang="zh-CN" dirty="0"/>
              <a:t>B的乘积，AB有意义时，BA可以没有意义。</a:t>
            </a:r>
          </a:p>
          <a:p>
            <a:pPr lvl="0"/>
            <a:r>
              <a:rPr lang="en-US" altLang="zh-CN" dirty="0"/>
              <a:t>         </a:t>
            </a:r>
            <a:r>
              <a:rPr lang="zh-CN" altLang="zh-CN" dirty="0"/>
              <a:t>又若A是 m×n 矩阵，B是 n×m 矩阵，则AB与BA都有意义，但AB是m阶方阵，BA是n阶方阵</a:t>
            </a:r>
            <a:r>
              <a:rPr lang="zh-CN" altLang="en-US" dirty="0"/>
              <a:t>。</a:t>
            </a:r>
            <a:endParaRPr lang="en-US" altLang="zh-CN" dirty="0"/>
          </a:p>
          <a:p>
            <a:pPr marL="342900" lvl="0" indent="-342900">
              <a:buFont typeface="Wingdings" panose="05000000000000000000" pitchFamily="2" charset="2"/>
              <a:buChar char="l"/>
            </a:pPr>
            <a:r>
              <a:rPr lang="zh-CN" altLang="zh-CN" dirty="0"/>
              <a:t>当m≠n时AB≠BA。</a:t>
            </a:r>
            <a:endParaRPr lang="en-US" altLang="zh-CN" dirty="0"/>
          </a:p>
          <a:p>
            <a:pPr marL="342900" lvl="0" indent="-342900">
              <a:buFont typeface="Wingdings" panose="05000000000000000000" pitchFamily="2" charset="2"/>
              <a:buChar char="l"/>
            </a:pPr>
            <a:r>
              <a:rPr lang="zh-CN" altLang="en-US" dirty="0"/>
              <a:t>当</a:t>
            </a:r>
            <a:r>
              <a:rPr lang="zh-CN" altLang="zh-CN" dirty="0"/>
              <a:t>m=n,</a:t>
            </a:r>
            <a:r>
              <a:rPr lang="en-US" altLang="zh-CN" dirty="0"/>
              <a:t> </a:t>
            </a:r>
            <a:r>
              <a:rPr lang="zh-CN" altLang="zh-CN" dirty="0"/>
              <a:t>即A、B是同阶方阵。如【例4】，A与B都是2阶方阵，从而AB与BA也都是2阶方阵，但AB与BA仍然可以不相等。</a:t>
            </a:r>
            <a:endParaRPr lang="en-US" altLang="zh-CN" dirty="0"/>
          </a:p>
          <a:p>
            <a:pPr lvl="0">
              <a:spcBef>
                <a:spcPts val="1200"/>
              </a:spcBef>
            </a:pPr>
            <a:r>
              <a:rPr lang="en-US" altLang="zh-CN" dirty="0"/>
              <a:t>       </a:t>
            </a:r>
            <a:r>
              <a:rPr lang="zh-CN" altLang="zh-CN" dirty="0">
                <a:solidFill>
                  <a:srgbClr val="FF0000"/>
                </a:solidFill>
              </a:rPr>
              <a:t>总之，矩阵乘法不满足交换律，即在一般情况下，AB≠BA。</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568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r>
              <a:rPr lang="zh-CN" altLang="zh-CN" dirty="0"/>
              <a:t>【结果分析】</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2440888"/>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en-US" altLang="zh-CN" dirty="0"/>
              <a:t>      </a:t>
            </a:r>
            <a:r>
              <a:rPr lang="zh-CN" altLang="zh-CN" dirty="0"/>
              <a:t>【例4】 还表明，矩阵 A≠O,</a:t>
            </a:r>
            <a:r>
              <a:rPr lang="en-US" altLang="zh-CN" dirty="0"/>
              <a:t> </a:t>
            </a:r>
            <a:r>
              <a:rPr lang="zh-CN" altLang="zh-CN" dirty="0"/>
              <a:t>B≠O，但却有 BA≠O。因此要特别注意：</a:t>
            </a:r>
            <a:endParaRPr lang="en-US" altLang="zh-CN" dirty="0"/>
          </a:p>
          <a:p>
            <a:pPr marL="342900" lvl="0" indent="-342900">
              <a:lnSpc>
                <a:spcPct val="150000"/>
              </a:lnSpc>
              <a:buFont typeface="Wingdings" panose="05000000000000000000" pitchFamily="2" charset="2"/>
              <a:buChar char="l"/>
            </a:pPr>
            <a:r>
              <a:rPr lang="zh-CN" altLang="zh-CN" dirty="0"/>
              <a:t>若有两个矩阵A、B满足AB=O，不能得出A=O或B=O的结论；</a:t>
            </a:r>
            <a:endParaRPr lang="en-US" altLang="zh-CN" dirty="0"/>
          </a:p>
          <a:p>
            <a:pPr marL="342900" lvl="0" indent="-342900">
              <a:lnSpc>
                <a:spcPct val="150000"/>
              </a:lnSpc>
              <a:buFont typeface="Wingdings" panose="05000000000000000000" pitchFamily="2" charset="2"/>
              <a:buChar char="l"/>
            </a:pPr>
            <a:r>
              <a:rPr lang="zh-CN" altLang="zh-CN" dirty="0"/>
              <a:t>若A≠O而 A(X−Y)=O，也不能得出X=Y的结论。</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3532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zh-CN" altLang="en-US" dirty="0"/>
              <a:t>矩阵乘法的运算规律</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656880"/>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矩阵乘法虽然不满足交换律，但仍满足下列结合律和分配率</a:t>
            </a:r>
            <a:r>
              <a:rPr lang="zh-CN" altLang="en-US" dirty="0">
                <a:solidFill>
                  <a:schemeClr val="bg1">
                    <a:lumMod val="50000"/>
                  </a:schemeClr>
                </a:solidFill>
              </a:rPr>
              <a:t>（假设运算时可行的）</a:t>
            </a:r>
          </a:p>
          <a:p>
            <a:pPr marL="342900" lvl="0" indent="-342900">
              <a:lnSpc>
                <a:spcPct val="150000"/>
              </a:lnSpc>
              <a:buFont typeface="Wingdings" panose="05000000000000000000" pitchFamily="2" charset="2"/>
              <a:buChar char="l"/>
            </a:pPr>
            <a:r>
              <a:rPr lang="zh-CN" altLang="en-US" b="1" dirty="0"/>
              <a:t>结合律</a:t>
            </a:r>
            <a:r>
              <a:rPr lang="zh-CN" altLang="en-US" dirty="0"/>
              <a:t>： </a:t>
            </a:r>
            <a:r>
              <a:rPr lang="en-US" altLang="zh-CN" dirty="0"/>
              <a:t>(</a:t>
            </a:r>
            <a:r>
              <a:rPr lang="zh-CN" altLang="en-US" dirty="0"/>
              <a:t>𝐴𝐵</a:t>
            </a:r>
            <a:r>
              <a:rPr lang="en-US" altLang="zh-CN" dirty="0"/>
              <a:t>)</a:t>
            </a:r>
            <a:r>
              <a:rPr lang="zh-CN" altLang="en-US" dirty="0"/>
              <a:t>𝐶</a:t>
            </a:r>
            <a:r>
              <a:rPr lang="en-US" altLang="zh-CN" dirty="0"/>
              <a:t>=</a:t>
            </a:r>
            <a:r>
              <a:rPr lang="zh-CN" altLang="en-US" dirty="0"/>
              <a:t>𝐴</a:t>
            </a:r>
            <a:r>
              <a:rPr lang="en-US" altLang="zh-CN" dirty="0"/>
              <a:t>(</a:t>
            </a:r>
            <a:r>
              <a:rPr lang="zh-CN" altLang="en-US" dirty="0"/>
              <a:t>𝐵𝐶</a:t>
            </a:r>
            <a:r>
              <a:rPr lang="en-US" altLang="zh-CN" dirty="0"/>
              <a:t>) </a:t>
            </a:r>
          </a:p>
          <a:p>
            <a:pPr marL="342900" lvl="0" indent="-342900">
              <a:lnSpc>
                <a:spcPct val="150000"/>
              </a:lnSpc>
              <a:buFont typeface="Wingdings" panose="05000000000000000000" pitchFamily="2" charset="2"/>
              <a:buChar char="l"/>
            </a:pPr>
            <a:r>
              <a:rPr lang="zh-CN" altLang="en-US" dirty="0"/>
              <a:t>𝜆</a:t>
            </a:r>
            <a:r>
              <a:rPr lang="en-US" altLang="zh-CN" dirty="0"/>
              <a:t>(</a:t>
            </a:r>
            <a:r>
              <a:rPr lang="zh-CN" altLang="en-US" dirty="0"/>
              <a:t>𝐴𝐵</a:t>
            </a:r>
            <a:r>
              <a:rPr lang="en-US" altLang="zh-CN" dirty="0"/>
              <a:t>)=(</a:t>
            </a:r>
            <a:r>
              <a:rPr lang="zh-CN" altLang="en-US" dirty="0"/>
              <a:t>𝜆𝐴</a:t>
            </a:r>
            <a:r>
              <a:rPr lang="en-US" altLang="zh-CN" dirty="0"/>
              <a:t>)</a:t>
            </a:r>
            <a:r>
              <a:rPr lang="zh-CN" altLang="en-US" dirty="0"/>
              <a:t>𝐵</a:t>
            </a:r>
            <a:r>
              <a:rPr lang="en-US" altLang="zh-CN" dirty="0"/>
              <a:t>=</a:t>
            </a:r>
            <a:r>
              <a:rPr lang="zh-CN" altLang="en-US" dirty="0"/>
              <a:t>𝐴</a:t>
            </a:r>
            <a:r>
              <a:rPr lang="en-US" altLang="zh-CN" dirty="0"/>
              <a:t>(</a:t>
            </a:r>
            <a:r>
              <a:rPr lang="zh-CN" altLang="en-US" dirty="0"/>
              <a:t>𝜆𝐵</a:t>
            </a:r>
            <a:r>
              <a:rPr lang="en-US" altLang="zh-CN" dirty="0"/>
              <a:t>) </a:t>
            </a:r>
            <a:r>
              <a:rPr lang="zh-CN" altLang="en-US" dirty="0"/>
              <a:t>，其中 𝜆 是标量</a:t>
            </a:r>
          </a:p>
          <a:p>
            <a:pPr marL="342900" lvl="0" indent="-342900">
              <a:lnSpc>
                <a:spcPct val="150000"/>
              </a:lnSpc>
              <a:buFont typeface="Wingdings" panose="05000000000000000000" pitchFamily="2" charset="2"/>
              <a:buChar char="l"/>
            </a:pPr>
            <a:r>
              <a:rPr lang="zh-CN" altLang="en-US" b="1" dirty="0"/>
              <a:t>分配律</a:t>
            </a:r>
            <a:r>
              <a:rPr lang="zh-CN" altLang="en-US" dirty="0"/>
              <a:t>： 𝐴</a:t>
            </a:r>
            <a:r>
              <a:rPr lang="en-US" altLang="zh-CN" dirty="0"/>
              <a:t>(</a:t>
            </a:r>
            <a:r>
              <a:rPr lang="zh-CN" altLang="en-US" dirty="0"/>
              <a:t>𝐵</a:t>
            </a:r>
            <a:r>
              <a:rPr lang="en-US" altLang="zh-CN" dirty="0"/>
              <a:t>+</a:t>
            </a:r>
            <a:r>
              <a:rPr lang="zh-CN" altLang="en-US" dirty="0"/>
              <a:t>𝐶</a:t>
            </a:r>
            <a:r>
              <a:rPr lang="en-US" altLang="zh-CN" dirty="0"/>
              <a:t>)=</a:t>
            </a:r>
            <a:r>
              <a:rPr lang="zh-CN" altLang="en-US" dirty="0"/>
              <a:t>𝐴𝐵</a:t>
            </a:r>
            <a:r>
              <a:rPr lang="en-US" altLang="zh-CN" dirty="0"/>
              <a:t>+</a:t>
            </a:r>
            <a:r>
              <a:rPr lang="zh-CN" altLang="en-US" dirty="0"/>
              <a:t>𝐴𝐶</a:t>
            </a:r>
            <a:r>
              <a:rPr lang="en-US" altLang="zh-CN" dirty="0"/>
              <a:t>,(</a:t>
            </a:r>
            <a:r>
              <a:rPr lang="zh-CN" altLang="en-US" dirty="0"/>
              <a:t>𝐵</a:t>
            </a:r>
            <a:r>
              <a:rPr lang="en-US" altLang="zh-CN" dirty="0"/>
              <a:t>+</a:t>
            </a:r>
            <a:r>
              <a:rPr lang="zh-CN" altLang="en-US" dirty="0"/>
              <a:t>𝐶</a:t>
            </a:r>
            <a:r>
              <a:rPr lang="en-US" altLang="zh-CN" dirty="0"/>
              <a:t>)</a:t>
            </a:r>
            <a:r>
              <a:rPr lang="zh-CN" altLang="en-US" dirty="0"/>
              <a:t>𝐴</a:t>
            </a:r>
            <a:r>
              <a:rPr lang="en-US" altLang="zh-CN" dirty="0"/>
              <a:t>=</a:t>
            </a:r>
            <a:r>
              <a:rPr lang="zh-CN" altLang="en-US" dirty="0"/>
              <a:t>𝐵𝐴</a:t>
            </a:r>
            <a:r>
              <a:rPr lang="en-US" altLang="zh-CN" dirty="0"/>
              <a:t>+</a:t>
            </a:r>
            <a:r>
              <a:rPr lang="zh-CN" altLang="en-US" dirty="0"/>
              <a:t>𝐶𝐴 </a:t>
            </a:r>
          </a:p>
          <a:p>
            <a:pPr lvl="0">
              <a:lnSpc>
                <a:spcPct val="150000"/>
              </a:lnSpc>
            </a:pPr>
            <a:r>
              <a:rPr lang="zh-CN" altLang="en-US" dirty="0"/>
              <a:t>        对于单位矩阵 </a:t>
            </a:r>
            <a:r>
              <a:rPr lang="en-US" altLang="zh-CN" b="1" i="1" dirty="0">
                <a:latin typeface="Times New Roman" panose="02020603050405020304" pitchFamily="18" charset="0"/>
                <a:ea typeface="+mn-ea"/>
                <a:cs typeface="Times New Roman" panose="02020603050405020304" pitchFamily="18" charset="0"/>
              </a:rPr>
              <a:t>I</a:t>
            </a:r>
            <a:r>
              <a:rPr lang="zh-CN" altLang="en-US" dirty="0"/>
              <a:t>，不难得出结论：</a:t>
            </a:r>
            <a:r>
              <a:rPr lang="zh-CN" altLang="en-US" b="1" dirty="0"/>
              <a:t>𝐼</a:t>
            </a:r>
            <a:r>
              <a:rPr lang="zh-CN" altLang="en-US" baseline="-25000" dirty="0"/>
              <a:t>𝑚</a:t>
            </a:r>
            <a:r>
              <a:rPr lang="zh-CN" altLang="en-US" b="1" dirty="0"/>
              <a:t>𝐴</a:t>
            </a:r>
            <a:r>
              <a:rPr lang="zh-CN" altLang="en-US" baseline="-25000" dirty="0"/>
              <a:t>𝑚</a:t>
            </a:r>
            <a:r>
              <a:rPr lang="en-US" altLang="zh-CN" baseline="-25000" dirty="0"/>
              <a:t>×</a:t>
            </a:r>
            <a:r>
              <a:rPr lang="zh-CN" altLang="en-US" baseline="-25000" dirty="0"/>
              <a:t>𝑛</a:t>
            </a:r>
            <a:r>
              <a:rPr lang="en-US" altLang="zh-CN" dirty="0"/>
              <a:t>=</a:t>
            </a:r>
            <a:r>
              <a:rPr lang="zh-CN" altLang="en-US" b="1" dirty="0"/>
              <a:t>𝐴</a:t>
            </a:r>
            <a:r>
              <a:rPr lang="zh-CN" altLang="en-US" baseline="-25000" dirty="0"/>
              <a:t>𝑚</a:t>
            </a:r>
            <a:r>
              <a:rPr lang="en-US" altLang="zh-CN" baseline="-25000" dirty="0"/>
              <a:t>×</a:t>
            </a:r>
            <a:r>
              <a:rPr lang="zh-CN" altLang="en-US" baseline="-25000" dirty="0"/>
              <a:t>𝑛</a:t>
            </a:r>
            <a:r>
              <a:rPr lang="zh-CN" altLang="en-US" dirty="0"/>
              <a:t>，</a:t>
            </a:r>
            <a:r>
              <a:rPr lang="zh-CN" altLang="en-US" b="1" dirty="0"/>
              <a:t>𝐴</a:t>
            </a:r>
            <a:r>
              <a:rPr lang="zh-CN" altLang="en-US" baseline="-25000" dirty="0"/>
              <a:t>𝑚</a:t>
            </a:r>
            <a:r>
              <a:rPr lang="en-US" altLang="zh-CN" baseline="-25000" dirty="0"/>
              <a:t>×</a:t>
            </a:r>
            <a:r>
              <a:rPr lang="zh-CN" altLang="en-US" baseline="-25000" dirty="0"/>
              <a:t>𝑛</a:t>
            </a:r>
            <a:r>
              <a:rPr lang="zh-CN" altLang="en-US" b="1" dirty="0"/>
              <a:t>𝐼</a:t>
            </a:r>
            <a:r>
              <a:rPr lang="zh-CN" altLang="en-US" baseline="-25000" dirty="0"/>
              <a:t>𝑛</a:t>
            </a:r>
            <a:r>
              <a:rPr lang="en-US" altLang="zh-CN" dirty="0"/>
              <a:t>=</a:t>
            </a:r>
            <a:r>
              <a:rPr lang="zh-CN" altLang="en-US" b="1" dirty="0"/>
              <a:t>𝐴</a:t>
            </a:r>
            <a:r>
              <a:rPr lang="zh-CN" altLang="en-US" baseline="-25000" dirty="0"/>
              <a:t>𝑚</a:t>
            </a:r>
            <a:r>
              <a:rPr lang="en-US" altLang="zh-CN" baseline="-25000" dirty="0"/>
              <a:t>×</a:t>
            </a:r>
            <a:r>
              <a:rPr lang="zh-CN" altLang="en-US" baseline="-25000" dirty="0"/>
              <a:t>𝑛 </a:t>
            </a:r>
            <a:r>
              <a:rPr lang="zh-CN" altLang="en-US" dirty="0"/>
              <a:t>，或简写成：</a:t>
            </a:r>
            <a:r>
              <a:rPr lang="zh-CN" altLang="en-US" b="1" dirty="0">
                <a:latin typeface="Times New Roman" panose="02020603050405020304" pitchFamily="18" charset="0"/>
                <a:cs typeface="Times New Roman" panose="02020603050405020304" pitchFamily="18" charset="0"/>
              </a:rPr>
              <a:t>𝐼𝐴</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𝐴𝐼</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𝐴</a:t>
            </a:r>
            <a:r>
              <a:rPr lang="zh-CN" altLang="en-US" b="1" dirty="0"/>
              <a:t>。</a:t>
            </a:r>
            <a:endParaRPr lang="en-US" altLang="zh-CN" b="1" dirty="0"/>
          </a:p>
          <a:p>
            <a:pPr lvl="0">
              <a:lnSpc>
                <a:spcPct val="150000"/>
              </a:lnSpc>
            </a:pPr>
            <a:r>
              <a:rPr lang="en-US" altLang="zh-CN" b="1" dirty="0"/>
              <a:t>        </a:t>
            </a:r>
            <a:r>
              <a:rPr lang="zh-CN" altLang="en-US" dirty="0"/>
              <a:t>可见</a:t>
            </a:r>
            <a:r>
              <a:rPr lang="zh-CN" altLang="en-US" dirty="0">
                <a:solidFill>
                  <a:schemeClr val="accent6">
                    <a:lumMod val="50000"/>
                  </a:schemeClr>
                </a:solidFill>
              </a:rPr>
              <a:t>单位矩阵 </a:t>
            </a:r>
            <a:r>
              <a:rPr lang="en-US" altLang="zh-CN" b="1" i="1" dirty="0">
                <a:solidFill>
                  <a:schemeClr val="accent6">
                    <a:lumMod val="50000"/>
                  </a:schemeClr>
                </a:solidFill>
                <a:latin typeface="Times New Roman" panose="02020603050405020304" pitchFamily="18" charset="0"/>
                <a:cs typeface="Times New Roman" panose="02020603050405020304" pitchFamily="18" charset="0"/>
              </a:rPr>
              <a:t>I </a:t>
            </a:r>
            <a:r>
              <a:rPr lang="zh-CN" altLang="en-US" dirty="0"/>
              <a:t>在矩阵乘法中的作用类似于</a:t>
            </a:r>
            <a:r>
              <a:rPr lang="zh-CN" altLang="en-US" dirty="0">
                <a:solidFill>
                  <a:srgbClr val="0000FF"/>
                </a:solidFill>
              </a:rPr>
              <a:t>标量 </a:t>
            </a:r>
            <a:r>
              <a:rPr lang="en-US" altLang="zh-CN" dirty="0">
                <a:solidFill>
                  <a:srgbClr val="0000FF"/>
                </a:solidFill>
              </a:rPr>
              <a:t>1</a:t>
            </a:r>
            <a:r>
              <a:rPr lang="zh-CN" altLang="en-US" dirty="0"/>
              <a:t>。</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1231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1000"/>
                                        <p:tgtEl>
                                          <p:spTgt spid="5">
                                            <p:txEl>
                                              <p:pRg st="4" end="4"/>
                                            </p:txEl>
                                          </p:spTgt>
                                        </p:tgtEl>
                                      </p:cBhvr>
                                    </p:animEffect>
                                    <p:anim calcmode="lin" valueType="num">
                                      <p:cBhvr>
                                        <p:cTn id="3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5】</a:t>
            </a:r>
            <a:r>
              <a:rPr lang="zh-CN" altLang="en-US" dirty="0"/>
              <a:t>服装厂的生产量</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60198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有甲、乙、丙、丁</a:t>
            </a:r>
            <a:r>
              <a:rPr lang="en-US" altLang="zh-CN" dirty="0"/>
              <a:t>4</a:t>
            </a:r>
            <a:r>
              <a:rPr lang="zh-CN" altLang="en-US" dirty="0"/>
              <a:t>个服装厂，一个月的产量情况由下表给出，若甲厂生产</a:t>
            </a:r>
            <a:r>
              <a:rPr lang="en-US" altLang="zh-CN" dirty="0"/>
              <a:t>8</a:t>
            </a:r>
            <a:r>
              <a:rPr lang="zh-CN" altLang="en-US" dirty="0"/>
              <a:t>个月，乙厂生产</a:t>
            </a:r>
            <a:r>
              <a:rPr lang="en-US" altLang="zh-CN" dirty="0"/>
              <a:t>10</a:t>
            </a:r>
            <a:r>
              <a:rPr lang="zh-CN" altLang="en-US" dirty="0"/>
              <a:t>个月，丙厂生产</a:t>
            </a:r>
            <a:r>
              <a:rPr lang="en-US" altLang="zh-CN" dirty="0"/>
              <a:t>5</a:t>
            </a:r>
            <a:r>
              <a:rPr lang="zh-CN" altLang="en-US" dirty="0"/>
              <a:t>个月，而丁厂生产</a:t>
            </a:r>
            <a:r>
              <a:rPr lang="en-US" altLang="zh-CN" dirty="0"/>
              <a:t>9</a:t>
            </a:r>
            <a:r>
              <a:rPr lang="zh-CN" altLang="en-US" dirty="0"/>
              <a:t>个月，则共生产帽子、衣服、裤子各多少？用矩阵来描述。</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CFAD2C77-C9A9-4DA6-B4EC-FE9CDBC3E2FE}"/>
              </a:ext>
            </a:extLst>
          </p:cNvPr>
          <p:cNvPicPr>
            <a:picLocks noChangeAspect="1"/>
          </p:cNvPicPr>
          <p:nvPr/>
        </p:nvPicPr>
        <p:blipFill rotWithShape="1">
          <a:blip r:embed="rId2"/>
          <a:srcRect t="7011"/>
          <a:stretch/>
        </p:blipFill>
        <p:spPr>
          <a:xfrm>
            <a:off x="6019800" y="1593633"/>
            <a:ext cx="2895343" cy="2143894"/>
          </a:xfrm>
          <a:prstGeom prst="rect">
            <a:avLst/>
          </a:prstGeom>
        </p:spPr>
      </p:pic>
      <p:pic>
        <p:nvPicPr>
          <p:cNvPr id="6" name="图片 5">
            <a:extLst>
              <a:ext uri="{FF2B5EF4-FFF2-40B4-BE49-F238E27FC236}">
                <a16:creationId xmlns:a16="http://schemas.microsoft.com/office/drawing/2014/main" id="{12B33ED8-2C81-4962-9EA8-4FFF852ED9F1}"/>
              </a:ext>
            </a:extLst>
          </p:cNvPr>
          <p:cNvPicPr>
            <a:picLocks noChangeAspect="1"/>
          </p:cNvPicPr>
          <p:nvPr/>
        </p:nvPicPr>
        <p:blipFill>
          <a:blip r:embed="rId3"/>
          <a:stretch>
            <a:fillRect/>
          </a:stretch>
        </p:blipFill>
        <p:spPr>
          <a:xfrm>
            <a:off x="0" y="3942356"/>
            <a:ext cx="9115185" cy="2644021"/>
          </a:xfrm>
          <a:prstGeom prst="rect">
            <a:avLst/>
          </a:prstGeom>
        </p:spPr>
      </p:pic>
    </p:spTree>
    <p:extLst>
      <p:ext uri="{BB962C8B-B14F-4D97-AF65-F5344CB8AC3E}">
        <p14:creationId xmlns:p14="http://schemas.microsoft.com/office/powerpoint/2010/main" val="299513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5】</a:t>
            </a:r>
            <a:r>
              <a:rPr lang="zh-CN" altLang="en-US" dirty="0"/>
              <a:t>服装厂的生产量</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60198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有甲、乙、丙、丁</a:t>
            </a:r>
            <a:r>
              <a:rPr lang="en-US" altLang="zh-CN" dirty="0"/>
              <a:t>4</a:t>
            </a:r>
            <a:r>
              <a:rPr lang="zh-CN" altLang="en-US" dirty="0"/>
              <a:t>个服装厂，一个月的产量情况由下表给出，若甲厂生产</a:t>
            </a:r>
            <a:r>
              <a:rPr lang="en-US" altLang="zh-CN" dirty="0"/>
              <a:t>8</a:t>
            </a:r>
            <a:r>
              <a:rPr lang="zh-CN" altLang="en-US" dirty="0"/>
              <a:t>个月，乙厂生产</a:t>
            </a:r>
            <a:r>
              <a:rPr lang="en-US" altLang="zh-CN" dirty="0"/>
              <a:t>10</a:t>
            </a:r>
            <a:r>
              <a:rPr lang="zh-CN" altLang="en-US" dirty="0"/>
              <a:t>个月，丙厂生产</a:t>
            </a:r>
            <a:r>
              <a:rPr lang="en-US" altLang="zh-CN" dirty="0"/>
              <a:t>5</a:t>
            </a:r>
            <a:r>
              <a:rPr lang="zh-CN" altLang="en-US" dirty="0"/>
              <a:t>个月，而丁厂生产</a:t>
            </a:r>
            <a:r>
              <a:rPr lang="en-US" altLang="zh-CN" dirty="0"/>
              <a:t>9</a:t>
            </a:r>
            <a:r>
              <a:rPr lang="zh-CN" altLang="en-US" dirty="0"/>
              <a:t>个月，则共生产帽子、衣服、裤子各多少？用矩阵来描述。</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CFAD2C77-C9A9-4DA6-B4EC-FE9CDBC3E2FE}"/>
              </a:ext>
            </a:extLst>
          </p:cNvPr>
          <p:cNvPicPr>
            <a:picLocks noChangeAspect="1"/>
          </p:cNvPicPr>
          <p:nvPr/>
        </p:nvPicPr>
        <p:blipFill rotWithShape="1">
          <a:blip r:embed="rId2"/>
          <a:srcRect t="7011"/>
          <a:stretch/>
        </p:blipFill>
        <p:spPr>
          <a:xfrm>
            <a:off x="6019800" y="1593633"/>
            <a:ext cx="2895343" cy="2143894"/>
          </a:xfrm>
          <a:prstGeom prst="rect">
            <a:avLst/>
          </a:prstGeom>
        </p:spPr>
      </p:pic>
      <p:pic>
        <p:nvPicPr>
          <p:cNvPr id="7" name="图片 6">
            <a:extLst>
              <a:ext uri="{FF2B5EF4-FFF2-40B4-BE49-F238E27FC236}">
                <a16:creationId xmlns:a16="http://schemas.microsoft.com/office/drawing/2014/main" id="{6A78DE40-E86A-48DC-8166-19041CB5617D}"/>
              </a:ext>
            </a:extLst>
          </p:cNvPr>
          <p:cNvPicPr>
            <a:picLocks noChangeAspect="1"/>
          </p:cNvPicPr>
          <p:nvPr/>
        </p:nvPicPr>
        <p:blipFill>
          <a:blip r:embed="rId3"/>
          <a:stretch>
            <a:fillRect/>
          </a:stretch>
        </p:blipFill>
        <p:spPr>
          <a:xfrm>
            <a:off x="76200" y="4147034"/>
            <a:ext cx="7154723" cy="2305550"/>
          </a:xfrm>
          <a:prstGeom prst="rect">
            <a:avLst/>
          </a:prstGeom>
        </p:spPr>
      </p:pic>
      <p:pic>
        <p:nvPicPr>
          <p:cNvPr id="8" name="图片 7">
            <a:extLst>
              <a:ext uri="{FF2B5EF4-FFF2-40B4-BE49-F238E27FC236}">
                <a16:creationId xmlns:a16="http://schemas.microsoft.com/office/drawing/2014/main" id="{68A0377B-75D2-4FEA-B855-62CEF2AE20D4}"/>
              </a:ext>
            </a:extLst>
          </p:cNvPr>
          <p:cNvPicPr>
            <a:picLocks noChangeAspect="1"/>
          </p:cNvPicPr>
          <p:nvPr/>
        </p:nvPicPr>
        <p:blipFill>
          <a:blip r:embed="rId4"/>
          <a:stretch>
            <a:fillRect/>
          </a:stretch>
        </p:blipFill>
        <p:spPr>
          <a:xfrm>
            <a:off x="7397266" y="4495800"/>
            <a:ext cx="1517877" cy="1752600"/>
          </a:xfrm>
          <a:prstGeom prst="rect">
            <a:avLst/>
          </a:prstGeom>
        </p:spPr>
      </p:pic>
    </p:spTree>
    <p:extLst>
      <p:ext uri="{BB962C8B-B14F-4D97-AF65-F5344CB8AC3E}">
        <p14:creationId xmlns:p14="http://schemas.microsoft.com/office/powerpoint/2010/main" val="324808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矩阵的幂</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656880"/>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根据矩阵的</a:t>
            </a:r>
            <a:r>
              <a:rPr lang="zh-CN" altLang="en-US" dirty="0">
                <a:solidFill>
                  <a:srgbClr val="0000FF"/>
                </a:solidFill>
              </a:rPr>
              <a:t>乘法</a:t>
            </a:r>
            <a:r>
              <a:rPr lang="zh-CN" altLang="en-US" dirty="0"/>
              <a:t>法则，定义矩阵的</a:t>
            </a:r>
            <a:r>
              <a:rPr lang="zh-CN" altLang="en-US" b="1" dirty="0"/>
              <a:t>幂</a:t>
            </a:r>
            <a:r>
              <a:rPr lang="zh-CN" altLang="en-US" dirty="0"/>
              <a:t>。设</a:t>
            </a:r>
            <a:r>
              <a:rPr lang="en-US" altLang="zh-CN" dirty="0"/>
              <a:t>A</a:t>
            </a:r>
            <a:r>
              <a:rPr lang="zh-CN" altLang="en-US" dirty="0"/>
              <a:t>是</a:t>
            </a:r>
            <a:r>
              <a:rPr lang="en-US" altLang="zh-CN" dirty="0"/>
              <a:t>n</a:t>
            </a:r>
            <a:r>
              <a:rPr lang="zh-CN" altLang="en-US" dirty="0"/>
              <a:t>阶方阵，定义</a:t>
            </a:r>
            <a:r>
              <a:rPr lang="en-US" altLang="zh-CN" dirty="0"/>
              <a:t>:</a:t>
            </a:r>
          </a:p>
          <a:p>
            <a:pPr lvl="0" algn="ctr">
              <a:lnSpc>
                <a:spcPct val="150000"/>
              </a:lnSpc>
            </a:pPr>
            <a:r>
              <a:rPr lang="zh-CN" altLang="en-US" dirty="0"/>
              <a:t>𝐴</a:t>
            </a:r>
            <a:r>
              <a:rPr lang="en-US" altLang="zh-CN" baseline="30000" dirty="0"/>
              <a:t>1</a:t>
            </a:r>
            <a:r>
              <a:rPr lang="en-US" altLang="zh-CN" dirty="0"/>
              <a:t>=</a:t>
            </a:r>
            <a:r>
              <a:rPr lang="zh-CN" altLang="en-US" dirty="0"/>
              <a:t>𝐴</a:t>
            </a:r>
            <a:r>
              <a:rPr lang="en-US" altLang="zh-CN" dirty="0"/>
              <a:t>, </a:t>
            </a:r>
            <a:r>
              <a:rPr lang="zh-CN" altLang="en-US" dirty="0"/>
              <a:t>𝐴</a:t>
            </a:r>
            <a:r>
              <a:rPr lang="en-US" altLang="zh-CN" baseline="30000" dirty="0"/>
              <a:t>2</a:t>
            </a:r>
            <a:r>
              <a:rPr lang="en-US" altLang="zh-CN" dirty="0"/>
              <a:t>=</a:t>
            </a:r>
            <a:r>
              <a:rPr lang="zh-CN" altLang="en-US" dirty="0"/>
              <a:t>𝐴</a:t>
            </a:r>
            <a:r>
              <a:rPr lang="en-US" altLang="zh-CN" baseline="30000" dirty="0"/>
              <a:t>1</a:t>
            </a:r>
            <a:r>
              <a:rPr lang="zh-CN" altLang="en-US" dirty="0"/>
              <a:t>𝐴</a:t>
            </a:r>
            <a:r>
              <a:rPr lang="en-US" altLang="zh-CN" baseline="30000" dirty="0"/>
              <a:t>1</a:t>
            </a:r>
            <a:r>
              <a:rPr lang="en-US" altLang="zh-CN" dirty="0"/>
              <a:t>, ..., </a:t>
            </a:r>
            <a:r>
              <a:rPr lang="zh-CN" altLang="en-US" dirty="0"/>
              <a:t>𝐴</a:t>
            </a:r>
            <a:r>
              <a:rPr lang="zh-CN" altLang="en-US" baseline="30000" dirty="0"/>
              <a:t>𝑘</a:t>
            </a:r>
            <a:r>
              <a:rPr lang="en-US" altLang="zh-CN" baseline="30000" dirty="0"/>
              <a:t>+1</a:t>
            </a:r>
            <a:r>
              <a:rPr lang="en-US" altLang="zh-CN" dirty="0"/>
              <a:t>=</a:t>
            </a:r>
            <a:r>
              <a:rPr lang="zh-CN" altLang="en-US" dirty="0"/>
              <a:t>𝐴</a:t>
            </a:r>
            <a:r>
              <a:rPr lang="zh-CN" altLang="en-US" baseline="30000" dirty="0"/>
              <a:t>𝑘</a:t>
            </a:r>
            <a:r>
              <a:rPr lang="zh-CN" altLang="en-US" dirty="0"/>
              <a:t>𝐴</a:t>
            </a:r>
            <a:r>
              <a:rPr lang="en-US" altLang="zh-CN" baseline="30000" dirty="0"/>
              <a:t>1</a:t>
            </a:r>
            <a:endParaRPr lang="zh-CN" altLang="en-US" dirty="0"/>
          </a:p>
          <a:p>
            <a:pPr lvl="0">
              <a:lnSpc>
                <a:spcPct val="150000"/>
              </a:lnSpc>
            </a:pPr>
            <a:r>
              <a:rPr lang="zh-CN" altLang="en-US" dirty="0"/>
              <a:t>       其中 𝑘 为</a:t>
            </a:r>
            <a:r>
              <a:rPr lang="zh-CN" altLang="en-US" dirty="0">
                <a:solidFill>
                  <a:srgbClr val="C00000"/>
                </a:solidFill>
              </a:rPr>
              <a:t>正整数</a:t>
            </a:r>
            <a:r>
              <a:rPr lang="zh-CN" altLang="en-US" dirty="0"/>
              <a:t>。也就是说，𝐴</a:t>
            </a:r>
            <a:r>
              <a:rPr lang="zh-CN" altLang="en-US" baseline="30000" dirty="0"/>
              <a:t>𝑘</a:t>
            </a:r>
            <a:r>
              <a:rPr lang="zh-CN" altLang="en-US" dirty="0"/>
              <a:t> 就是 𝑘 个 𝐴 连乘。显然只有</a:t>
            </a:r>
            <a:r>
              <a:rPr lang="zh-CN" altLang="en-US" b="1" dirty="0">
                <a:solidFill>
                  <a:srgbClr val="FF0000"/>
                </a:solidFill>
              </a:rPr>
              <a:t>方阵</a:t>
            </a:r>
            <a:r>
              <a:rPr lang="zh-CN" altLang="en-US" dirty="0"/>
              <a:t>满足条件，</a:t>
            </a:r>
            <a:r>
              <a:rPr lang="zh-CN" altLang="en-US" b="1" dirty="0"/>
              <a:t>幂</a:t>
            </a:r>
            <a:r>
              <a:rPr lang="zh-CN" altLang="en-US" dirty="0"/>
              <a:t>运算才有意义。</a:t>
            </a:r>
          </a:p>
          <a:p>
            <a:pPr lvl="0">
              <a:lnSpc>
                <a:spcPct val="150000"/>
              </a:lnSpc>
            </a:pPr>
            <a:r>
              <a:rPr lang="zh-CN" altLang="en-US" dirty="0"/>
              <a:t>       由于矩阵乘法适合</a:t>
            </a:r>
            <a:r>
              <a:rPr lang="zh-CN" altLang="en-US" dirty="0">
                <a:solidFill>
                  <a:srgbClr val="0000FF"/>
                </a:solidFill>
              </a:rPr>
              <a:t>结合律</a:t>
            </a:r>
            <a:r>
              <a:rPr lang="zh-CN" altLang="en-US" dirty="0"/>
              <a:t>，所以</a:t>
            </a:r>
            <a:r>
              <a:rPr lang="zh-CN" altLang="en-US" dirty="0">
                <a:solidFill>
                  <a:schemeClr val="accent6">
                    <a:lumMod val="75000"/>
                  </a:schemeClr>
                </a:solidFill>
              </a:rPr>
              <a:t>矩阵的幂</a:t>
            </a:r>
            <a:r>
              <a:rPr lang="zh-CN" altLang="en-US" dirty="0"/>
              <a:t>满足以下运算规律：</a:t>
            </a:r>
          </a:p>
          <a:p>
            <a:pPr lvl="0" algn="ctr">
              <a:lnSpc>
                <a:spcPct val="150000"/>
              </a:lnSpc>
            </a:pPr>
            <a:r>
              <a:rPr lang="zh-CN" altLang="en-US" dirty="0"/>
              <a:t>𝐴</a:t>
            </a:r>
            <a:r>
              <a:rPr lang="zh-CN" altLang="en-US" baseline="30000" dirty="0"/>
              <a:t>𝑘</a:t>
            </a:r>
            <a:r>
              <a:rPr lang="zh-CN" altLang="en-US" dirty="0"/>
              <a:t>𝐴</a:t>
            </a:r>
            <a:r>
              <a:rPr lang="zh-CN" altLang="en-US" baseline="30000" dirty="0"/>
              <a:t>𝑙</a:t>
            </a:r>
            <a:r>
              <a:rPr lang="en-US" altLang="zh-CN" dirty="0"/>
              <a:t>=</a:t>
            </a:r>
            <a:r>
              <a:rPr lang="zh-CN" altLang="en-US" dirty="0"/>
              <a:t>𝐴</a:t>
            </a:r>
            <a:r>
              <a:rPr lang="zh-CN" altLang="en-US" baseline="30000" dirty="0"/>
              <a:t>𝑘</a:t>
            </a:r>
            <a:r>
              <a:rPr lang="en-US" altLang="zh-CN" baseline="30000" dirty="0"/>
              <a:t>+</a:t>
            </a:r>
            <a:r>
              <a:rPr lang="zh-CN" altLang="en-US" baseline="30000" dirty="0"/>
              <a:t>𝑙</a:t>
            </a:r>
            <a:r>
              <a:rPr lang="en-US" altLang="zh-CN" dirty="0"/>
              <a:t>, (</a:t>
            </a:r>
            <a:r>
              <a:rPr lang="zh-CN" altLang="en-US" dirty="0"/>
              <a:t>𝐴</a:t>
            </a:r>
            <a:r>
              <a:rPr lang="zh-CN" altLang="en-US" baseline="30000" dirty="0"/>
              <a:t>𝑘</a:t>
            </a:r>
            <a:r>
              <a:rPr lang="en-US" altLang="zh-CN" dirty="0"/>
              <a:t>)</a:t>
            </a:r>
            <a:r>
              <a:rPr lang="zh-CN" altLang="en-US" baseline="30000" dirty="0"/>
              <a:t>𝑙</a:t>
            </a:r>
            <a:r>
              <a:rPr lang="en-US" altLang="zh-CN" dirty="0"/>
              <a:t>=</a:t>
            </a:r>
            <a:r>
              <a:rPr lang="zh-CN" altLang="en-US" dirty="0"/>
              <a:t>𝐴</a:t>
            </a:r>
            <a:r>
              <a:rPr lang="zh-CN" altLang="en-US" baseline="30000" dirty="0"/>
              <a:t>𝑘𝑙</a:t>
            </a:r>
            <a:r>
              <a:rPr lang="zh-CN" altLang="en-US" dirty="0"/>
              <a:t> </a:t>
            </a:r>
          </a:p>
          <a:p>
            <a:pPr lvl="0">
              <a:lnSpc>
                <a:spcPct val="150000"/>
              </a:lnSpc>
            </a:pPr>
            <a:r>
              <a:rPr lang="zh-CN" altLang="en-US" dirty="0"/>
              <a:t>       其中 𝑘、𝑙 为正整数。又因矩阵乘法一般不满足</a:t>
            </a:r>
            <a:r>
              <a:rPr lang="zh-CN" altLang="en-US" dirty="0">
                <a:solidFill>
                  <a:srgbClr val="0070C0"/>
                </a:solidFill>
              </a:rPr>
              <a:t>交换律</a:t>
            </a:r>
            <a:r>
              <a:rPr lang="zh-CN" altLang="en-US" dirty="0"/>
              <a:t>，所以对于两个 </a:t>
            </a:r>
            <a:r>
              <a:rPr lang="en-US" altLang="zh-CN" dirty="0"/>
              <a:t>n </a:t>
            </a:r>
            <a:r>
              <a:rPr lang="zh-CN" altLang="en-US" dirty="0"/>
              <a:t>阶矩阵  𝐴 与 𝐵 ，一般来说  </a:t>
            </a:r>
            <a:r>
              <a:rPr lang="en-US" altLang="zh-CN" b="1" dirty="0">
                <a:solidFill>
                  <a:srgbClr val="0000FF"/>
                </a:solidFill>
              </a:rPr>
              <a:t>(</a:t>
            </a:r>
            <a:r>
              <a:rPr lang="zh-CN" altLang="en-US" b="1" dirty="0">
                <a:solidFill>
                  <a:srgbClr val="0000FF"/>
                </a:solidFill>
              </a:rPr>
              <a:t>𝐴𝐵</a:t>
            </a:r>
            <a:r>
              <a:rPr lang="en-US" altLang="zh-CN" b="1" dirty="0">
                <a:solidFill>
                  <a:srgbClr val="0000FF"/>
                </a:solidFill>
              </a:rPr>
              <a:t>)</a:t>
            </a:r>
            <a:r>
              <a:rPr lang="zh-CN" altLang="en-US" b="1" baseline="30000" dirty="0">
                <a:solidFill>
                  <a:srgbClr val="0000FF"/>
                </a:solidFill>
              </a:rPr>
              <a:t>𝑘</a:t>
            </a:r>
            <a:r>
              <a:rPr lang="zh-CN" altLang="en-US" b="1" dirty="0">
                <a:solidFill>
                  <a:srgbClr val="0000FF"/>
                </a:solidFill>
              </a:rPr>
              <a:t>≠𝐴</a:t>
            </a:r>
            <a:r>
              <a:rPr lang="zh-CN" altLang="en-US" b="1" baseline="30000" dirty="0">
                <a:solidFill>
                  <a:srgbClr val="0000FF"/>
                </a:solidFill>
              </a:rPr>
              <a:t>𝑘</a:t>
            </a:r>
            <a:r>
              <a:rPr lang="zh-CN" altLang="en-US" b="1" dirty="0">
                <a:solidFill>
                  <a:srgbClr val="0000FF"/>
                </a:solidFill>
              </a:rPr>
              <a:t>𝐵</a:t>
            </a:r>
            <a:r>
              <a:rPr lang="zh-CN" altLang="en-US" b="1" baseline="30000" dirty="0">
                <a:solidFill>
                  <a:srgbClr val="0000FF"/>
                </a:solidFill>
              </a:rPr>
              <a:t>𝑘</a:t>
            </a:r>
            <a:r>
              <a:rPr lang="zh-CN" altLang="en-US" b="1" dirty="0">
                <a:solidFill>
                  <a:srgbClr val="0000FF"/>
                </a:solidFill>
              </a:rPr>
              <a:t> </a:t>
            </a:r>
            <a:r>
              <a:rPr lang="zh-CN" altLang="en-US" dirty="0"/>
              <a:t>。</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206369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1000"/>
                                        <p:tgtEl>
                                          <p:spTgt spid="5">
                                            <p:txEl>
                                              <p:pRg st="5" end="5"/>
                                            </p:txEl>
                                          </p:spTgt>
                                        </p:tgtEl>
                                      </p:cBhvr>
                                    </p:animEffect>
                                    <p:anim calcmode="lin" valueType="num">
                                      <p:cBhvr>
                                        <p:cTn id="3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02003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若四个城市的航向图如下所示：</a:t>
                </a:r>
                <a:endParaRPr lang="en-US" altLang="zh-CN" dirty="0"/>
              </a:p>
              <a:p>
                <a:pPr lvl="0" algn="l">
                  <a:lnSpc>
                    <a:spcPct val="100000"/>
                  </a:lnSpc>
                </a:pPr>
                <a:r>
                  <a:rPr lang="en-US" altLang="zh-CN" dirty="0"/>
                  <a:t>                                         </a:t>
                </a:r>
              </a:p>
              <a:p>
                <a:pPr lvl="0" algn="l">
                  <a:lnSpc>
                    <a:spcPct val="100000"/>
                  </a:lnSpc>
                </a:pPr>
                <a:endParaRPr lang="en-US" altLang="zh-CN" dirty="0"/>
              </a:p>
              <a:p>
                <a:pPr lvl="0" algn="l">
                  <a:lnSpc>
                    <a:spcPct val="100000"/>
                  </a:lnSpc>
                </a:pPr>
                <a:endParaRPr lang="en-US" altLang="zh-CN" dirty="0"/>
              </a:p>
              <a:p>
                <a:pPr lvl="0" algn="l">
                  <a:lnSpc>
                    <a:spcPct val="100000"/>
                  </a:lnSpc>
                </a:pPr>
                <a:endParaRPr lang="en-US" altLang="zh-CN" dirty="0"/>
              </a:p>
              <a:p>
                <a:pPr lvl="0" algn="l">
                  <a:lnSpc>
                    <a:spcPct val="100000"/>
                  </a:lnSpc>
                </a:pPr>
                <a:endParaRPr lang="en-US" altLang="zh-CN" dirty="0"/>
              </a:p>
              <a:p>
                <a:pPr lvl="0" algn="l">
                  <a:lnSpc>
                    <a:spcPct val="100000"/>
                  </a:lnSpc>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i="1">
                                  <a:latin typeface="Cambria Math" panose="02040503050406030204" pitchFamily="18" charset="0"/>
                                </a:rPr>
                                <m:t>1</m:t>
                              </m:r>
                            </m:e>
                            <m:e>
                              <m:r>
                                <m:rPr>
                                  <m:nor/>
                                </m:rPr>
                                <a:rPr lang="zh-CN" altLang="en-US"/>
                                <m:t>从</m:t>
                              </m:r>
                              <m:r>
                                <m:rPr>
                                  <m:nor/>
                                </m:rPr>
                                <a:rPr lang="zh-CN" altLang="en-US"/>
                                <m:t>𝑖</m:t>
                              </m:r>
                              <m:r>
                                <m:rPr>
                                  <m:nor/>
                                </m:rPr>
                                <a:rPr lang="zh-CN" altLang="en-US"/>
                                <m:t>市到</m:t>
                              </m:r>
                              <m:r>
                                <m:rPr>
                                  <m:nor/>
                                </m:rPr>
                                <a:rPr lang="zh-CN" altLang="en-US"/>
                                <m:t>𝑗</m:t>
                              </m:r>
                              <m:r>
                                <m:rPr>
                                  <m:nor/>
                                </m:rPr>
                                <a:rPr lang="zh-CN" altLang="en-US"/>
                                <m:t>市有</m:t>
                              </m:r>
                              <m:r>
                                <m:rPr>
                                  <m:nor/>
                                </m:rPr>
                                <a:rPr lang="en-US" altLang="zh-CN"/>
                                <m:t>1</m:t>
                              </m:r>
                              <m:r>
                                <m:rPr>
                                  <m:nor/>
                                </m:rPr>
                                <a:rPr lang="zh-CN" altLang="en-US"/>
                                <m:t>条单向航线</m:t>
                              </m:r>
                            </m:e>
                          </m:mr>
                          <m:mr>
                            <m:e>
                              <m:r>
                                <a:rPr lang="en-US" altLang="zh-CN" b="0" i="1" smtClean="0">
                                  <a:latin typeface="Cambria Math" panose="02040503050406030204" pitchFamily="18" charset="0"/>
                                </a:rPr>
                                <m:t>0</m:t>
                              </m:r>
                            </m:e>
                            <m:e>
                              <m:r>
                                <m:rPr>
                                  <m:nor/>
                                </m:rPr>
                                <a:rPr lang="zh-CN" altLang="en-US"/>
                                <m:t>从</m:t>
                              </m:r>
                              <m:r>
                                <m:rPr>
                                  <m:nor/>
                                </m:rPr>
                                <a:rPr lang="zh-CN" altLang="en-US"/>
                                <m:t>𝑖</m:t>
                              </m:r>
                              <m:r>
                                <m:rPr>
                                  <m:nor/>
                                </m:rPr>
                                <a:rPr lang="zh-CN" altLang="en-US"/>
                                <m:t>市到</m:t>
                              </m:r>
                              <m:r>
                                <m:rPr>
                                  <m:nor/>
                                </m:rPr>
                                <a:rPr lang="zh-CN" altLang="en-US"/>
                                <m:t>𝑗</m:t>
                              </m:r>
                              <m:r>
                                <m:rPr>
                                  <m:nor/>
                                </m:rPr>
                                <a:rPr lang="zh-CN" altLang="en-US"/>
                                <m:t>市没有单</m:t>
                              </m:r>
                              <m:r>
                                <a:rPr lang="zh-CN" altLang="en-US" i="1">
                                  <a:latin typeface="Cambria Math" panose="02040503050406030204" pitchFamily="18" charset="0"/>
                                </a:rPr>
                                <m:t>向</m:t>
                              </m:r>
                              <m:r>
                                <m:rPr>
                                  <m:nor/>
                                </m:rPr>
                                <a:rPr lang="zh-CN" altLang="en-US"/>
                                <m:t>航线 </m:t>
                              </m:r>
                            </m:e>
                          </m:mr>
                        </m:m>
                      </m:e>
                    </m:d>
                  </m:oMath>
                </a14:m>
                <a:endParaRPr lang="en-US" altLang="zh-CN" dirty="0"/>
              </a:p>
              <a:p>
                <a:pPr lvl="0" algn="l">
                  <a:lnSpc>
                    <a:spcPct val="100000"/>
                  </a:lnSpc>
                </a:pPr>
                <a:r>
                  <a:rPr lang="zh-CN" altLang="en-US" dirty="0"/>
                  <a:t>若记𝐴</a:t>
                </a:r>
                <a:r>
                  <a:rPr lang="en-US" altLang="zh-CN" baseline="30000" dirty="0"/>
                  <a:t>2</a:t>
                </a:r>
                <a:r>
                  <a:rPr lang="en-US" altLang="zh-CN" dirty="0"/>
                  <a:t>=</a:t>
                </a:r>
                <a:r>
                  <a:rPr lang="zh-CN" altLang="en-US" dirty="0"/>
                  <a:t>𝑏</a:t>
                </a:r>
                <a:r>
                  <a:rPr lang="zh-CN" altLang="en-US" baseline="-25000" dirty="0"/>
                  <a:t>𝑖𝑗</a:t>
                </a:r>
                <a:r>
                  <a:rPr lang="zh-CN" altLang="en-US" dirty="0"/>
                  <a:t>，则𝑏</a:t>
                </a:r>
                <a:r>
                  <a:rPr lang="zh-CN" altLang="en-US" baseline="-25000" dirty="0"/>
                  <a:t>𝑖𝑗</a:t>
                </a:r>
                <a:r>
                  <a:rPr lang="zh-CN" altLang="en-US" dirty="0"/>
                  <a:t>为从</a:t>
                </a:r>
                <a:r>
                  <a:rPr lang="zh-CN" altLang="en-US" dirty="0">
                    <a:solidFill>
                      <a:srgbClr val="0000FF"/>
                    </a:solidFill>
                  </a:rPr>
                  <a:t> </a:t>
                </a:r>
                <a:r>
                  <a:rPr lang="en-US" altLang="zh-CN" i="1" dirty="0" err="1">
                    <a:solidFill>
                      <a:srgbClr val="0000FF"/>
                    </a:solidFill>
                    <a:latin typeface="Times New Roman" panose="02020603050405020304" pitchFamily="18" charset="0"/>
                    <a:cs typeface="Times New Roman" panose="02020603050405020304" pitchFamily="18" charset="0"/>
                  </a:rPr>
                  <a:t>i</a:t>
                </a:r>
                <a:r>
                  <a:rPr lang="en-US" altLang="zh-CN" i="1" dirty="0">
                    <a:solidFill>
                      <a:srgbClr val="0000FF"/>
                    </a:solidFill>
                    <a:latin typeface="Times New Roman" panose="02020603050405020304" pitchFamily="18" charset="0"/>
                    <a:cs typeface="Times New Roman" panose="02020603050405020304" pitchFamily="18" charset="0"/>
                  </a:rPr>
                  <a:t> </a:t>
                </a:r>
                <a:r>
                  <a:rPr lang="zh-CN" altLang="en-US" dirty="0"/>
                  <a:t>市经过一次中转到</a:t>
                </a:r>
                <a:r>
                  <a:rPr lang="zh-CN" altLang="en-US" i="1" dirty="0">
                    <a:solidFill>
                      <a:srgbClr val="0000FF"/>
                    </a:solidFill>
                  </a:rPr>
                  <a:t> </a:t>
                </a:r>
                <a:r>
                  <a:rPr lang="en-US" altLang="zh-CN" i="1" dirty="0">
                    <a:solidFill>
                      <a:srgbClr val="0000FF"/>
                    </a:solidFill>
                  </a:rPr>
                  <a:t>j </a:t>
                </a:r>
                <a:r>
                  <a:rPr lang="zh-CN" altLang="en-US" dirty="0"/>
                  <a:t>市的单向航线条数。</a:t>
                </a:r>
                <a:endParaRPr lang="en-US" altLang="zh-CN" dirty="0"/>
              </a:p>
            </p:txBody>
          </p:sp>
        </mc:Choice>
        <mc:Fallback xmlns="">
          <p:sp>
            <p:nvSpPr>
              <p:cNvPr id="5" name="Rectangle 1">
                <a:extLst>
                  <a:ext uri="{FF2B5EF4-FFF2-40B4-BE49-F238E27FC236}">
                    <a16:creationId xmlns:a16="http://schemas.microsoft.com/office/drawing/2014/main" id="{9755F5F3-E180-4DA6-8584-D3207010C6DC}"/>
                  </a:ext>
                </a:extLst>
              </p:cNvPr>
              <p:cNvSpPr>
                <a:spLocks noGrp="1" noRot="1" noChangeAspect="1" noMove="1" noResize="1" noEditPoints="1" noAdjustHandles="1" noChangeArrowheads="1" noChangeShapeType="1" noTextEdit="1"/>
              </p:cNvSpPr>
              <p:nvPr>
                <p:ph sz="quarter" idx="11"/>
              </p:nvPr>
            </p:nvSpPr>
            <p:spPr>
              <a:xfrm>
                <a:off x="0" y="1397097"/>
                <a:ext cx="9144000" cy="4020039"/>
              </a:xfrm>
              <a:blipFill>
                <a:blip r:embed="rId2"/>
                <a:stretch>
                  <a:fillRect l="-46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CC2CABD5-9E34-4147-929A-42EEC1F61C69}"/>
              </a:ext>
            </a:extLst>
          </p:cNvPr>
          <p:cNvPicPr>
            <a:picLocks noChangeAspect="1"/>
          </p:cNvPicPr>
          <p:nvPr/>
        </p:nvPicPr>
        <p:blipFill>
          <a:blip r:embed="rId3"/>
          <a:stretch>
            <a:fillRect/>
          </a:stretch>
        </p:blipFill>
        <p:spPr>
          <a:xfrm>
            <a:off x="609599" y="1988521"/>
            <a:ext cx="3527501" cy="1981200"/>
          </a:xfrm>
          <a:prstGeom prst="rect">
            <a:avLst/>
          </a:prstGeom>
        </p:spPr>
      </p:pic>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6】</a:t>
            </a:r>
            <a:r>
              <a:rPr lang="zh-CN" altLang="en-US" dirty="0"/>
              <a:t>四个城市间的单向航线</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0C28D1C1-0F2C-4210-BA99-C0F653360C37}"/>
              </a:ext>
            </a:extLst>
          </p:cNvPr>
          <p:cNvPicPr>
            <a:picLocks noChangeAspect="1"/>
          </p:cNvPicPr>
          <p:nvPr/>
        </p:nvPicPr>
        <p:blipFill>
          <a:blip r:embed="rId4"/>
          <a:stretch>
            <a:fillRect/>
          </a:stretch>
        </p:blipFill>
        <p:spPr>
          <a:xfrm>
            <a:off x="5943600" y="1630077"/>
            <a:ext cx="2438400" cy="2337639"/>
          </a:xfrm>
          <a:prstGeom prst="rect">
            <a:avLst/>
          </a:prstGeom>
        </p:spPr>
      </p:pic>
      <p:pic>
        <p:nvPicPr>
          <p:cNvPr id="10" name="图片 9">
            <a:extLst>
              <a:ext uri="{FF2B5EF4-FFF2-40B4-BE49-F238E27FC236}">
                <a16:creationId xmlns:a16="http://schemas.microsoft.com/office/drawing/2014/main" id="{C584A01D-5A6E-4CFA-AF3E-A8890AA8A349}"/>
              </a:ext>
            </a:extLst>
          </p:cNvPr>
          <p:cNvPicPr>
            <a:picLocks noChangeAspect="1"/>
          </p:cNvPicPr>
          <p:nvPr/>
        </p:nvPicPr>
        <p:blipFill>
          <a:blip r:embed="rId5"/>
          <a:stretch>
            <a:fillRect/>
          </a:stretch>
        </p:blipFill>
        <p:spPr>
          <a:xfrm>
            <a:off x="1422815" y="5289946"/>
            <a:ext cx="5428571" cy="1352381"/>
          </a:xfrm>
          <a:prstGeom prst="rect">
            <a:avLst/>
          </a:prstGeom>
        </p:spPr>
      </p:pic>
    </p:spTree>
    <p:extLst>
      <p:ext uri="{BB962C8B-B14F-4D97-AF65-F5344CB8AC3E}">
        <p14:creationId xmlns:p14="http://schemas.microsoft.com/office/powerpoint/2010/main" val="270733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1000"/>
                                        <p:tgtEl>
                                          <p:spTgt spid="5">
                                            <p:txEl>
                                              <p:pRg st="7" end="7"/>
                                            </p:txEl>
                                          </p:spTgt>
                                        </p:tgtEl>
                                      </p:cBhvr>
                                    </p:animEffect>
                                    <p:anim calcmode="lin" valueType="num">
                                      <p:cBhvr>
                                        <p:cTn id="3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历史与目标</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4103523"/>
          </a:xfrm>
        </p:spPr>
        <p:txBody>
          <a:bodyPr/>
          <a:lstStyle/>
          <a:p>
            <a:pPr>
              <a:lnSpc>
                <a:spcPct val="150000"/>
              </a:lnSpc>
            </a:pPr>
            <a:r>
              <a:rPr lang="zh-CN" altLang="en-US" dirty="0"/>
              <a:t>      在数学中，</a:t>
            </a:r>
            <a:r>
              <a:rPr lang="zh-CN" altLang="en-US" b="1" dirty="0"/>
              <a:t>矩阵（</a:t>
            </a:r>
            <a:r>
              <a:rPr lang="en-US" altLang="zh-CN" b="1" dirty="0"/>
              <a:t>Matrix</a:t>
            </a:r>
            <a:r>
              <a:rPr lang="zh-CN" altLang="en-US" b="1" dirty="0"/>
              <a:t>）</a:t>
            </a:r>
            <a:r>
              <a:rPr lang="zh-CN" altLang="en-US" dirty="0"/>
              <a:t>是一个按照长方阵列排列的复数或实数集合，最早来自于方程组的系数及常数所构成的方阵。这一概念由</a:t>
            </a:r>
            <a:r>
              <a:rPr lang="en-US" altLang="zh-CN" dirty="0"/>
              <a:t>19</a:t>
            </a:r>
            <a:r>
              <a:rPr lang="zh-CN" altLang="en-US" dirty="0"/>
              <a:t>世纪英国数学家凯利首先提出。作为解决线性方程的工具，矩阵也有不短的历史。成书最早在东汉前期的</a:t>
            </a:r>
            <a:r>
              <a:rPr lang="en-US" altLang="zh-CN" dirty="0"/>
              <a:t>《</a:t>
            </a:r>
            <a:r>
              <a:rPr lang="zh-CN" altLang="en-US" dirty="0">
                <a:solidFill>
                  <a:srgbClr val="0000FF"/>
                </a:solidFill>
              </a:rPr>
              <a:t>九章算术</a:t>
            </a:r>
            <a:r>
              <a:rPr lang="en-US" altLang="zh-CN" dirty="0"/>
              <a:t>》</a:t>
            </a:r>
            <a:r>
              <a:rPr lang="zh-CN" altLang="en-US" dirty="0"/>
              <a:t>中，用分离系数法表示线性方程组。</a:t>
            </a:r>
            <a:endParaRPr lang="en-US" altLang="zh-CN" dirty="0"/>
          </a:p>
          <a:p>
            <a:pPr>
              <a:lnSpc>
                <a:spcPct val="150000"/>
              </a:lnSpc>
            </a:pPr>
            <a:r>
              <a:rPr lang="zh-CN" altLang="en-US" dirty="0"/>
              <a:t>       学习线性代数的主要目标就是：</a:t>
            </a:r>
            <a:r>
              <a:rPr lang="zh-CN" altLang="en-US" b="1" dirty="0"/>
              <a:t>学会利用矩阵来描述系统，并用矩阵软件工具去解决各种问题。</a:t>
            </a:r>
            <a:endParaRPr lang="zh-CN" altLang="en-US" dirty="0"/>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矩阵</a:t>
            </a:r>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6】</a:t>
            </a:r>
            <a:r>
              <a:rPr lang="zh-CN" altLang="en-US" dirty="0"/>
              <a:t>四个城市间的单向航线</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6016" y="3600620"/>
            <a:ext cx="9144000" cy="3005915"/>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nSpc>
                <a:spcPct val="150000"/>
              </a:lnSpc>
              <a:buFont typeface="Wingdings" panose="05000000000000000000" pitchFamily="2" charset="2"/>
              <a:buChar char="ü"/>
            </a:pPr>
            <a:r>
              <a:rPr lang="zh-CN" altLang="en-US" sz="2000" dirty="0"/>
              <a:t>𝑏</a:t>
            </a:r>
            <a:r>
              <a:rPr lang="en-US" altLang="zh-CN" sz="2000" baseline="-25000" dirty="0"/>
              <a:t>23</a:t>
            </a:r>
            <a:r>
              <a:rPr lang="en-US" altLang="zh-CN" sz="2000" dirty="0"/>
              <a:t>=1</a:t>
            </a:r>
            <a:r>
              <a:rPr lang="zh-CN" altLang="en-US" sz="2000" dirty="0"/>
              <a:t>，显示从</a:t>
            </a:r>
            <a:r>
              <a:rPr lang="en-US" altLang="zh-CN" sz="2000" dirty="0"/>
              <a:t>(2)</a:t>
            </a:r>
            <a:r>
              <a:rPr lang="zh-CN" altLang="en-US" sz="2000" dirty="0"/>
              <a:t>经过一次中转后到达</a:t>
            </a:r>
            <a:r>
              <a:rPr lang="en-US" altLang="zh-CN" sz="2000" dirty="0"/>
              <a:t>(3)</a:t>
            </a:r>
            <a:r>
              <a:rPr lang="zh-CN" altLang="en-US" sz="2000" dirty="0"/>
              <a:t>市的单向航线有一条：</a:t>
            </a:r>
            <a:r>
              <a:rPr lang="en-US" altLang="zh-CN" sz="2000" dirty="0"/>
              <a:t>(2)-&gt;(1)-&gt;(3);</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42</a:t>
            </a:r>
            <a:r>
              <a:rPr lang="en-US" altLang="zh-CN" sz="2000" dirty="0"/>
              <a:t>=2</a:t>
            </a:r>
            <a:r>
              <a:rPr lang="zh-CN" altLang="en-US" sz="2000" dirty="0"/>
              <a:t>，显示从</a:t>
            </a:r>
            <a:r>
              <a:rPr lang="en-US" altLang="zh-CN" sz="2000" dirty="0"/>
              <a:t>(4)</a:t>
            </a:r>
            <a:r>
              <a:rPr lang="zh-CN" altLang="en-US" sz="2000" dirty="0"/>
              <a:t>经过一次中转后到达</a:t>
            </a:r>
            <a:r>
              <a:rPr lang="en-US" altLang="zh-CN" sz="2000" dirty="0"/>
              <a:t>(2)</a:t>
            </a:r>
            <a:r>
              <a:rPr lang="zh-CN" altLang="en-US" sz="2000" dirty="0"/>
              <a:t>市的单向航线有</a:t>
            </a:r>
            <a:r>
              <a:rPr lang="en-US" altLang="zh-CN" sz="2000" dirty="0"/>
              <a:t>2</a:t>
            </a:r>
            <a:r>
              <a:rPr lang="zh-CN" altLang="en-US" sz="2000" dirty="0"/>
              <a:t>条：</a:t>
            </a:r>
            <a:r>
              <a:rPr lang="en-US" altLang="zh-CN" sz="2000" dirty="0"/>
              <a:t>(4)-&gt;(1)-&gt;(2)</a:t>
            </a:r>
            <a:r>
              <a:rPr lang="zh-CN" altLang="en-US" sz="2000" dirty="0"/>
              <a:t>，</a:t>
            </a:r>
            <a:r>
              <a:rPr lang="en-US" altLang="zh-CN" sz="2000" dirty="0"/>
              <a:t>(4)-&gt;(3)-&gt;(2)</a:t>
            </a:r>
            <a:r>
              <a:rPr lang="zh-CN" altLang="en-US" sz="2000" dirty="0"/>
              <a:t>；</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11</a:t>
            </a:r>
            <a:r>
              <a:rPr lang="en-US" altLang="zh-CN" sz="2000" dirty="0"/>
              <a:t>=2</a:t>
            </a:r>
            <a:r>
              <a:rPr lang="zh-CN" altLang="en-US" sz="2000" dirty="0"/>
              <a:t>，显示过</a:t>
            </a:r>
            <a:r>
              <a:rPr lang="en-US" altLang="zh-CN" sz="2000" dirty="0"/>
              <a:t>(1)</a:t>
            </a:r>
            <a:r>
              <a:rPr lang="zh-CN" altLang="en-US" sz="2000" dirty="0"/>
              <a:t>市的双向航线有</a:t>
            </a:r>
            <a:r>
              <a:rPr lang="en-US" altLang="zh-CN" sz="2000" dirty="0"/>
              <a:t>2</a:t>
            </a:r>
            <a:r>
              <a:rPr lang="zh-CN" altLang="en-US" sz="2000" dirty="0"/>
              <a:t>条：</a:t>
            </a:r>
            <a:r>
              <a:rPr lang="en-US" altLang="zh-CN" sz="2000" dirty="0"/>
              <a:t>(1)-&gt;(2)-&gt;(1)</a:t>
            </a:r>
            <a:r>
              <a:rPr lang="zh-CN" altLang="en-US" sz="2000" dirty="0"/>
              <a:t>，</a:t>
            </a:r>
            <a:r>
              <a:rPr lang="en-US" altLang="zh-CN" sz="2000" dirty="0"/>
              <a:t>(1)-&gt;(4)-&gt;(1)</a:t>
            </a:r>
            <a:r>
              <a:rPr lang="zh-CN" altLang="en-US" sz="2000" dirty="0"/>
              <a:t>；</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33</a:t>
            </a:r>
            <a:r>
              <a:rPr lang="en-US" altLang="zh-CN" sz="2000" dirty="0"/>
              <a:t>=0</a:t>
            </a:r>
            <a:r>
              <a:rPr lang="zh-CN" altLang="en-US" sz="2000" dirty="0"/>
              <a:t>，显示</a:t>
            </a:r>
            <a:r>
              <a:rPr lang="en-US" altLang="zh-CN" sz="2000" dirty="0"/>
              <a:t>(3)</a:t>
            </a:r>
            <a:r>
              <a:rPr lang="zh-CN" altLang="en-US" sz="2000" dirty="0"/>
              <a:t>市没有双向航线。</a:t>
            </a:r>
            <a:endParaRPr lang="en-US" altLang="zh-CN" sz="2000"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10" name="图片 9">
            <a:extLst>
              <a:ext uri="{FF2B5EF4-FFF2-40B4-BE49-F238E27FC236}">
                <a16:creationId xmlns:a16="http://schemas.microsoft.com/office/drawing/2014/main" id="{C584A01D-5A6E-4CFA-AF3E-A8890AA8A349}"/>
              </a:ext>
            </a:extLst>
          </p:cNvPr>
          <p:cNvPicPr>
            <a:picLocks noChangeAspect="1"/>
          </p:cNvPicPr>
          <p:nvPr/>
        </p:nvPicPr>
        <p:blipFill>
          <a:blip r:embed="rId2"/>
          <a:stretch>
            <a:fillRect/>
          </a:stretch>
        </p:blipFill>
        <p:spPr>
          <a:xfrm>
            <a:off x="1447800" y="1905000"/>
            <a:ext cx="5428571" cy="1352381"/>
          </a:xfrm>
          <a:prstGeom prst="rect">
            <a:avLst/>
          </a:prstGeom>
        </p:spPr>
      </p:pic>
    </p:spTree>
    <p:extLst>
      <p:ext uri="{BB962C8B-B14F-4D97-AF65-F5344CB8AC3E}">
        <p14:creationId xmlns:p14="http://schemas.microsoft.com/office/powerpoint/2010/main" val="25921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7】</a:t>
            </a:r>
            <a:r>
              <a:rPr lang="zh-CN" altLang="en-US" dirty="0"/>
              <a:t>四个城市间的单向航线</a:t>
            </a:r>
            <a:r>
              <a:rPr lang="en-US" altLang="zh-CN" dirty="0"/>
              <a:t>(Python</a:t>
            </a:r>
            <a:r>
              <a:rPr lang="zh-CN" altLang="en-US" dirty="0"/>
              <a:t>实现</a:t>
            </a:r>
            <a:r>
              <a:rPr lang="en-US" altLang="zh-CN" dirty="0"/>
              <a:t>)</a:t>
            </a:r>
            <a:endParaRPr lang="zh-CN" altLang="en-US" dirty="0"/>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假设给定上面的航线矩阵</a:t>
            </a:r>
            <a:r>
              <a:rPr lang="zh-CN" altLang="en-US" b="1" dirty="0"/>
              <a:t>𝐴</a:t>
            </a:r>
            <a:r>
              <a:rPr lang="zh-CN" altLang="en-US" dirty="0"/>
              <a:t>，试求从</a:t>
            </a:r>
            <a:r>
              <a:rPr lang="en-US" altLang="zh-CN" dirty="0">
                <a:solidFill>
                  <a:srgbClr val="7030A0"/>
                </a:solidFill>
              </a:rPr>
              <a:t>(4)</a:t>
            </a:r>
            <a:r>
              <a:rPr lang="zh-CN" altLang="en-US" dirty="0">
                <a:solidFill>
                  <a:srgbClr val="7030A0"/>
                </a:solidFill>
              </a:rPr>
              <a:t>市</a:t>
            </a:r>
            <a:r>
              <a:rPr lang="zh-CN" altLang="en-US" dirty="0"/>
              <a:t>到</a:t>
            </a:r>
            <a:r>
              <a:rPr lang="en-US" altLang="zh-CN" dirty="0">
                <a:solidFill>
                  <a:srgbClr val="7030A0"/>
                </a:solidFill>
              </a:rPr>
              <a:t>(2)</a:t>
            </a:r>
            <a:r>
              <a:rPr lang="zh-CN" altLang="en-US" dirty="0">
                <a:solidFill>
                  <a:srgbClr val="7030A0"/>
                </a:solidFill>
              </a:rPr>
              <a:t>市</a:t>
            </a:r>
            <a:r>
              <a:rPr lang="zh-CN" altLang="en-US" dirty="0"/>
              <a:t>，最多经过</a:t>
            </a:r>
            <a:r>
              <a:rPr lang="en-US" altLang="zh-CN" dirty="0"/>
              <a:t>4</a:t>
            </a:r>
            <a:r>
              <a:rPr lang="zh-CN" altLang="en-US" dirty="0"/>
              <a:t>次转机，有几种到达方法。</a:t>
            </a:r>
            <a:endParaRPr lang="en-US" altLang="zh-CN" dirty="0"/>
          </a:p>
          <a:p>
            <a:r>
              <a:rPr lang="zh-CN" altLang="en-US" b="1" dirty="0"/>
              <a:t>解：</a:t>
            </a:r>
            <a:r>
              <a:rPr lang="zh-CN" altLang="en-US" dirty="0"/>
              <a:t>基本的思路是直飞</a:t>
            </a:r>
            <a:r>
              <a:rPr lang="en-US" altLang="zh-CN" dirty="0"/>
              <a:t>(A)</a:t>
            </a:r>
            <a:r>
              <a:rPr lang="zh-CN" altLang="en-US" dirty="0"/>
              <a:t>，一次转机（</a:t>
            </a:r>
            <a:r>
              <a:rPr lang="en-US" altLang="zh-CN" dirty="0"/>
              <a:t>A</a:t>
            </a:r>
            <a:r>
              <a:rPr lang="en-US" altLang="zh-CN" baseline="30000" dirty="0"/>
              <a:t>2</a:t>
            </a:r>
            <a:r>
              <a:rPr lang="zh-CN" altLang="en-US" dirty="0"/>
              <a:t>），二次转机（</a:t>
            </a:r>
            <a:r>
              <a:rPr lang="en-US" altLang="zh-CN" dirty="0"/>
              <a:t>A</a:t>
            </a:r>
            <a:r>
              <a:rPr lang="en-US" altLang="zh-CN" baseline="30000" dirty="0"/>
              <a:t>3</a:t>
            </a:r>
            <a:r>
              <a:rPr lang="zh-CN" altLang="en-US" dirty="0"/>
              <a:t>）</a:t>
            </a:r>
            <a:endParaRPr lang="en-US" altLang="zh-CN" dirty="0"/>
          </a:p>
          <a:p>
            <a:r>
              <a:rPr lang="zh-CN" altLang="en-US" dirty="0"/>
              <a:t>，三次转机（</a:t>
            </a:r>
            <a:r>
              <a:rPr lang="en-US" altLang="zh-CN" dirty="0"/>
              <a:t>A</a:t>
            </a:r>
            <a:r>
              <a:rPr lang="en-US" altLang="zh-CN" baseline="30000" dirty="0"/>
              <a:t>4</a:t>
            </a:r>
            <a:r>
              <a:rPr lang="zh-CN" altLang="en-US" dirty="0"/>
              <a:t>），四次转机（</a:t>
            </a:r>
            <a:r>
              <a:rPr lang="en-US" altLang="zh-CN" dirty="0"/>
              <a:t>A</a:t>
            </a:r>
            <a:r>
              <a:rPr lang="en-US" altLang="zh-CN" baseline="30000" dirty="0"/>
              <a:t>5</a:t>
            </a:r>
            <a:r>
              <a:rPr lang="zh-CN" altLang="en-US" dirty="0"/>
              <a:t>）之和。使用矩阵乘法显然很复杂，下面我们使用</a:t>
            </a:r>
            <a:r>
              <a:rPr lang="en-US" altLang="zh-CN" dirty="0"/>
              <a:t>Python</a:t>
            </a:r>
            <a:r>
              <a:rPr lang="zh-CN" altLang="en-US" dirty="0"/>
              <a:t>代码来完成这个例子。</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8" name="图片 7">
            <a:extLst>
              <a:ext uri="{FF2B5EF4-FFF2-40B4-BE49-F238E27FC236}">
                <a16:creationId xmlns:a16="http://schemas.microsoft.com/office/drawing/2014/main" id="{E9EAD219-0117-469E-8BA0-2048C97098BB}"/>
              </a:ext>
            </a:extLst>
          </p:cNvPr>
          <p:cNvPicPr>
            <a:picLocks noChangeAspect="1"/>
          </p:cNvPicPr>
          <p:nvPr/>
        </p:nvPicPr>
        <p:blipFill>
          <a:blip r:embed="rId2"/>
          <a:stretch>
            <a:fillRect/>
          </a:stretch>
        </p:blipFill>
        <p:spPr>
          <a:xfrm>
            <a:off x="304800" y="4037107"/>
            <a:ext cx="5866667" cy="2361905"/>
          </a:xfrm>
          <a:prstGeom prst="rect">
            <a:avLst/>
          </a:prstGeom>
        </p:spPr>
      </p:pic>
      <p:sp>
        <p:nvSpPr>
          <p:cNvPr id="12" name="矩形 11">
            <a:extLst>
              <a:ext uri="{FF2B5EF4-FFF2-40B4-BE49-F238E27FC236}">
                <a16:creationId xmlns:a16="http://schemas.microsoft.com/office/drawing/2014/main" id="{674D5B93-CD1A-4486-897C-1D22742CD1E8}"/>
              </a:ext>
            </a:extLst>
          </p:cNvPr>
          <p:cNvSpPr/>
          <p:nvPr/>
        </p:nvSpPr>
        <p:spPr>
          <a:xfrm>
            <a:off x="6307415" y="4556339"/>
            <a:ext cx="2700637" cy="132343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zh-CN" altLang="en-US" sz="2000" dirty="0"/>
              <a:t>需要注意的是</a:t>
            </a:r>
            <a:r>
              <a:rPr lang="en-US" altLang="zh-CN" sz="2000" dirty="0"/>
              <a:t>: </a:t>
            </a:r>
            <a:r>
              <a:rPr lang="zh-CN" altLang="en-US" sz="2000" dirty="0"/>
              <a:t>矩阵乘法的代码语法，不能使用 </a:t>
            </a:r>
            <a:r>
              <a:rPr lang="en-US" altLang="zh-CN" sz="2000" dirty="0"/>
              <a:t>A*A(</a:t>
            </a:r>
            <a:r>
              <a:rPr lang="zh-CN" altLang="en-US" sz="2000" dirty="0"/>
              <a:t>元素乘</a:t>
            </a:r>
            <a:r>
              <a:rPr lang="en-US" altLang="zh-CN" sz="2000" dirty="0"/>
              <a:t>)</a:t>
            </a:r>
            <a:r>
              <a:rPr lang="zh-CN" altLang="en-US" sz="2000" dirty="0"/>
              <a:t>，而要使用点乘 </a:t>
            </a:r>
            <a:r>
              <a:rPr lang="en-US" altLang="zh-CN" sz="2000" dirty="0"/>
              <a:t>.dot(A,B)</a:t>
            </a:r>
            <a:r>
              <a:rPr lang="zh-CN" altLang="en-US" sz="2000" dirty="0"/>
              <a:t>。</a:t>
            </a:r>
          </a:p>
        </p:txBody>
      </p:sp>
    </p:spTree>
    <p:extLst>
      <p:ext uri="{BB962C8B-B14F-4D97-AF65-F5344CB8AC3E}">
        <p14:creationId xmlns:p14="http://schemas.microsoft.com/office/powerpoint/2010/main" val="20552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矩阵的转置</a:t>
            </a:r>
            <a:endParaRPr lang="en-US" altLang="zh-CN" dirty="0"/>
          </a:p>
        </p:txBody>
      </p:sp>
    </p:spTree>
    <p:extLst>
      <p:ext uri="{BB962C8B-B14F-4D97-AF65-F5344CB8AC3E}">
        <p14:creationId xmlns:p14="http://schemas.microsoft.com/office/powerpoint/2010/main" val="3489481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zh-CN" altLang="en-US" dirty="0"/>
              <a:t>转置的定义</a:t>
            </a:r>
          </a:p>
        </p:txBody>
      </p:sp>
      <p:sp>
        <p:nvSpPr>
          <p:cNvPr id="6" name="内容占位符 5">
            <a:extLst>
              <a:ext uri="{FF2B5EF4-FFF2-40B4-BE49-F238E27FC236}">
                <a16:creationId xmlns:a16="http://schemas.microsoft.com/office/drawing/2014/main" id="{B12670C1-34BD-4859-9D6E-983E8806C3F8}"/>
              </a:ext>
            </a:extLst>
          </p:cNvPr>
          <p:cNvSpPr>
            <a:spLocks noGrp="1"/>
          </p:cNvSpPr>
          <p:nvPr>
            <p:ph sz="quarter" idx="11"/>
          </p:nvPr>
        </p:nvSpPr>
        <p:spPr>
          <a:xfrm>
            <a:off x="0" y="1397097"/>
            <a:ext cx="9144000" cy="2995527"/>
          </a:xfrm>
        </p:spPr>
        <p:txBody>
          <a:bodyPr/>
          <a:lstStyle/>
          <a:p>
            <a:pPr>
              <a:lnSpc>
                <a:spcPct val="150000"/>
              </a:lnSpc>
            </a:pPr>
            <a:r>
              <a:rPr lang="en-US" altLang="zh-CN" b="1" dirty="0"/>
              <a:t>【</a:t>
            </a:r>
            <a:r>
              <a:rPr lang="zh-CN" altLang="en-US" b="1" dirty="0"/>
              <a:t>定义</a:t>
            </a:r>
            <a:r>
              <a:rPr lang="en-US" altLang="zh-CN" b="1" dirty="0"/>
              <a:t>5】 </a:t>
            </a:r>
            <a:r>
              <a:rPr lang="zh-CN" altLang="en-US" dirty="0"/>
              <a:t>给定</a:t>
            </a:r>
            <a:r>
              <a:rPr lang="zh-CN" altLang="en-US" dirty="0">
                <a:solidFill>
                  <a:srgbClr val="7030A0"/>
                </a:solidFill>
              </a:rPr>
              <a:t>矩阵𝐴</a:t>
            </a:r>
            <a:r>
              <a:rPr lang="zh-CN" altLang="en-US" baseline="-25000" dirty="0">
                <a:solidFill>
                  <a:srgbClr val="7030A0"/>
                </a:solidFill>
              </a:rPr>
              <a:t>𝑚</a:t>
            </a:r>
            <a:r>
              <a:rPr lang="en-US" altLang="zh-CN" baseline="-25000" dirty="0">
                <a:solidFill>
                  <a:srgbClr val="7030A0"/>
                </a:solidFill>
              </a:rPr>
              <a:t>×</a:t>
            </a:r>
            <a:r>
              <a:rPr lang="zh-CN" altLang="en-US" baseline="-25000" dirty="0">
                <a:solidFill>
                  <a:srgbClr val="7030A0"/>
                </a:solidFill>
              </a:rPr>
              <a:t>𝑛</a:t>
            </a:r>
            <a:r>
              <a:rPr lang="en-US" altLang="zh-CN" dirty="0"/>
              <a:t>, </a:t>
            </a:r>
            <a:r>
              <a:rPr lang="zh-CN" altLang="en-US" dirty="0"/>
              <a:t>若将其行和列的元素进行位置互换，可以得到一个新的</a:t>
            </a:r>
            <a:r>
              <a:rPr lang="zh-CN" altLang="en-US" dirty="0">
                <a:solidFill>
                  <a:srgbClr val="7030A0"/>
                </a:solidFill>
              </a:rPr>
              <a:t>矩阵𝐵</a:t>
            </a:r>
            <a:r>
              <a:rPr lang="zh-CN" altLang="en-US" baseline="-25000" dirty="0">
                <a:solidFill>
                  <a:srgbClr val="7030A0"/>
                </a:solidFill>
              </a:rPr>
              <a:t>𝑛</a:t>
            </a:r>
            <a:r>
              <a:rPr lang="en-US" altLang="zh-CN" baseline="-25000" dirty="0">
                <a:solidFill>
                  <a:srgbClr val="7030A0"/>
                </a:solidFill>
              </a:rPr>
              <a:t>×</a:t>
            </a:r>
            <a:r>
              <a:rPr lang="zh-CN" altLang="en-US" baseline="-25000" dirty="0">
                <a:solidFill>
                  <a:srgbClr val="7030A0"/>
                </a:solidFill>
              </a:rPr>
              <a:t>𝑚</a:t>
            </a:r>
            <a:r>
              <a:rPr lang="zh-CN" altLang="en-US" dirty="0"/>
              <a:t>。那么</a:t>
            </a:r>
            <a:r>
              <a:rPr lang="zh-CN" altLang="en-US" dirty="0">
                <a:solidFill>
                  <a:srgbClr val="7030A0"/>
                </a:solidFill>
              </a:rPr>
              <a:t>矩阵</a:t>
            </a:r>
            <a:r>
              <a:rPr lang="en-US" altLang="zh-CN" dirty="0">
                <a:solidFill>
                  <a:srgbClr val="7030A0"/>
                </a:solidFill>
              </a:rPr>
              <a:t>B</a:t>
            </a:r>
            <a:r>
              <a:rPr lang="zh-CN" altLang="en-US" dirty="0"/>
              <a:t>就称为</a:t>
            </a:r>
            <a:r>
              <a:rPr lang="zh-CN" altLang="en-US" dirty="0">
                <a:solidFill>
                  <a:srgbClr val="7030A0"/>
                </a:solidFill>
              </a:rPr>
              <a:t>矩阵</a:t>
            </a:r>
            <a:r>
              <a:rPr lang="en-US" altLang="zh-CN" dirty="0">
                <a:solidFill>
                  <a:srgbClr val="7030A0"/>
                </a:solidFill>
              </a:rPr>
              <a:t>A</a:t>
            </a:r>
            <a:r>
              <a:rPr lang="zh-CN" altLang="en-US" dirty="0"/>
              <a:t>的</a:t>
            </a:r>
            <a:r>
              <a:rPr lang="zh-CN" altLang="en-US" b="1" dirty="0"/>
              <a:t>转置矩阵</a:t>
            </a:r>
            <a:r>
              <a:rPr lang="zh-CN" altLang="en-US" dirty="0"/>
              <a:t>，并记作 </a:t>
            </a:r>
            <a:r>
              <a:rPr lang="zh-CN" altLang="en-US" dirty="0">
                <a:solidFill>
                  <a:schemeClr val="accent6">
                    <a:lumMod val="75000"/>
                  </a:schemeClr>
                </a:solidFill>
              </a:rPr>
              <a:t>𝐵</a:t>
            </a:r>
            <a:r>
              <a:rPr lang="en-US" altLang="zh-CN" dirty="0">
                <a:solidFill>
                  <a:schemeClr val="accent6">
                    <a:lumMod val="75000"/>
                  </a:schemeClr>
                </a:solidFill>
              </a:rPr>
              <a:t>=</a:t>
            </a:r>
            <a:r>
              <a:rPr lang="zh-CN" altLang="en-US" dirty="0">
                <a:solidFill>
                  <a:schemeClr val="accent6">
                    <a:lumMod val="75000"/>
                  </a:schemeClr>
                </a:solidFill>
              </a:rPr>
              <a:t>𝐴</a:t>
            </a:r>
            <a:r>
              <a:rPr lang="zh-CN" altLang="en-US" baseline="30000" dirty="0">
                <a:solidFill>
                  <a:schemeClr val="accent6">
                    <a:lumMod val="75000"/>
                  </a:schemeClr>
                </a:solidFill>
              </a:rPr>
              <a:t>𝑇</a:t>
            </a:r>
            <a:r>
              <a:rPr lang="zh-CN" altLang="en-US" dirty="0"/>
              <a:t>。同时，矩阵</a:t>
            </a:r>
            <a:r>
              <a:rPr lang="en-US" altLang="zh-CN" dirty="0"/>
              <a:t>A</a:t>
            </a:r>
            <a:r>
              <a:rPr lang="zh-CN" altLang="en-US" dirty="0"/>
              <a:t>也称为矩阵</a:t>
            </a:r>
            <a:r>
              <a:rPr lang="en-US" altLang="zh-CN" dirty="0"/>
              <a:t>B</a:t>
            </a:r>
            <a:r>
              <a:rPr lang="zh-CN" altLang="en-US" dirty="0"/>
              <a:t>的</a:t>
            </a:r>
            <a:r>
              <a:rPr lang="zh-CN" altLang="en-US" b="1" dirty="0"/>
              <a:t>转置矩阵</a:t>
            </a:r>
            <a:r>
              <a:rPr lang="zh-CN" altLang="en-US" dirty="0"/>
              <a:t>。行和列的互换操作就称为</a:t>
            </a:r>
            <a:r>
              <a:rPr lang="zh-CN" altLang="en-US" dirty="0">
                <a:solidFill>
                  <a:srgbClr val="0000FF"/>
                </a:solidFill>
              </a:rPr>
              <a:t>矩阵的转置</a:t>
            </a:r>
            <a:r>
              <a:rPr lang="zh-CN" altLang="en-US" dirty="0"/>
              <a:t>。</a:t>
            </a:r>
            <a:endParaRPr lang="en-US" altLang="zh-CN" dirty="0"/>
          </a:p>
          <a:p>
            <a:pPr>
              <a:lnSpc>
                <a:spcPct val="150000"/>
              </a:lnSpc>
            </a:pPr>
            <a:r>
              <a:rPr lang="zh-CN" altLang="en-US" dirty="0">
                <a:solidFill>
                  <a:srgbClr val="FF0000"/>
                </a:solidFill>
              </a:rPr>
              <a:t>      </a:t>
            </a:r>
            <a:r>
              <a:rPr lang="zh-CN" altLang="en-US" dirty="0"/>
              <a:t>下面给出矩阵转置的</a:t>
            </a:r>
            <a:r>
              <a:rPr lang="en-US" altLang="zh-CN" dirty="0"/>
              <a:t>Python</a:t>
            </a:r>
            <a:r>
              <a:rPr lang="zh-CN" altLang="en-US" dirty="0"/>
              <a:t>代码：</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a:xfrm>
            <a:off x="0" y="173001"/>
            <a:ext cx="9144000" cy="577787"/>
          </a:xfrm>
        </p:spPr>
        <p:txBody>
          <a:bodyPr/>
          <a:lstStyle/>
          <a:p>
            <a:pPr>
              <a:lnSpc>
                <a:spcPct val="130000"/>
              </a:lnSpc>
              <a:spcAft>
                <a:spcPts val="0"/>
              </a:spcAft>
            </a:pPr>
            <a:r>
              <a:rPr lang="zh-CN" altLang="en-US" dirty="0"/>
              <a:t>矩阵的转置</a:t>
            </a:r>
            <a:endParaRPr lang="en-US" altLang="zh-CN" dirty="0"/>
          </a:p>
        </p:txBody>
      </p:sp>
      <p:pic>
        <p:nvPicPr>
          <p:cNvPr id="4" name="图片 3">
            <a:extLst>
              <a:ext uri="{FF2B5EF4-FFF2-40B4-BE49-F238E27FC236}">
                <a16:creationId xmlns:a16="http://schemas.microsoft.com/office/drawing/2014/main" id="{AC20AEF1-868C-44DB-A165-F388374FD94D}"/>
              </a:ext>
            </a:extLst>
          </p:cNvPr>
          <p:cNvPicPr>
            <a:picLocks noChangeAspect="1"/>
          </p:cNvPicPr>
          <p:nvPr/>
        </p:nvPicPr>
        <p:blipFill>
          <a:blip r:embed="rId2"/>
          <a:stretch>
            <a:fillRect/>
          </a:stretch>
        </p:blipFill>
        <p:spPr>
          <a:xfrm>
            <a:off x="1372608" y="4392624"/>
            <a:ext cx="4104762" cy="1495238"/>
          </a:xfrm>
          <a:prstGeom prst="rect">
            <a:avLst/>
          </a:prstGeom>
        </p:spPr>
      </p:pic>
      <p:pic>
        <p:nvPicPr>
          <p:cNvPr id="7" name="图片 6">
            <a:extLst>
              <a:ext uri="{FF2B5EF4-FFF2-40B4-BE49-F238E27FC236}">
                <a16:creationId xmlns:a16="http://schemas.microsoft.com/office/drawing/2014/main" id="{8F8DEE82-CF46-44C7-B5C2-C7E5DA54D1A5}"/>
              </a:ext>
            </a:extLst>
          </p:cNvPr>
          <p:cNvPicPr>
            <a:picLocks noChangeAspect="1"/>
          </p:cNvPicPr>
          <p:nvPr/>
        </p:nvPicPr>
        <p:blipFill>
          <a:blip r:embed="rId3"/>
          <a:stretch>
            <a:fillRect/>
          </a:stretch>
        </p:blipFill>
        <p:spPr>
          <a:xfrm>
            <a:off x="6553200" y="4298561"/>
            <a:ext cx="1409524" cy="2304762"/>
          </a:xfrm>
          <a:prstGeom prst="rect">
            <a:avLst/>
          </a:prstGeom>
        </p:spPr>
      </p:pic>
      <p:sp>
        <p:nvSpPr>
          <p:cNvPr id="8" name="文本框 7">
            <a:extLst>
              <a:ext uri="{FF2B5EF4-FFF2-40B4-BE49-F238E27FC236}">
                <a16:creationId xmlns:a16="http://schemas.microsoft.com/office/drawing/2014/main" id="{5D75F882-6042-441F-923C-DFEBD869ED3D}"/>
              </a:ext>
            </a:extLst>
          </p:cNvPr>
          <p:cNvSpPr txBox="1"/>
          <p:nvPr/>
        </p:nvSpPr>
        <p:spPr>
          <a:xfrm>
            <a:off x="304800" y="6151619"/>
            <a:ext cx="6477000" cy="461665"/>
          </a:xfrm>
          <a:prstGeom prst="rect">
            <a:avLst/>
          </a:prstGeom>
          <a:noFill/>
        </p:spPr>
        <p:txBody>
          <a:bodyPr wrap="square" rtlCol="0">
            <a:spAutoFit/>
          </a:bodyPr>
          <a:lstStyle/>
          <a:p>
            <a:r>
              <a:rPr lang="zh-CN" altLang="en-US" dirty="0">
                <a:solidFill>
                  <a:srgbClr val="FF0000"/>
                </a:solidFill>
              </a:rPr>
              <a:t>注意向量（一维数组）无法执行转置运算。</a:t>
            </a:r>
          </a:p>
        </p:txBody>
      </p:sp>
    </p:spTree>
    <p:extLst>
      <p:ext uri="{BB962C8B-B14F-4D97-AF65-F5344CB8AC3E}">
        <p14:creationId xmlns:p14="http://schemas.microsoft.com/office/powerpoint/2010/main" val="81435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zh-CN" altLang="en-US" dirty="0"/>
              <a:t>转置的运算规律</a:t>
            </a:r>
          </a:p>
        </p:txBody>
      </p:sp>
      <p:sp>
        <p:nvSpPr>
          <p:cNvPr id="6" name="内容占位符 5">
            <a:extLst>
              <a:ext uri="{FF2B5EF4-FFF2-40B4-BE49-F238E27FC236}">
                <a16:creationId xmlns:a16="http://schemas.microsoft.com/office/drawing/2014/main" id="{B12670C1-34BD-4859-9D6E-983E8806C3F8}"/>
              </a:ext>
            </a:extLst>
          </p:cNvPr>
          <p:cNvSpPr>
            <a:spLocks noGrp="1"/>
          </p:cNvSpPr>
          <p:nvPr>
            <p:ph sz="quarter" idx="11"/>
          </p:nvPr>
        </p:nvSpPr>
        <p:spPr>
          <a:xfrm>
            <a:off x="0" y="1397097"/>
            <a:ext cx="9144000" cy="3555104"/>
          </a:xfrm>
        </p:spPr>
        <p:txBody>
          <a:bodyPr/>
          <a:lstStyle/>
          <a:p>
            <a:pPr>
              <a:lnSpc>
                <a:spcPct val="150000"/>
              </a:lnSpc>
            </a:pPr>
            <a:r>
              <a:rPr lang="zh-CN" altLang="en-US" dirty="0"/>
              <a:t>       矩阵的转置也是一种运算，满足下述运算规律（假设运算都是可行的）：</a:t>
            </a:r>
            <a:endParaRPr lang="en-US" altLang="zh-CN" dirty="0"/>
          </a:p>
          <a:p>
            <a:pPr marL="800089" lvl="1" indent="-342900">
              <a:lnSpc>
                <a:spcPct val="150000"/>
              </a:lnSpc>
              <a:buFont typeface="Wingdings" panose="05000000000000000000" pitchFamily="2" charset="2"/>
              <a:buChar char="l"/>
            </a:pPr>
            <a:r>
              <a:rPr lang="en-US" altLang="zh-CN" sz="2400" dirty="0"/>
              <a:t>(</a:t>
            </a:r>
            <a:r>
              <a:rPr lang="zh-CN" altLang="en-US" sz="2400" dirty="0"/>
              <a:t>𝐴</a:t>
            </a:r>
            <a:r>
              <a:rPr lang="zh-CN" altLang="en-US" sz="2400" baseline="30000" dirty="0"/>
              <a:t>𝑇</a:t>
            </a:r>
            <a:r>
              <a:rPr lang="en-US" altLang="zh-CN" sz="2400" dirty="0"/>
              <a:t>)</a:t>
            </a:r>
            <a:r>
              <a:rPr lang="zh-CN" altLang="en-US" sz="2400" baseline="30000" dirty="0"/>
              <a:t>𝑇</a:t>
            </a:r>
            <a:r>
              <a:rPr lang="en-US" altLang="zh-CN" sz="2400" dirty="0"/>
              <a:t>=</a:t>
            </a:r>
            <a:r>
              <a:rPr lang="zh-CN" altLang="en-US" sz="2400" dirty="0"/>
              <a:t>𝐴 </a:t>
            </a:r>
          </a:p>
          <a:p>
            <a:pPr marL="800089" lvl="1" indent="-342900">
              <a:lnSpc>
                <a:spcPct val="150000"/>
              </a:lnSpc>
              <a:buFont typeface="Wingdings" panose="05000000000000000000" pitchFamily="2" charset="2"/>
              <a:buChar char="l"/>
            </a:pPr>
            <a:r>
              <a:rPr lang="en-US" altLang="zh-CN" sz="2400" dirty="0"/>
              <a:t>(</a:t>
            </a:r>
            <a:r>
              <a:rPr lang="zh-CN" altLang="en-US" sz="2400" dirty="0"/>
              <a:t>𝐴</a:t>
            </a:r>
            <a:r>
              <a:rPr lang="en-US" altLang="zh-CN" sz="2400" dirty="0"/>
              <a:t>+</a:t>
            </a:r>
            <a:r>
              <a:rPr lang="zh-CN" altLang="en-US" sz="2400" dirty="0"/>
              <a:t>𝐵</a:t>
            </a:r>
            <a:r>
              <a:rPr lang="en-US" altLang="zh-CN" sz="2400" dirty="0"/>
              <a:t>)</a:t>
            </a:r>
            <a:r>
              <a:rPr lang="zh-CN" altLang="en-US" sz="2400" baseline="30000" dirty="0"/>
              <a:t>𝑇</a:t>
            </a:r>
            <a:r>
              <a:rPr lang="en-US" altLang="zh-CN" sz="2400" dirty="0"/>
              <a:t>=</a:t>
            </a:r>
            <a:r>
              <a:rPr lang="zh-CN" altLang="en-US" sz="2400" dirty="0"/>
              <a:t>𝐴</a:t>
            </a:r>
            <a:r>
              <a:rPr lang="zh-CN" altLang="en-US" sz="2400" baseline="30000" dirty="0"/>
              <a:t>𝑇</a:t>
            </a:r>
            <a:r>
              <a:rPr lang="en-US" altLang="zh-CN" sz="2400" dirty="0"/>
              <a:t>+</a:t>
            </a:r>
            <a:r>
              <a:rPr lang="zh-CN" altLang="en-US" sz="2400" dirty="0"/>
              <a:t>𝐵</a:t>
            </a:r>
            <a:r>
              <a:rPr lang="zh-CN" altLang="en-US" sz="2400" baseline="30000" dirty="0"/>
              <a:t>𝑇</a:t>
            </a:r>
            <a:r>
              <a:rPr lang="zh-CN" altLang="en-US" sz="2400" dirty="0"/>
              <a:t> </a:t>
            </a:r>
          </a:p>
          <a:p>
            <a:pPr marL="800089" lvl="1" indent="-342900">
              <a:lnSpc>
                <a:spcPct val="150000"/>
              </a:lnSpc>
              <a:buFont typeface="Wingdings" panose="05000000000000000000" pitchFamily="2" charset="2"/>
              <a:buChar char="l"/>
            </a:pPr>
            <a:r>
              <a:rPr lang="en-US" altLang="zh-CN" sz="2400" dirty="0"/>
              <a:t>(</a:t>
            </a:r>
            <a:r>
              <a:rPr lang="zh-CN" altLang="en-US" sz="2400" dirty="0"/>
              <a:t>𝜆𝐴</a:t>
            </a:r>
            <a:r>
              <a:rPr lang="en-US" altLang="zh-CN" sz="2400" dirty="0"/>
              <a:t>)</a:t>
            </a:r>
            <a:r>
              <a:rPr lang="zh-CN" altLang="en-US" sz="2400" baseline="30000" dirty="0"/>
              <a:t>𝑇</a:t>
            </a:r>
            <a:r>
              <a:rPr lang="en-US" altLang="zh-CN" sz="2400" dirty="0"/>
              <a:t>=</a:t>
            </a:r>
            <a:r>
              <a:rPr lang="zh-CN" altLang="en-US" sz="2400" dirty="0"/>
              <a:t>𝜆𝐴</a:t>
            </a:r>
            <a:r>
              <a:rPr lang="zh-CN" altLang="en-US" sz="2400" baseline="30000" dirty="0"/>
              <a:t>𝑇</a:t>
            </a:r>
            <a:r>
              <a:rPr lang="zh-CN" altLang="en-US" sz="2400" dirty="0"/>
              <a:t> </a:t>
            </a:r>
          </a:p>
          <a:p>
            <a:pPr marL="800089" lvl="1" indent="-342900">
              <a:lnSpc>
                <a:spcPct val="150000"/>
              </a:lnSpc>
              <a:buFont typeface="Wingdings" panose="05000000000000000000" pitchFamily="2" charset="2"/>
              <a:buChar char="l"/>
            </a:pPr>
            <a:r>
              <a:rPr lang="en-US" altLang="zh-CN" sz="2400" dirty="0"/>
              <a:t>(</a:t>
            </a:r>
            <a:r>
              <a:rPr lang="zh-CN" altLang="en-US" sz="2400" dirty="0"/>
              <a:t>𝐴𝐵</a:t>
            </a:r>
            <a:r>
              <a:rPr lang="en-US" altLang="zh-CN" sz="2400" dirty="0"/>
              <a:t>)</a:t>
            </a:r>
            <a:r>
              <a:rPr lang="zh-CN" altLang="en-US" sz="2400" baseline="30000" dirty="0"/>
              <a:t>𝑇</a:t>
            </a:r>
            <a:r>
              <a:rPr lang="en-US" altLang="zh-CN" sz="2400" dirty="0"/>
              <a:t>=</a:t>
            </a:r>
            <a:r>
              <a:rPr lang="zh-CN" altLang="en-US" sz="2400" dirty="0"/>
              <a:t>𝐵</a:t>
            </a:r>
            <a:r>
              <a:rPr lang="zh-CN" altLang="en-US" sz="2400" baseline="30000" dirty="0"/>
              <a:t>𝑇</a:t>
            </a:r>
            <a:r>
              <a:rPr lang="zh-CN" altLang="en-US" sz="2400" dirty="0"/>
              <a:t>𝐴</a:t>
            </a:r>
            <a:r>
              <a:rPr lang="zh-CN" altLang="en-US" sz="2400" baseline="30000" dirty="0"/>
              <a:t>𝑇</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a:xfrm>
            <a:off x="0" y="173001"/>
            <a:ext cx="9144000" cy="577787"/>
          </a:xfrm>
        </p:spPr>
        <p:txBody>
          <a:bodyPr/>
          <a:lstStyle/>
          <a:p>
            <a:pPr>
              <a:lnSpc>
                <a:spcPct val="130000"/>
              </a:lnSpc>
              <a:spcAft>
                <a:spcPts val="0"/>
              </a:spcAft>
            </a:pPr>
            <a:r>
              <a:rPr lang="zh-CN" altLang="en-US" dirty="0"/>
              <a:t>矩阵的转置</a:t>
            </a:r>
            <a:endParaRPr lang="en-US" altLang="zh-CN" dirty="0"/>
          </a:p>
        </p:txBody>
      </p:sp>
    </p:spTree>
    <p:extLst>
      <p:ext uri="{BB962C8B-B14F-4D97-AF65-F5344CB8AC3E}">
        <p14:creationId xmlns:p14="http://schemas.microsoft.com/office/powerpoint/2010/main" val="34988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en-US" altLang="zh-CN" dirty="0"/>
              <a:t>【</a:t>
            </a:r>
            <a:r>
              <a:rPr lang="zh-CN" altLang="en-US" dirty="0"/>
              <a:t>例</a:t>
            </a:r>
            <a:r>
              <a:rPr lang="en-US" altLang="zh-CN" dirty="0"/>
              <a:t>8】</a:t>
            </a:r>
            <a:r>
              <a:rPr lang="zh-CN" altLang="en-US" dirty="0"/>
              <a:t>矩阵转置的例子</a:t>
            </a:r>
          </a:p>
        </p:txBody>
      </p:sp>
      <p:sp>
        <p:nvSpPr>
          <p:cNvPr id="9" name="内容占位符 8">
            <a:extLst>
              <a:ext uri="{FF2B5EF4-FFF2-40B4-BE49-F238E27FC236}">
                <a16:creationId xmlns:a16="http://schemas.microsoft.com/office/drawing/2014/main" id="{1A4C09E1-0E8F-4897-966A-AD25A3068851}"/>
              </a:ext>
            </a:extLst>
          </p:cNvPr>
          <p:cNvSpPr>
            <a:spLocks noGrp="1"/>
          </p:cNvSpPr>
          <p:nvPr>
            <p:ph sz="quarter" idx="11"/>
          </p:nvPr>
        </p:nvSpPr>
        <p:spPr>
          <a:xfrm>
            <a:off x="0" y="2936557"/>
            <a:ext cx="9144000" cy="804596"/>
          </a:xfrm>
        </p:spPr>
        <p:txBody>
          <a:bodyPr/>
          <a:lstStyle/>
          <a:p>
            <a:r>
              <a:rPr lang="zh-CN" altLang="en-US" dirty="0"/>
              <a:t>此处只给出</a:t>
            </a:r>
            <a:r>
              <a:rPr lang="en-US" altLang="zh-CN" dirty="0"/>
              <a:t>Python</a:t>
            </a:r>
            <a:r>
              <a:rPr lang="zh-CN" altLang="en-US" dirty="0"/>
              <a:t>代码的实现方法：</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p:txBody>
          <a:bodyPr/>
          <a:lstStyle/>
          <a:p>
            <a:r>
              <a:rPr lang="zh-CN" altLang="en-US" dirty="0"/>
              <a:t>矩阵的转置</a:t>
            </a:r>
            <a:endParaRPr lang="en-US" altLang="zh-CN" dirty="0"/>
          </a:p>
        </p:txBody>
      </p:sp>
      <p:pic>
        <p:nvPicPr>
          <p:cNvPr id="4" name="图片 3">
            <a:extLst>
              <a:ext uri="{FF2B5EF4-FFF2-40B4-BE49-F238E27FC236}">
                <a16:creationId xmlns:a16="http://schemas.microsoft.com/office/drawing/2014/main" id="{457BDDD9-E379-4FB5-AD99-2CCA991E0D33}"/>
              </a:ext>
            </a:extLst>
          </p:cNvPr>
          <p:cNvPicPr>
            <a:picLocks noChangeAspect="1"/>
          </p:cNvPicPr>
          <p:nvPr/>
        </p:nvPicPr>
        <p:blipFill>
          <a:blip r:embed="rId2"/>
          <a:stretch>
            <a:fillRect/>
          </a:stretch>
        </p:blipFill>
        <p:spPr>
          <a:xfrm>
            <a:off x="380999" y="1447800"/>
            <a:ext cx="7389090" cy="1524000"/>
          </a:xfrm>
          <a:prstGeom prst="rect">
            <a:avLst/>
          </a:prstGeom>
        </p:spPr>
      </p:pic>
      <p:pic>
        <p:nvPicPr>
          <p:cNvPr id="10" name="图片 9">
            <a:extLst>
              <a:ext uri="{FF2B5EF4-FFF2-40B4-BE49-F238E27FC236}">
                <a16:creationId xmlns:a16="http://schemas.microsoft.com/office/drawing/2014/main" id="{2A1E83D9-7DEB-4F9D-BAC5-3F25C393876D}"/>
              </a:ext>
            </a:extLst>
          </p:cNvPr>
          <p:cNvPicPr>
            <a:picLocks noChangeAspect="1"/>
          </p:cNvPicPr>
          <p:nvPr/>
        </p:nvPicPr>
        <p:blipFill>
          <a:blip r:embed="rId3"/>
          <a:stretch>
            <a:fillRect/>
          </a:stretch>
        </p:blipFill>
        <p:spPr>
          <a:xfrm>
            <a:off x="304800" y="3886199"/>
            <a:ext cx="5428572" cy="2349207"/>
          </a:xfrm>
          <a:prstGeom prst="rect">
            <a:avLst/>
          </a:prstGeom>
        </p:spPr>
      </p:pic>
    </p:spTree>
    <p:extLst>
      <p:ext uri="{BB962C8B-B14F-4D97-AF65-F5344CB8AC3E}">
        <p14:creationId xmlns:p14="http://schemas.microsoft.com/office/powerpoint/2010/main" val="42597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矩阵与向量的乘法的新视角</a:t>
            </a:r>
          </a:p>
        </p:txBody>
      </p:sp>
    </p:spTree>
    <p:extLst>
      <p:ext uri="{BB962C8B-B14F-4D97-AF65-F5344CB8AC3E}">
        <p14:creationId xmlns:p14="http://schemas.microsoft.com/office/powerpoint/2010/main" val="4199226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408851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矩阵与向量的乘法可以理解成</a:t>
                </a:r>
                <a:r>
                  <a:rPr lang="en-US" altLang="zh-CN" dirty="0"/>
                  <a:t>: </a:t>
                </a:r>
                <a:r>
                  <a:rPr lang="zh-CN" altLang="en-US" dirty="0">
                    <a:solidFill>
                      <a:srgbClr val="0000FF"/>
                    </a:solidFill>
                  </a:rPr>
                  <a:t>向量 𝑥 到向量 𝑦 的线性变换</a:t>
                </a:r>
                <a:r>
                  <a:rPr lang="zh-CN" altLang="en-US" dirty="0"/>
                  <a:t>。</a:t>
                </a:r>
                <a:endParaRPr lang="en-US" altLang="zh-CN" dirty="0"/>
              </a:p>
              <a:p>
                <a:pPr lvl="0"/>
                <a:r>
                  <a:rPr lang="en-US" altLang="zh-CN" dirty="0"/>
                  <a:t>【</a:t>
                </a:r>
                <a:r>
                  <a:rPr lang="zh-CN" altLang="en-US" b="1" dirty="0"/>
                  <a:t>定义</a:t>
                </a:r>
                <a:r>
                  <a:rPr lang="en-US" altLang="zh-CN" b="1" dirty="0"/>
                  <a:t>6</a:t>
                </a:r>
                <a:r>
                  <a:rPr lang="en-US" altLang="zh-CN" dirty="0"/>
                  <a:t>】</a:t>
                </a:r>
                <a:r>
                  <a:rPr lang="zh-CN" altLang="en-US" dirty="0"/>
                  <a:t>对于向量 𝑦</a:t>
                </a:r>
                <a:r>
                  <a:rPr lang="en-US" altLang="zh-CN" dirty="0"/>
                  <a:t>=[</a:t>
                </a:r>
                <a:r>
                  <a:rPr lang="zh-CN" altLang="en-US" dirty="0"/>
                  <a:t>𝑦</a:t>
                </a:r>
                <a:r>
                  <a:rPr lang="en-US" altLang="zh-CN" baseline="-25000" dirty="0"/>
                  <a:t>1</a:t>
                </a:r>
                <a:r>
                  <a:rPr lang="en-US" altLang="zh-CN" dirty="0"/>
                  <a:t>,</a:t>
                </a:r>
                <a:r>
                  <a:rPr lang="zh-CN" altLang="en-US" dirty="0"/>
                  <a:t>𝑦</a:t>
                </a:r>
                <a:r>
                  <a:rPr lang="en-US" altLang="zh-CN" baseline="-25000" dirty="0"/>
                  <a:t>2</a:t>
                </a:r>
                <a:r>
                  <a:rPr lang="en-US" altLang="zh-CN" dirty="0"/>
                  <a:t>,...,</a:t>
                </a:r>
                <a:r>
                  <a:rPr lang="zh-CN" altLang="en-US" dirty="0"/>
                  <a:t>𝑦</a:t>
                </a:r>
                <a:r>
                  <a:rPr lang="zh-CN" altLang="en-US" baseline="-25000" dirty="0"/>
                  <a:t>𝑚</a:t>
                </a:r>
                <a:r>
                  <a:rPr lang="en-US" altLang="zh-CN" dirty="0"/>
                  <a:t>]</a:t>
                </a:r>
                <a:r>
                  <a:rPr lang="zh-CN" altLang="en-US" baseline="30000" dirty="0"/>
                  <a:t>𝑇</a:t>
                </a:r>
                <a:r>
                  <a:rPr lang="zh-CN" altLang="en-US" dirty="0"/>
                  <a:t>，若它能由向量  𝑥</a:t>
                </a:r>
                <a:r>
                  <a:rPr lang="en-US" altLang="zh-CN" dirty="0"/>
                  <a:t>=[</a:t>
                </a:r>
                <a:r>
                  <a:rPr lang="zh-CN" altLang="en-US" dirty="0"/>
                  <a:t>𝑥</a:t>
                </a:r>
                <a:r>
                  <a:rPr lang="en-US" altLang="zh-CN" baseline="-25000" dirty="0"/>
                  <a:t>1</a:t>
                </a:r>
                <a:r>
                  <a:rPr lang="en-US" altLang="zh-CN" dirty="0"/>
                  <a:t>,</a:t>
                </a:r>
                <a:r>
                  <a:rPr lang="zh-CN" altLang="en-US" dirty="0"/>
                  <a:t>𝑥</a:t>
                </a:r>
                <a:r>
                  <a:rPr lang="en-US" altLang="zh-CN" baseline="-25000" dirty="0"/>
                  <a:t>2</a:t>
                </a:r>
                <a:r>
                  <a:rPr lang="en-US" altLang="zh-CN" dirty="0"/>
                  <a:t>,...,</a:t>
                </a:r>
                <a:r>
                  <a:rPr lang="zh-CN" altLang="en-US" dirty="0"/>
                  <a:t>𝑥</a:t>
                </a:r>
                <a:r>
                  <a:rPr lang="zh-CN" altLang="en-US" baseline="-25000" dirty="0"/>
                  <a:t>𝑛</a:t>
                </a:r>
                <a:r>
                  <a:rPr lang="en-US" altLang="zh-CN" dirty="0"/>
                  <a:t>]</a:t>
                </a:r>
                <a:r>
                  <a:rPr lang="zh-CN" altLang="en-US" baseline="30000" dirty="0"/>
                  <a:t>𝑇</a:t>
                </a:r>
                <a:r>
                  <a:rPr lang="zh-CN" altLang="en-US" dirty="0"/>
                  <a:t>  线性表示，即有：</a:t>
                </a:r>
                <a:endParaRPr lang="en-US" altLang="zh-CN" dirty="0"/>
              </a:p>
              <a:p>
                <a:pPr lvl="0">
                  <a:lnSpc>
                    <a:spcPct val="100000"/>
                  </a:lnSpc>
                </a:pPr>
                <a14:m>
                  <m:oMathPara xmlns:m="http://schemas.openxmlformats.org/officeDocument/2006/math">
                    <m:oMathParaPr>
                      <m:jc m:val="center"/>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mr>
                            <m:m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i="1">
                                        <a:latin typeface="Cambria Math" panose="02040503050406030204" pitchFamily="18" charset="0"/>
                                      </a:rPr>
                                      <m:t>2</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2</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mr>
                            <m:mr>
                              <m:e>
                                <m:eqArr>
                                  <m:eqArrPr>
                                    <m:ctrlPr>
                                      <a:rPr lang="en-US" altLang="zh-CN" i="1" smtClean="0">
                                        <a:latin typeface="Cambria Math" panose="02040503050406030204" pitchFamily="18" charset="0"/>
                                      </a:rPr>
                                    </m:ctrlPr>
                                  </m:eqArrPr>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𝑚</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eqArr>
                              </m:e>
                            </m:mr>
                          </m:m>
                        </m:e>
                      </m:d>
                    </m:oMath>
                  </m:oMathPara>
                </a14:m>
                <a:endParaRPr lang="en-US" altLang="zh-CN" dirty="0"/>
              </a:p>
              <a:p>
                <a:pPr lvl="0">
                  <a:spcBef>
                    <a:spcPts val="600"/>
                  </a:spcBef>
                </a:pPr>
                <a:r>
                  <a:rPr lang="zh-CN" altLang="en-US" dirty="0"/>
                  <a:t>       则称此关系式为向量 𝑥 到向量 𝑦 的线性变换，可以写成输出向量  𝑦  等于系数矩阵 𝐴 左乘输入向量 𝑥 ：</a:t>
                </a:r>
                <a:endParaRPr lang="zh-CN" altLang="zh-CN" dirty="0"/>
              </a:p>
            </p:txBody>
          </p:sp>
        </mc:Choice>
        <mc:Fallback xmlns="">
          <p:sp>
            <p:nvSpPr>
              <p:cNvPr id="3" name="Rectangle 2">
                <a:extLst>
                  <a:ext uri="{FF2B5EF4-FFF2-40B4-BE49-F238E27FC236}">
                    <a16:creationId xmlns:a16="http://schemas.microsoft.com/office/drawing/2014/main" id="{98E2C95A-5ADC-4806-9AE8-96C43F7750C2}"/>
                  </a:ext>
                </a:extLst>
              </p:cNvPr>
              <p:cNvSpPr>
                <a:spLocks noGrp="1" noRot="1" noChangeAspect="1" noMove="1" noResize="1" noEditPoints="1" noAdjustHandles="1" noChangeArrowheads="1" noChangeShapeType="1" noTextEdit="1"/>
              </p:cNvSpPr>
              <p:nvPr>
                <p:ph sz="quarter" idx="11"/>
              </p:nvPr>
            </p:nvSpPr>
            <p:spPr>
              <a:xfrm>
                <a:off x="0" y="776238"/>
                <a:ext cx="9144000" cy="4088519"/>
              </a:xfrm>
              <a:blipFill>
                <a:blip r:embed="rId2"/>
                <a:stretch>
                  <a:fillRect l="-467" r="-467"/>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pic>
        <p:nvPicPr>
          <p:cNvPr id="12" name="图片 11">
            <a:extLst>
              <a:ext uri="{FF2B5EF4-FFF2-40B4-BE49-F238E27FC236}">
                <a16:creationId xmlns:a16="http://schemas.microsoft.com/office/drawing/2014/main" id="{D8E0A32B-268A-4564-ADCE-434537361312}"/>
              </a:ext>
            </a:extLst>
          </p:cNvPr>
          <p:cNvPicPr>
            <a:picLocks noChangeAspect="1"/>
          </p:cNvPicPr>
          <p:nvPr/>
        </p:nvPicPr>
        <p:blipFill>
          <a:blip r:embed="rId3"/>
          <a:stretch>
            <a:fillRect/>
          </a:stretch>
        </p:blipFill>
        <p:spPr>
          <a:xfrm>
            <a:off x="457200" y="4775781"/>
            <a:ext cx="8219048" cy="1571429"/>
          </a:xfrm>
          <a:prstGeom prst="rect">
            <a:avLst/>
          </a:prstGeom>
        </p:spPr>
      </p:pic>
    </p:spTree>
    <p:extLst>
      <p:ext uri="{BB962C8B-B14F-4D97-AF65-F5344CB8AC3E}">
        <p14:creationId xmlns:p14="http://schemas.microsoft.com/office/powerpoint/2010/main" val="41129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5210877"/>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在进行向量与矩阵乘法的时候，矩阵</a:t>
            </a:r>
            <a:r>
              <a:rPr lang="en-US" altLang="zh-CN" dirty="0"/>
              <a:t>A</a:t>
            </a:r>
            <a:r>
              <a:rPr lang="zh-CN" altLang="en-US" dirty="0"/>
              <a:t>在左，列向量</a:t>
            </a:r>
            <a:r>
              <a:rPr lang="en-US" altLang="zh-CN" dirty="0"/>
              <a:t>x</a:t>
            </a:r>
            <a:r>
              <a:rPr lang="zh-CN" altLang="en-US" dirty="0"/>
              <a:t>在右，即</a:t>
            </a:r>
            <a:r>
              <a:rPr lang="en-US" altLang="zh-CN" dirty="0"/>
              <a:t>Ax</a:t>
            </a:r>
            <a:r>
              <a:rPr lang="zh-CN" altLang="en-US" dirty="0"/>
              <a:t>的顺序不能变。对照矩阵与矩阵的乘法规则，我们可以总结矩阵与向量的乘法规则：</a:t>
            </a:r>
            <a:r>
              <a:rPr lang="zh-CN" altLang="en-US" dirty="0">
                <a:solidFill>
                  <a:srgbClr val="0000FF"/>
                </a:solidFill>
              </a:rPr>
              <a:t>当把列向量看作是一个列数为</a:t>
            </a:r>
            <a:r>
              <a:rPr lang="en-US" altLang="zh-CN" dirty="0">
                <a:solidFill>
                  <a:srgbClr val="0000FF"/>
                </a:solidFill>
              </a:rPr>
              <a:t>1</a:t>
            </a:r>
            <a:r>
              <a:rPr lang="zh-CN" altLang="en-US" dirty="0">
                <a:solidFill>
                  <a:srgbClr val="0000FF"/>
                </a:solidFill>
              </a:rPr>
              <a:t>的特殊矩阵时，那么运算过程就变得比较简单了</a:t>
            </a:r>
            <a:r>
              <a:rPr lang="zh-CN" altLang="en-US" dirty="0"/>
              <a:t>。</a:t>
            </a:r>
          </a:p>
          <a:p>
            <a:pPr marL="342900" lvl="0" indent="-342900">
              <a:lnSpc>
                <a:spcPct val="150000"/>
              </a:lnSpc>
              <a:buFont typeface="Wingdings" panose="05000000000000000000" pitchFamily="2" charset="2"/>
              <a:buChar char="l"/>
            </a:pPr>
            <a:r>
              <a:rPr lang="zh-CN" altLang="en-US" dirty="0"/>
              <a:t>矩阵在左，列向量在右，矩阵的</a:t>
            </a:r>
            <a:r>
              <a:rPr lang="zh-CN" altLang="en-US" dirty="0">
                <a:solidFill>
                  <a:srgbClr val="0000FF"/>
                </a:solidFill>
              </a:rPr>
              <a:t>列数</a:t>
            </a:r>
            <a:r>
              <a:rPr lang="zh-CN" altLang="en-US" dirty="0"/>
              <a:t>和列向量的</a:t>
            </a:r>
            <a:r>
              <a:rPr lang="zh-CN" altLang="en-US" dirty="0">
                <a:solidFill>
                  <a:srgbClr val="0000FF"/>
                </a:solidFill>
              </a:rPr>
              <a:t>维数</a:t>
            </a:r>
            <a:r>
              <a:rPr lang="zh-CN" altLang="en-US" dirty="0"/>
              <a:t>必须相等</a:t>
            </a:r>
          </a:p>
          <a:p>
            <a:pPr marL="342900" lvl="0" indent="-342900">
              <a:lnSpc>
                <a:spcPct val="150000"/>
              </a:lnSpc>
              <a:buFont typeface="Wingdings" panose="05000000000000000000" pitchFamily="2" charset="2"/>
              <a:buChar char="l"/>
            </a:pPr>
            <a:r>
              <a:rPr lang="zh-CN" altLang="en-US" dirty="0"/>
              <a:t>矩阵和列向量相乘的</a:t>
            </a:r>
            <a:r>
              <a:rPr lang="zh-CN" altLang="en-US" dirty="0">
                <a:solidFill>
                  <a:srgbClr val="0000FF"/>
                </a:solidFill>
              </a:rPr>
              <a:t>结果</a:t>
            </a:r>
            <a:r>
              <a:rPr lang="zh-CN" altLang="en-US" dirty="0"/>
              <a:t>也</a:t>
            </a:r>
            <a:r>
              <a:rPr lang="zh-CN" altLang="en-US" dirty="0">
                <a:solidFill>
                  <a:srgbClr val="0000FF"/>
                </a:solidFill>
              </a:rPr>
              <a:t>是</a:t>
            </a:r>
            <a:r>
              <a:rPr lang="zh-CN" altLang="en-US" dirty="0"/>
              <a:t>一个</a:t>
            </a:r>
            <a:r>
              <a:rPr lang="zh-CN" altLang="en-US" dirty="0">
                <a:solidFill>
                  <a:srgbClr val="0000FF"/>
                </a:solidFill>
              </a:rPr>
              <a:t>列向量</a:t>
            </a:r>
            <a:r>
              <a:rPr lang="zh-CN" altLang="en-US" dirty="0"/>
              <a:t>；</a:t>
            </a:r>
          </a:p>
          <a:p>
            <a:pPr marL="342900" lvl="0" indent="-342900">
              <a:lnSpc>
                <a:spcPct val="150000"/>
              </a:lnSpc>
              <a:buFont typeface="Wingdings" panose="05000000000000000000" pitchFamily="2" charset="2"/>
              <a:buChar char="l"/>
            </a:pPr>
            <a:r>
              <a:rPr lang="zh-CN" altLang="en-US" dirty="0"/>
              <a:t>矩阵的</a:t>
            </a:r>
            <a:r>
              <a:rPr lang="zh-CN" altLang="en-US" dirty="0">
                <a:solidFill>
                  <a:srgbClr val="0000FF"/>
                </a:solidFill>
              </a:rPr>
              <a:t>行数</a:t>
            </a:r>
            <a:r>
              <a:rPr lang="zh-CN" altLang="en-US" dirty="0"/>
              <a:t>就是结果向量的</a:t>
            </a:r>
            <a:r>
              <a:rPr lang="zh-CN" altLang="en-US" dirty="0">
                <a:solidFill>
                  <a:srgbClr val="0000FF"/>
                </a:solidFill>
              </a:rPr>
              <a:t>维数</a:t>
            </a:r>
            <a:r>
              <a:rPr lang="zh-CN" altLang="en-US" dirty="0"/>
              <a:t>；</a:t>
            </a:r>
          </a:p>
          <a:p>
            <a:pPr marL="342900" lvl="0" indent="-342900">
              <a:lnSpc>
                <a:spcPct val="150000"/>
              </a:lnSpc>
              <a:buFont typeface="Wingdings" panose="05000000000000000000" pitchFamily="2" charset="2"/>
              <a:buChar char="l"/>
            </a:pPr>
            <a:r>
              <a:rPr lang="zh-CN" altLang="en-US" dirty="0"/>
              <a:t>乘法运算的实施过程就是：矩阵的每行和列向量的对应元素分别</a:t>
            </a:r>
            <a:r>
              <a:rPr lang="zh-CN" altLang="en-US" dirty="0">
                <a:solidFill>
                  <a:srgbClr val="0000FF"/>
                </a:solidFill>
              </a:rPr>
              <a:t>相乘后</a:t>
            </a:r>
            <a:r>
              <a:rPr lang="zh-CN" altLang="en-US" dirty="0"/>
              <a:t>，</a:t>
            </a:r>
            <a:r>
              <a:rPr lang="zh-CN" altLang="en-US" dirty="0">
                <a:solidFill>
                  <a:srgbClr val="0000FF"/>
                </a:solidFill>
              </a:rPr>
              <a:t>再相加</a:t>
            </a:r>
            <a:r>
              <a:rPr lang="zh-CN" altLang="en-US" dirty="0"/>
              <a:t>。</a:t>
            </a:r>
            <a:endParaRPr lang="zh-CN" altLang="zh-CN"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spTree>
    <p:extLst>
      <p:ext uri="{BB962C8B-B14F-4D97-AF65-F5344CB8AC3E}">
        <p14:creationId xmlns:p14="http://schemas.microsoft.com/office/powerpoint/2010/main" val="7136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78517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en-US" altLang="zh-CN" b="1" dirty="0"/>
              <a:t>【</a:t>
            </a:r>
            <a:r>
              <a:rPr lang="zh-CN" altLang="en-US" b="1" dirty="0"/>
              <a:t>例</a:t>
            </a:r>
            <a:r>
              <a:rPr lang="en-US" altLang="zh-CN" b="1" dirty="0"/>
              <a:t>8】</a:t>
            </a:r>
            <a:r>
              <a:rPr lang="zh-CN" altLang="en-US" dirty="0"/>
              <a:t> 给出一个矩阵与向量相乘的例子：</a:t>
            </a:r>
            <a:endParaRPr lang="zh-CN" altLang="zh-CN"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pic>
        <p:nvPicPr>
          <p:cNvPr id="2" name="图片 1">
            <a:extLst>
              <a:ext uri="{FF2B5EF4-FFF2-40B4-BE49-F238E27FC236}">
                <a16:creationId xmlns:a16="http://schemas.microsoft.com/office/drawing/2014/main" id="{D7F145D1-03AD-4D7B-88F0-F786FBD974E8}"/>
              </a:ext>
            </a:extLst>
          </p:cNvPr>
          <p:cNvPicPr>
            <a:picLocks noChangeAspect="1"/>
          </p:cNvPicPr>
          <p:nvPr/>
        </p:nvPicPr>
        <p:blipFill>
          <a:blip r:embed="rId2"/>
          <a:stretch>
            <a:fillRect/>
          </a:stretch>
        </p:blipFill>
        <p:spPr>
          <a:xfrm>
            <a:off x="276726" y="1828800"/>
            <a:ext cx="4019048" cy="1104762"/>
          </a:xfrm>
          <a:prstGeom prst="rect">
            <a:avLst/>
          </a:prstGeom>
        </p:spPr>
      </p:pic>
      <p:sp>
        <p:nvSpPr>
          <p:cNvPr id="10" name="Rectangle 4">
            <a:extLst>
              <a:ext uri="{FF2B5EF4-FFF2-40B4-BE49-F238E27FC236}">
                <a16:creationId xmlns:a16="http://schemas.microsoft.com/office/drawing/2014/main" id="{C60D9A6C-E519-41DB-978E-E5ACF1027B1A}"/>
              </a:ext>
            </a:extLst>
          </p:cNvPr>
          <p:cNvSpPr>
            <a:spLocks noChangeArrowheads="1"/>
          </p:cNvSpPr>
          <p:nvPr/>
        </p:nvSpPr>
        <p:spPr bwMode="auto">
          <a:xfrm>
            <a:off x="0" y="3200945"/>
            <a:ext cx="9144000" cy="32696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j-ea"/>
                <a:ea typeface="+mj-ea"/>
              </a:rPr>
              <a:t>【结果分析】</a:t>
            </a:r>
            <a:endParaRPr kumimoji="0" lang="zh-CN" altLang="zh-CN" sz="2000" b="0" i="0" u="none" strike="noStrike" cap="none" normalizeH="0" baseline="0" dirty="0">
              <a:ln>
                <a:noFill/>
              </a:ln>
              <a:solidFill>
                <a:schemeClr val="tx1"/>
              </a:solidFill>
              <a:effectLst/>
              <a:latin typeface="+mj-ea"/>
              <a:ea typeface="+mj-ea"/>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从程序运行的结果来看，原始向量 𝑢</a:t>
            </a: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表示二维平面的一个点，其在二维平面中的坐标为 A(3, 4)，经过与矩阵 𝐴的乘法运算后，最终将原始点 A 转换为新的目标点B，其空间坐标为B(11,32,53)。</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从以上的例子可以总结出矩阵所发挥的重要作用：</a:t>
            </a:r>
            <a:r>
              <a:rPr kumimoji="0" lang="zh-CN" altLang="zh-CN" sz="2000" b="0" i="0" u="none" strike="noStrike" cap="none" normalizeH="0" baseline="0" dirty="0">
                <a:ln>
                  <a:noFill/>
                </a:ln>
                <a:solidFill>
                  <a:srgbClr val="0000FF"/>
                </a:solidFill>
                <a:effectLst/>
                <a:latin typeface="+mj-ea"/>
                <a:ea typeface="+mj-ea"/>
              </a:rPr>
              <a:t>在指定矩阵的作用下，原始空间中的向量被</a:t>
            </a:r>
            <a:r>
              <a:rPr kumimoji="0" lang="zh-CN" altLang="zh-CN" sz="2000" b="1" i="0" u="none" strike="noStrike" cap="none" normalizeH="0" baseline="0" dirty="0">
                <a:ln>
                  <a:noFill/>
                </a:ln>
                <a:solidFill>
                  <a:srgbClr val="0000FF"/>
                </a:solidFill>
                <a:effectLst/>
                <a:latin typeface="+mj-ea"/>
                <a:ea typeface="+mj-ea"/>
              </a:rPr>
              <a:t>映射</a:t>
            </a:r>
            <a:r>
              <a:rPr kumimoji="0" lang="zh-CN" altLang="zh-CN" sz="2000" b="0" i="0" u="none" strike="noStrike" cap="none" normalizeH="0" baseline="0" dirty="0">
                <a:ln>
                  <a:noFill/>
                </a:ln>
                <a:solidFill>
                  <a:srgbClr val="0000FF"/>
                </a:solidFill>
                <a:effectLst/>
                <a:latin typeface="+mj-ea"/>
                <a:ea typeface="+mj-ea"/>
              </a:rPr>
              <a:t>转换到了目标空间的新坐标，向量的空间位置由此发生了变化，甚至在映射后，目标空间的维数想较于原始空间都有可能发生改变。</a:t>
            </a:r>
          </a:p>
        </p:txBody>
      </p:sp>
      <p:pic>
        <p:nvPicPr>
          <p:cNvPr id="4" name="图片 3">
            <a:extLst>
              <a:ext uri="{FF2B5EF4-FFF2-40B4-BE49-F238E27FC236}">
                <a16:creationId xmlns:a16="http://schemas.microsoft.com/office/drawing/2014/main" id="{DFB42E01-AF7F-4B69-8462-E86744845055}"/>
              </a:ext>
            </a:extLst>
          </p:cNvPr>
          <p:cNvPicPr>
            <a:picLocks noChangeAspect="1"/>
          </p:cNvPicPr>
          <p:nvPr/>
        </p:nvPicPr>
        <p:blipFill>
          <a:blip r:embed="rId3"/>
          <a:stretch>
            <a:fillRect/>
          </a:stretch>
        </p:blipFill>
        <p:spPr>
          <a:xfrm>
            <a:off x="6019800" y="914400"/>
            <a:ext cx="2876190" cy="2647619"/>
          </a:xfrm>
          <a:prstGeom prst="rect">
            <a:avLst/>
          </a:prstGeom>
        </p:spPr>
      </p:pic>
    </p:spTree>
    <p:extLst>
      <p:ext uri="{BB962C8B-B14F-4D97-AF65-F5344CB8AC3E}">
        <p14:creationId xmlns:p14="http://schemas.microsoft.com/office/powerpoint/2010/main" val="28680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矩阵的定义</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488710"/>
              </a:xfrm>
            </p:spPr>
            <p:txBody>
              <a:bodyPr/>
              <a:lstStyle/>
              <a:p>
                <a:pPr>
                  <a:lnSpc>
                    <a:spcPct val="150000"/>
                  </a:lnSpc>
                </a:pPr>
                <a:r>
                  <a:rPr lang="zh-CN" altLang="en-US" b="1" dirty="0"/>
                  <a:t>定义</a:t>
                </a:r>
                <a:r>
                  <a:rPr lang="en-US" altLang="zh-CN" b="1" dirty="0"/>
                  <a:t>1</a:t>
                </a:r>
                <a:r>
                  <a:rPr lang="zh-CN" altLang="en-US" dirty="0"/>
                  <a:t>：由 </a:t>
                </a:r>
                <a:r>
                  <a:rPr lang="en-US" altLang="zh-CN" dirty="0" err="1">
                    <a:solidFill>
                      <a:srgbClr val="0000FF"/>
                    </a:solidFill>
                  </a:rPr>
                  <a:t>m×n</a:t>
                </a:r>
                <a:r>
                  <a:rPr lang="en-US" altLang="zh-CN" dirty="0">
                    <a:solidFill>
                      <a:srgbClr val="0000FF"/>
                    </a:solidFill>
                  </a:rPr>
                  <a:t> </a:t>
                </a:r>
                <a:r>
                  <a:rPr lang="zh-CN" altLang="en-US" dirty="0"/>
                  <a:t>个数</a:t>
                </a:r>
                <a:r>
                  <a:rPr lang="en-US" altLang="zh-CN" dirty="0"/>
                  <a:t>(</a:t>
                </a:r>
                <a:r>
                  <a:rPr lang="en-US" altLang="zh-CN" dirty="0" err="1"/>
                  <a:t>i</a:t>
                </a:r>
                <a:r>
                  <a:rPr lang="en-US" altLang="zh-CN" dirty="0"/>
                  <a:t>=1,2,...,m; j=1,2,...,n) </a:t>
                </a:r>
                <a:r>
                  <a:rPr lang="zh-CN" altLang="en-US" dirty="0"/>
                  <a:t>排成的 </a:t>
                </a:r>
                <a:r>
                  <a:rPr lang="en-US" altLang="zh-CN" dirty="0">
                    <a:solidFill>
                      <a:srgbClr val="0000FF"/>
                    </a:solidFill>
                  </a:rPr>
                  <a:t>m </a:t>
                </a:r>
                <a:r>
                  <a:rPr lang="zh-CN" altLang="en-US" dirty="0">
                    <a:solidFill>
                      <a:srgbClr val="0000FF"/>
                    </a:solidFill>
                  </a:rPr>
                  <a:t>行 </a:t>
                </a:r>
                <a:r>
                  <a:rPr lang="en-US" altLang="zh-CN" dirty="0">
                    <a:solidFill>
                      <a:srgbClr val="0000FF"/>
                    </a:solidFill>
                  </a:rPr>
                  <a:t>n </a:t>
                </a:r>
                <a:r>
                  <a:rPr lang="zh-CN" altLang="en-US" dirty="0">
                    <a:solidFill>
                      <a:srgbClr val="0000FF"/>
                    </a:solidFill>
                  </a:rPr>
                  <a:t>列</a:t>
                </a:r>
                <a:r>
                  <a:rPr lang="zh-CN" altLang="en-US" dirty="0"/>
                  <a:t>的矩形数表就称为矩阵。如下所示，可以试用</a:t>
                </a:r>
                <a:r>
                  <a:rPr lang="zh-CN" altLang="en-US" b="1" i="1" dirty="0"/>
                  <a:t>加粗斜体大写英文字母</a:t>
                </a:r>
                <a:r>
                  <a:rPr lang="zh-CN" altLang="en-US" dirty="0"/>
                  <a:t>来表示一个矩阵。</a:t>
                </a:r>
                <a:endParaRPr lang="en-US" altLang="zh-CN" dirty="0"/>
              </a:p>
              <a:p>
                <a:pPr>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i="1">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22</m:t>
                                          </m:r>
                                        </m:sub>
                                      </m:sSub>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𝑚𝑛</m:t>
                                          </m:r>
                                        </m:sub>
                                      </m:sSub>
                                    </m:e>
                                  </m:mr>
                                </m:m>
                              </m:e>
                            </m:mr>
                          </m:m>
                        </m:e>
                      </m:d>
                    </m:oMath>
                  </m:oMathPara>
                </a14:m>
                <a:endParaRPr lang="en-US" altLang="zh-CN" dirty="0">
                  <a:latin typeface="math"/>
                </a:endParaRPr>
              </a:p>
              <a:p>
                <a:pPr>
                  <a:lnSpc>
                    <a:spcPct val="150000"/>
                  </a:lnSpc>
                </a:pPr>
                <a:r>
                  <a:rPr lang="zh-CN" altLang="en-US" dirty="0">
                    <a:latin typeface="math"/>
                  </a:rPr>
                  <a:t>         矩阵</a:t>
                </a:r>
                <a:r>
                  <a:rPr lang="en-US" altLang="zh-CN" dirty="0">
                    <a:latin typeface="math"/>
                  </a:rPr>
                  <a:t>A </a:t>
                </a:r>
                <a:r>
                  <a:rPr lang="zh-CN" altLang="en-US" dirty="0">
                    <a:latin typeface="math"/>
                  </a:rPr>
                  <a:t>称为 </a:t>
                </a:r>
                <a:r>
                  <a:rPr lang="en-US" altLang="zh-CN" dirty="0">
                    <a:latin typeface="math"/>
                  </a:rPr>
                  <a:t>m </a:t>
                </a:r>
                <a:r>
                  <a:rPr lang="zh-CN" altLang="en-US" dirty="0">
                    <a:latin typeface="math"/>
                  </a:rPr>
                  <a:t>行 </a:t>
                </a:r>
                <a:r>
                  <a:rPr lang="en-US" altLang="zh-CN" dirty="0">
                    <a:latin typeface="math"/>
                  </a:rPr>
                  <a:t>n </a:t>
                </a:r>
                <a:r>
                  <a:rPr lang="zh-CN" altLang="en-US" dirty="0">
                    <a:latin typeface="math"/>
                  </a:rPr>
                  <a:t>列矩阵，简称 </a:t>
                </a:r>
                <a:r>
                  <a:rPr lang="en-US" altLang="zh-CN" dirty="0" err="1">
                    <a:solidFill>
                      <a:srgbClr val="0000FF"/>
                    </a:solidFill>
                    <a:latin typeface="math"/>
                  </a:rPr>
                  <a:t>m×n</a:t>
                </a:r>
                <a:r>
                  <a:rPr lang="en-US" altLang="zh-CN" dirty="0">
                    <a:solidFill>
                      <a:srgbClr val="0000FF"/>
                    </a:solidFill>
                    <a:latin typeface="math"/>
                  </a:rPr>
                  <a:t> (</a:t>
                </a:r>
                <a:r>
                  <a:rPr lang="zh-CN" altLang="en-US" dirty="0">
                    <a:solidFill>
                      <a:srgbClr val="0000FF"/>
                    </a:solidFill>
                    <a:latin typeface="math"/>
                  </a:rPr>
                  <a:t>阶</a:t>
                </a:r>
                <a:r>
                  <a:rPr lang="en-US" altLang="zh-CN" dirty="0">
                    <a:solidFill>
                      <a:srgbClr val="0000FF"/>
                    </a:solidFill>
                    <a:latin typeface="math"/>
                  </a:rPr>
                  <a:t>)</a:t>
                </a:r>
                <a:r>
                  <a:rPr lang="zh-CN" altLang="en-US" dirty="0">
                    <a:latin typeface="math"/>
                  </a:rPr>
                  <a:t>矩阵。为表示它是一个整体，总是加一个</a:t>
                </a:r>
                <a:r>
                  <a:rPr lang="zh-CN" altLang="en-US" dirty="0">
                    <a:solidFill>
                      <a:schemeClr val="accent6">
                        <a:lumMod val="75000"/>
                      </a:schemeClr>
                    </a:solidFill>
                    <a:latin typeface="math"/>
                  </a:rPr>
                  <a:t>括弧</a:t>
                </a:r>
                <a:r>
                  <a:rPr lang="zh-CN" altLang="en-US" dirty="0">
                    <a:latin typeface="math"/>
                  </a:rPr>
                  <a:t>或者</a:t>
                </a:r>
                <a:r>
                  <a:rPr lang="zh-CN" altLang="en-US" dirty="0">
                    <a:solidFill>
                      <a:schemeClr val="accent6">
                        <a:lumMod val="75000"/>
                      </a:schemeClr>
                    </a:solidFill>
                    <a:latin typeface="math"/>
                  </a:rPr>
                  <a:t>方括号</a:t>
                </a:r>
                <a:r>
                  <a:rPr lang="zh-CN" altLang="en-US" dirty="0">
                    <a:latin typeface="math"/>
                  </a:rPr>
                  <a:t>来表示它。矩阵中的 </a:t>
                </a:r>
                <a:r>
                  <a:rPr lang="en-US" altLang="zh-CN" dirty="0" err="1">
                    <a:latin typeface="math"/>
                  </a:rPr>
                  <a:t>m×n</a:t>
                </a:r>
                <a:r>
                  <a:rPr lang="en-US" altLang="zh-CN" dirty="0">
                    <a:latin typeface="math"/>
                  </a:rPr>
                  <a:t> </a:t>
                </a:r>
                <a:r>
                  <a:rPr lang="zh-CN" altLang="en-US" dirty="0">
                    <a:latin typeface="math"/>
                  </a:rPr>
                  <a:t>个数称为矩阵</a:t>
                </a:r>
                <a:r>
                  <a:rPr lang="en-US" altLang="zh-CN" dirty="0">
                    <a:latin typeface="math"/>
                  </a:rPr>
                  <a:t>A</a:t>
                </a:r>
                <a:r>
                  <a:rPr lang="zh-CN" altLang="en-US" dirty="0">
                    <a:latin typeface="math"/>
                  </a:rPr>
                  <a:t>的元素，其中 </a:t>
                </a:r>
                <a:r>
                  <a:rPr lang="zh-CN" altLang="en-US" dirty="0">
                    <a:solidFill>
                      <a:schemeClr val="accent6">
                        <a:lumMod val="75000"/>
                      </a:schemeClr>
                    </a:solidFill>
                    <a:latin typeface="math"/>
                  </a:rPr>
                  <a:t>𝑎</a:t>
                </a:r>
                <a:r>
                  <a:rPr lang="zh-CN" altLang="en-US" baseline="-25000" dirty="0">
                    <a:solidFill>
                      <a:schemeClr val="accent6">
                        <a:lumMod val="75000"/>
                      </a:schemeClr>
                    </a:solidFill>
                    <a:latin typeface="math"/>
                  </a:rPr>
                  <a:t>𝑖𝑗</a:t>
                </a:r>
                <a:r>
                  <a:rPr lang="zh-CN" altLang="en-US" dirty="0">
                    <a:latin typeface="math"/>
                  </a:rPr>
                  <a:t> 表示</a:t>
                </a:r>
                <a:r>
                  <a:rPr lang="zh-CN" altLang="en-US" dirty="0">
                    <a:solidFill>
                      <a:srgbClr val="0000FF"/>
                    </a:solidFill>
                    <a:latin typeface="math"/>
                  </a:rPr>
                  <a:t>矩阵</a:t>
                </a:r>
                <a:r>
                  <a:rPr lang="en-US" altLang="zh-CN" dirty="0">
                    <a:solidFill>
                      <a:srgbClr val="0000FF"/>
                    </a:solidFill>
                    <a:latin typeface="math"/>
                  </a:rPr>
                  <a:t>A</a:t>
                </a:r>
                <a:r>
                  <a:rPr lang="zh-CN" altLang="en-US" dirty="0">
                    <a:latin typeface="math"/>
                  </a:rPr>
                  <a:t>的</a:t>
                </a:r>
                <a:r>
                  <a:rPr lang="zh-CN" altLang="en-US" dirty="0">
                    <a:solidFill>
                      <a:schemeClr val="accent6">
                        <a:lumMod val="50000"/>
                      </a:schemeClr>
                    </a:solidFill>
                    <a:latin typeface="math"/>
                  </a:rPr>
                  <a:t>第 </a:t>
                </a:r>
                <a:r>
                  <a:rPr lang="en-US" altLang="zh-CN" dirty="0" err="1">
                    <a:solidFill>
                      <a:schemeClr val="accent6">
                        <a:lumMod val="50000"/>
                      </a:schemeClr>
                    </a:solidFill>
                    <a:latin typeface="math"/>
                  </a:rPr>
                  <a:t>i</a:t>
                </a:r>
                <a:r>
                  <a:rPr lang="en-US" altLang="zh-CN" dirty="0">
                    <a:solidFill>
                      <a:schemeClr val="accent6">
                        <a:lumMod val="50000"/>
                      </a:schemeClr>
                    </a:solidFill>
                    <a:latin typeface="math"/>
                  </a:rPr>
                  <a:t> </a:t>
                </a:r>
                <a:r>
                  <a:rPr lang="zh-CN" altLang="en-US" dirty="0">
                    <a:solidFill>
                      <a:schemeClr val="accent6">
                        <a:lumMod val="50000"/>
                      </a:schemeClr>
                    </a:solidFill>
                    <a:latin typeface="math"/>
                  </a:rPr>
                  <a:t>行第 </a:t>
                </a:r>
                <a:r>
                  <a:rPr lang="en-US" altLang="zh-CN" dirty="0">
                    <a:solidFill>
                      <a:schemeClr val="accent6">
                        <a:lumMod val="50000"/>
                      </a:schemeClr>
                    </a:solidFill>
                    <a:latin typeface="math"/>
                  </a:rPr>
                  <a:t>j </a:t>
                </a:r>
                <a:r>
                  <a:rPr lang="zh-CN" altLang="en-US" dirty="0">
                    <a:solidFill>
                      <a:schemeClr val="accent6">
                        <a:lumMod val="50000"/>
                      </a:schemeClr>
                    </a:solidFill>
                    <a:latin typeface="math"/>
                  </a:rPr>
                  <a:t>列</a:t>
                </a:r>
                <a:r>
                  <a:rPr lang="zh-CN" altLang="en-US" dirty="0">
                    <a:latin typeface="math"/>
                  </a:rPr>
                  <a:t>元素。</a:t>
                </a:r>
                <a:r>
                  <a:rPr lang="en-US" altLang="zh-CN" dirty="0" err="1">
                    <a:latin typeface="math"/>
                  </a:rPr>
                  <a:t>m×n</a:t>
                </a:r>
                <a:r>
                  <a:rPr lang="en-US" altLang="zh-CN" dirty="0">
                    <a:latin typeface="math"/>
                  </a:rPr>
                  <a:t> </a:t>
                </a:r>
                <a:r>
                  <a:rPr lang="zh-CN" altLang="en-US" dirty="0">
                    <a:latin typeface="math"/>
                  </a:rPr>
                  <a:t>矩阵也可以被记作  </a:t>
                </a:r>
                <a:r>
                  <a:rPr lang="zh-CN" altLang="en-US" b="1" dirty="0">
                    <a:latin typeface="math"/>
                  </a:rPr>
                  <a:t>𝐴</a:t>
                </a:r>
                <a:r>
                  <a:rPr lang="zh-CN" altLang="en-US" baseline="-25000" dirty="0">
                    <a:latin typeface="math"/>
                  </a:rPr>
                  <a:t>𝑚</a:t>
                </a:r>
                <a:r>
                  <a:rPr lang="en-US" altLang="zh-CN" baseline="-25000" dirty="0">
                    <a:latin typeface="math"/>
                  </a:rPr>
                  <a:t>×</a:t>
                </a:r>
                <a:r>
                  <a:rPr lang="zh-CN" altLang="en-US" baseline="-25000" dirty="0">
                    <a:latin typeface="math"/>
                  </a:rPr>
                  <a:t>𝑛</a:t>
                </a:r>
                <a:r>
                  <a:rPr lang="zh-CN" altLang="en-US" dirty="0">
                    <a:latin typeface="math"/>
                  </a:rPr>
                  <a:t>。</a:t>
                </a:r>
              </a:p>
            </p:txBody>
          </p:sp>
        </mc:Choice>
        <mc:Fallback xmlns="">
          <p:sp>
            <p:nvSpPr>
              <p:cNvPr id="4" name="内容占位符 3">
                <a:extLst>
                  <a:ext uri="{FF2B5EF4-FFF2-40B4-BE49-F238E27FC236}">
                    <a16:creationId xmlns:a16="http://schemas.microsoft.com/office/drawing/2014/main" id="{CB0B3645-6502-4185-BCD4-458D9013AA9C}"/>
                  </a:ext>
                </a:extLst>
              </p:cNvPr>
              <p:cNvSpPr>
                <a:spLocks noGrp="1" noRot="1" noChangeAspect="1" noMove="1" noResize="1" noEditPoints="1" noAdjustHandles="1" noChangeArrowheads="1" noChangeShapeType="1" noTextEdit="1"/>
              </p:cNvSpPr>
              <p:nvPr>
                <p:ph sz="quarter" idx="11"/>
              </p:nvPr>
            </p:nvSpPr>
            <p:spPr>
              <a:xfrm>
                <a:off x="0" y="1397097"/>
                <a:ext cx="9144000" cy="5488710"/>
              </a:xfrm>
              <a:blipFill>
                <a:blip r:embed="rId2"/>
                <a:stretch>
                  <a:fillRect l="-467" r="-46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spTree>
    <p:extLst>
      <p:ext uri="{BB962C8B-B14F-4D97-AF65-F5344CB8AC3E}">
        <p14:creationId xmlns:p14="http://schemas.microsoft.com/office/powerpoint/2010/main" val="148362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矩阵的应用案例</a:t>
            </a:r>
          </a:p>
        </p:txBody>
      </p:sp>
    </p:spTree>
    <p:extLst>
      <p:ext uri="{BB962C8B-B14F-4D97-AF65-F5344CB8AC3E}">
        <p14:creationId xmlns:p14="http://schemas.microsoft.com/office/powerpoint/2010/main" val="4046805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0" y="1397097"/>
            <a:ext cx="9144000" cy="1452156"/>
          </a:xfrm>
        </p:spPr>
        <p:txBody>
          <a:bodyPr/>
          <a:lstStyle/>
          <a:p>
            <a:r>
              <a:rPr lang="zh-CN" altLang="en-US" sz="2000" dirty="0"/>
              <a:t>       某厂生产三种产品，它的成本分为三类。每一类成本中，给出生产单个产品时估计需要的量。同时给出每季度生产每种产品数量的估计。该公司希望在股东会上用一个表格展示出每一季度三类成本的数量：原料费、工资和管理费。</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6" name="图片 5">
            <a:extLst>
              <a:ext uri="{FF2B5EF4-FFF2-40B4-BE49-F238E27FC236}">
                <a16:creationId xmlns:a16="http://schemas.microsoft.com/office/drawing/2014/main" id="{DE326875-6325-49B2-B00C-A12796BF6D7B}"/>
              </a:ext>
            </a:extLst>
          </p:cNvPr>
          <p:cNvPicPr>
            <a:picLocks noChangeAspect="1"/>
          </p:cNvPicPr>
          <p:nvPr/>
        </p:nvPicPr>
        <p:blipFill rotWithShape="1">
          <a:blip r:embed="rId2"/>
          <a:srcRect t="46649"/>
          <a:stretch/>
        </p:blipFill>
        <p:spPr>
          <a:xfrm>
            <a:off x="838200" y="4572000"/>
            <a:ext cx="7409524" cy="2001925"/>
          </a:xfrm>
          <a:prstGeom prst="rect">
            <a:avLst/>
          </a:prstGeom>
        </p:spPr>
      </p:pic>
      <p:pic>
        <p:nvPicPr>
          <p:cNvPr id="7" name="图片 6">
            <a:extLst>
              <a:ext uri="{FF2B5EF4-FFF2-40B4-BE49-F238E27FC236}">
                <a16:creationId xmlns:a16="http://schemas.microsoft.com/office/drawing/2014/main" id="{DF28C37C-2E74-4655-8C8D-5DF2FB0E99DC}"/>
              </a:ext>
            </a:extLst>
          </p:cNvPr>
          <p:cNvPicPr>
            <a:picLocks noChangeAspect="1"/>
          </p:cNvPicPr>
          <p:nvPr/>
        </p:nvPicPr>
        <p:blipFill rotWithShape="1">
          <a:blip r:embed="rId2"/>
          <a:srcRect b="57412"/>
          <a:stretch/>
        </p:blipFill>
        <p:spPr>
          <a:xfrm>
            <a:off x="867238" y="2821543"/>
            <a:ext cx="7409524" cy="1598057"/>
          </a:xfrm>
          <a:prstGeom prst="rect">
            <a:avLst/>
          </a:prstGeom>
        </p:spPr>
      </p:pic>
    </p:spTree>
    <p:extLst>
      <p:ext uri="{BB962C8B-B14F-4D97-AF65-F5344CB8AC3E}">
        <p14:creationId xmlns:p14="http://schemas.microsoft.com/office/powerpoint/2010/main" val="7791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3583509"/>
          </a:xfrm>
        </p:spPr>
        <p:txBody>
          <a:bodyPr/>
          <a:lstStyle/>
          <a:p>
            <a:pPr marL="342900" indent="-342900">
              <a:lnSpc>
                <a:spcPct val="120000"/>
              </a:lnSpc>
              <a:buFont typeface="Wingdings" panose="05000000000000000000" pitchFamily="2" charset="2"/>
              <a:buChar char="l"/>
            </a:pPr>
            <a:r>
              <a:rPr lang="zh-CN" altLang="en-US" sz="2000" dirty="0"/>
              <a:t>如果按  𝑄</a:t>
            </a:r>
            <a:r>
              <a:rPr lang="en-US" altLang="zh-CN" sz="2000" dirty="0"/>
              <a:t>=</a:t>
            </a:r>
            <a:r>
              <a:rPr lang="zh-CN" altLang="en-US" sz="2000" dirty="0"/>
              <a:t>𝑀∗𝑃  构造乘积，则</a:t>
            </a:r>
            <a:r>
              <a:rPr lang="en-US" altLang="zh-CN" sz="2000" dirty="0"/>
              <a:t>MP</a:t>
            </a:r>
            <a:r>
              <a:rPr lang="zh-CN" altLang="en-US" sz="2000" dirty="0"/>
              <a:t>的第一列表示夏季的成本。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0.1∗4000+0.3∗2000+0.15∗5800=1870 </a:t>
            </a:r>
          </a:p>
          <a:p>
            <a:pPr marL="800089" lvl="1" indent="-342900">
              <a:lnSpc>
                <a:spcPct val="120000"/>
              </a:lnSpc>
              <a:buFont typeface="Arial" panose="020B0604020202020204" pitchFamily="34" charset="0"/>
              <a:buChar char="•"/>
            </a:pPr>
            <a:r>
              <a:rPr lang="zh-CN" altLang="en-US" sz="2000" dirty="0"/>
              <a:t>工资： </a:t>
            </a:r>
            <a:r>
              <a:rPr lang="en-US" altLang="zh-CN" sz="2000" dirty="0"/>
              <a:t>0.3∗4000+0.4∗2000+0.25∗5800=3450 </a:t>
            </a:r>
          </a:p>
          <a:p>
            <a:pPr marL="800089" lvl="1" indent="-342900">
              <a:lnSpc>
                <a:spcPct val="120000"/>
              </a:lnSpc>
              <a:buFont typeface="Arial" panose="020B0604020202020204" pitchFamily="34" charset="0"/>
              <a:buChar char="•"/>
            </a:pPr>
            <a:r>
              <a:rPr lang="zh-CN" altLang="en-US" sz="2000" dirty="0"/>
              <a:t>管理费和其他： </a:t>
            </a:r>
            <a:r>
              <a:rPr lang="en-US" altLang="zh-CN" sz="2000" dirty="0"/>
              <a:t>0.1∗4000+0.2∗2000+0.15∗5800=1670 </a:t>
            </a:r>
          </a:p>
          <a:p>
            <a:pPr marL="457200" indent="-457200">
              <a:lnSpc>
                <a:spcPct val="120000"/>
              </a:lnSpc>
              <a:buFont typeface="Wingdings" panose="05000000000000000000" pitchFamily="2" charset="2"/>
              <a:buChar char="l"/>
            </a:pPr>
            <a:r>
              <a:rPr lang="en-US" altLang="zh-CN" sz="2000" dirty="0"/>
              <a:t>MP</a:t>
            </a:r>
            <a:r>
              <a:rPr lang="zh-CN" altLang="en-US" sz="2000" dirty="0"/>
              <a:t>的第二列表示秋季的成本。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0.1∗4500+0.3∗2600+0.15∗6200=2100 </a:t>
            </a:r>
          </a:p>
          <a:p>
            <a:pPr marL="800089" lvl="1" indent="-342900">
              <a:lnSpc>
                <a:spcPct val="120000"/>
              </a:lnSpc>
              <a:buFont typeface="Arial" panose="020B0604020202020204" pitchFamily="34" charset="0"/>
              <a:buChar char="•"/>
            </a:pPr>
            <a:r>
              <a:rPr lang="zh-CN" altLang="en-US" sz="2000" dirty="0"/>
              <a:t>工资</a:t>
            </a:r>
            <a:r>
              <a:rPr lang="en-US" altLang="zh-CN" sz="2000" dirty="0"/>
              <a:t>:  0.3∗4500+0.4∗2600+0.25∗6200 </a:t>
            </a:r>
          </a:p>
          <a:p>
            <a:pPr marL="800089" lvl="1" indent="-342900">
              <a:lnSpc>
                <a:spcPct val="120000"/>
              </a:lnSpc>
              <a:buFont typeface="Arial" panose="020B0604020202020204" pitchFamily="34" charset="0"/>
              <a:buChar char="•"/>
            </a:pPr>
            <a:r>
              <a:rPr lang="zh-CN" altLang="en-US" sz="2000" dirty="0"/>
              <a:t>管理费和其他</a:t>
            </a:r>
            <a:r>
              <a:rPr lang="en-US" altLang="zh-CN" sz="2000" dirty="0"/>
              <a:t>:  0.1∗4500+0.2∗2600+0.15∗6200  </a:t>
            </a:r>
          </a:p>
          <a:p>
            <a:pPr marL="342900" indent="-342900">
              <a:lnSpc>
                <a:spcPct val="120000"/>
              </a:lnSpc>
              <a:buFont typeface="Wingdings" panose="05000000000000000000" pitchFamily="2" charset="2"/>
              <a:buChar char="l"/>
            </a:pPr>
            <a:r>
              <a:rPr lang="en-US" altLang="zh-CN" sz="2000" dirty="0"/>
              <a:t>MP</a:t>
            </a:r>
            <a:r>
              <a:rPr lang="zh-CN" altLang="en-US" sz="2000" dirty="0"/>
              <a:t>的第三列和第四列表示冬季和秋季的成本。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spTree>
    <p:extLst>
      <p:ext uri="{BB962C8B-B14F-4D97-AF65-F5344CB8AC3E}">
        <p14:creationId xmlns:p14="http://schemas.microsoft.com/office/powerpoint/2010/main" val="60089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1000"/>
                                        <p:tgtEl>
                                          <p:spTgt spid="5">
                                            <p:txEl>
                                              <p:pRg st="4" end="4"/>
                                            </p:txEl>
                                          </p:spTgt>
                                        </p:tgtEl>
                                      </p:cBhvr>
                                    </p:animEffect>
                                    <p:anim calcmode="lin" valueType="num">
                                      <p:cBhvr>
                                        <p:cTn id="4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1000"/>
                                        <p:tgtEl>
                                          <p:spTgt spid="5">
                                            <p:txEl>
                                              <p:pRg st="5" end="5"/>
                                            </p:txEl>
                                          </p:spTgt>
                                        </p:tgtEl>
                                      </p:cBhvr>
                                    </p:animEffect>
                                    <p:anim calcmode="lin" valueType="num">
                                      <p:cBhvr>
                                        <p:cTn id="4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42" presetClass="entr" presetSubtype="0" fill="hold" nodeType="after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1000"/>
                                        <p:tgtEl>
                                          <p:spTgt spid="5">
                                            <p:txEl>
                                              <p:pRg st="7" end="7"/>
                                            </p:txEl>
                                          </p:spTgt>
                                        </p:tgtEl>
                                      </p:cBhvr>
                                    </p:animEffect>
                                    <p:anim calcmode="lin" valueType="num">
                                      <p:cBhvr>
                                        <p:cTn id="5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1000"/>
                                        <p:tgtEl>
                                          <p:spTgt spid="5">
                                            <p:txEl>
                                              <p:pRg st="8" end="8"/>
                                            </p:txEl>
                                          </p:spTgt>
                                        </p:tgtEl>
                                      </p:cBhvr>
                                    </p:animEffect>
                                    <p:anim calcmode="lin" valueType="num">
                                      <p:cBhvr>
                                        <p:cTn id="6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1736849"/>
          </a:xfrm>
        </p:spPr>
        <p:txBody>
          <a:bodyPr/>
          <a:lstStyle/>
          <a:p>
            <a:pPr>
              <a:lnSpc>
                <a:spcPct val="120000"/>
              </a:lnSpc>
            </a:pPr>
            <a:r>
              <a:rPr lang="en-US" altLang="zh-CN" sz="2000" dirty="0"/>
              <a:t>       MP</a:t>
            </a:r>
            <a:r>
              <a:rPr lang="zh-CN" altLang="en-US" sz="2000" dirty="0"/>
              <a:t>第一行的元素表示四个季度原料的总成本，第二和第三行的元素分别表示四个季度中每一季度工资和管理的成本。每一类成本的年度总成本可由矩阵的每一行元素相加得到。每一列元素相加，即可得到每一季度的总成本。下表汇总了总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pic>
        <p:nvPicPr>
          <p:cNvPr id="2" name="图片 1">
            <a:extLst>
              <a:ext uri="{FF2B5EF4-FFF2-40B4-BE49-F238E27FC236}">
                <a16:creationId xmlns:a16="http://schemas.microsoft.com/office/drawing/2014/main" id="{42436B23-BD4B-4FB0-B9DC-DC7857873931}"/>
              </a:ext>
            </a:extLst>
          </p:cNvPr>
          <p:cNvPicPr>
            <a:picLocks noChangeAspect="1"/>
          </p:cNvPicPr>
          <p:nvPr/>
        </p:nvPicPr>
        <p:blipFill>
          <a:blip r:embed="rId3"/>
          <a:stretch>
            <a:fillRect/>
          </a:stretch>
        </p:blipFill>
        <p:spPr>
          <a:xfrm>
            <a:off x="2324381" y="4489946"/>
            <a:ext cx="4495238" cy="2152381"/>
          </a:xfrm>
          <a:prstGeom prst="rect">
            <a:avLst/>
          </a:prstGeom>
        </p:spPr>
      </p:pic>
    </p:spTree>
    <p:extLst>
      <p:ext uri="{BB962C8B-B14F-4D97-AF65-F5344CB8AC3E}">
        <p14:creationId xmlns:p14="http://schemas.microsoft.com/office/powerpoint/2010/main" val="15008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8" name="图片 7">
            <a:extLst>
              <a:ext uri="{FF2B5EF4-FFF2-40B4-BE49-F238E27FC236}">
                <a16:creationId xmlns:a16="http://schemas.microsoft.com/office/drawing/2014/main" id="{B205892C-F489-438F-8D5C-AF0B1453650F}"/>
              </a:ext>
            </a:extLst>
          </p:cNvPr>
          <p:cNvPicPr>
            <a:picLocks noChangeAspect="1"/>
          </p:cNvPicPr>
          <p:nvPr/>
        </p:nvPicPr>
        <p:blipFill>
          <a:blip r:embed="rId2"/>
          <a:stretch>
            <a:fillRect/>
          </a:stretch>
        </p:blipFill>
        <p:spPr>
          <a:xfrm>
            <a:off x="152400" y="1629400"/>
            <a:ext cx="8533333" cy="4857143"/>
          </a:xfrm>
          <a:prstGeom prst="rect">
            <a:avLst/>
          </a:prstGeom>
        </p:spPr>
      </p:pic>
      <p:pic>
        <p:nvPicPr>
          <p:cNvPr id="9" name="图片 8">
            <a:extLst>
              <a:ext uri="{FF2B5EF4-FFF2-40B4-BE49-F238E27FC236}">
                <a16:creationId xmlns:a16="http://schemas.microsoft.com/office/drawing/2014/main" id="{405D057C-4D04-4D60-9FE0-9DFF8F6770BF}"/>
              </a:ext>
            </a:extLst>
          </p:cNvPr>
          <p:cNvPicPr>
            <a:picLocks noChangeAspect="1"/>
          </p:cNvPicPr>
          <p:nvPr/>
        </p:nvPicPr>
        <p:blipFill>
          <a:blip r:embed="rId3"/>
          <a:stretch>
            <a:fillRect/>
          </a:stretch>
        </p:blipFill>
        <p:spPr>
          <a:xfrm>
            <a:off x="5124836" y="4650145"/>
            <a:ext cx="4028495" cy="1836398"/>
          </a:xfrm>
          <a:prstGeom prst="rect">
            <a:avLst/>
          </a:prstGeom>
        </p:spPr>
      </p:pic>
    </p:spTree>
    <p:extLst>
      <p:ext uri="{BB962C8B-B14F-4D97-AF65-F5344CB8AC3E}">
        <p14:creationId xmlns:p14="http://schemas.microsoft.com/office/powerpoint/2010/main" val="16158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412536"/>
              </a:xfrm>
            </p:spPr>
            <p:txBody>
              <a:bodyPr/>
              <a:lstStyle/>
              <a:p>
                <a:r>
                  <a:rPr lang="zh-CN" altLang="en-US" dirty="0">
                    <a:solidFill>
                      <a:srgbClr val="7030A0"/>
                    </a:solidFill>
                  </a:rPr>
                  <a:t>        某城镇中，有</a:t>
                </a:r>
                <a:r>
                  <a:rPr lang="en-US" altLang="zh-CN" dirty="0">
                    <a:solidFill>
                      <a:srgbClr val="7030A0"/>
                    </a:solidFill>
                  </a:rPr>
                  <a:t>8000</a:t>
                </a:r>
                <a:r>
                  <a:rPr lang="zh-CN" altLang="en-US" dirty="0">
                    <a:solidFill>
                      <a:srgbClr val="7030A0"/>
                    </a:solidFill>
                  </a:rPr>
                  <a:t>位已婚女性和</a:t>
                </a:r>
                <a:r>
                  <a:rPr lang="en-US" altLang="zh-CN" dirty="0">
                    <a:solidFill>
                      <a:srgbClr val="7030A0"/>
                    </a:solidFill>
                  </a:rPr>
                  <a:t>2000</a:t>
                </a:r>
                <a:r>
                  <a:rPr lang="zh-CN" altLang="en-US" dirty="0">
                    <a:solidFill>
                      <a:srgbClr val="7030A0"/>
                    </a:solidFill>
                  </a:rPr>
                  <a:t>位单身女性，假设每年有</a:t>
                </a:r>
                <a:r>
                  <a:rPr lang="en-US" altLang="zh-CN" dirty="0">
                    <a:solidFill>
                      <a:srgbClr val="7030A0"/>
                    </a:solidFill>
                  </a:rPr>
                  <a:t>30%</a:t>
                </a:r>
                <a:r>
                  <a:rPr lang="zh-CN" altLang="en-US" dirty="0">
                    <a:solidFill>
                      <a:srgbClr val="7030A0"/>
                    </a:solidFill>
                  </a:rPr>
                  <a:t>的已婚女性离婚，</a:t>
                </a:r>
                <a:r>
                  <a:rPr lang="en-US" altLang="zh-CN" dirty="0">
                    <a:solidFill>
                      <a:srgbClr val="7030A0"/>
                    </a:solidFill>
                  </a:rPr>
                  <a:t>20%</a:t>
                </a:r>
                <a:r>
                  <a:rPr lang="zh-CN" altLang="en-US" dirty="0">
                    <a:solidFill>
                      <a:srgbClr val="7030A0"/>
                    </a:solidFill>
                  </a:rPr>
                  <a:t>的单身女性结婚。假设所有女性的总数为一常数，试求</a:t>
                </a:r>
                <a:r>
                  <a:rPr lang="en-US" altLang="zh-CN" dirty="0">
                    <a:solidFill>
                      <a:srgbClr val="7030A0"/>
                    </a:solidFill>
                  </a:rPr>
                  <a:t>1</a:t>
                </a:r>
                <a:r>
                  <a:rPr lang="zh-CN" altLang="en-US" dirty="0">
                    <a:solidFill>
                      <a:srgbClr val="7030A0"/>
                    </a:solidFill>
                  </a:rPr>
                  <a:t>年后有多少已婚女性和单身女性？</a:t>
                </a:r>
                <a:r>
                  <a:rPr lang="en-US" altLang="zh-CN" dirty="0">
                    <a:solidFill>
                      <a:srgbClr val="7030A0"/>
                    </a:solidFill>
                  </a:rPr>
                  <a:t>2</a:t>
                </a:r>
                <a:r>
                  <a:rPr lang="zh-CN" altLang="en-US" dirty="0">
                    <a:solidFill>
                      <a:srgbClr val="7030A0"/>
                    </a:solidFill>
                  </a:rPr>
                  <a:t>年后呢？</a:t>
                </a:r>
                <a:r>
                  <a:rPr lang="en-US" altLang="zh-CN" dirty="0">
                    <a:solidFill>
                      <a:srgbClr val="7030A0"/>
                    </a:solidFill>
                  </a:rPr>
                  <a:t>10</a:t>
                </a:r>
                <a:r>
                  <a:rPr lang="zh-CN" altLang="en-US" dirty="0">
                    <a:solidFill>
                      <a:srgbClr val="7030A0"/>
                    </a:solidFill>
                  </a:rPr>
                  <a:t>年后呢？</a:t>
                </a:r>
              </a:p>
              <a:p>
                <a:r>
                  <a:rPr lang="zh-CN" altLang="en-US" b="1" dirty="0"/>
                  <a:t>解：</a:t>
                </a:r>
                <a:r>
                  <a:rPr lang="zh-CN" altLang="en-US" dirty="0"/>
                  <a:t>我们可以用如下的思路构建矩阵</a:t>
                </a:r>
                <a:r>
                  <a:rPr lang="en-US" altLang="zh-CN" dirty="0"/>
                  <a:t>A</a:t>
                </a:r>
                <a:r>
                  <a:rPr lang="zh-CN" altLang="en-US" dirty="0"/>
                  <a:t>。</a:t>
                </a:r>
                <a:endParaRPr lang="en-US" altLang="zh-CN" dirty="0"/>
              </a:p>
              <a:p>
                <a:r>
                  <a:rPr lang="en-US" altLang="zh-CN" dirty="0"/>
                  <a:t>1).</a:t>
                </a:r>
                <a:r>
                  <a:rPr lang="zh-CN" altLang="en-US" dirty="0"/>
                  <a:t>矩阵</a:t>
                </a:r>
                <a:r>
                  <a:rPr lang="en-US" altLang="zh-CN" dirty="0"/>
                  <a:t>A</a:t>
                </a:r>
                <a:r>
                  <a:rPr lang="zh-CN" altLang="en-US" dirty="0"/>
                  <a:t>的第一行元素分别为</a:t>
                </a:r>
                <a:r>
                  <a:rPr lang="en-US" altLang="zh-CN" dirty="0"/>
                  <a:t>1</a:t>
                </a:r>
                <a:r>
                  <a:rPr lang="zh-CN" altLang="en-US" dirty="0"/>
                  <a:t>年后仍处于婚姻状态的已婚女性和已婚的单身女性百分比</a:t>
                </a:r>
                <a:r>
                  <a:rPr lang="en-US" altLang="zh-CN" dirty="0"/>
                  <a:t>;</a:t>
                </a:r>
              </a:p>
              <a:p>
                <a:r>
                  <a:rPr lang="en-US" altLang="zh-CN" dirty="0"/>
                  <a:t>2).</a:t>
                </a:r>
                <a:r>
                  <a:rPr lang="zh-CN" altLang="en-US" dirty="0"/>
                  <a:t>第二行元素分别为</a:t>
                </a:r>
                <a:r>
                  <a:rPr lang="en-US" altLang="zh-CN" dirty="0"/>
                  <a:t>1</a:t>
                </a:r>
                <a:r>
                  <a:rPr lang="zh-CN" altLang="en-US" dirty="0"/>
                  <a:t>年后离婚的已婚女性和未婚的单身女性的百分比。则：</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m:oMathPara>
                </a14:m>
                <a:endParaRPr lang="zh-CN" altLang="en-US" dirty="0"/>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412536"/>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2484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218380"/>
              </a:xfrm>
            </p:spPr>
            <p:txBody>
              <a:bodyPr/>
              <a:lstStyle/>
              <a:p>
                <a:pPr>
                  <a:lnSpc>
                    <a:spcPct val="150000"/>
                  </a:lnSpc>
                </a:pPr>
                <a:r>
                  <a:rPr lang="zh-CN" altLang="en-US" dirty="0">
                    <a:solidFill>
                      <a:schemeClr val="tx1"/>
                    </a:solidFill>
                  </a:rPr>
                  <a:t>       若令 </a:t>
                </a:r>
                <a14:m>
                  <m:oMath xmlns:m="http://schemas.openxmlformats.org/officeDocument/2006/math">
                    <m:r>
                      <m:rPr>
                        <m:sty m:val="p"/>
                      </m:rPr>
                      <a:rPr lang="en-US" altLang="zh-CN" b="0" i="0" smtClean="0">
                        <a:solidFill>
                          <a:schemeClr val="tx1"/>
                        </a:solidFill>
                        <a:latin typeface="Cambria Math" panose="02040503050406030204" pitchFamily="18" charset="0"/>
                      </a:rPr>
                      <m:t>x</m:t>
                    </m:r>
                    <m:r>
                      <a:rPr lang="en-US" altLang="zh-CN" b="0" i="0" smtClean="0">
                        <a:solidFill>
                          <a:schemeClr val="tx1"/>
                        </a:solidFill>
                        <a:latin typeface="Cambria Math" panose="02040503050406030204" pitchFamily="18" charset="0"/>
                      </a:rPr>
                      <m:t>=</m:t>
                    </m:r>
                    <m:d>
                      <m:dPr>
                        <m:begChr m:val="["/>
                        <m:endChr m:val="]"/>
                        <m:ctrlPr>
                          <a:rPr lang="en-US" altLang="zh-CN" i="1">
                            <a:solidFill>
                              <a:schemeClr val="tx1"/>
                            </a:solidFill>
                            <a:latin typeface="Cambria Math" panose="02040503050406030204" pitchFamily="18" charset="0"/>
                          </a:rPr>
                        </m:ctrlPr>
                      </m:dPr>
                      <m:e>
                        <m:eqArr>
                          <m:eqArrPr>
                            <m:ctrlPr>
                              <a:rPr lang="en-US" altLang="zh-CN" b="0"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8000</m:t>
                            </m:r>
                          </m:e>
                          <m:e>
                            <m:r>
                              <a:rPr lang="en-US" altLang="zh-CN" b="0" i="1" smtClean="0">
                                <a:solidFill>
                                  <a:schemeClr val="tx1"/>
                                </a:solidFill>
                                <a:latin typeface="Cambria Math" panose="02040503050406030204" pitchFamily="18" charset="0"/>
                              </a:rPr>
                              <m:t>2000</m:t>
                            </m:r>
                          </m:e>
                        </m:eqArr>
                      </m:e>
                    </m:d>
                    <m:r>
                      <a:rPr lang="en-US" altLang="zh-CN" i="1">
                        <a:solidFill>
                          <a:schemeClr val="tx1"/>
                        </a:solidFill>
                        <a:latin typeface="Cambria Math" panose="02040503050406030204" pitchFamily="18" charset="0"/>
                      </a:rPr>
                      <m:t> </m:t>
                    </m:r>
                  </m:oMath>
                </a14:m>
                <a:r>
                  <a:rPr lang="zh-CN" altLang="en-US" dirty="0">
                    <a:solidFill>
                      <a:schemeClr val="tx1"/>
                    </a:solidFill>
                  </a:rPr>
                  <a:t>，则</a:t>
                </a:r>
                <a:r>
                  <a:rPr lang="en-US" altLang="zh-CN" dirty="0">
                    <a:solidFill>
                      <a:srgbClr val="7030A0"/>
                    </a:solidFill>
                  </a:rPr>
                  <a:t>1</a:t>
                </a:r>
                <a:r>
                  <a:rPr lang="zh-CN" altLang="en-US" dirty="0">
                    <a:solidFill>
                      <a:srgbClr val="7030A0"/>
                    </a:solidFill>
                  </a:rPr>
                  <a:t>年后已婚女性</a:t>
                </a:r>
                <a:r>
                  <a:rPr lang="zh-CN" altLang="en-US" dirty="0">
                    <a:solidFill>
                      <a:schemeClr val="tx1"/>
                    </a:solidFill>
                  </a:rPr>
                  <a:t>和</a:t>
                </a:r>
                <a:r>
                  <a:rPr lang="zh-CN" altLang="en-US" dirty="0">
                    <a:solidFill>
                      <a:srgbClr val="7030A0"/>
                    </a:solidFill>
                  </a:rPr>
                  <a:t>单身女性人数</a:t>
                </a:r>
                <a:r>
                  <a:rPr lang="zh-CN" altLang="en-US" dirty="0">
                    <a:solidFill>
                      <a:schemeClr val="tx1"/>
                    </a:solidFill>
                  </a:rPr>
                  <a:t>可以用 𝐴 乘以𝑥计算</a:t>
                </a:r>
                <a:r>
                  <a:rPr lang="en-US" altLang="zh-CN" dirty="0">
                    <a:solidFill>
                      <a:schemeClr val="tx1"/>
                    </a:solidFill>
                  </a:rPr>
                  <a:t>. </a:t>
                </a:r>
              </a:p>
              <a:p>
                <a:pPr marL="342900" indent="-342900">
                  <a:lnSpc>
                    <a:spcPct val="150000"/>
                  </a:lnSpc>
                  <a:buFont typeface="Wingdings" panose="05000000000000000000" pitchFamily="2" charset="2"/>
                  <a:buChar char="l"/>
                </a:pPr>
                <a:r>
                  <a:rPr lang="en-US" altLang="zh-CN" dirty="0">
                    <a:solidFill>
                      <a:schemeClr val="tx1"/>
                    </a:solidFill>
                  </a:rPr>
                  <a:t>8000*0.7</a:t>
                </a:r>
                <a:r>
                  <a:rPr lang="zh-CN" altLang="en-US" dirty="0">
                    <a:solidFill>
                      <a:schemeClr val="tx1"/>
                    </a:solidFill>
                  </a:rPr>
                  <a:t>表示仍然在婚姻状态的已婚女性，</a:t>
                </a:r>
                <a:r>
                  <a:rPr lang="en-US" altLang="zh-CN" dirty="0">
                    <a:solidFill>
                      <a:schemeClr val="tx1"/>
                    </a:solidFill>
                  </a:rPr>
                  <a:t>2000*0.2</a:t>
                </a:r>
                <a:r>
                  <a:rPr lang="zh-CN" altLang="en-US" dirty="0">
                    <a:solidFill>
                      <a:schemeClr val="tx1"/>
                    </a:solidFill>
                  </a:rPr>
                  <a:t>为转变为已婚的单身女性，两者相加就是</a:t>
                </a:r>
                <a:r>
                  <a:rPr lang="en-US" altLang="zh-CN" dirty="0">
                    <a:solidFill>
                      <a:schemeClr val="tx1"/>
                    </a:solidFill>
                  </a:rPr>
                  <a:t>1</a:t>
                </a:r>
                <a:r>
                  <a:rPr lang="zh-CN" altLang="en-US" dirty="0">
                    <a:solidFill>
                      <a:schemeClr val="tx1"/>
                    </a:solidFill>
                  </a:rPr>
                  <a:t>年后已婚女性的总人数；</a:t>
                </a:r>
                <a:endParaRPr lang="en-US" altLang="zh-CN" dirty="0">
                  <a:solidFill>
                    <a:schemeClr val="tx1"/>
                  </a:solidFill>
                </a:endParaRPr>
              </a:p>
              <a:p>
                <a:pPr marL="342900" indent="-342900">
                  <a:lnSpc>
                    <a:spcPct val="150000"/>
                  </a:lnSpc>
                  <a:buFont typeface="Wingdings" panose="05000000000000000000" pitchFamily="2" charset="2"/>
                  <a:buChar char="l"/>
                </a:pPr>
                <a:r>
                  <a:rPr lang="en-US" altLang="zh-CN" dirty="0">
                    <a:solidFill>
                      <a:schemeClr val="tx1"/>
                    </a:solidFill>
                  </a:rPr>
                  <a:t>8000*0.3</a:t>
                </a:r>
                <a:r>
                  <a:rPr lang="zh-CN" altLang="en-US" dirty="0">
                    <a:solidFill>
                      <a:schemeClr val="tx1"/>
                    </a:solidFill>
                  </a:rPr>
                  <a:t>表示</a:t>
                </a:r>
                <a:r>
                  <a:rPr lang="en-US" altLang="zh-CN" dirty="0">
                    <a:solidFill>
                      <a:schemeClr val="tx1"/>
                    </a:solidFill>
                  </a:rPr>
                  <a:t>1</a:t>
                </a:r>
                <a:r>
                  <a:rPr lang="zh-CN" altLang="en-US" dirty="0">
                    <a:solidFill>
                      <a:schemeClr val="tx1"/>
                    </a:solidFill>
                  </a:rPr>
                  <a:t>年后离婚的已婚女性，</a:t>
                </a:r>
                <a:r>
                  <a:rPr lang="en-US" altLang="zh-CN" dirty="0">
                    <a:solidFill>
                      <a:schemeClr val="tx1"/>
                    </a:solidFill>
                  </a:rPr>
                  <a:t>2000*0.8</a:t>
                </a:r>
                <a:r>
                  <a:rPr lang="zh-CN" altLang="en-US" dirty="0">
                    <a:solidFill>
                      <a:schemeClr val="tx1"/>
                    </a:solidFill>
                  </a:rPr>
                  <a:t>表示仍然未婚的未婚女性，两者相加就是</a:t>
                </a:r>
                <a:r>
                  <a:rPr lang="en-US" altLang="zh-CN" dirty="0">
                    <a:solidFill>
                      <a:schemeClr val="tx1"/>
                    </a:solidFill>
                  </a:rPr>
                  <a:t>1</a:t>
                </a:r>
                <a:r>
                  <a:rPr lang="zh-CN" altLang="en-US" dirty="0">
                    <a:solidFill>
                      <a:schemeClr val="tx1"/>
                    </a:solidFill>
                  </a:rPr>
                  <a:t>年后未婚女性的总人数。</a:t>
                </a:r>
                <a:endParaRPr lang="en-US" altLang="zh-CN" dirty="0">
                  <a:solidFill>
                    <a:schemeClr val="tx1"/>
                  </a:solidFill>
                </a:endParaRPr>
              </a:p>
              <a:p>
                <a:pPr algn="ctr"/>
                <a14:m>
                  <m:oMath xmlns:m="http://schemas.openxmlformats.org/officeDocument/2006/math">
                    <m:r>
                      <a:rPr lang="en-US" altLang="zh-CN" b="0" i="1" smtClean="0">
                        <a:latin typeface="Cambria Math" panose="02040503050406030204" pitchFamily="18" charset="0"/>
                      </a:rPr>
                      <m:t>𝐴𝑥</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8000</m:t>
                            </m:r>
                          </m:e>
                          <m:e>
                            <m:r>
                              <a:rPr lang="en-US" altLang="zh-CN" i="1">
                                <a:latin typeface="Cambria Math" panose="02040503050406030204" pitchFamily="18" charset="0"/>
                              </a:rPr>
                              <m:t>2000</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smtClean="0">
                                <a:latin typeface="Cambria Math" panose="02040503050406030204" pitchFamily="18" charset="0"/>
                              </a:rPr>
                              <m:t>6</m:t>
                            </m:r>
                            <m:r>
                              <a:rPr lang="en-US" altLang="zh-CN" i="1">
                                <a:latin typeface="Cambria Math" panose="02040503050406030204" pitchFamily="18" charset="0"/>
                              </a:rPr>
                              <m:t>000</m:t>
                            </m:r>
                          </m:e>
                          <m:e>
                            <m:r>
                              <a:rPr lang="en-US" altLang="zh-CN" i="1" smtClean="0">
                                <a:latin typeface="Cambria Math" panose="02040503050406030204" pitchFamily="18" charset="0"/>
                              </a:rPr>
                              <m:t>4</m:t>
                            </m:r>
                            <m:r>
                              <a:rPr lang="en-US" altLang="zh-CN" i="1">
                                <a:latin typeface="Cambria Math" panose="02040503050406030204" pitchFamily="18" charset="0"/>
                              </a:rPr>
                              <m:t>000</m:t>
                            </m:r>
                          </m:e>
                        </m:eqArr>
                      </m:e>
                    </m:d>
                  </m:oMath>
                </a14:m>
                <a:endParaRPr lang="en-US" altLang="zh-CN" dirty="0"/>
              </a:p>
              <a:p>
                <a:pPr algn="l"/>
                <a:r>
                  <a:rPr lang="en-US" altLang="zh-CN" dirty="0"/>
                  <a:t>1</a:t>
                </a:r>
                <a:r>
                  <a:rPr lang="zh-CN" altLang="en-US" dirty="0"/>
                  <a:t>年后将有</a:t>
                </a:r>
                <a:r>
                  <a:rPr lang="en-US" altLang="zh-CN" dirty="0"/>
                  <a:t>6000</a:t>
                </a:r>
                <a:r>
                  <a:rPr lang="zh-CN" altLang="en-US" dirty="0"/>
                  <a:t>位已婚女性，</a:t>
                </a:r>
                <a:r>
                  <a:rPr lang="en-US" altLang="zh-CN" dirty="0"/>
                  <a:t>4000</a:t>
                </a:r>
                <a:r>
                  <a:rPr lang="zh-CN" altLang="en-US" dirty="0"/>
                  <a:t>位单身女性。</a:t>
                </a:r>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218380"/>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7127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4854241"/>
              </a:xfrm>
            </p:spPr>
            <p:txBody>
              <a:bodyPr/>
              <a:lstStyle/>
              <a:p>
                <a:pPr>
                  <a:lnSpc>
                    <a:spcPct val="150000"/>
                  </a:lnSpc>
                </a:pPr>
                <a:r>
                  <a:rPr lang="zh-CN" altLang="en-US" dirty="0"/>
                  <a:t>要求</a:t>
                </a:r>
                <a:r>
                  <a:rPr lang="en-US" altLang="zh-CN" dirty="0">
                    <a:solidFill>
                      <a:srgbClr val="7030A0"/>
                    </a:solidFill>
                  </a:rPr>
                  <a:t>2</a:t>
                </a:r>
                <a:r>
                  <a:rPr lang="zh-CN" altLang="en-US" dirty="0">
                    <a:solidFill>
                      <a:srgbClr val="7030A0"/>
                    </a:solidFill>
                  </a:rPr>
                  <a:t>年后已婚女性</a:t>
                </a:r>
                <a:r>
                  <a:rPr lang="zh-CN" altLang="en-US" dirty="0"/>
                  <a:t>和</a:t>
                </a:r>
                <a:r>
                  <a:rPr lang="zh-CN" altLang="en-US" dirty="0">
                    <a:solidFill>
                      <a:srgbClr val="7030A0"/>
                    </a:solidFill>
                  </a:rPr>
                  <a:t>单身女性</a:t>
                </a:r>
                <a:r>
                  <a:rPr lang="zh-CN" altLang="en-US" dirty="0"/>
                  <a:t>的数量，计算</a:t>
                </a:r>
                <a:endParaRPr lang="en-US" altLang="zh-CN" dirty="0"/>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𝐴</m:t>
                      </m:r>
                      <m:r>
                        <a:rPr lang="en-US" altLang="zh-CN" b="0" i="1" baseline="30000" smtClean="0">
                          <a:latin typeface="Cambria Math" panose="02040503050406030204" pitchFamily="18" charset="0"/>
                        </a:rPr>
                        <m:t>2</m:t>
                      </m:r>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𝐴𝑥</m:t>
                          </m:r>
                        </m:e>
                      </m:d>
                    </m:oMath>
                  </m:oMathPara>
                </a14:m>
                <a:endParaRPr lang="en-US" altLang="zh-CN" b="0"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oMath>
                  </m:oMathPara>
                </a14:m>
                <a:endParaRPr lang="en-US" altLang="zh-CN"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5000</m:t>
                              </m:r>
                            </m:e>
                            <m:e>
                              <m:r>
                                <a:rPr lang="en-US" altLang="zh-CN" i="1">
                                  <a:latin typeface="Cambria Math" panose="02040503050406030204" pitchFamily="18" charset="0"/>
                                </a:rPr>
                                <m:t>5000</m:t>
                              </m:r>
                            </m:e>
                          </m:eqArr>
                        </m:e>
                      </m:d>
                    </m:oMath>
                  </m:oMathPara>
                </a14:m>
                <a:endParaRPr lang="en-US" altLang="zh-CN" sz="2000" dirty="0"/>
              </a:p>
              <a:p>
                <a:pPr>
                  <a:lnSpc>
                    <a:spcPct val="150000"/>
                  </a:lnSpc>
                </a:pPr>
                <a:r>
                  <a:rPr lang="en-US" altLang="zh-CN" dirty="0"/>
                  <a:t>2</a:t>
                </a:r>
                <a:r>
                  <a:rPr lang="zh-CN" altLang="en-US" dirty="0"/>
                  <a:t>年后，一半的女性将为未婚，一般的女性将为单身。</a:t>
                </a:r>
                <a:endParaRPr lang="en-US" altLang="zh-CN" dirty="0"/>
              </a:p>
              <a:p>
                <a:pPr>
                  <a:lnSpc>
                    <a:spcPct val="150000"/>
                  </a:lnSpc>
                </a:pPr>
                <a:r>
                  <a:rPr lang="zh-CN" altLang="en-US" dirty="0"/>
                  <a:t>一般地，</a:t>
                </a:r>
                <a:r>
                  <a:rPr lang="en-US" altLang="zh-CN" dirty="0"/>
                  <a:t>n</a:t>
                </a:r>
                <a:r>
                  <a:rPr lang="zh-CN" altLang="en-US" dirty="0"/>
                  <a:t>年后已婚女性和单身女性的数量可由</a:t>
                </a:r>
                <a14:m>
                  <m:oMath xmlns:m="http://schemas.openxmlformats.org/officeDocument/2006/math">
                    <m:r>
                      <a:rPr lang="en-US" altLang="zh-CN" b="1" i="1">
                        <a:latin typeface="Cambria Math" panose="02040503050406030204" pitchFamily="18" charset="0"/>
                      </a:rPr>
                      <m:t>𝑨</m:t>
                    </m:r>
                    <m:r>
                      <a:rPr lang="en-US" altLang="zh-CN" b="1" i="1" baseline="30000" smtClean="0">
                        <a:latin typeface="Cambria Math" panose="02040503050406030204" pitchFamily="18" charset="0"/>
                      </a:rPr>
                      <m:t>𝒏</m:t>
                    </m:r>
                    <m:r>
                      <a:rPr lang="en-US" altLang="zh-CN" b="1" i="1">
                        <a:latin typeface="Cambria Math" panose="02040503050406030204" pitchFamily="18" charset="0"/>
                      </a:rPr>
                      <m:t>𝒙</m:t>
                    </m:r>
                  </m:oMath>
                </a14:m>
                <a:r>
                  <a:rPr lang="zh-CN" altLang="en-US" dirty="0"/>
                  <a:t>求得。</a:t>
                </a:r>
                <a:endParaRPr lang="en-US" altLang="zh-CN" dirty="0"/>
              </a:p>
              <a:p>
                <a:pPr>
                  <a:lnSpc>
                    <a:spcPct val="150000"/>
                  </a:lnSpc>
                </a:pPr>
                <a:r>
                  <a:rPr lang="zh-CN" altLang="en-US" dirty="0">
                    <a:solidFill>
                      <a:srgbClr val="FF0000"/>
                    </a:solidFill>
                  </a:rPr>
                  <a:t>问题是，当</a:t>
                </a:r>
                <a:r>
                  <a:rPr lang="en-US" altLang="zh-CN" dirty="0">
                    <a:solidFill>
                      <a:srgbClr val="FF0000"/>
                    </a:solidFill>
                  </a:rPr>
                  <a:t>n</a:t>
                </a:r>
                <a:r>
                  <a:rPr lang="zh-CN" altLang="en-US" dirty="0">
                    <a:solidFill>
                      <a:srgbClr val="FF0000"/>
                    </a:solidFill>
                  </a:rPr>
                  <a:t>很大的时候，计算会变得很复杂！</a:t>
                </a:r>
                <a:endParaRPr lang="zh-CN" altLang="en-US" sz="2000" dirty="0">
                  <a:solidFill>
                    <a:srgbClr val="FF0000"/>
                  </a:solidFill>
                </a:endParaRPr>
              </a:p>
            </p:txBody>
          </p:sp>
        </mc:Choice>
        <mc:Fallback xmlns="">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4854241"/>
              </a:xfrm>
              <a:blipFill>
                <a:blip r:embed="rId2"/>
                <a:stretch>
                  <a:fillRect l="-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36267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fade">
                                      <p:cBhvr>
                                        <p:cTn id="38" dur="1000"/>
                                        <p:tgtEl>
                                          <p:spTgt spid="8">
                                            <p:txEl>
                                              <p:pRg st="5" end="5"/>
                                            </p:txEl>
                                          </p:spTgt>
                                        </p:tgtEl>
                                      </p:cBhvr>
                                    </p:animEffect>
                                    <p:anim calcmode="lin" valueType="num">
                                      <p:cBhvr>
                                        <p:cTn id="3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fade">
                                      <p:cBhvr>
                                        <p:cTn id="44" dur="1000"/>
                                        <p:tgtEl>
                                          <p:spTgt spid="8">
                                            <p:txEl>
                                              <p:pRg st="6" end="6"/>
                                            </p:txEl>
                                          </p:spTgt>
                                        </p:tgtEl>
                                      </p:cBhvr>
                                    </p:animEffect>
                                    <p:anim calcmode="lin" valueType="num">
                                      <p:cBhvr>
                                        <p:cTn id="4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r>
              <a:rPr lang="en-US" altLang="zh-CN" dirty="0"/>
              <a:t>Python</a:t>
            </a:r>
            <a:r>
              <a:rPr lang="zh-CN" altLang="en-US" dirty="0"/>
              <a:t>）</a:t>
            </a:r>
          </a:p>
        </p:txBody>
      </p:sp>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1333534"/>
          </a:xfrm>
        </p:spPr>
        <p:txBody>
          <a:bodyPr/>
          <a:lstStyle/>
          <a:p>
            <a:pPr>
              <a:lnSpc>
                <a:spcPct val="150000"/>
              </a:lnSpc>
            </a:pPr>
            <a:r>
              <a:rPr lang="zh-CN" altLang="en-US" dirty="0"/>
              <a:t>       按照以上的分析，我们将使用</a:t>
            </a:r>
            <a:r>
              <a:rPr lang="en-US" altLang="zh-CN" dirty="0"/>
              <a:t>Python</a:t>
            </a:r>
            <a:r>
              <a:rPr lang="zh-CN" altLang="en-US" dirty="0"/>
              <a:t>代码实现后续的计算，求解</a:t>
            </a:r>
            <a:r>
              <a:rPr lang="en-US" altLang="zh-CN" dirty="0"/>
              <a:t>10</a:t>
            </a:r>
            <a:r>
              <a:rPr lang="zh-CN" altLang="en-US" dirty="0"/>
              <a:t>年后的已婚女性和单身女性的数量。</a:t>
            </a:r>
            <a:endParaRPr lang="zh-CN" altLang="en-US" sz="2000" dirty="0">
              <a:solidFill>
                <a:srgbClr val="FF0000"/>
              </a:solidFill>
            </a:endParaRP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2" name="图片 1">
            <a:extLst>
              <a:ext uri="{FF2B5EF4-FFF2-40B4-BE49-F238E27FC236}">
                <a16:creationId xmlns:a16="http://schemas.microsoft.com/office/drawing/2014/main" id="{0293C36C-CCD2-4E2F-A52F-423B60C15F26}"/>
              </a:ext>
            </a:extLst>
          </p:cNvPr>
          <p:cNvPicPr>
            <a:picLocks noChangeAspect="1"/>
          </p:cNvPicPr>
          <p:nvPr/>
        </p:nvPicPr>
        <p:blipFill>
          <a:blip r:embed="rId2"/>
          <a:stretch>
            <a:fillRect/>
          </a:stretch>
        </p:blipFill>
        <p:spPr>
          <a:xfrm>
            <a:off x="623916" y="2586135"/>
            <a:ext cx="7896168" cy="4051527"/>
          </a:xfrm>
          <a:prstGeom prst="rect">
            <a:avLst/>
          </a:prstGeom>
        </p:spPr>
      </p:pic>
    </p:spTree>
    <p:extLst>
      <p:ext uri="{BB962C8B-B14F-4D97-AF65-F5344CB8AC3E}">
        <p14:creationId xmlns:p14="http://schemas.microsoft.com/office/powerpoint/2010/main" val="33823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92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矩阵的定义</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1893815"/>
          </a:xfrm>
        </p:spPr>
        <p:txBody>
          <a:bodyPr/>
          <a:lstStyle/>
          <a:p>
            <a:pPr>
              <a:lnSpc>
                <a:spcPct val="150000"/>
              </a:lnSpc>
            </a:pPr>
            <a:r>
              <a:rPr lang="zh-CN" altLang="en-US" dirty="0"/>
              <a:t>       在</a:t>
            </a:r>
            <a:r>
              <a:rPr lang="en-US" altLang="zh-CN" dirty="0"/>
              <a:t>python</a:t>
            </a:r>
            <a:r>
              <a:rPr lang="zh-CN" altLang="en-US" dirty="0"/>
              <a:t>中，一般使用</a:t>
            </a:r>
            <a:r>
              <a:rPr lang="en-US" altLang="zh-CN" dirty="0" err="1">
                <a:solidFill>
                  <a:srgbClr val="FF0000"/>
                </a:solidFill>
              </a:rPr>
              <a:t>numpy</a:t>
            </a:r>
            <a:r>
              <a:rPr lang="zh-CN" altLang="en-US" dirty="0">
                <a:solidFill>
                  <a:srgbClr val="FF0000"/>
                </a:solidFill>
              </a:rPr>
              <a:t>数组</a:t>
            </a:r>
            <a:r>
              <a:rPr lang="zh-CN" altLang="en-US" dirty="0"/>
              <a:t>来表示矩阵，实际上对于包括向量、矩阵及张量在内，都习惯使用</a:t>
            </a:r>
            <a:r>
              <a:rPr lang="en-US" altLang="zh-CN" dirty="0" err="1"/>
              <a:t>numpy</a:t>
            </a:r>
            <a:r>
              <a:rPr lang="zh-CN" altLang="en-US" dirty="0"/>
              <a:t>数组来表示，我们可以使用</a:t>
            </a:r>
            <a:r>
              <a:rPr lang="en-US" altLang="zh-CN" dirty="0" err="1">
                <a:solidFill>
                  <a:schemeClr val="accent6">
                    <a:lumMod val="75000"/>
                  </a:schemeClr>
                </a:solidFill>
              </a:rPr>
              <a:t>numpy.array</a:t>
            </a:r>
            <a:r>
              <a:rPr lang="en-US" altLang="zh-CN" dirty="0">
                <a:solidFill>
                  <a:schemeClr val="accent6">
                    <a:lumMod val="75000"/>
                  </a:schemeClr>
                </a:solidFill>
              </a:rPr>
              <a:t>()</a:t>
            </a:r>
            <a:r>
              <a:rPr lang="zh-CN" altLang="en-US" dirty="0"/>
              <a:t>来实现对数组的定义。</a:t>
            </a:r>
            <a:endParaRPr lang="zh-CN" altLang="en-US" dirty="0">
              <a:latin typeface="math"/>
            </a:endParaRP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pic>
        <p:nvPicPr>
          <p:cNvPr id="6" name="图片 5">
            <a:extLst>
              <a:ext uri="{FF2B5EF4-FFF2-40B4-BE49-F238E27FC236}">
                <a16:creationId xmlns:a16="http://schemas.microsoft.com/office/drawing/2014/main" id="{0E0B4714-E11D-4E84-BC4F-C3A8026972CA}"/>
              </a:ext>
            </a:extLst>
          </p:cNvPr>
          <p:cNvPicPr>
            <a:picLocks noChangeAspect="1"/>
          </p:cNvPicPr>
          <p:nvPr/>
        </p:nvPicPr>
        <p:blipFill>
          <a:blip r:embed="rId2"/>
          <a:stretch>
            <a:fillRect/>
          </a:stretch>
        </p:blipFill>
        <p:spPr>
          <a:xfrm>
            <a:off x="381000" y="3595733"/>
            <a:ext cx="5323809" cy="2533333"/>
          </a:xfrm>
          <a:prstGeom prst="rect">
            <a:avLst/>
          </a:prstGeom>
        </p:spPr>
      </p:pic>
      <p:pic>
        <p:nvPicPr>
          <p:cNvPr id="7" name="图片 6">
            <a:extLst>
              <a:ext uri="{FF2B5EF4-FFF2-40B4-BE49-F238E27FC236}">
                <a16:creationId xmlns:a16="http://schemas.microsoft.com/office/drawing/2014/main" id="{8A7B2486-BC25-4BFC-92AA-EA3E1CF7073A}"/>
              </a:ext>
            </a:extLst>
          </p:cNvPr>
          <p:cNvPicPr>
            <a:picLocks noChangeAspect="1"/>
          </p:cNvPicPr>
          <p:nvPr/>
        </p:nvPicPr>
        <p:blipFill>
          <a:blip r:embed="rId3"/>
          <a:stretch>
            <a:fillRect/>
          </a:stretch>
        </p:blipFill>
        <p:spPr>
          <a:xfrm>
            <a:off x="6019800" y="4124444"/>
            <a:ext cx="2533333" cy="1800000"/>
          </a:xfrm>
          <a:prstGeom prst="rect">
            <a:avLst/>
          </a:prstGeom>
        </p:spPr>
      </p:pic>
    </p:spTree>
    <p:extLst>
      <p:ext uri="{BB962C8B-B14F-4D97-AF65-F5344CB8AC3E}">
        <p14:creationId xmlns:p14="http://schemas.microsoft.com/office/powerpoint/2010/main" val="181787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同型矩阵及矩阵相等</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3001106"/>
          </a:xfrm>
        </p:spPr>
        <p:txBody>
          <a:bodyPr/>
          <a:lstStyle/>
          <a:p>
            <a:pPr>
              <a:lnSpc>
                <a:spcPct val="150000"/>
              </a:lnSpc>
            </a:pPr>
            <a:r>
              <a:rPr lang="zh-CN" altLang="en-US" dirty="0"/>
              <a:t>      如果两个矩阵的</a:t>
            </a:r>
            <a:r>
              <a:rPr lang="zh-CN" altLang="en-US" dirty="0">
                <a:solidFill>
                  <a:srgbClr val="0000FF"/>
                </a:solidFill>
              </a:rPr>
              <a:t>行数相等</a:t>
            </a:r>
            <a:r>
              <a:rPr lang="zh-CN" altLang="en-US" dirty="0"/>
              <a:t>、</a:t>
            </a:r>
            <a:r>
              <a:rPr lang="zh-CN" altLang="en-US" dirty="0">
                <a:solidFill>
                  <a:srgbClr val="0000FF"/>
                </a:solidFill>
              </a:rPr>
              <a:t>列数也相等</a:t>
            </a:r>
            <a:r>
              <a:rPr lang="zh-CN" altLang="en-US" dirty="0"/>
              <a:t>，则称它们为</a:t>
            </a:r>
            <a:r>
              <a:rPr lang="zh-CN" altLang="en-US" b="1" dirty="0"/>
              <a:t>同型矩阵</a:t>
            </a:r>
            <a:r>
              <a:rPr lang="zh-CN" altLang="en-US" dirty="0"/>
              <a:t>。若矩阵 </a:t>
            </a:r>
            <a:r>
              <a:rPr lang="zh-CN" altLang="en-US" b="1" dirty="0"/>
              <a:t>𝐴</a:t>
            </a:r>
            <a:r>
              <a:rPr lang="en-US" altLang="zh-CN" dirty="0"/>
              <a:t>=</a:t>
            </a:r>
            <a:r>
              <a:rPr lang="zh-CN" altLang="en-US" dirty="0"/>
              <a:t>𝑎</a:t>
            </a:r>
            <a:r>
              <a:rPr lang="zh-CN" altLang="en-US" baseline="-25000" dirty="0"/>
              <a:t>𝑖𝑗</a:t>
            </a:r>
            <a:r>
              <a:rPr lang="zh-CN" altLang="en-US" dirty="0"/>
              <a:t> 与矩阵 </a:t>
            </a:r>
            <a:r>
              <a:rPr lang="zh-CN" altLang="en-US" b="1" dirty="0"/>
              <a:t>𝐵</a:t>
            </a:r>
            <a:r>
              <a:rPr lang="en-US" altLang="zh-CN" dirty="0"/>
              <a:t>=</a:t>
            </a:r>
            <a:r>
              <a:rPr lang="zh-CN" altLang="en-US" dirty="0"/>
              <a:t>𝑏</a:t>
            </a:r>
            <a:r>
              <a:rPr lang="zh-CN" altLang="en-US" baseline="-25000" dirty="0"/>
              <a:t>𝑖𝑗</a:t>
            </a:r>
            <a:r>
              <a:rPr lang="zh-CN" altLang="en-US" dirty="0"/>
              <a:t> 是同型矩阵，并且所有所有对应位置的元素均相等，即：</a:t>
            </a:r>
          </a:p>
          <a:p>
            <a:pPr algn="ctr">
              <a:lnSpc>
                <a:spcPct val="150000"/>
              </a:lnSpc>
            </a:pPr>
            <a:r>
              <a:rPr lang="zh-CN" altLang="en-US" dirty="0"/>
              <a:t>𝑎</a:t>
            </a:r>
            <a:r>
              <a:rPr lang="zh-CN" altLang="en-US" baseline="-25000" dirty="0"/>
              <a:t>𝑖𝑗 </a:t>
            </a:r>
            <a:r>
              <a:rPr lang="en-US" altLang="zh-CN" dirty="0"/>
              <a:t>= </a:t>
            </a:r>
            <a:r>
              <a:rPr lang="zh-CN" altLang="en-US" dirty="0"/>
              <a:t>𝑏</a:t>
            </a:r>
            <a:r>
              <a:rPr lang="zh-CN" altLang="en-US" baseline="-25000" dirty="0"/>
              <a:t>𝑖𝑗</a:t>
            </a:r>
            <a:r>
              <a:rPr lang="en-US" altLang="zh-CN" dirty="0"/>
              <a:t>(</a:t>
            </a:r>
            <a:r>
              <a:rPr lang="zh-CN" altLang="en-US" dirty="0"/>
              <a:t>𝑖</a:t>
            </a:r>
            <a:r>
              <a:rPr lang="en-US" altLang="zh-CN" dirty="0"/>
              <a:t>=1,2,..,</a:t>
            </a:r>
            <a:r>
              <a:rPr lang="zh-CN" altLang="en-US" dirty="0"/>
              <a:t>𝑚</a:t>
            </a:r>
            <a:r>
              <a:rPr lang="en-US" altLang="zh-CN" dirty="0"/>
              <a:t>;</a:t>
            </a:r>
            <a:r>
              <a:rPr lang="zh-CN" altLang="en-US" dirty="0"/>
              <a:t>𝑗</a:t>
            </a:r>
            <a:r>
              <a:rPr lang="en-US" altLang="zh-CN" dirty="0"/>
              <a:t>=1,2,...,</a:t>
            </a:r>
            <a:r>
              <a:rPr lang="zh-CN" altLang="en-US" dirty="0"/>
              <a:t>𝑛</a:t>
            </a:r>
            <a:r>
              <a:rPr lang="en-US" altLang="zh-CN" dirty="0"/>
              <a:t>) </a:t>
            </a:r>
            <a:r>
              <a:rPr lang="zh-CN" altLang="en-US" dirty="0"/>
              <a:t>，</a:t>
            </a:r>
          </a:p>
          <a:p>
            <a:pPr>
              <a:lnSpc>
                <a:spcPct val="150000"/>
              </a:lnSpc>
            </a:pPr>
            <a:r>
              <a:rPr lang="zh-CN" altLang="en-US" dirty="0"/>
              <a:t>       那么就称矩阵</a:t>
            </a:r>
            <a:r>
              <a:rPr lang="en-US" altLang="zh-CN" b="1" i="1" dirty="0"/>
              <a:t>A</a:t>
            </a:r>
            <a:r>
              <a:rPr lang="zh-CN" altLang="en-US" dirty="0"/>
              <a:t>与矩阵</a:t>
            </a:r>
            <a:r>
              <a:rPr lang="en-US" altLang="zh-CN" b="1" i="1" dirty="0"/>
              <a:t>B </a:t>
            </a:r>
            <a:r>
              <a:rPr lang="zh-CN" altLang="en-US" dirty="0">
                <a:solidFill>
                  <a:srgbClr val="FF0000"/>
                </a:solidFill>
              </a:rPr>
              <a:t>相等</a:t>
            </a:r>
            <a:r>
              <a:rPr lang="zh-CN" altLang="en-US" dirty="0"/>
              <a:t>，记作：</a:t>
            </a:r>
            <a:r>
              <a:rPr lang="zh-CN" altLang="en-US" b="1" dirty="0"/>
              <a:t>𝐴</a:t>
            </a:r>
            <a:r>
              <a:rPr lang="en-US" altLang="zh-CN" b="1" dirty="0"/>
              <a:t>=</a:t>
            </a:r>
            <a:r>
              <a:rPr lang="zh-CN" altLang="en-US" b="1" dirty="0"/>
              <a:t>𝐵</a:t>
            </a:r>
            <a:r>
              <a:rPr lang="zh-CN" altLang="en-US" dirty="0"/>
              <a:t>。</a:t>
            </a:r>
            <a:endParaRPr lang="zh-CN" altLang="en-US" dirty="0">
              <a:latin typeface="math"/>
            </a:endParaRP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pic>
        <p:nvPicPr>
          <p:cNvPr id="10" name="图片 9">
            <a:extLst>
              <a:ext uri="{FF2B5EF4-FFF2-40B4-BE49-F238E27FC236}">
                <a16:creationId xmlns:a16="http://schemas.microsoft.com/office/drawing/2014/main" id="{5324716E-A853-4030-AD06-4982D27262D8}"/>
              </a:ext>
            </a:extLst>
          </p:cNvPr>
          <p:cNvPicPr>
            <a:picLocks noChangeAspect="1"/>
          </p:cNvPicPr>
          <p:nvPr/>
        </p:nvPicPr>
        <p:blipFill>
          <a:blip r:embed="rId2"/>
          <a:stretch>
            <a:fillRect/>
          </a:stretch>
        </p:blipFill>
        <p:spPr>
          <a:xfrm>
            <a:off x="16727" y="4398203"/>
            <a:ext cx="9144000" cy="2094863"/>
          </a:xfrm>
          <a:prstGeom prst="rect">
            <a:avLst/>
          </a:prstGeom>
        </p:spPr>
      </p:pic>
    </p:spTree>
    <p:extLst>
      <p:ext uri="{BB962C8B-B14F-4D97-AF65-F5344CB8AC3E}">
        <p14:creationId xmlns:p14="http://schemas.microsoft.com/office/powerpoint/2010/main" val="115828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937379"/>
            <a:ext cx="9144000" cy="553998"/>
          </a:xfrm>
        </p:spPr>
        <p:txBody>
          <a:bodyPr/>
          <a:lstStyle/>
          <a:p>
            <a:r>
              <a:rPr lang="zh-CN" altLang="en-US" dirty="0"/>
              <a:t>特殊形态的矩阵</a:t>
            </a:r>
          </a:p>
        </p:txBody>
      </p:sp>
    </p:spTree>
    <p:extLst>
      <p:ext uri="{BB962C8B-B14F-4D97-AF65-F5344CB8AC3E}">
        <p14:creationId xmlns:p14="http://schemas.microsoft.com/office/powerpoint/2010/main" val="292617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 方阵</a:t>
            </a:r>
          </a:p>
        </p:txBody>
      </p:sp>
      <p:sp>
        <p:nvSpPr>
          <p:cNvPr id="3" name="内容占位符 2">
            <a:extLst>
              <a:ext uri="{FF2B5EF4-FFF2-40B4-BE49-F238E27FC236}">
                <a16:creationId xmlns:a16="http://schemas.microsoft.com/office/drawing/2014/main" id="{DF718150-04DC-4248-B2BA-73DBAE7DDB33}"/>
              </a:ext>
            </a:extLst>
          </p:cNvPr>
          <p:cNvSpPr>
            <a:spLocks noGrp="1"/>
          </p:cNvSpPr>
          <p:nvPr>
            <p:ph sz="quarter" idx="11"/>
          </p:nvPr>
        </p:nvSpPr>
        <p:spPr>
          <a:xfrm>
            <a:off x="0" y="1397097"/>
            <a:ext cx="9144000" cy="1332893"/>
          </a:xfrm>
        </p:spPr>
        <p:txBody>
          <a:bodyPr/>
          <a:lstStyle/>
          <a:p>
            <a:pPr>
              <a:lnSpc>
                <a:spcPct val="150000"/>
              </a:lnSpc>
            </a:pPr>
            <a:r>
              <a:rPr lang="zh-CN" altLang="en-US" dirty="0"/>
              <a:t>      行数和列数相等的矩阵称为</a:t>
            </a:r>
            <a:r>
              <a:rPr lang="zh-CN" altLang="en-US" b="1" dirty="0"/>
              <a:t>方阵</a:t>
            </a:r>
            <a:r>
              <a:rPr lang="zh-CN" altLang="en-US" dirty="0"/>
              <a:t>，其行数或列数称为它的</a:t>
            </a:r>
            <a:r>
              <a:rPr lang="zh-CN" altLang="en-US" b="1" dirty="0"/>
              <a:t>阶数</a:t>
            </a:r>
            <a:r>
              <a:rPr lang="zh-CN" altLang="en-US" dirty="0"/>
              <a:t>。例如，一个 </a:t>
            </a:r>
            <a:r>
              <a:rPr lang="en-US" altLang="zh-CN" dirty="0"/>
              <a:t>n </a:t>
            </a:r>
            <a:r>
              <a:rPr lang="zh-CN" altLang="en-US" dirty="0"/>
              <a:t>阶矩阵可记为 𝐴</a:t>
            </a:r>
            <a:r>
              <a:rPr lang="zh-CN" altLang="en-US" baseline="-25000" dirty="0"/>
              <a:t>𝑛</a:t>
            </a:r>
            <a:r>
              <a:rPr lang="zh-CN" altLang="en-US" dirty="0"/>
              <a:t>。</a:t>
            </a:r>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215673"/>
            <a:ext cx="9144000" cy="492443"/>
          </a:xfrm>
        </p:spPr>
        <p:txBody>
          <a:bodyPr/>
          <a:lstStyle/>
          <a:p>
            <a:r>
              <a:rPr lang="en-US" altLang="zh-CN" dirty="0"/>
              <a:t>2. </a:t>
            </a:r>
            <a:r>
              <a:rPr lang="zh-CN" altLang="en-US" dirty="0"/>
              <a:t>特殊形态的矩阵</a:t>
            </a:r>
          </a:p>
        </p:txBody>
      </p:sp>
      <p:pic>
        <p:nvPicPr>
          <p:cNvPr id="6" name="图片 5">
            <a:extLst>
              <a:ext uri="{FF2B5EF4-FFF2-40B4-BE49-F238E27FC236}">
                <a16:creationId xmlns:a16="http://schemas.microsoft.com/office/drawing/2014/main" id="{EC50DC6E-384A-4716-9D40-E755C9D9C3CE}"/>
              </a:ext>
            </a:extLst>
          </p:cNvPr>
          <p:cNvPicPr>
            <a:picLocks noChangeAspect="1"/>
          </p:cNvPicPr>
          <p:nvPr/>
        </p:nvPicPr>
        <p:blipFill>
          <a:blip r:embed="rId2"/>
          <a:stretch>
            <a:fillRect/>
          </a:stretch>
        </p:blipFill>
        <p:spPr>
          <a:xfrm>
            <a:off x="0" y="2700253"/>
            <a:ext cx="9144000" cy="1961460"/>
          </a:xfrm>
          <a:prstGeom prst="rect">
            <a:avLst/>
          </a:prstGeom>
        </p:spPr>
      </p:pic>
      <p:pic>
        <p:nvPicPr>
          <p:cNvPr id="7" name="图片 6">
            <a:extLst>
              <a:ext uri="{FF2B5EF4-FFF2-40B4-BE49-F238E27FC236}">
                <a16:creationId xmlns:a16="http://schemas.microsoft.com/office/drawing/2014/main" id="{1E721210-F851-4D4D-BE0B-E957894A6FB2}"/>
              </a:ext>
            </a:extLst>
          </p:cNvPr>
          <p:cNvPicPr>
            <a:picLocks noChangeAspect="1"/>
          </p:cNvPicPr>
          <p:nvPr/>
        </p:nvPicPr>
        <p:blipFill rotWithShape="1">
          <a:blip r:embed="rId3"/>
          <a:srcRect b="2119"/>
          <a:stretch/>
        </p:blipFill>
        <p:spPr>
          <a:xfrm>
            <a:off x="1804639" y="4769096"/>
            <a:ext cx="1838780" cy="1479304"/>
          </a:xfrm>
          <a:prstGeom prst="rect">
            <a:avLst/>
          </a:prstGeom>
        </p:spPr>
      </p:pic>
      <p:pic>
        <p:nvPicPr>
          <p:cNvPr id="8" name="图片 7">
            <a:extLst>
              <a:ext uri="{FF2B5EF4-FFF2-40B4-BE49-F238E27FC236}">
                <a16:creationId xmlns:a16="http://schemas.microsoft.com/office/drawing/2014/main" id="{363C2399-E187-4EDA-941E-1DAC71419D98}"/>
              </a:ext>
            </a:extLst>
          </p:cNvPr>
          <p:cNvPicPr>
            <a:picLocks noChangeAspect="1"/>
          </p:cNvPicPr>
          <p:nvPr/>
        </p:nvPicPr>
        <p:blipFill rotWithShape="1">
          <a:blip r:embed="rId4"/>
          <a:srcRect t="1" b="2109"/>
          <a:stretch/>
        </p:blipFill>
        <p:spPr>
          <a:xfrm>
            <a:off x="5257800" y="4770805"/>
            <a:ext cx="2057400" cy="1782395"/>
          </a:xfrm>
          <a:prstGeom prst="rect">
            <a:avLst/>
          </a:prstGeom>
        </p:spPr>
      </p:pic>
      <p:pic>
        <p:nvPicPr>
          <p:cNvPr id="9" name="图片 8">
            <a:extLst>
              <a:ext uri="{FF2B5EF4-FFF2-40B4-BE49-F238E27FC236}">
                <a16:creationId xmlns:a16="http://schemas.microsoft.com/office/drawing/2014/main" id="{A62E516F-94D4-4A4A-9231-F26095E510C9}"/>
              </a:ext>
            </a:extLst>
          </p:cNvPr>
          <p:cNvPicPr>
            <a:picLocks noChangeAspect="1"/>
          </p:cNvPicPr>
          <p:nvPr/>
        </p:nvPicPr>
        <p:blipFill rotWithShape="1">
          <a:blip r:embed="rId5"/>
          <a:srcRect t="12208" b="-1"/>
          <a:stretch/>
        </p:blipFill>
        <p:spPr>
          <a:xfrm>
            <a:off x="76200" y="6324600"/>
            <a:ext cx="5076190" cy="317727"/>
          </a:xfrm>
          <a:prstGeom prst="rect">
            <a:avLst/>
          </a:prstGeom>
        </p:spPr>
      </p:pic>
    </p:spTree>
    <p:extLst>
      <p:ext uri="{BB962C8B-B14F-4D97-AF65-F5344CB8AC3E}">
        <p14:creationId xmlns:p14="http://schemas.microsoft.com/office/powerpoint/2010/main" val="25498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自定义 1">
      <a:majorFont>
        <a:latin typeface="Arial Black"/>
        <a:ea typeface="微软雅黑"/>
        <a:cs typeface=""/>
      </a:majorFont>
      <a:minorFont>
        <a:latin typeface="math"/>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5017</TotalTime>
  <Words>4094</Words>
  <Application>Microsoft Office PowerPoint</Application>
  <PresentationFormat>全屏显示(4:3)</PresentationFormat>
  <Paragraphs>275</Paragraphs>
  <Slides>59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-apple-system</vt:lpstr>
      <vt:lpstr>math</vt:lpstr>
      <vt:lpstr>等线</vt:lpstr>
      <vt:lpstr>微软雅黑</vt:lpstr>
      <vt:lpstr>Arial</vt:lpstr>
      <vt:lpstr>Calibri</vt:lpstr>
      <vt:lpstr>Cambria Math</vt:lpstr>
      <vt:lpstr>Times New Roman</vt:lpstr>
      <vt:lpstr>Wingdings</vt:lpstr>
      <vt:lpstr>Office Theme</vt:lpstr>
      <vt:lpstr>第1章 坐标与变换</vt:lpstr>
      <vt:lpstr>PowerPoint 演示文稿</vt:lpstr>
      <vt:lpstr>PowerPoint 演示文稿</vt:lpstr>
      <vt:lpstr>矩阵</vt:lpstr>
      <vt:lpstr>1. 矩阵的定义和基本描述</vt:lpstr>
      <vt:lpstr>1. 矩阵的定义和基本描述</vt:lpstr>
      <vt:lpstr>1. 矩阵的定义和基本描述</vt:lpstr>
      <vt:lpstr>PowerPoint 演示文稿</vt:lpstr>
      <vt:lpstr>2. 特殊形态的矩阵</vt:lpstr>
      <vt:lpstr>2. 特殊形态的矩阵</vt:lpstr>
      <vt:lpstr>2. 特殊形态的矩阵</vt:lpstr>
      <vt:lpstr>2. 特殊形态的矩阵</vt:lpstr>
      <vt:lpstr>2. 特殊形态的矩阵</vt:lpstr>
      <vt:lpstr>2. 特殊形态的矩阵</vt:lpstr>
      <vt:lpstr>2. 特殊形态的矩阵</vt:lpstr>
      <vt:lpstr>PowerPoint 演示文稿</vt:lpstr>
      <vt:lpstr>基于矩阵的向量</vt:lpstr>
      <vt:lpstr>PowerPoint 演示文稿</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PowerPoint 演示文稿</vt:lpstr>
      <vt:lpstr>矩阵的转置</vt:lpstr>
      <vt:lpstr>矩阵的转置</vt:lpstr>
      <vt:lpstr>矩阵的转置</vt:lpstr>
      <vt:lpstr>PowerPoint 演示文稿</vt:lpstr>
      <vt:lpstr>矩阵与向量的乘法的新视角</vt:lpstr>
      <vt:lpstr>矩阵与向量的乘法的新视角</vt:lpstr>
      <vt:lpstr>矩阵与向量的乘法的新视角</vt:lpstr>
      <vt:lpstr>PowerPoint 演示文稿</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欧 新宇</cp:lastModifiedBy>
  <cp:revision>1043</cp:revision>
  <dcterms:created xsi:type="dcterms:W3CDTF">2019-02-13T06:30:20Z</dcterms:created>
  <dcterms:modified xsi:type="dcterms:W3CDTF">2020-04-24T07:36:24Z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