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42" r:id="rId15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59" d="100"/>
          <a:sy n="159" d="100"/>
        </p:scale>
        <p:origin x="618" y="12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2" r:id="rId3"/>
    <p:sldLayoutId id="2147483673" r:id="rId4"/>
    <p:sldLayoutId id="2147483672" r:id="rId5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uxinyu@alumni.hust.edu.cn" TargetMode="External"/><Relationship Id="rId2" Type="http://schemas.openxmlformats.org/officeDocument/2006/relationships/hyperlink" Target="http://ouxinyu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讲 课程导学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&amp;</a:t>
            </a:r>
            <a:r>
              <a:rPr lang="zh-CN" altLang="en-US" dirty="0"/>
              <a:t>课堂考核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D68591B-5C32-4CE1-9690-4249054EFD57}"/>
              </a:ext>
            </a:extLst>
          </p:cNvPr>
          <p:cNvSpPr txBox="1"/>
          <p:nvPr/>
        </p:nvSpPr>
        <p:spPr>
          <a:xfrm>
            <a:off x="0" y="1447800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  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课后作业   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736FE3A-1457-4918-8831-404F16CF4D1F}"/>
              </a:ext>
            </a:extLst>
          </p:cNvPr>
          <p:cNvSpPr txBox="1"/>
          <p:nvPr/>
        </p:nvSpPr>
        <p:spPr>
          <a:xfrm>
            <a:off x="101221" y="4114800"/>
            <a:ext cx="8941558" cy="2116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、课后作业、期末</a:t>
            </a:r>
            <a:r>
              <a:rPr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测验，形成完整的学习过程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课堂作业（课后练习）”累计</a:t>
            </a:r>
            <a:r>
              <a:rPr lang="zh-CN" altLang="en-US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将取消本门课本学期的成绩。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022579E0-E205-4765-A499-2A0A66763B2A}"/>
              </a:ext>
            </a:extLst>
          </p:cNvPr>
          <p:cNvSpPr txBox="1"/>
          <p:nvPr/>
        </p:nvSpPr>
        <p:spPr>
          <a:xfrm>
            <a:off x="4833530" y="2390721"/>
            <a:ext cx="161131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计算题、编程题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30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E39FE47F-F270-46D6-873E-CC28C5753891}"/>
              </a:ext>
            </a:extLst>
          </p:cNvPr>
          <p:cNvSpPr/>
          <p:nvPr/>
        </p:nvSpPr>
        <p:spPr>
          <a:xfrm>
            <a:off x="7917902" y="197215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2C35CE3F-26A2-4A87-974D-48B215B729D0}"/>
              </a:ext>
            </a:extLst>
          </p:cNvPr>
          <p:cNvSpPr/>
          <p:nvPr/>
        </p:nvSpPr>
        <p:spPr>
          <a:xfrm>
            <a:off x="5352266" y="196900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B7F39994-F4CE-4080-8942-4158EE430335}"/>
              </a:ext>
            </a:extLst>
          </p:cNvPr>
          <p:cNvSpPr txBox="1"/>
          <p:nvPr/>
        </p:nvSpPr>
        <p:spPr>
          <a:xfrm>
            <a:off x="2071748" y="2387025"/>
            <a:ext cx="1676400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3033756B-5AAC-46F4-AC11-CAA30C4AAA49}"/>
              </a:ext>
            </a:extLst>
          </p:cNvPr>
          <p:cNvSpPr txBox="1"/>
          <p:nvPr/>
        </p:nvSpPr>
        <p:spPr>
          <a:xfrm>
            <a:off x="7401837" y="2387025"/>
            <a:ext cx="139280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68C60FA9-1317-4A91-818E-2B61C4355D5F}"/>
              </a:ext>
            </a:extLst>
          </p:cNvPr>
          <p:cNvSpPr/>
          <p:nvPr/>
        </p:nvSpPr>
        <p:spPr>
          <a:xfrm>
            <a:off x="2729608" y="1965305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0A6E1E95-49F0-4F29-ACD0-3D6192487898}"/>
              </a:ext>
            </a:extLst>
          </p:cNvPr>
          <p:cNvSpPr txBox="1"/>
          <p:nvPr/>
        </p:nvSpPr>
        <p:spPr>
          <a:xfrm>
            <a:off x="344931" y="2393874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3929C551-E9DD-4AD2-AA55-1CA9873EA99D}"/>
              </a:ext>
            </a:extLst>
          </p:cNvPr>
          <p:cNvSpPr/>
          <p:nvPr/>
        </p:nvSpPr>
        <p:spPr>
          <a:xfrm>
            <a:off x="659891" y="197215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D3CA6FE-ABA9-4BE1-977E-05D1FA589181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07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线上线下相结合、手机电脑相结合、长短时间相结合</a:t>
            </a: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228600" marR="0" lvl="0" indent="-2880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线上线下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直播教学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刷视频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看公众号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                 线下听面授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读教材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勤编程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手机电脑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部分作业用手机、编程实践用电脑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长短时间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查资料用零碎短时间、编程用固定的长时间</a:t>
            </a: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55464-E779-4383-A9AA-01AD47470E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EEBF8C5-F8D2-4053-9950-7935DF333051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44672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从不点名，来去自由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（</a:t>
            </a:r>
            <a:r>
              <a:rPr lang="en-US" altLang="zh-CN" sz="3600" b="1" kern="0" dirty="0">
                <a:solidFill>
                  <a:srgbClr val="3201CF"/>
                </a:solidFill>
                <a:latin typeface="+mn-ea"/>
                <a:ea typeface="+mn-ea"/>
              </a:rPr>
              <a:t>Just</a:t>
            </a: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老师的理想）</a:t>
            </a:r>
            <a:endParaRPr lang="en-US" altLang="zh-CN" sz="3600" b="1" kern="0" dirty="0">
              <a:solidFill>
                <a:srgbClr val="3201CF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自由提问，随时打断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</a:t>
            </a:r>
            <a:r>
              <a:rPr lang="zh-CN" altLang="en-US" sz="3600" b="1" kern="0" dirty="0">
                <a:solidFill>
                  <a:srgbClr val="FF0000"/>
                </a:solidFill>
                <a:latin typeface="+mn-ea"/>
                <a:ea typeface="+mn-ea"/>
              </a:rPr>
              <a:t>保持安静！！</a:t>
            </a:r>
            <a:endParaRPr lang="en-US" altLang="zh-CN" sz="3600" b="1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欢迎旁听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0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</a:t>
            </a:r>
            <a:r>
              <a:rPr lang="zh-CN" altLang="en-US" dirty="0">
                <a:solidFill>
                  <a:srgbClr val="FFFF00"/>
                </a:solidFill>
              </a:rPr>
              <a:t>计算机数学</a:t>
            </a:r>
            <a:r>
              <a:rPr lang="zh-CN" altLang="en-US" dirty="0"/>
              <a:t>的秘籍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86F1D6-216A-42A4-9EC8-FDA1B55B6900}"/>
              </a:ext>
            </a:extLst>
          </p:cNvPr>
          <p:cNvSpPr txBox="1"/>
          <p:nvPr/>
        </p:nvSpPr>
        <p:spPr>
          <a:xfrm>
            <a:off x="1127956" y="2719266"/>
            <a:ext cx="4597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这就是辩证唯物论的全部认识论， 这就是辩证唯物论的知行统一观。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8B2F90-A0AC-467E-A736-A0000375E66F}"/>
              </a:ext>
            </a:extLst>
          </p:cNvPr>
          <p:cNvSpPr txBox="1"/>
          <p:nvPr/>
        </p:nvSpPr>
        <p:spPr>
          <a:xfrm>
            <a:off x="5222892" y="4798253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063EBA7-8615-4C4B-8CB0-1A553D5E9DFB}"/>
              </a:ext>
            </a:extLst>
          </p:cNvPr>
          <p:cNvSpPr txBox="1"/>
          <p:nvPr/>
        </p:nvSpPr>
        <p:spPr>
          <a:xfrm>
            <a:off x="2324100" y="5349281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16B167-27FD-4627-A5CA-9F151BD83802}"/>
              </a:ext>
            </a:extLst>
          </p:cNvPr>
          <p:cNvSpPr txBox="1"/>
          <p:nvPr/>
        </p:nvSpPr>
        <p:spPr>
          <a:xfrm>
            <a:off x="0" y="1552927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513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5F14E6-8289-41DF-A987-DDB6F200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What is Computer Mathematics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b="1" dirty="0"/>
              <a:t>       计算机数学</a:t>
            </a:r>
            <a:r>
              <a:rPr lang="zh-CN" altLang="en-US" dirty="0"/>
              <a:t>是理工科专业的</a:t>
            </a:r>
            <a:r>
              <a:rPr lang="zh-CN" altLang="en-US" b="1" dirty="0">
                <a:solidFill>
                  <a:srgbClr val="0000FF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专业基础课</a:t>
            </a:r>
            <a:r>
              <a:rPr lang="zh-CN" altLang="en-US" dirty="0"/>
              <a:t>，它涉及的领域非常广，包括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泛函分析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凸优化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计算方法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最优化理论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随机过程</a:t>
            </a:r>
            <a:r>
              <a:rPr lang="zh-CN" altLang="en-US" dirty="0"/>
              <a:t>、博弈论、</a:t>
            </a:r>
            <a:r>
              <a:rPr lang="zh-CN" altLang="en-US" dirty="0">
                <a:solidFill>
                  <a:schemeClr val="accent6"/>
                </a:solidFill>
              </a:rPr>
              <a:t>信息论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形式逻辑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       其中最基础，最重要的包括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。本门课重点介绍有关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的知识。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值得注意的是，本课程只有</a:t>
            </a:r>
            <a:r>
              <a:rPr lang="en-US" altLang="zh-CN" dirty="0">
                <a:solidFill>
                  <a:srgbClr val="0000FF"/>
                </a:solidFill>
              </a:rPr>
              <a:t>32</a:t>
            </a:r>
            <a:r>
              <a:rPr lang="zh-CN" altLang="en-US" dirty="0"/>
              <a:t>个课时，远不足以完成线性代数的介绍，因此只能作为一个引导，更多的内容还需要各位同学自学。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</p:spTree>
    <p:extLst>
      <p:ext uri="{BB962C8B-B14F-4D97-AF65-F5344CB8AC3E}">
        <p14:creationId xmlns:p14="http://schemas.microsoft.com/office/powerpoint/2010/main" val="3231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5F14E6-8289-41DF-A987-DDB6F200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What is Computer Mathematics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209800"/>
            <a:ext cx="8382000" cy="3455781"/>
          </a:xfrm>
        </p:spPr>
        <p:txBody>
          <a:bodyPr/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时间成本：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课时，共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周，每周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建议每周至少额外花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1-2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小时  课余训练，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合计约</a:t>
            </a:r>
            <a:r>
              <a:rPr lang="en-US" altLang="zh-CN" b="1" spc="-5" dirty="0">
                <a:solidFill>
                  <a:srgbClr val="FF0000"/>
                </a:solidFill>
                <a:latin typeface="微软雅黑" panose="020B0503020204020204" pitchFamily="34" charset="-122"/>
              </a:rPr>
              <a:t>48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小时</a:t>
            </a: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zh-CN" altLang="en-US" b="1" dirty="0"/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课堂学时：</a:t>
            </a:r>
            <a:r>
              <a:rPr lang="en-US" altLang="zh-CN" b="1" dirty="0"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</a:rPr>
              <a:t>课时（</a:t>
            </a:r>
            <a:r>
              <a:rPr lang="en-US" altLang="zh-CN" b="1" dirty="0">
                <a:latin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</a:rPr>
              <a:t>小时）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周，共</a:t>
            </a:r>
            <a:r>
              <a:rPr lang="en-US" altLang="zh-CN" b="1" dirty="0"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lang="zh-CN" altLang="en-US" b="1" dirty="0">
              <a:latin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作业学时：</a:t>
            </a:r>
            <a:r>
              <a:rPr lang="en-US" altLang="zh-CN" b="1" dirty="0">
                <a:latin typeface="微软雅黑" panose="020B0503020204020204" pitchFamily="34" charset="-122"/>
              </a:rPr>
              <a:t>0.5-1</a:t>
            </a:r>
            <a:r>
              <a:rPr lang="zh-CN" altLang="en-US" b="1" dirty="0">
                <a:latin typeface="微软雅黑" panose="020B0503020204020204" pitchFamily="34" charset="-122"/>
              </a:rPr>
              <a:t>小时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</p:spTree>
    <p:extLst>
      <p:ext uri="{BB962C8B-B14F-4D97-AF65-F5344CB8AC3E}">
        <p14:creationId xmlns:p14="http://schemas.microsoft.com/office/powerpoint/2010/main" val="1704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828800"/>
            <a:ext cx="8382000" cy="3604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Xin-Yu Ou</a:t>
            </a:r>
            <a:r>
              <a:rPr lang="zh-CN" altLang="en-US" b="1" dirty="0"/>
              <a:t>，欧新宇 教授</a:t>
            </a:r>
            <a:endParaRPr lang="en-US" altLang="zh-CN" b="1" dirty="0"/>
          </a:p>
          <a:p>
            <a:r>
              <a:rPr lang="en-US" altLang="zh-CN" b="1" dirty="0"/>
              <a:t>	Contact me:   </a:t>
            </a:r>
            <a:r>
              <a:rPr lang="en-US" altLang="zh-CN" b="1" dirty="0">
                <a:hlinkClick r:id="rId2"/>
              </a:rPr>
              <a:t>http://ouxinyu.cn</a:t>
            </a:r>
            <a:endParaRPr lang="en-US" altLang="zh-CN" b="1" dirty="0"/>
          </a:p>
          <a:p>
            <a:r>
              <a:rPr lang="en-US" altLang="zh-CN" b="1" dirty="0"/>
              <a:t>                                  </a:t>
            </a:r>
            <a:r>
              <a:rPr lang="en-US" altLang="zh-CN" b="1" dirty="0">
                <a:hlinkClick r:id="rId3"/>
              </a:rPr>
              <a:t>ouxinyu@alumni.hust.edu.cn</a:t>
            </a:r>
            <a:endParaRPr lang="en-US" altLang="zh-CN" b="1" dirty="0"/>
          </a:p>
          <a:p>
            <a:r>
              <a:rPr lang="en-US" altLang="zh-CN" b="1" dirty="0"/>
              <a:t>                                  QQ: 14777591</a:t>
            </a:r>
          </a:p>
          <a:p>
            <a:r>
              <a:rPr lang="en-US" altLang="zh-CN" b="1" dirty="0"/>
              <a:t>                                  </a:t>
            </a:r>
            <a:r>
              <a:rPr lang="zh-CN" altLang="en-US" b="1" dirty="0"/>
              <a:t>呈贡校区 传媒与信息工程学院 </a:t>
            </a:r>
            <a:r>
              <a:rPr lang="en-US" altLang="zh-CN" b="1" dirty="0"/>
              <a:t>A515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Yi-Qin Liu</a:t>
            </a:r>
            <a:r>
              <a:rPr lang="zh-CN" altLang="en-US" b="1" dirty="0"/>
              <a:t>，刘艺琴 教授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Qian-</a:t>
            </a:r>
            <a:r>
              <a:rPr lang="en-US" altLang="zh-CN" b="1" dirty="0" err="1"/>
              <a:t>Zhi</a:t>
            </a:r>
            <a:r>
              <a:rPr lang="en-US" altLang="zh-CN" b="1" dirty="0"/>
              <a:t> Ma</a:t>
            </a:r>
            <a:r>
              <a:rPr lang="zh-CN" altLang="en-US" b="1" dirty="0"/>
              <a:t>，马千知 讲师</a:t>
            </a:r>
            <a:endParaRPr lang="en-US" altLang="zh-CN" b="1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教学团队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78948"/>
            <a:ext cx="8382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课程主页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展示课程安排、教学进度计划、教学大纲等，同时提供课程相关资源的列表。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课堂派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教学过程管控，包括</a:t>
            </a:r>
            <a:r>
              <a:rPr lang="en-US" altLang="zh-CN" dirty="0"/>
              <a:t>PPT</a:t>
            </a:r>
            <a:r>
              <a:rPr lang="zh-CN" altLang="en-US" dirty="0"/>
              <a:t>播放，基于</a:t>
            </a:r>
            <a:r>
              <a:rPr lang="en-US" altLang="zh-CN" dirty="0"/>
              <a:t>ppt</a:t>
            </a:r>
            <a:r>
              <a:rPr lang="zh-CN" altLang="en-US" dirty="0"/>
              <a:t>的课堂练习互动提交，作业布置（提交），期末考试。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钉钉</a:t>
            </a:r>
            <a:r>
              <a:rPr lang="en-US" altLang="zh-CN" b="1" dirty="0"/>
              <a:t>/</a:t>
            </a:r>
            <a:r>
              <a:rPr lang="zh-CN" altLang="en-US" b="1" dirty="0"/>
              <a:t>腾讯课堂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进行在线直播和教师屏幕分享（特别是跟随老师在课堂上进行编程练习）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包含三种形式</a:t>
            </a:r>
          </a:p>
        </p:txBody>
      </p:sp>
    </p:spTree>
    <p:extLst>
      <p:ext uri="{BB962C8B-B14F-4D97-AF65-F5344CB8AC3E}">
        <p14:creationId xmlns:p14="http://schemas.microsoft.com/office/powerpoint/2010/main" val="3105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网址：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http://teaching.ouxinyu.cn/ComputerMath/index.html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57A520-E8B3-4A02-A53F-8F609D3D8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"/>
          <a:stretch/>
        </p:blipFill>
        <p:spPr>
          <a:xfrm>
            <a:off x="76200" y="1918745"/>
            <a:ext cx="8991600" cy="45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http://ouxinyu.cn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BF83C7-34C4-4AAD-B6E4-5F122D81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96233"/>
            <a:ext cx="7446198" cy="485838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054D022-40EE-4DE2-BE74-BE8EF9B765A2}"/>
              </a:ext>
            </a:extLst>
          </p:cNvPr>
          <p:cNvSpPr/>
          <p:nvPr/>
        </p:nvSpPr>
        <p:spPr>
          <a:xfrm>
            <a:off x="6019800" y="6019800"/>
            <a:ext cx="1332992" cy="365760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4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http://www.ketangpai.com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，或微信扫码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课堂派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DA333-293E-4FF8-B060-B1BFC920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77" y="1918745"/>
            <a:ext cx="3554045" cy="46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93C2AB3-091B-4B5A-BEF2-95CDAAEEF0F9}"/>
              </a:ext>
            </a:extLst>
          </p:cNvPr>
          <p:cNvSpPr txBox="1"/>
          <p:nvPr/>
        </p:nvSpPr>
        <p:spPr>
          <a:xfrm>
            <a:off x="4799306" y="2976903"/>
            <a:ext cx="10407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 err="1">
                <a:solidFill>
                  <a:srgbClr val="006FC0"/>
                </a:solidFill>
                <a:latin typeface="微软雅黑"/>
                <a:cs typeface="微软雅黑"/>
              </a:rPr>
              <a:t>在线</a:t>
            </a:r>
            <a:r>
              <a:rPr lang="zh-CN" altLang="en-US" sz="2000" b="1" spc="-5" dirty="0">
                <a:solidFill>
                  <a:srgbClr val="006FC0"/>
                </a:solidFill>
                <a:latin typeface="+mj-ea"/>
                <a:ea typeface="+mj-ea"/>
                <a:cs typeface="微软雅黑"/>
              </a:rPr>
              <a:t>教程</a:t>
            </a:r>
            <a:endParaRPr sz="2000" b="1" spc="-5" dirty="0">
              <a:solidFill>
                <a:srgbClr val="006FC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534897C-40AB-48C8-982B-331A54B25674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C6B74D31-1AA2-4A25-AA44-2039B1309F9C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584962" y="0"/>
                </a:moveTo>
                <a:lnTo>
                  <a:pt x="595775" y="48132"/>
                </a:lnTo>
                <a:lnTo>
                  <a:pt x="604493" y="96394"/>
                </a:lnTo>
                <a:lnTo>
                  <a:pt x="611136" y="144725"/>
                </a:lnTo>
                <a:lnTo>
                  <a:pt x="615723" y="193067"/>
                </a:lnTo>
                <a:lnTo>
                  <a:pt x="618274" y="241361"/>
                </a:lnTo>
                <a:lnTo>
                  <a:pt x="618808" y="289547"/>
                </a:lnTo>
                <a:lnTo>
                  <a:pt x="617344" y="337566"/>
                </a:lnTo>
                <a:lnTo>
                  <a:pt x="613903" y="385359"/>
                </a:lnTo>
                <a:lnTo>
                  <a:pt x="608504" y="432867"/>
                </a:lnTo>
                <a:lnTo>
                  <a:pt x="601166" y="480031"/>
                </a:lnTo>
                <a:lnTo>
                  <a:pt x="591908" y="526792"/>
                </a:lnTo>
                <a:lnTo>
                  <a:pt x="580752" y="573090"/>
                </a:lnTo>
                <a:lnTo>
                  <a:pt x="567715" y="618866"/>
                </a:lnTo>
                <a:lnTo>
                  <a:pt x="552818" y="664061"/>
                </a:lnTo>
                <a:lnTo>
                  <a:pt x="536080" y="708617"/>
                </a:lnTo>
                <a:lnTo>
                  <a:pt x="517521" y="752473"/>
                </a:lnTo>
                <a:lnTo>
                  <a:pt x="497160" y="795571"/>
                </a:lnTo>
                <a:lnTo>
                  <a:pt x="475017" y="837851"/>
                </a:lnTo>
                <a:lnTo>
                  <a:pt x="451111" y="879255"/>
                </a:lnTo>
                <a:lnTo>
                  <a:pt x="425462" y="919723"/>
                </a:lnTo>
                <a:lnTo>
                  <a:pt x="398090" y="959196"/>
                </a:lnTo>
                <a:lnTo>
                  <a:pt x="369013" y="997615"/>
                </a:lnTo>
                <a:lnTo>
                  <a:pt x="338252" y="1034921"/>
                </a:lnTo>
                <a:lnTo>
                  <a:pt x="305826" y="1071054"/>
                </a:lnTo>
                <a:lnTo>
                  <a:pt x="271755" y="1105956"/>
                </a:lnTo>
                <a:lnTo>
                  <a:pt x="236058" y="1139567"/>
                </a:lnTo>
                <a:lnTo>
                  <a:pt x="198754" y="1171829"/>
                </a:lnTo>
                <a:lnTo>
                  <a:pt x="271652" y="1293368"/>
                </a:lnTo>
                <a:lnTo>
                  <a:pt x="0" y="1181227"/>
                </a:lnTo>
                <a:lnTo>
                  <a:pt x="13970" y="863600"/>
                </a:lnTo>
                <a:lnTo>
                  <a:pt x="86740" y="985012"/>
                </a:lnTo>
                <a:lnTo>
                  <a:pt x="123193" y="950841"/>
                </a:lnTo>
                <a:lnTo>
                  <a:pt x="157566" y="915048"/>
                </a:lnTo>
                <a:lnTo>
                  <a:pt x="189829" y="877727"/>
                </a:lnTo>
                <a:lnTo>
                  <a:pt x="219953" y="838972"/>
                </a:lnTo>
                <a:lnTo>
                  <a:pt x="247910" y="798876"/>
                </a:lnTo>
                <a:lnTo>
                  <a:pt x="273670" y="757533"/>
                </a:lnTo>
                <a:lnTo>
                  <a:pt x="297203" y="715038"/>
                </a:lnTo>
                <a:lnTo>
                  <a:pt x="318481" y="671483"/>
                </a:lnTo>
                <a:lnTo>
                  <a:pt x="337474" y="626963"/>
                </a:lnTo>
                <a:lnTo>
                  <a:pt x="354153" y="581571"/>
                </a:lnTo>
                <a:lnTo>
                  <a:pt x="368489" y="535401"/>
                </a:lnTo>
                <a:lnTo>
                  <a:pt x="380453" y="488547"/>
                </a:lnTo>
                <a:lnTo>
                  <a:pt x="390016" y="441104"/>
                </a:lnTo>
                <a:lnTo>
                  <a:pt x="397147" y="393163"/>
                </a:lnTo>
                <a:lnTo>
                  <a:pt x="401819" y="344820"/>
                </a:lnTo>
                <a:lnTo>
                  <a:pt x="404002" y="296169"/>
                </a:lnTo>
                <a:lnTo>
                  <a:pt x="403666" y="247302"/>
                </a:lnTo>
                <a:lnTo>
                  <a:pt x="400782" y="198314"/>
                </a:lnTo>
                <a:lnTo>
                  <a:pt x="395322" y="149299"/>
                </a:lnTo>
                <a:lnTo>
                  <a:pt x="387256" y="100350"/>
                </a:lnTo>
                <a:lnTo>
                  <a:pt x="376554" y="51562"/>
                </a:lnTo>
                <a:lnTo>
                  <a:pt x="584962" y="0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547E844-1658-4A99-8FF5-16DBCECAA18F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CFA1BF5-35B0-425E-8B0A-EB16CA777F25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B9EF229-2E9B-4170-8716-EFC6C1D1AF3A}"/>
              </a:ext>
            </a:extLst>
          </p:cNvPr>
          <p:cNvSpPr txBox="1"/>
          <p:nvPr/>
        </p:nvSpPr>
        <p:spPr>
          <a:xfrm>
            <a:off x="2944598" y="2976903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86C6D901-F768-45E1-B2BD-3CC5C4F7F395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F2D7654B-25B3-4BAE-87C6-4E09545A9F80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8102"/>
                </a:moveTo>
                <a:lnTo>
                  <a:pt x="37681" y="247226"/>
                </a:lnTo>
                <a:lnTo>
                  <a:pt x="76354" y="218143"/>
                </a:lnTo>
                <a:lnTo>
                  <a:pt x="115961" y="190857"/>
                </a:lnTo>
                <a:lnTo>
                  <a:pt x="156442" y="165372"/>
                </a:lnTo>
                <a:lnTo>
                  <a:pt x="197739" y="141692"/>
                </a:lnTo>
                <a:lnTo>
                  <a:pt x="239793" y="119823"/>
                </a:lnTo>
                <a:lnTo>
                  <a:pt x="282546" y="99769"/>
                </a:lnTo>
                <a:lnTo>
                  <a:pt x="325938" y="81533"/>
                </a:lnTo>
                <a:lnTo>
                  <a:pt x="369911" y="65121"/>
                </a:lnTo>
                <a:lnTo>
                  <a:pt x="414406" y="50537"/>
                </a:lnTo>
                <a:lnTo>
                  <a:pt x="459366" y="37785"/>
                </a:lnTo>
                <a:lnTo>
                  <a:pt x="504730" y="26870"/>
                </a:lnTo>
                <a:lnTo>
                  <a:pt x="550440" y="17796"/>
                </a:lnTo>
                <a:lnTo>
                  <a:pt x="596437" y="10567"/>
                </a:lnTo>
                <a:lnTo>
                  <a:pt x="642664" y="5189"/>
                </a:lnTo>
                <a:lnTo>
                  <a:pt x="689061" y="1665"/>
                </a:lnTo>
                <a:lnTo>
                  <a:pt x="735569" y="0"/>
                </a:lnTo>
                <a:lnTo>
                  <a:pt x="782129" y="198"/>
                </a:lnTo>
                <a:lnTo>
                  <a:pt x="828684" y="2263"/>
                </a:lnTo>
                <a:lnTo>
                  <a:pt x="875174" y="6201"/>
                </a:lnTo>
                <a:lnTo>
                  <a:pt x="921540" y="12016"/>
                </a:lnTo>
                <a:lnTo>
                  <a:pt x="967725" y="19711"/>
                </a:lnTo>
                <a:lnTo>
                  <a:pt x="1013668" y="29292"/>
                </a:lnTo>
                <a:lnTo>
                  <a:pt x="1059312" y="40762"/>
                </a:lnTo>
                <a:lnTo>
                  <a:pt x="1104598" y="54127"/>
                </a:lnTo>
                <a:lnTo>
                  <a:pt x="1149467" y="69391"/>
                </a:lnTo>
                <a:lnTo>
                  <a:pt x="1193861" y="86557"/>
                </a:lnTo>
                <a:lnTo>
                  <a:pt x="1237720" y="105631"/>
                </a:lnTo>
                <a:lnTo>
                  <a:pt x="1280985" y="126617"/>
                </a:lnTo>
                <a:lnTo>
                  <a:pt x="1323600" y="149520"/>
                </a:lnTo>
                <a:lnTo>
                  <a:pt x="1365504" y="174343"/>
                </a:lnTo>
                <a:lnTo>
                  <a:pt x="1457706" y="66520"/>
                </a:lnTo>
                <a:lnTo>
                  <a:pt x="1437767" y="359636"/>
                </a:lnTo>
                <a:lnTo>
                  <a:pt x="1132205" y="447393"/>
                </a:lnTo>
                <a:lnTo>
                  <a:pt x="1224026" y="339824"/>
                </a:lnTo>
                <a:lnTo>
                  <a:pt x="1180262" y="316225"/>
                </a:lnTo>
                <a:lnTo>
                  <a:pt x="1135680" y="295111"/>
                </a:lnTo>
                <a:lnTo>
                  <a:pt x="1090375" y="276473"/>
                </a:lnTo>
                <a:lnTo>
                  <a:pt x="1044441" y="260301"/>
                </a:lnTo>
                <a:lnTo>
                  <a:pt x="997973" y="246589"/>
                </a:lnTo>
                <a:lnTo>
                  <a:pt x="951065" y="235325"/>
                </a:lnTo>
                <a:lnTo>
                  <a:pt x="903812" y="226502"/>
                </a:lnTo>
                <a:lnTo>
                  <a:pt x="856309" y="220110"/>
                </a:lnTo>
                <a:lnTo>
                  <a:pt x="808650" y="216141"/>
                </a:lnTo>
                <a:lnTo>
                  <a:pt x="760930" y="214586"/>
                </a:lnTo>
                <a:lnTo>
                  <a:pt x="713244" y="215436"/>
                </a:lnTo>
                <a:lnTo>
                  <a:pt x="665686" y="218682"/>
                </a:lnTo>
                <a:lnTo>
                  <a:pt x="618351" y="224315"/>
                </a:lnTo>
                <a:lnTo>
                  <a:pt x="571333" y="232327"/>
                </a:lnTo>
                <a:lnTo>
                  <a:pt x="524728" y="242707"/>
                </a:lnTo>
                <a:lnTo>
                  <a:pt x="478630" y="255449"/>
                </a:lnTo>
                <a:lnTo>
                  <a:pt x="433133" y="270542"/>
                </a:lnTo>
                <a:lnTo>
                  <a:pt x="388332" y="287978"/>
                </a:lnTo>
                <a:lnTo>
                  <a:pt x="344322" y="307748"/>
                </a:lnTo>
                <a:lnTo>
                  <a:pt x="301197" y="329843"/>
                </a:lnTo>
                <a:lnTo>
                  <a:pt x="259052" y="354255"/>
                </a:lnTo>
                <a:lnTo>
                  <a:pt x="217983" y="380973"/>
                </a:lnTo>
                <a:lnTo>
                  <a:pt x="178082" y="409990"/>
                </a:lnTo>
                <a:lnTo>
                  <a:pt x="139446" y="441297"/>
                </a:lnTo>
                <a:lnTo>
                  <a:pt x="0" y="27810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65BDBA70-5751-4E91-A621-84047A5155C2}"/>
              </a:ext>
            </a:extLst>
          </p:cNvPr>
          <p:cNvSpPr txBox="1"/>
          <p:nvPr/>
        </p:nvSpPr>
        <p:spPr>
          <a:xfrm>
            <a:off x="2734541" y="4599709"/>
            <a:ext cx="334759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CEFB7F7A-A677-4766-A5C3-C65B6BDFD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FE4D12F-FB93-4DA3-9DE1-62381908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71" y="2371420"/>
            <a:ext cx="2013433" cy="8026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59E73C-C37D-4D19-90D8-0B99EDE5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9" y="2487625"/>
            <a:ext cx="1772897" cy="81947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F88A01B-2E64-4613-BB02-44FAE5FCB826}"/>
              </a:ext>
            </a:extLst>
          </p:cNvPr>
          <p:cNvSpPr/>
          <p:nvPr/>
        </p:nvSpPr>
        <p:spPr>
          <a:xfrm>
            <a:off x="2434071" y="5212003"/>
            <a:ext cx="427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2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4" grpId="0" animBg="1"/>
      <p:bldP spid="16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601</Words>
  <Application>Microsoft Office PowerPoint</Application>
  <PresentationFormat>全屏显示(4:3)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΢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课程定位</vt:lpstr>
      <vt:lpstr>课程学时</vt:lpstr>
      <vt:lpstr>教学团队</vt:lpstr>
      <vt:lpstr>课程组织形式</vt:lpstr>
      <vt:lpstr>课程组织形式</vt:lpstr>
      <vt:lpstr>课程组织形式</vt:lpstr>
      <vt:lpstr>课程组织形式</vt:lpstr>
      <vt:lpstr>课程组织形式</vt:lpstr>
      <vt:lpstr>课程作业&amp;课堂考核</vt:lpstr>
      <vt:lpstr>学习建议</vt:lpstr>
      <vt:lpstr>课堂纪律</vt:lpstr>
      <vt:lpstr>学好计算机数学的秘籍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596</cp:revision>
  <dcterms:created xsi:type="dcterms:W3CDTF">2019-02-13T06:30:20Z</dcterms:created>
  <dcterms:modified xsi:type="dcterms:W3CDTF">2020-02-25T14:16:54Z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