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301" r:id="rId2"/>
    <p:sldId id="371" r:id="rId3"/>
    <p:sldId id="372" r:id="rId4"/>
    <p:sldId id="315" r:id="rId5"/>
    <p:sldId id="413" r:id="rId6"/>
    <p:sldId id="415" r:id="rId7"/>
    <p:sldId id="416" r:id="rId8"/>
    <p:sldId id="373" r:id="rId9"/>
    <p:sldId id="414" r:id="rId10"/>
    <p:sldId id="374" r:id="rId11"/>
    <p:sldId id="380" r:id="rId12"/>
    <p:sldId id="375" r:id="rId13"/>
    <p:sldId id="381" r:id="rId14"/>
    <p:sldId id="383" r:id="rId15"/>
    <p:sldId id="384" r:id="rId16"/>
    <p:sldId id="385" r:id="rId17"/>
    <p:sldId id="386" r:id="rId18"/>
    <p:sldId id="376" r:id="rId19"/>
    <p:sldId id="387" r:id="rId20"/>
    <p:sldId id="388" r:id="rId21"/>
    <p:sldId id="389" r:id="rId22"/>
    <p:sldId id="377" r:id="rId23"/>
    <p:sldId id="390" r:id="rId24"/>
    <p:sldId id="391" r:id="rId25"/>
    <p:sldId id="392" r:id="rId26"/>
    <p:sldId id="393" r:id="rId27"/>
    <p:sldId id="394" r:id="rId28"/>
    <p:sldId id="378" r:id="rId29"/>
    <p:sldId id="395" r:id="rId30"/>
    <p:sldId id="396" r:id="rId31"/>
    <p:sldId id="397" r:id="rId32"/>
    <p:sldId id="398" r:id="rId33"/>
    <p:sldId id="399" r:id="rId34"/>
    <p:sldId id="400" r:id="rId35"/>
    <p:sldId id="402" r:id="rId36"/>
    <p:sldId id="403" r:id="rId37"/>
    <p:sldId id="407" r:id="rId38"/>
    <p:sldId id="406" r:id="rId39"/>
    <p:sldId id="404" r:id="rId40"/>
    <p:sldId id="408" r:id="rId41"/>
    <p:sldId id="405" r:id="rId42"/>
    <p:sldId id="379" r:id="rId43"/>
    <p:sldId id="409" r:id="rId44"/>
    <p:sldId id="410" r:id="rId45"/>
    <p:sldId id="411" r:id="rId46"/>
    <p:sldId id="342" r:id="rId47"/>
  </p:sldIdLst>
  <p:sldSz cx="6858000" cy="5143500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6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新宇" initials="欧" lastIdx="1" clrIdx="0">
    <p:extLst>
      <p:ext uri="{19B8F6BF-5375-455C-9EA6-DF929625EA0E}">
        <p15:presenceInfo xmlns:p15="http://schemas.microsoft.com/office/powerpoint/2012/main" userId="28816f75d3b42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89" autoAdjust="0"/>
    <p:restoredTop sz="97311" autoAdjust="0"/>
  </p:normalViewPr>
  <p:slideViewPr>
    <p:cSldViewPr>
      <p:cViewPr varScale="1">
        <p:scale>
          <a:sx n="129" d="100"/>
          <a:sy n="129" d="100"/>
        </p:scale>
        <p:origin x="114" y="1188"/>
      </p:cViewPr>
      <p:guideLst>
        <p:guide orient="horz" pos="2880"/>
        <p:guide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CD449-0720-4299-8DE9-69CE28848277}" type="datetimeFigureOut">
              <a:rPr lang="zh-CN" altLang="en-US" smtClean="0"/>
              <a:t>2020-2-26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14713" y="642938"/>
            <a:ext cx="231457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0EC1B-DF12-404D-B2C7-261ED781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6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>
            <a:extLst>
              <a:ext uri="{FF2B5EF4-FFF2-40B4-BE49-F238E27FC236}">
                <a16:creationId xmlns:a16="http://schemas.microsoft.com/office/drawing/2014/main" id="{1982AEFB-EE81-48DE-9DD4-8CFBE17FAB1A}"/>
              </a:ext>
            </a:extLst>
          </p:cNvPr>
          <p:cNvSpPr/>
          <p:nvPr userDrawn="1"/>
        </p:nvSpPr>
        <p:spPr>
          <a:xfrm>
            <a:off x="696040" y="2890466"/>
            <a:ext cx="5465921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18AF12D8-A3EF-4DD4-AB7C-D25AFC1AFC14}"/>
              </a:ext>
            </a:extLst>
          </p:cNvPr>
          <p:cNvSpPr txBox="1"/>
          <p:nvPr userDrawn="1"/>
        </p:nvSpPr>
        <p:spPr>
          <a:xfrm>
            <a:off x="0" y="3181350"/>
            <a:ext cx="6858000" cy="709810"/>
          </a:xfrm>
          <a:prstGeom prst="rect">
            <a:avLst/>
          </a:prstGeom>
        </p:spPr>
        <p:txBody>
          <a:bodyPr vert="horz" wrap="square" lIns="0" tIns="68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6"/>
              </a:spcBef>
              <a:tabLst>
                <a:tab pos="364807" algn="l"/>
              </a:tabLs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536"/>
              </a:spcBef>
              <a:tabLst>
                <a:tab pos="364807" algn="l"/>
              </a:tabLs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41595DCD-EC7B-43D2-A89F-DA49AC4940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" y="2318111"/>
            <a:ext cx="6858000" cy="461665"/>
          </a:xfrm>
        </p:spPr>
        <p:txBody>
          <a:bodyPr/>
          <a:lstStyle>
            <a:lvl1pPr algn="ctr">
              <a:defRPr sz="3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53E208D-ADA2-402A-A9D6-032D5BDEEF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76800" y="4729253"/>
            <a:ext cx="887254" cy="27312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0521EDF-1DE4-497D-9BFA-C1092D43DE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03911" y="4729253"/>
            <a:ext cx="1045992" cy="273126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0AE80A5B-656A-4912-8553-5ED159B18E19}"/>
              </a:ext>
            </a:extLst>
          </p:cNvPr>
          <p:cNvSpPr txBox="1">
            <a:spLocks/>
          </p:cNvSpPr>
          <p:nvPr userDrawn="1"/>
        </p:nvSpPr>
        <p:spPr>
          <a:xfrm>
            <a:off x="0" y="133350"/>
            <a:ext cx="6858000" cy="441266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270000" tIns="34290" rIns="68580" bIns="3429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Holder 2">
            <a:extLst>
              <a:ext uri="{FF2B5EF4-FFF2-40B4-BE49-F238E27FC236}">
                <a16:creationId xmlns:a16="http://schemas.microsoft.com/office/drawing/2014/main" id="{C97F5ECA-A77A-40B6-BF8F-F2A826383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788"/>
            <a:ext cx="6858000" cy="441266"/>
          </a:xfrm>
        </p:spPr>
        <p:txBody>
          <a:bodyPr lIns="180000" tIns="0" rIns="0" bIns="0" anchor="ctr" anchorCtr="0"/>
          <a:lstStyle>
            <a:lvl1pPr algn="l"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466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9">
            <a:extLst>
              <a:ext uri="{FF2B5EF4-FFF2-40B4-BE49-F238E27FC236}">
                <a16:creationId xmlns:a16="http://schemas.microsoft.com/office/drawing/2014/main" id="{3E070FF4-8783-41C9-A071-1E73A67F0448}"/>
              </a:ext>
            </a:extLst>
          </p:cNvPr>
          <p:cNvSpPr/>
          <p:nvPr userDrawn="1"/>
        </p:nvSpPr>
        <p:spPr>
          <a:xfrm>
            <a:off x="620684" y="4095750"/>
            <a:ext cx="750915" cy="80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DD9669E9-347C-43B3-AF3E-4073BB6EE26E}"/>
              </a:ext>
            </a:extLst>
          </p:cNvPr>
          <p:cNvSpPr/>
          <p:nvPr userDrawn="1"/>
        </p:nvSpPr>
        <p:spPr>
          <a:xfrm>
            <a:off x="0" y="4159820"/>
            <a:ext cx="6858000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9B44C45-5445-485A-A9AB-82E6A69D648C}"/>
              </a:ext>
            </a:extLst>
          </p:cNvPr>
          <p:cNvGrpSpPr/>
          <p:nvPr userDrawn="1"/>
        </p:nvGrpSpPr>
        <p:grpSpPr>
          <a:xfrm>
            <a:off x="6401943" y="3486150"/>
            <a:ext cx="398907" cy="762000"/>
            <a:chOff x="8496427" y="3524250"/>
            <a:chExt cx="531876" cy="698500"/>
          </a:xfrm>
        </p:grpSpPr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407C86E8-CC0C-435E-B008-514D802D90BB}"/>
                </a:ext>
              </a:extLst>
            </p:cNvPr>
            <p:cNvSpPr/>
            <p:nvPr/>
          </p:nvSpPr>
          <p:spPr>
            <a:xfrm>
              <a:off x="8496427" y="3524250"/>
              <a:ext cx="18415" cy="698500"/>
            </a:xfrm>
            <a:custGeom>
              <a:avLst/>
              <a:gdLst/>
              <a:ahLst/>
              <a:cxnLst/>
              <a:rect l="l" t="t" r="r" b="b"/>
              <a:pathLst>
                <a:path w="18415" h="698500">
                  <a:moveTo>
                    <a:pt x="0" y="0"/>
                  </a:moveTo>
                  <a:lnTo>
                    <a:pt x="18033" y="698080"/>
                  </a:lnTo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C706BD38-20DC-42D1-9CCE-D8E22DFA4D53}"/>
                </a:ext>
              </a:extLst>
            </p:cNvPr>
            <p:cNvSpPr/>
            <p:nvPr/>
          </p:nvSpPr>
          <p:spPr>
            <a:xfrm>
              <a:off x="8497443" y="3524377"/>
              <a:ext cx="530860" cy="275590"/>
            </a:xfrm>
            <a:custGeom>
              <a:avLst/>
              <a:gdLst/>
              <a:ahLst/>
              <a:cxnLst/>
              <a:rect l="l" t="t" r="r" b="b"/>
              <a:pathLst>
                <a:path w="530859" h="275589">
                  <a:moveTo>
                    <a:pt x="0" y="11430"/>
                  </a:moveTo>
                  <a:lnTo>
                    <a:pt x="525017" y="0"/>
                  </a:lnTo>
                  <a:lnTo>
                    <a:pt x="530859" y="263779"/>
                  </a:lnTo>
                  <a:lnTo>
                    <a:pt x="5714" y="275209"/>
                  </a:lnTo>
                  <a:lnTo>
                    <a:pt x="0" y="11430"/>
                  </a:lnTo>
                  <a:close/>
                </a:path>
              </a:pathLst>
            </a:custGeom>
            <a:ln w="19049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5">
              <a:extLst>
                <a:ext uri="{FF2B5EF4-FFF2-40B4-BE49-F238E27FC236}">
                  <a16:creationId xmlns:a16="http://schemas.microsoft.com/office/drawing/2014/main" id="{48E929C1-037F-47A3-8314-A1855ACC3775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6">
              <a:extLst>
                <a:ext uri="{FF2B5EF4-FFF2-40B4-BE49-F238E27FC236}">
                  <a16:creationId xmlns:a16="http://schemas.microsoft.com/office/drawing/2014/main" id="{1C8F7364-5B7C-42DB-896A-FD5B81C8A842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7">
              <a:extLst>
                <a:ext uri="{FF2B5EF4-FFF2-40B4-BE49-F238E27FC236}">
                  <a16:creationId xmlns:a16="http://schemas.microsoft.com/office/drawing/2014/main" id="{5FB11481-8953-4103-971C-E35584A7EA1E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8">
              <a:extLst>
                <a:ext uri="{FF2B5EF4-FFF2-40B4-BE49-F238E27FC236}">
                  <a16:creationId xmlns:a16="http://schemas.microsoft.com/office/drawing/2014/main" id="{A8B48601-6A35-407D-8201-FCBC65D49CC2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212875AD-78B8-4A77-B09B-1DD3C78571D6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EEA1201A-3744-4689-8930-0B23AA1D04B1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21">
              <a:extLst>
                <a:ext uri="{FF2B5EF4-FFF2-40B4-BE49-F238E27FC236}">
                  <a16:creationId xmlns:a16="http://schemas.microsoft.com/office/drawing/2014/main" id="{C3125C63-8F63-4988-B8A2-1DE969058E3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7" name="object 22">
              <a:extLst>
                <a:ext uri="{FF2B5EF4-FFF2-40B4-BE49-F238E27FC236}">
                  <a16:creationId xmlns:a16="http://schemas.microsoft.com/office/drawing/2014/main" id="{8D76275C-4F82-4E43-9E3B-64AAE6ED451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8" name="object 23">
              <a:extLst>
                <a:ext uri="{FF2B5EF4-FFF2-40B4-BE49-F238E27FC236}">
                  <a16:creationId xmlns:a16="http://schemas.microsoft.com/office/drawing/2014/main" id="{AF500B73-32A8-4759-9554-97124E1906C2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9" name="object 24">
              <a:extLst>
                <a:ext uri="{FF2B5EF4-FFF2-40B4-BE49-F238E27FC236}">
                  <a16:creationId xmlns:a16="http://schemas.microsoft.com/office/drawing/2014/main" id="{EBA7AFF4-4DF9-4523-AE84-031732964ABD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1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0" name="object 25">
              <a:extLst>
                <a:ext uri="{FF2B5EF4-FFF2-40B4-BE49-F238E27FC236}">
                  <a16:creationId xmlns:a16="http://schemas.microsoft.com/office/drawing/2014/main" id="{E958EA40-A3DC-4C5C-A6EA-6D91120F2D29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1" name="object 26">
              <a:extLst>
                <a:ext uri="{FF2B5EF4-FFF2-40B4-BE49-F238E27FC236}">
                  <a16:creationId xmlns:a16="http://schemas.microsoft.com/office/drawing/2014/main" id="{83E523FA-32D7-48F9-9D5D-7A0DE72BE062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2" name="object 27">
              <a:extLst>
                <a:ext uri="{FF2B5EF4-FFF2-40B4-BE49-F238E27FC236}">
                  <a16:creationId xmlns:a16="http://schemas.microsoft.com/office/drawing/2014/main" id="{5BDF307F-EF03-440F-BCA7-015194B55A1D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3" name="object 28">
              <a:extLst>
                <a:ext uri="{FF2B5EF4-FFF2-40B4-BE49-F238E27FC236}">
                  <a16:creationId xmlns:a16="http://schemas.microsoft.com/office/drawing/2014/main" id="{D9A4682F-7CD6-4FDF-906D-7972A8F20B10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4" name="object 29">
              <a:extLst>
                <a:ext uri="{FF2B5EF4-FFF2-40B4-BE49-F238E27FC236}">
                  <a16:creationId xmlns:a16="http://schemas.microsoft.com/office/drawing/2014/main" id="{B23D1CF5-A322-4F0C-BAD6-D69417FB272A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5" name="object 30">
              <a:extLst>
                <a:ext uri="{FF2B5EF4-FFF2-40B4-BE49-F238E27FC236}">
                  <a16:creationId xmlns:a16="http://schemas.microsoft.com/office/drawing/2014/main" id="{4A9B59B5-D9C1-405E-986C-533A2A33D42F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6" name="object 31">
              <a:extLst>
                <a:ext uri="{FF2B5EF4-FFF2-40B4-BE49-F238E27FC236}">
                  <a16:creationId xmlns:a16="http://schemas.microsoft.com/office/drawing/2014/main" id="{3DEC1F7C-5B3E-45F6-A7E5-A42711676E3B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8" y="60451"/>
                  </a:lnTo>
                  <a:lnTo>
                    <a:pt x="83693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7" name="object 32">
              <a:extLst>
                <a:ext uri="{FF2B5EF4-FFF2-40B4-BE49-F238E27FC236}">
                  <a16:creationId xmlns:a16="http://schemas.microsoft.com/office/drawing/2014/main" id="{4BF93DE8-1B19-4C9E-A43A-43616E78B261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693" y="57911"/>
                  </a:lnTo>
                  <a:lnTo>
                    <a:pt x="1778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8" name="object 33">
              <a:extLst>
                <a:ext uri="{FF2B5EF4-FFF2-40B4-BE49-F238E27FC236}">
                  <a16:creationId xmlns:a16="http://schemas.microsoft.com/office/drawing/2014/main" id="{DB19FC18-08F7-46F3-9F4D-5C51398A9227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3"/>
                  </a:lnTo>
                  <a:lnTo>
                    <a:pt x="1777" y="60325"/>
                  </a:lnTo>
                  <a:lnTo>
                    <a:pt x="83820" y="57785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9" name="object 34">
              <a:extLst>
                <a:ext uri="{FF2B5EF4-FFF2-40B4-BE49-F238E27FC236}">
                  <a16:creationId xmlns:a16="http://schemas.microsoft.com/office/drawing/2014/main" id="{1EEFF945-5EF5-440E-8DB6-11D5913A77C4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3"/>
                  </a:moveTo>
                  <a:lnTo>
                    <a:pt x="82042" y="0"/>
                  </a:lnTo>
                  <a:lnTo>
                    <a:pt x="83820" y="57785"/>
                  </a:lnTo>
                  <a:lnTo>
                    <a:pt x="1777" y="60325"/>
                  </a:lnTo>
                  <a:lnTo>
                    <a:pt x="0" y="2413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0" name="object 35">
              <a:extLst>
                <a:ext uri="{FF2B5EF4-FFF2-40B4-BE49-F238E27FC236}">
                  <a16:creationId xmlns:a16="http://schemas.microsoft.com/office/drawing/2014/main" id="{D10CB0F1-C05A-4552-A343-BB09B5E338EC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1915" y="0"/>
                  </a:moveTo>
                  <a:lnTo>
                    <a:pt x="0" y="2539"/>
                  </a:lnTo>
                  <a:lnTo>
                    <a:pt x="1650" y="60451"/>
                  </a:lnTo>
                  <a:lnTo>
                    <a:pt x="83693" y="57911"/>
                  </a:lnTo>
                  <a:lnTo>
                    <a:pt x="81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1" name="object 36">
              <a:extLst>
                <a:ext uri="{FF2B5EF4-FFF2-40B4-BE49-F238E27FC236}">
                  <a16:creationId xmlns:a16="http://schemas.microsoft.com/office/drawing/2014/main" id="{1B1AD891-5D61-47F9-BFD1-1A8CD89C77BA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1915" y="0"/>
                  </a:lnTo>
                  <a:lnTo>
                    <a:pt x="83693" y="57911"/>
                  </a:lnTo>
                  <a:lnTo>
                    <a:pt x="1650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2" name="object 37">
              <a:extLst>
                <a:ext uri="{FF2B5EF4-FFF2-40B4-BE49-F238E27FC236}">
                  <a16:creationId xmlns:a16="http://schemas.microsoft.com/office/drawing/2014/main" id="{0242D25D-71A4-4DB4-8005-90B03576D9E6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3" name="object 38">
              <a:extLst>
                <a:ext uri="{FF2B5EF4-FFF2-40B4-BE49-F238E27FC236}">
                  <a16:creationId xmlns:a16="http://schemas.microsoft.com/office/drawing/2014/main" id="{BC60F468-DC2B-44CF-AEEE-A82C151F0F53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34" name="object 11">
            <a:extLst>
              <a:ext uri="{FF2B5EF4-FFF2-40B4-BE49-F238E27FC236}">
                <a16:creationId xmlns:a16="http://schemas.microsoft.com/office/drawing/2014/main" id="{C2180774-6741-40F4-A904-A005AE022CCA}"/>
              </a:ext>
            </a:extLst>
          </p:cNvPr>
          <p:cNvSpPr/>
          <p:nvPr userDrawn="1"/>
        </p:nvSpPr>
        <p:spPr>
          <a:xfrm>
            <a:off x="620684" y="2114550"/>
            <a:ext cx="1051573" cy="1257300"/>
          </a:xfrm>
          <a:custGeom>
            <a:avLst/>
            <a:gdLst/>
            <a:ahLst/>
            <a:cxnLst/>
            <a:rect l="l" t="t" r="r" b="b"/>
            <a:pathLst>
              <a:path w="1188085" h="1257300">
                <a:moveTo>
                  <a:pt x="312483" y="895350"/>
                </a:moveTo>
                <a:lnTo>
                  <a:pt x="269923" y="910589"/>
                </a:lnTo>
                <a:lnTo>
                  <a:pt x="226356" y="924560"/>
                </a:lnTo>
                <a:lnTo>
                  <a:pt x="183102" y="939800"/>
                </a:lnTo>
                <a:lnTo>
                  <a:pt x="141482" y="956310"/>
                </a:lnTo>
                <a:lnTo>
                  <a:pt x="102816" y="974089"/>
                </a:lnTo>
                <a:lnTo>
                  <a:pt x="68423" y="995680"/>
                </a:lnTo>
                <a:lnTo>
                  <a:pt x="39625" y="1022350"/>
                </a:lnTo>
                <a:lnTo>
                  <a:pt x="17742" y="1054100"/>
                </a:lnTo>
                <a:lnTo>
                  <a:pt x="4093" y="1093470"/>
                </a:lnTo>
                <a:lnTo>
                  <a:pt x="0" y="1139189"/>
                </a:lnTo>
                <a:lnTo>
                  <a:pt x="3441" y="1168400"/>
                </a:lnTo>
                <a:lnTo>
                  <a:pt x="11568" y="1197610"/>
                </a:lnTo>
                <a:lnTo>
                  <a:pt x="23911" y="1228089"/>
                </a:lnTo>
                <a:lnTo>
                  <a:pt x="40005" y="1257300"/>
                </a:lnTo>
                <a:lnTo>
                  <a:pt x="312483" y="1257300"/>
                </a:lnTo>
                <a:lnTo>
                  <a:pt x="312483" y="895350"/>
                </a:lnTo>
                <a:close/>
              </a:path>
              <a:path w="1188085" h="1257300">
                <a:moveTo>
                  <a:pt x="312483" y="579119"/>
                </a:moveTo>
                <a:lnTo>
                  <a:pt x="312483" y="624839"/>
                </a:lnTo>
                <a:lnTo>
                  <a:pt x="317563" y="628650"/>
                </a:lnTo>
                <a:lnTo>
                  <a:pt x="322516" y="628650"/>
                </a:lnTo>
                <a:lnTo>
                  <a:pt x="327469" y="631189"/>
                </a:lnTo>
                <a:lnTo>
                  <a:pt x="335250" y="648969"/>
                </a:lnTo>
                <a:lnTo>
                  <a:pt x="343614" y="664210"/>
                </a:lnTo>
                <a:lnTo>
                  <a:pt x="352669" y="679450"/>
                </a:lnTo>
                <a:lnTo>
                  <a:pt x="362521" y="694689"/>
                </a:lnTo>
                <a:lnTo>
                  <a:pt x="374372" y="717550"/>
                </a:lnTo>
                <a:lnTo>
                  <a:pt x="388937" y="740410"/>
                </a:lnTo>
                <a:lnTo>
                  <a:pt x="405598" y="762000"/>
                </a:lnTo>
                <a:lnTo>
                  <a:pt x="423735" y="782319"/>
                </a:lnTo>
                <a:lnTo>
                  <a:pt x="414813" y="814069"/>
                </a:lnTo>
                <a:lnTo>
                  <a:pt x="372586" y="866139"/>
                </a:lnTo>
                <a:lnTo>
                  <a:pt x="336232" y="886460"/>
                </a:lnTo>
                <a:lnTo>
                  <a:pt x="312483" y="895350"/>
                </a:lnTo>
                <a:lnTo>
                  <a:pt x="312483" y="1257300"/>
                </a:lnTo>
                <a:lnTo>
                  <a:pt x="593788" y="1257300"/>
                </a:lnTo>
                <a:lnTo>
                  <a:pt x="593788" y="1212850"/>
                </a:lnTo>
                <a:lnTo>
                  <a:pt x="585025" y="1211580"/>
                </a:lnTo>
                <a:lnTo>
                  <a:pt x="578802" y="1203960"/>
                </a:lnTo>
                <a:lnTo>
                  <a:pt x="578802" y="1184910"/>
                </a:lnTo>
                <a:lnTo>
                  <a:pt x="585025" y="1177289"/>
                </a:lnTo>
                <a:lnTo>
                  <a:pt x="593788" y="1176020"/>
                </a:lnTo>
                <a:lnTo>
                  <a:pt x="593788" y="1164589"/>
                </a:lnTo>
                <a:lnTo>
                  <a:pt x="585025" y="1163320"/>
                </a:lnTo>
                <a:lnTo>
                  <a:pt x="578802" y="1155700"/>
                </a:lnTo>
                <a:lnTo>
                  <a:pt x="578802" y="1136650"/>
                </a:lnTo>
                <a:lnTo>
                  <a:pt x="585025" y="1127760"/>
                </a:lnTo>
                <a:lnTo>
                  <a:pt x="593788" y="1127760"/>
                </a:lnTo>
                <a:lnTo>
                  <a:pt x="593788" y="1108710"/>
                </a:lnTo>
                <a:lnTo>
                  <a:pt x="551506" y="1093470"/>
                </a:lnTo>
                <a:lnTo>
                  <a:pt x="512668" y="1073150"/>
                </a:lnTo>
                <a:lnTo>
                  <a:pt x="476122" y="1046480"/>
                </a:lnTo>
                <a:lnTo>
                  <a:pt x="440720" y="1013460"/>
                </a:lnTo>
                <a:lnTo>
                  <a:pt x="405311" y="972819"/>
                </a:lnTo>
                <a:lnTo>
                  <a:pt x="368744" y="922019"/>
                </a:lnTo>
                <a:lnTo>
                  <a:pt x="399547" y="904239"/>
                </a:lnTo>
                <a:lnTo>
                  <a:pt x="424576" y="880110"/>
                </a:lnTo>
                <a:lnTo>
                  <a:pt x="444200" y="849630"/>
                </a:lnTo>
                <a:lnTo>
                  <a:pt x="458787" y="814069"/>
                </a:lnTo>
                <a:lnTo>
                  <a:pt x="593788" y="814069"/>
                </a:lnTo>
                <a:lnTo>
                  <a:pt x="593788" y="768350"/>
                </a:lnTo>
                <a:lnTo>
                  <a:pt x="543750" y="768350"/>
                </a:lnTo>
                <a:lnTo>
                  <a:pt x="512421" y="753110"/>
                </a:lnTo>
                <a:lnTo>
                  <a:pt x="489997" y="732789"/>
                </a:lnTo>
                <a:lnTo>
                  <a:pt x="476956" y="709930"/>
                </a:lnTo>
                <a:lnTo>
                  <a:pt x="473773" y="684530"/>
                </a:lnTo>
                <a:lnTo>
                  <a:pt x="485507" y="657860"/>
                </a:lnTo>
                <a:lnTo>
                  <a:pt x="513159" y="638810"/>
                </a:lnTo>
                <a:lnTo>
                  <a:pt x="551122" y="627380"/>
                </a:lnTo>
                <a:lnTo>
                  <a:pt x="593788" y="623569"/>
                </a:lnTo>
                <a:lnTo>
                  <a:pt x="593788" y="621030"/>
                </a:lnTo>
                <a:lnTo>
                  <a:pt x="423752" y="621030"/>
                </a:lnTo>
                <a:lnTo>
                  <a:pt x="403707" y="605789"/>
                </a:lnTo>
                <a:lnTo>
                  <a:pt x="401009" y="600710"/>
                </a:lnTo>
                <a:lnTo>
                  <a:pt x="343725" y="600710"/>
                </a:lnTo>
                <a:lnTo>
                  <a:pt x="335361" y="596900"/>
                </a:lnTo>
                <a:lnTo>
                  <a:pt x="327199" y="591819"/>
                </a:lnTo>
                <a:lnTo>
                  <a:pt x="319490" y="586739"/>
                </a:lnTo>
                <a:lnTo>
                  <a:pt x="312483" y="579119"/>
                </a:lnTo>
                <a:close/>
              </a:path>
              <a:path w="1188085" h="1257300">
                <a:moveTo>
                  <a:pt x="772706" y="811530"/>
                </a:moveTo>
                <a:lnTo>
                  <a:pt x="732599" y="811530"/>
                </a:lnTo>
                <a:lnTo>
                  <a:pt x="747184" y="847089"/>
                </a:lnTo>
                <a:lnTo>
                  <a:pt x="766794" y="878839"/>
                </a:lnTo>
                <a:lnTo>
                  <a:pt x="791785" y="904239"/>
                </a:lnTo>
                <a:lnTo>
                  <a:pt x="822515" y="922019"/>
                </a:lnTo>
                <a:lnTo>
                  <a:pt x="785005" y="967739"/>
                </a:lnTo>
                <a:lnTo>
                  <a:pt x="749895" y="1005839"/>
                </a:lnTo>
                <a:lnTo>
                  <a:pt x="715200" y="1038860"/>
                </a:lnTo>
                <a:lnTo>
                  <a:pt x="678939" y="1066800"/>
                </a:lnTo>
                <a:lnTo>
                  <a:pt x="639129" y="1089660"/>
                </a:lnTo>
                <a:lnTo>
                  <a:pt x="593788" y="1108710"/>
                </a:lnTo>
                <a:lnTo>
                  <a:pt x="593788" y="1127760"/>
                </a:lnTo>
                <a:lnTo>
                  <a:pt x="605091" y="1127760"/>
                </a:lnTo>
                <a:lnTo>
                  <a:pt x="612584" y="1135380"/>
                </a:lnTo>
                <a:lnTo>
                  <a:pt x="612584" y="1155700"/>
                </a:lnTo>
                <a:lnTo>
                  <a:pt x="605091" y="1164589"/>
                </a:lnTo>
                <a:lnTo>
                  <a:pt x="593788" y="1164589"/>
                </a:lnTo>
                <a:lnTo>
                  <a:pt x="593788" y="1176020"/>
                </a:lnTo>
                <a:lnTo>
                  <a:pt x="605091" y="1176020"/>
                </a:lnTo>
                <a:lnTo>
                  <a:pt x="612584" y="1183639"/>
                </a:lnTo>
                <a:lnTo>
                  <a:pt x="612584" y="1203960"/>
                </a:lnTo>
                <a:lnTo>
                  <a:pt x="605091" y="1212850"/>
                </a:lnTo>
                <a:lnTo>
                  <a:pt x="593788" y="1212850"/>
                </a:lnTo>
                <a:lnTo>
                  <a:pt x="593788" y="1257300"/>
                </a:lnTo>
                <a:lnTo>
                  <a:pt x="876363" y="1257300"/>
                </a:lnTo>
                <a:lnTo>
                  <a:pt x="876363" y="896619"/>
                </a:lnTo>
                <a:lnTo>
                  <a:pt x="863377" y="891539"/>
                </a:lnTo>
                <a:lnTo>
                  <a:pt x="857182" y="889000"/>
                </a:lnTo>
                <a:lnTo>
                  <a:pt x="851344" y="886460"/>
                </a:lnTo>
                <a:lnTo>
                  <a:pt x="815705" y="867410"/>
                </a:lnTo>
                <a:lnTo>
                  <a:pt x="790257" y="843280"/>
                </a:lnTo>
                <a:lnTo>
                  <a:pt x="773477" y="814069"/>
                </a:lnTo>
                <a:lnTo>
                  <a:pt x="772706" y="811530"/>
                </a:lnTo>
                <a:close/>
              </a:path>
              <a:path w="1188085" h="1257300">
                <a:moveTo>
                  <a:pt x="876363" y="896619"/>
                </a:moveTo>
                <a:lnTo>
                  <a:pt x="876363" y="1257300"/>
                </a:lnTo>
                <a:lnTo>
                  <a:pt x="1147635" y="1257300"/>
                </a:lnTo>
                <a:lnTo>
                  <a:pt x="1163726" y="1228089"/>
                </a:lnTo>
                <a:lnTo>
                  <a:pt x="1176067" y="1197610"/>
                </a:lnTo>
                <a:lnTo>
                  <a:pt x="1184193" y="1168400"/>
                </a:lnTo>
                <a:lnTo>
                  <a:pt x="1187640" y="1139189"/>
                </a:lnTo>
                <a:lnTo>
                  <a:pt x="1183872" y="1093470"/>
                </a:lnTo>
                <a:lnTo>
                  <a:pt x="1170483" y="1054100"/>
                </a:lnTo>
                <a:lnTo>
                  <a:pt x="1148800" y="1022350"/>
                </a:lnTo>
                <a:lnTo>
                  <a:pt x="1120151" y="995680"/>
                </a:lnTo>
                <a:lnTo>
                  <a:pt x="1085865" y="974089"/>
                </a:lnTo>
                <a:lnTo>
                  <a:pt x="1047270" y="956310"/>
                </a:lnTo>
                <a:lnTo>
                  <a:pt x="1005695" y="939800"/>
                </a:lnTo>
                <a:lnTo>
                  <a:pt x="918913" y="911860"/>
                </a:lnTo>
                <a:lnTo>
                  <a:pt x="876363" y="896619"/>
                </a:lnTo>
                <a:close/>
              </a:path>
              <a:path w="1188085" h="1257300">
                <a:moveTo>
                  <a:pt x="593788" y="814069"/>
                </a:moveTo>
                <a:lnTo>
                  <a:pt x="458787" y="814069"/>
                </a:lnTo>
                <a:lnTo>
                  <a:pt x="492265" y="836930"/>
                </a:lnTo>
                <a:lnTo>
                  <a:pt x="525827" y="854710"/>
                </a:lnTo>
                <a:lnTo>
                  <a:pt x="557746" y="864869"/>
                </a:lnTo>
                <a:lnTo>
                  <a:pt x="586295" y="868680"/>
                </a:lnTo>
                <a:lnTo>
                  <a:pt x="593788" y="868680"/>
                </a:lnTo>
                <a:lnTo>
                  <a:pt x="593788" y="814069"/>
                </a:lnTo>
                <a:close/>
              </a:path>
              <a:path w="1188085" h="1257300">
                <a:moveTo>
                  <a:pt x="595058" y="749300"/>
                </a:moveTo>
                <a:lnTo>
                  <a:pt x="593788" y="749300"/>
                </a:lnTo>
                <a:lnTo>
                  <a:pt x="593788" y="868680"/>
                </a:lnTo>
                <a:lnTo>
                  <a:pt x="602551" y="868680"/>
                </a:lnTo>
                <a:lnTo>
                  <a:pt x="631801" y="864869"/>
                </a:lnTo>
                <a:lnTo>
                  <a:pt x="664241" y="853439"/>
                </a:lnTo>
                <a:lnTo>
                  <a:pt x="698349" y="835660"/>
                </a:lnTo>
                <a:lnTo>
                  <a:pt x="732599" y="811530"/>
                </a:lnTo>
                <a:lnTo>
                  <a:pt x="772706" y="811530"/>
                </a:lnTo>
                <a:lnTo>
                  <a:pt x="763841" y="782319"/>
                </a:lnTo>
                <a:lnTo>
                  <a:pt x="776939" y="768350"/>
                </a:lnTo>
                <a:lnTo>
                  <a:pt x="631277" y="768350"/>
                </a:lnTo>
                <a:lnTo>
                  <a:pt x="619125" y="762000"/>
                </a:lnTo>
                <a:lnTo>
                  <a:pt x="607448" y="753110"/>
                </a:lnTo>
                <a:lnTo>
                  <a:pt x="595058" y="749300"/>
                </a:lnTo>
                <a:close/>
              </a:path>
              <a:path w="1188085" h="1257300">
                <a:moveTo>
                  <a:pt x="593788" y="749300"/>
                </a:moveTo>
                <a:lnTo>
                  <a:pt x="581398" y="753110"/>
                </a:lnTo>
                <a:lnTo>
                  <a:pt x="569722" y="762000"/>
                </a:lnTo>
                <a:lnTo>
                  <a:pt x="557569" y="768350"/>
                </a:lnTo>
                <a:lnTo>
                  <a:pt x="593788" y="768350"/>
                </a:lnTo>
                <a:lnTo>
                  <a:pt x="593788" y="749300"/>
                </a:lnTo>
                <a:close/>
              </a:path>
              <a:path w="1188085" h="1257300">
                <a:moveTo>
                  <a:pt x="639351" y="577850"/>
                </a:moveTo>
                <a:lnTo>
                  <a:pt x="593788" y="580389"/>
                </a:lnTo>
                <a:lnTo>
                  <a:pt x="593788" y="623569"/>
                </a:lnTo>
                <a:lnTo>
                  <a:pt x="636772" y="627380"/>
                </a:lnTo>
                <a:lnTo>
                  <a:pt x="674004" y="638810"/>
                </a:lnTo>
                <a:lnTo>
                  <a:pt x="700212" y="660400"/>
                </a:lnTo>
                <a:lnTo>
                  <a:pt x="710120" y="689610"/>
                </a:lnTo>
                <a:lnTo>
                  <a:pt x="706282" y="712469"/>
                </a:lnTo>
                <a:lnTo>
                  <a:pt x="694467" y="734060"/>
                </a:lnTo>
                <a:lnTo>
                  <a:pt x="674223" y="753110"/>
                </a:lnTo>
                <a:lnTo>
                  <a:pt x="645096" y="768350"/>
                </a:lnTo>
                <a:lnTo>
                  <a:pt x="776939" y="768350"/>
                </a:lnTo>
                <a:lnTo>
                  <a:pt x="782893" y="762000"/>
                </a:lnTo>
                <a:lnTo>
                  <a:pt x="800338" y="740410"/>
                </a:lnTo>
                <a:lnTo>
                  <a:pt x="815472" y="716280"/>
                </a:lnTo>
                <a:lnTo>
                  <a:pt x="827595" y="690880"/>
                </a:lnTo>
                <a:lnTo>
                  <a:pt x="836713" y="676910"/>
                </a:lnTo>
                <a:lnTo>
                  <a:pt x="845391" y="661669"/>
                </a:lnTo>
                <a:lnTo>
                  <a:pt x="853616" y="646430"/>
                </a:lnTo>
                <a:lnTo>
                  <a:pt x="861377" y="631189"/>
                </a:lnTo>
                <a:lnTo>
                  <a:pt x="871283" y="627380"/>
                </a:lnTo>
                <a:lnTo>
                  <a:pt x="876363" y="624839"/>
                </a:lnTo>
                <a:lnTo>
                  <a:pt x="876363" y="621030"/>
                </a:lnTo>
                <a:lnTo>
                  <a:pt x="760877" y="621030"/>
                </a:lnTo>
                <a:lnTo>
                  <a:pt x="735012" y="615950"/>
                </a:lnTo>
                <a:lnTo>
                  <a:pt x="733869" y="613410"/>
                </a:lnTo>
                <a:lnTo>
                  <a:pt x="731329" y="612139"/>
                </a:lnTo>
                <a:lnTo>
                  <a:pt x="730059" y="610869"/>
                </a:lnTo>
                <a:lnTo>
                  <a:pt x="706999" y="595630"/>
                </a:lnTo>
                <a:lnTo>
                  <a:pt x="676925" y="584200"/>
                </a:lnTo>
                <a:lnTo>
                  <a:pt x="639351" y="577850"/>
                </a:lnTo>
                <a:close/>
              </a:path>
              <a:path w="1188085" h="1257300">
                <a:moveTo>
                  <a:pt x="312483" y="161289"/>
                </a:moveTo>
                <a:lnTo>
                  <a:pt x="292933" y="213360"/>
                </a:lnTo>
                <a:lnTo>
                  <a:pt x="278765" y="266700"/>
                </a:lnTo>
                <a:lnTo>
                  <a:pt x="269263" y="321310"/>
                </a:lnTo>
                <a:lnTo>
                  <a:pt x="263715" y="374650"/>
                </a:lnTo>
                <a:lnTo>
                  <a:pt x="257137" y="387350"/>
                </a:lnTo>
                <a:lnTo>
                  <a:pt x="245046" y="431800"/>
                </a:lnTo>
                <a:lnTo>
                  <a:pt x="242014" y="474980"/>
                </a:lnTo>
                <a:lnTo>
                  <a:pt x="243742" y="496569"/>
                </a:lnTo>
                <a:lnTo>
                  <a:pt x="252932" y="539750"/>
                </a:lnTo>
                <a:lnTo>
                  <a:pt x="268926" y="579119"/>
                </a:lnTo>
                <a:lnTo>
                  <a:pt x="295322" y="612139"/>
                </a:lnTo>
                <a:lnTo>
                  <a:pt x="312483" y="624839"/>
                </a:lnTo>
                <a:lnTo>
                  <a:pt x="312483" y="579119"/>
                </a:lnTo>
                <a:lnTo>
                  <a:pt x="291572" y="543560"/>
                </a:lnTo>
                <a:lnTo>
                  <a:pt x="279876" y="499110"/>
                </a:lnTo>
                <a:lnTo>
                  <a:pt x="278229" y="450850"/>
                </a:lnTo>
                <a:lnTo>
                  <a:pt x="287464" y="406400"/>
                </a:lnTo>
                <a:lnTo>
                  <a:pt x="312483" y="370839"/>
                </a:lnTo>
                <a:lnTo>
                  <a:pt x="312483" y="161289"/>
                </a:lnTo>
                <a:close/>
              </a:path>
              <a:path w="1188085" h="1257300">
                <a:moveTo>
                  <a:pt x="876363" y="172719"/>
                </a:moveTo>
                <a:lnTo>
                  <a:pt x="876363" y="368300"/>
                </a:lnTo>
                <a:lnTo>
                  <a:pt x="882362" y="372110"/>
                </a:lnTo>
                <a:lnTo>
                  <a:pt x="888825" y="379730"/>
                </a:lnTo>
                <a:lnTo>
                  <a:pt x="895312" y="392430"/>
                </a:lnTo>
                <a:lnTo>
                  <a:pt x="901382" y="408939"/>
                </a:lnTo>
                <a:lnTo>
                  <a:pt x="909921" y="453389"/>
                </a:lnTo>
                <a:lnTo>
                  <a:pt x="908065" y="499110"/>
                </a:lnTo>
                <a:lnTo>
                  <a:pt x="896614" y="542289"/>
                </a:lnTo>
                <a:lnTo>
                  <a:pt x="876363" y="577850"/>
                </a:lnTo>
                <a:lnTo>
                  <a:pt x="876363" y="624839"/>
                </a:lnTo>
                <a:lnTo>
                  <a:pt x="907605" y="595630"/>
                </a:lnTo>
                <a:lnTo>
                  <a:pt x="928211" y="560069"/>
                </a:lnTo>
                <a:lnTo>
                  <a:pt x="941387" y="518160"/>
                </a:lnTo>
                <a:lnTo>
                  <a:pt x="945721" y="474980"/>
                </a:lnTo>
                <a:lnTo>
                  <a:pt x="945191" y="453389"/>
                </a:lnTo>
                <a:lnTo>
                  <a:pt x="936164" y="401319"/>
                </a:lnTo>
                <a:lnTo>
                  <a:pt x="925131" y="374650"/>
                </a:lnTo>
                <a:lnTo>
                  <a:pt x="917154" y="317500"/>
                </a:lnTo>
                <a:lnTo>
                  <a:pt x="906367" y="265430"/>
                </a:lnTo>
                <a:lnTo>
                  <a:pt x="892770" y="217169"/>
                </a:lnTo>
                <a:lnTo>
                  <a:pt x="876363" y="172719"/>
                </a:lnTo>
                <a:close/>
              </a:path>
              <a:path w="1188085" h="1257300">
                <a:moveTo>
                  <a:pt x="546274" y="577850"/>
                </a:moveTo>
                <a:lnTo>
                  <a:pt x="508317" y="582930"/>
                </a:lnTo>
                <a:lnTo>
                  <a:pt x="478075" y="595630"/>
                </a:lnTo>
                <a:lnTo>
                  <a:pt x="454977" y="610869"/>
                </a:lnTo>
                <a:lnTo>
                  <a:pt x="452564" y="612139"/>
                </a:lnTo>
                <a:lnTo>
                  <a:pt x="448754" y="615950"/>
                </a:lnTo>
                <a:lnTo>
                  <a:pt x="423752" y="621030"/>
                </a:lnTo>
                <a:lnTo>
                  <a:pt x="593788" y="621030"/>
                </a:lnTo>
                <a:lnTo>
                  <a:pt x="593788" y="580389"/>
                </a:lnTo>
                <a:lnTo>
                  <a:pt x="592518" y="580389"/>
                </a:lnTo>
                <a:lnTo>
                  <a:pt x="546274" y="577850"/>
                </a:lnTo>
                <a:close/>
              </a:path>
              <a:path w="1188085" h="1257300">
                <a:moveTo>
                  <a:pt x="643211" y="0"/>
                </a:moveTo>
                <a:lnTo>
                  <a:pt x="593788" y="2539"/>
                </a:lnTo>
                <a:lnTo>
                  <a:pt x="593788" y="276860"/>
                </a:lnTo>
                <a:lnTo>
                  <a:pt x="633346" y="304800"/>
                </a:lnTo>
                <a:lnTo>
                  <a:pt x="674032" y="331469"/>
                </a:lnTo>
                <a:lnTo>
                  <a:pt x="718192" y="355600"/>
                </a:lnTo>
                <a:lnTo>
                  <a:pt x="768174" y="373380"/>
                </a:lnTo>
                <a:lnTo>
                  <a:pt x="826325" y="382269"/>
                </a:lnTo>
                <a:lnTo>
                  <a:pt x="824346" y="430530"/>
                </a:lnTo>
                <a:lnTo>
                  <a:pt x="819263" y="482600"/>
                </a:lnTo>
                <a:lnTo>
                  <a:pt x="810726" y="532130"/>
                </a:lnTo>
                <a:lnTo>
                  <a:pt x="798384" y="574039"/>
                </a:lnTo>
                <a:lnTo>
                  <a:pt x="760877" y="621030"/>
                </a:lnTo>
                <a:lnTo>
                  <a:pt x="876363" y="621030"/>
                </a:lnTo>
                <a:lnTo>
                  <a:pt x="876363" y="600710"/>
                </a:lnTo>
                <a:lnTo>
                  <a:pt x="845121" y="600710"/>
                </a:lnTo>
                <a:lnTo>
                  <a:pt x="841746" y="543560"/>
                </a:lnTo>
                <a:lnTo>
                  <a:pt x="841056" y="499110"/>
                </a:lnTo>
                <a:lnTo>
                  <a:pt x="841077" y="491489"/>
                </a:lnTo>
                <a:lnTo>
                  <a:pt x="842567" y="453389"/>
                </a:lnTo>
                <a:lnTo>
                  <a:pt x="851163" y="396239"/>
                </a:lnTo>
                <a:lnTo>
                  <a:pt x="876363" y="368300"/>
                </a:lnTo>
                <a:lnTo>
                  <a:pt x="876363" y="172719"/>
                </a:lnTo>
                <a:lnTo>
                  <a:pt x="854402" y="129539"/>
                </a:lnTo>
                <a:lnTo>
                  <a:pt x="828835" y="91439"/>
                </a:lnTo>
                <a:lnTo>
                  <a:pt x="799557" y="59689"/>
                </a:lnTo>
                <a:lnTo>
                  <a:pt x="766460" y="34289"/>
                </a:lnTo>
                <a:lnTo>
                  <a:pt x="729441" y="15239"/>
                </a:lnTo>
                <a:lnTo>
                  <a:pt x="688393" y="3810"/>
                </a:lnTo>
                <a:lnTo>
                  <a:pt x="643211" y="0"/>
                </a:lnTo>
                <a:close/>
              </a:path>
              <a:path w="1188085" h="1257300">
                <a:moveTo>
                  <a:pt x="593788" y="2539"/>
                </a:moveTo>
                <a:lnTo>
                  <a:pt x="568626" y="7619"/>
                </a:lnTo>
                <a:lnTo>
                  <a:pt x="555658" y="11430"/>
                </a:lnTo>
                <a:lnTo>
                  <a:pt x="515366" y="19050"/>
                </a:lnTo>
                <a:lnTo>
                  <a:pt x="502459" y="22860"/>
                </a:lnTo>
                <a:lnTo>
                  <a:pt x="490029" y="26669"/>
                </a:lnTo>
                <a:lnTo>
                  <a:pt x="441328" y="35560"/>
                </a:lnTo>
                <a:lnTo>
                  <a:pt x="399826" y="54610"/>
                </a:lnTo>
                <a:lnTo>
                  <a:pt x="364921" y="82550"/>
                </a:lnTo>
                <a:lnTo>
                  <a:pt x="336007" y="119380"/>
                </a:lnTo>
                <a:lnTo>
                  <a:pt x="312483" y="161289"/>
                </a:lnTo>
                <a:lnTo>
                  <a:pt x="312483" y="370839"/>
                </a:lnTo>
                <a:lnTo>
                  <a:pt x="320881" y="370839"/>
                </a:lnTo>
                <a:lnTo>
                  <a:pt x="328803" y="377189"/>
                </a:lnTo>
                <a:lnTo>
                  <a:pt x="335772" y="389889"/>
                </a:lnTo>
                <a:lnTo>
                  <a:pt x="341312" y="408939"/>
                </a:lnTo>
                <a:lnTo>
                  <a:pt x="346279" y="445769"/>
                </a:lnTo>
                <a:lnTo>
                  <a:pt x="348186" y="491489"/>
                </a:lnTo>
                <a:lnTo>
                  <a:pt x="347259" y="543560"/>
                </a:lnTo>
                <a:lnTo>
                  <a:pt x="343725" y="600710"/>
                </a:lnTo>
                <a:lnTo>
                  <a:pt x="401009" y="600710"/>
                </a:lnTo>
                <a:lnTo>
                  <a:pt x="376793" y="534669"/>
                </a:lnTo>
                <a:lnTo>
                  <a:pt x="369075" y="486410"/>
                </a:lnTo>
                <a:lnTo>
                  <a:pt x="364618" y="435610"/>
                </a:lnTo>
                <a:lnTo>
                  <a:pt x="363084" y="389889"/>
                </a:lnTo>
                <a:lnTo>
                  <a:pt x="363185" y="377189"/>
                </a:lnTo>
                <a:lnTo>
                  <a:pt x="363791" y="344169"/>
                </a:lnTo>
                <a:lnTo>
                  <a:pt x="363791" y="337819"/>
                </a:lnTo>
                <a:lnTo>
                  <a:pt x="372411" y="285750"/>
                </a:lnTo>
                <a:lnTo>
                  <a:pt x="391223" y="241300"/>
                </a:lnTo>
                <a:lnTo>
                  <a:pt x="445357" y="217169"/>
                </a:lnTo>
                <a:lnTo>
                  <a:pt x="593788" y="217169"/>
                </a:lnTo>
                <a:lnTo>
                  <a:pt x="593788" y="2539"/>
                </a:lnTo>
                <a:close/>
              </a:path>
              <a:path w="1188085" h="1257300">
                <a:moveTo>
                  <a:pt x="876363" y="577850"/>
                </a:moveTo>
                <a:lnTo>
                  <a:pt x="869356" y="585469"/>
                </a:lnTo>
                <a:lnTo>
                  <a:pt x="861647" y="591819"/>
                </a:lnTo>
                <a:lnTo>
                  <a:pt x="853485" y="596900"/>
                </a:lnTo>
                <a:lnTo>
                  <a:pt x="845121" y="600710"/>
                </a:lnTo>
                <a:lnTo>
                  <a:pt x="876363" y="600710"/>
                </a:lnTo>
                <a:lnTo>
                  <a:pt x="876363" y="577850"/>
                </a:lnTo>
                <a:close/>
              </a:path>
              <a:path w="1188085" h="1257300">
                <a:moveTo>
                  <a:pt x="593788" y="217169"/>
                </a:moveTo>
                <a:lnTo>
                  <a:pt x="445357" y="217169"/>
                </a:lnTo>
                <a:lnTo>
                  <a:pt x="484449" y="222250"/>
                </a:lnTo>
                <a:lnTo>
                  <a:pt x="527494" y="237489"/>
                </a:lnTo>
                <a:lnTo>
                  <a:pt x="544889" y="246380"/>
                </a:lnTo>
                <a:lnTo>
                  <a:pt x="561594" y="255269"/>
                </a:lnTo>
                <a:lnTo>
                  <a:pt x="577822" y="265430"/>
                </a:lnTo>
                <a:lnTo>
                  <a:pt x="593788" y="276860"/>
                </a:lnTo>
                <a:lnTo>
                  <a:pt x="593788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474CD09D-2373-4573-8D3F-3E5844381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6000" y="1050655"/>
            <a:ext cx="3543300" cy="945900"/>
          </a:xfrm>
        </p:spPr>
        <p:txBody>
          <a:bodyPr/>
          <a:lstStyle>
            <a:lvl1pPr marL="257175" indent="-257175" algn="l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9FD92A52-FEAA-4442-B24C-DFBD0B1938B7}"/>
              </a:ext>
            </a:extLst>
          </p:cNvPr>
          <p:cNvSpPr txBox="1">
            <a:spLocks/>
          </p:cNvSpPr>
          <p:nvPr userDrawn="1"/>
        </p:nvSpPr>
        <p:spPr>
          <a:xfrm>
            <a:off x="0" y="133350"/>
            <a:ext cx="6858000" cy="441266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270000" tIns="34290" rIns="68580" bIns="3429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6" name="Holder 2">
            <a:extLst>
              <a:ext uri="{FF2B5EF4-FFF2-40B4-BE49-F238E27FC236}">
                <a16:creationId xmlns:a16="http://schemas.microsoft.com/office/drawing/2014/main" id="{A424263A-B13D-4168-B557-0808BE9E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788"/>
            <a:ext cx="6858000" cy="441266"/>
          </a:xfrm>
        </p:spPr>
        <p:txBody>
          <a:bodyPr lIns="180000" tIns="0" rIns="0" bIns="0" anchor="ctr" anchorCtr="0"/>
          <a:lstStyle>
            <a:lvl1pPr algn="l"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15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0" y="2266950"/>
            <a:ext cx="6858000" cy="415498"/>
          </a:xfrm>
        </p:spPr>
        <p:txBody>
          <a:bodyPr anchor="ctr"/>
          <a:lstStyle>
            <a:lvl1pPr algn="ctr">
              <a:defRPr sz="27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6E85D45F-AEF7-4DB7-9C85-720C99EA920D}"/>
              </a:ext>
            </a:extLst>
          </p:cNvPr>
          <p:cNvSpPr/>
          <p:nvPr userDrawn="1"/>
        </p:nvSpPr>
        <p:spPr>
          <a:xfrm>
            <a:off x="1565910" y="978316"/>
            <a:ext cx="3726180" cy="2982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92673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890EEE-8790-4E80-8633-F5EBB03813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678490"/>
            <a:ext cx="6858000" cy="369332"/>
          </a:xfrm>
        </p:spPr>
        <p:txBody>
          <a:bodyPr lIns="252000" rIns="252000" anchor="ctr"/>
          <a:lstStyle>
            <a:lvl1pPr algn="ctr"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047822"/>
            <a:ext cx="6858000" cy="651937"/>
          </a:xfrm>
        </p:spPr>
        <p:txBody>
          <a:bodyPr lIns="144000" tIns="144000" rIns="144000" bIns="144000"/>
          <a:lstStyle>
            <a:lvl1pPr algn="just">
              <a:lnSpc>
                <a:spcPct val="130000"/>
              </a:lnSpc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291472E6-B101-4C60-9A44-56E5BDA13E03}"/>
              </a:ext>
            </a:extLst>
          </p:cNvPr>
          <p:cNvSpPr txBox="1">
            <a:spLocks/>
          </p:cNvSpPr>
          <p:nvPr userDrawn="1"/>
        </p:nvSpPr>
        <p:spPr>
          <a:xfrm>
            <a:off x="0" y="133350"/>
            <a:ext cx="6858000" cy="441266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270000" tIns="34290" rIns="68580" bIns="3429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Holder 2">
            <a:extLst>
              <a:ext uri="{FF2B5EF4-FFF2-40B4-BE49-F238E27FC236}">
                <a16:creationId xmlns:a16="http://schemas.microsoft.com/office/drawing/2014/main" id="{3D9E8637-7446-4694-A4A9-F9335135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788"/>
            <a:ext cx="6858000" cy="441266"/>
          </a:xfrm>
        </p:spPr>
        <p:txBody>
          <a:bodyPr lIns="180000" tIns="0" rIns="0" bIns="0" anchor="ctr" anchorCtr="0"/>
          <a:lstStyle>
            <a:lvl1pPr algn="l"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582178"/>
            <a:ext cx="6858000" cy="651937"/>
          </a:xfrm>
        </p:spPr>
        <p:txBody>
          <a:bodyPr lIns="144000" tIns="144000" rIns="144000" bIns="144000"/>
          <a:lstStyle>
            <a:lvl1pPr algn="just">
              <a:lnSpc>
                <a:spcPct val="130000"/>
              </a:lnSpc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F60ED85-8164-4C45-AAC0-200471DA7321}"/>
              </a:ext>
            </a:extLst>
          </p:cNvPr>
          <p:cNvSpPr txBox="1">
            <a:spLocks/>
          </p:cNvSpPr>
          <p:nvPr userDrawn="1"/>
        </p:nvSpPr>
        <p:spPr>
          <a:xfrm>
            <a:off x="0" y="133350"/>
            <a:ext cx="6858000" cy="441266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270000" tIns="34290" rIns="68580" bIns="3429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0" name="Holder 2">
            <a:extLst>
              <a:ext uri="{FF2B5EF4-FFF2-40B4-BE49-F238E27FC236}">
                <a16:creationId xmlns:a16="http://schemas.microsoft.com/office/drawing/2014/main" id="{59E4ECF2-4801-4B14-857F-D5C8A1D7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788"/>
            <a:ext cx="6858000" cy="441266"/>
          </a:xfrm>
        </p:spPr>
        <p:txBody>
          <a:bodyPr lIns="180000" tIns="0" rIns="0" bIns="0" anchor="ctr" anchorCtr="0"/>
          <a:lstStyle>
            <a:lvl1pPr algn="l"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037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381D6B79-5626-4211-8688-0F03C3F646B9}"/>
              </a:ext>
            </a:extLst>
          </p:cNvPr>
          <p:cNvSpPr txBox="1"/>
          <p:nvPr userDrawn="1"/>
        </p:nvSpPr>
        <p:spPr>
          <a:xfrm>
            <a:off x="1258633" y="2032508"/>
            <a:ext cx="4340543" cy="33598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  <a:tabLst>
                <a:tab pos="1235869" algn="l"/>
                <a:tab pos="2462213" algn="l"/>
              </a:tabLst>
            </a:pPr>
            <a:r>
              <a:rPr sz="2100" b="1" dirty="0">
                <a:solidFill>
                  <a:srgbClr val="006FC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100">
              <a:latin typeface="微软雅黑"/>
              <a:cs typeface="微软雅黑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D6391A06-2E43-448C-810F-C8ADDD59684C}"/>
              </a:ext>
            </a:extLst>
          </p:cNvPr>
          <p:cNvSpPr txBox="1"/>
          <p:nvPr userDrawn="1"/>
        </p:nvSpPr>
        <p:spPr>
          <a:xfrm>
            <a:off x="1258633" y="3028950"/>
            <a:ext cx="3298127" cy="7353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50000"/>
              </a:lnSpc>
              <a:spcBef>
                <a:spcPts val="75"/>
              </a:spcBef>
            </a:pPr>
            <a:r>
              <a:rPr lang="en-US" altLang="zh-CN"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050" b="1" spc="-4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9525" marR="3810">
              <a:lnSpc>
                <a:spcPct val="150000"/>
              </a:lnSpc>
              <a:spcBef>
                <a:spcPts val="75"/>
              </a:spcBef>
            </a:pPr>
            <a:r>
              <a:rPr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9525" marR="3810">
              <a:lnSpc>
                <a:spcPct val="150000"/>
              </a:lnSpc>
              <a:spcBef>
                <a:spcPts val="75"/>
              </a:spcBef>
            </a:pPr>
            <a:r>
              <a:rPr lang="en-US" altLang="zh-CN"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050" b="1" spc="-4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0856F89-5771-41FB-970E-68571E464369}"/>
              </a:ext>
            </a:extLst>
          </p:cNvPr>
          <p:cNvSpPr txBox="1">
            <a:spLocks/>
          </p:cNvSpPr>
          <p:nvPr userDrawn="1"/>
        </p:nvSpPr>
        <p:spPr>
          <a:xfrm>
            <a:off x="0" y="133350"/>
            <a:ext cx="6858000" cy="441266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270000" tIns="34290" rIns="68580" bIns="3429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Holder 2">
            <a:extLst>
              <a:ext uri="{FF2B5EF4-FFF2-40B4-BE49-F238E27FC236}">
                <a16:creationId xmlns:a16="http://schemas.microsoft.com/office/drawing/2014/main" id="{807BA48F-DD9F-41E0-9B47-A44F6457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788"/>
            <a:ext cx="6858000" cy="441266"/>
          </a:xfrm>
        </p:spPr>
        <p:txBody>
          <a:bodyPr lIns="180000" tIns="0" rIns="0" bIns="0" anchor="ctr" anchorCtr="0"/>
          <a:lstStyle>
            <a:lvl1pPr algn="l"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36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6858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462281"/>
            <a:ext cx="6858000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7219" y="1636522"/>
            <a:ext cx="564356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FC0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0" y="-1"/>
            <a:ext cx="6858000" cy="144000"/>
          </a:xfrm>
          <a:prstGeom prst="rect">
            <a:avLst/>
          </a:prstGeom>
          <a:solidFill>
            <a:schemeClr val="tx1"/>
          </a:solidFill>
        </p:spPr>
        <p:txBody>
          <a:bodyPr vert="horz" lIns="202500" tIns="25718" rIns="101250" bIns="25718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计算机数学（</a:t>
            </a:r>
            <a:r>
              <a:rPr lang="en-US" altLang="zh-CN" sz="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 Mathematical</a:t>
            </a:r>
            <a:r>
              <a:rPr lang="zh-CN" altLang="en-US" sz="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0" y="5018624"/>
            <a:ext cx="3446736" cy="124876"/>
          </a:xfrm>
          <a:prstGeom prst="rect">
            <a:avLst/>
          </a:prstGeom>
          <a:solidFill>
            <a:schemeClr val="tx1"/>
          </a:solidFill>
        </p:spPr>
        <p:txBody>
          <a:bodyPr vert="horz" lIns="101250" tIns="25718" rIns="101250" bIns="25718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800" baseline="0" dirty="0"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Xinyu Ou | ouxinyu@alumni.hust.edu.cn </a:t>
            </a:r>
            <a:endParaRPr lang="zh-CN" altLang="en-US" sz="800" baseline="0" dirty="0">
              <a:latin typeface="Calibri" panose="020F0502020204030204" pitchFamily="34" charset="0"/>
              <a:ea typeface="微软雅黑 Light" panose="020B0502040204020203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446736" y="5020483"/>
            <a:ext cx="3411265" cy="123111"/>
          </a:xfrm>
          <a:prstGeom prst="rect">
            <a:avLst/>
          </a:prstGeom>
          <a:solidFill>
            <a:srgbClr val="FF0000"/>
          </a:solidFill>
        </p:spPr>
        <p:txBody>
          <a:bodyPr wrap="square" lIns="101250" tIns="0" rIns="101250" bIns="0" rtlCol="0">
            <a:spAutoFit/>
          </a:bodyPr>
          <a:lstStyle/>
          <a:p>
            <a:r>
              <a:rPr lang="en-US" altLang="zh-CN" sz="800" b="0" kern="12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Yunnan Open University                                                                                   </a:t>
            </a:r>
            <a:fld id="{7202DD23-40A6-4897-9814-C905B8680320}" type="slidenum">
              <a:rPr lang="en-US" altLang="zh-CN" sz="800" baseline="0" smtClean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‹#›</a:t>
            </a:fld>
            <a:r>
              <a:rPr lang="en-US" altLang="zh-CN" sz="8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/46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68" r:id="rId3"/>
    <p:sldLayoutId id="2147483662" r:id="rId4"/>
    <p:sldLayoutId id="2147483673" r:id="rId5"/>
    <p:sldLayoutId id="2147483672" r:id="rId6"/>
  </p:sldLayoutIdLst>
  <p:txStyles>
    <p:titleStyle>
      <a:lvl1pPr algn="ctr">
        <a:defRPr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>
        <a:defRPr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95%B0%E5%AF%B9/3545130" TargetMode="External"/><Relationship Id="rId2" Type="http://schemas.openxmlformats.org/officeDocument/2006/relationships/hyperlink" Target="https://baike.baidu.com/item/%E7%A9%BA%E9%97%B4%E7%9B%B4%E8%A7%92%E5%9D%90%E6%A0%87%E7%B3%BB/10743618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F570A8-D083-40D5-87E4-D82D14654E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190750"/>
            <a:ext cx="6858000" cy="492443"/>
          </a:xfrm>
        </p:spPr>
        <p:txBody>
          <a:bodyPr/>
          <a:lstStyle/>
          <a:p>
            <a:r>
              <a:rPr lang="zh-CN" altLang="en-US" sz="3200" dirty="0"/>
              <a:t>第</a:t>
            </a:r>
            <a:r>
              <a:rPr lang="en-US" altLang="zh-CN" sz="3200" dirty="0"/>
              <a:t>2</a:t>
            </a:r>
            <a:r>
              <a:rPr lang="zh-CN" altLang="en-US" sz="3200" dirty="0"/>
              <a:t>讲</a:t>
            </a:r>
            <a:r>
              <a:rPr lang="en-US" altLang="zh-CN" sz="3200" dirty="0"/>
              <a:t> </a:t>
            </a:r>
            <a:r>
              <a:rPr lang="zh-CN" altLang="en-US" sz="3200" dirty="0"/>
              <a:t>描述空间的工具 </a:t>
            </a:r>
            <a:r>
              <a:rPr lang="en-US" altLang="zh-CN" sz="3200" dirty="0"/>
              <a:t>— </a:t>
            </a:r>
            <a:r>
              <a:rPr lang="zh-CN" altLang="en-US" sz="3200" dirty="0"/>
              <a:t>向量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坐标与变换</a:t>
            </a:r>
          </a:p>
        </p:txBody>
      </p:sp>
    </p:spTree>
    <p:extLst>
      <p:ext uri="{BB962C8B-B14F-4D97-AF65-F5344CB8AC3E}">
        <p14:creationId xmlns:p14="http://schemas.microsoft.com/office/powerpoint/2010/main" val="98489020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Python</a:t>
            </a:r>
            <a:r>
              <a:rPr lang="zh-CN" altLang="en-US" dirty="0"/>
              <a:t>语言的向量表示</a:t>
            </a:r>
          </a:p>
        </p:txBody>
      </p:sp>
    </p:spTree>
    <p:extLst>
      <p:ext uri="{BB962C8B-B14F-4D97-AF65-F5344CB8AC3E}">
        <p14:creationId xmlns:p14="http://schemas.microsoft.com/office/powerpoint/2010/main" val="1667258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F9991B-AC51-4E8D-BCDE-2FC996D0EB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582178"/>
            <a:ext cx="6858000" cy="3514259"/>
          </a:xfrm>
        </p:spPr>
        <p:txBody>
          <a:bodyPr/>
          <a:lstStyle/>
          <a:p>
            <a:r>
              <a:rPr lang="zh-CN" altLang="en-US" dirty="0"/>
              <a:t>        </a:t>
            </a:r>
            <a:r>
              <a:rPr lang="zh-CN" altLang="en-US" b="0" dirty="0"/>
              <a:t>在</a:t>
            </a:r>
            <a:r>
              <a:rPr lang="en-US" altLang="zh-CN" b="0" dirty="0"/>
              <a:t>Python</a:t>
            </a:r>
            <a:r>
              <a:rPr lang="zh-CN" altLang="en-US" b="0" dirty="0"/>
              <a:t>中，最重要，也是最常用的一个库就是</a:t>
            </a:r>
            <a:r>
              <a:rPr lang="zh-CN" altLang="en-US" b="0" dirty="0">
                <a:solidFill>
                  <a:srgbClr val="0000FF"/>
                </a:solidFill>
              </a:rPr>
              <a:t>数学计算库</a:t>
            </a:r>
            <a:r>
              <a:rPr lang="zh-CN" altLang="en-US" b="0" dirty="0"/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Numpy</a:t>
            </a:r>
            <a:r>
              <a:rPr lang="zh-CN" altLang="en-US" b="0" dirty="0"/>
              <a:t>，它也是本门课中最主要的</a:t>
            </a:r>
            <a:r>
              <a:rPr lang="en-US" altLang="zh-CN" b="0" dirty="0"/>
              <a:t>python</a:t>
            </a:r>
            <a:r>
              <a:rPr lang="zh-CN" altLang="en-US" b="0" dirty="0"/>
              <a:t>工具包。下面我们将使用</a:t>
            </a:r>
            <a:r>
              <a:rPr lang="en-US" altLang="zh-CN" b="0" dirty="0" err="1"/>
              <a:t>numpy</a:t>
            </a:r>
            <a:r>
              <a:rPr lang="zh-CN" altLang="en-US" b="0" dirty="0"/>
              <a:t>库来实现</a:t>
            </a:r>
            <a:r>
              <a:rPr lang="zh-CN" altLang="en-US" b="1" dirty="0"/>
              <a:t>数组</a:t>
            </a:r>
            <a:r>
              <a:rPr lang="en-US" altLang="zh-CN" b="1" dirty="0"/>
              <a:t>(</a:t>
            </a:r>
            <a:r>
              <a:rPr lang="zh-CN" altLang="en-US" b="1" dirty="0"/>
              <a:t>向量、矩阵</a:t>
            </a:r>
            <a:r>
              <a:rPr lang="en-US" altLang="zh-CN" b="1" dirty="0"/>
              <a:t>)</a:t>
            </a:r>
            <a:r>
              <a:rPr lang="zh-CN" altLang="en-US" b="0" dirty="0"/>
              <a:t>的创建。</a:t>
            </a:r>
            <a:endParaRPr lang="en-US" altLang="zh-CN" b="0" dirty="0"/>
          </a:p>
          <a:p>
            <a:pPr marL="257175" indent="-257175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b="0" dirty="0"/>
              <a:t>创建</a:t>
            </a:r>
            <a:r>
              <a:rPr lang="en-US" altLang="zh-CN" b="0" dirty="0" err="1"/>
              <a:t>numpy</a:t>
            </a:r>
            <a:r>
              <a:rPr lang="zh-CN" altLang="en-US" b="0" dirty="0"/>
              <a:t>数组（向量）</a:t>
            </a:r>
            <a:endParaRPr lang="en-US" altLang="zh-CN" dirty="0"/>
          </a:p>
          <a:p>
            <a:pPr marL="257175" indent="-257175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57175" indent="-257175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57175" indent="-257175"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dirty="0"/>
              <a:t>获取变量数据类型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E7DA23D-8C20-4F95-B9EB-2F813F08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Python</a:t>
            </a:r>
            <a:r>
              <a:rPr lang="zh-CN" altLang="en-US" dirty="0"/>
              <a:t>语言的向量表示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B7D43D-54AA-4858-BF8D-282FEF7C3A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2" t="9086"/>
          <a:stretch/>
        </p:blipFill>
        <p:spPr>
          <a:xfrm>
            <a:off x="914400" y="2419350"/>
            <a:ext cx="3199943" cy="11429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86602C7-5C4B-4D05-A098-6104F1273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12"/>
          <a:stretch/>
        </p:blipFill>
        <p:spPr>
          <a:xfrm>
            <a:off x="990600" y="3969836"/>
            <a:ext cx="1981200" cy="79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3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列向量的生成</a:t>
            </a:r>
          </a:p>
        </p:txBody>
      </p:sp>
    </p:spTree>
    <p:extLst>
      <p:ext uri="{BB962C8B-B14F-4D97-AF65-F5344CB8AC3E}">
        <p14:creationId xmlns:p14="http://schemas.microsoft.com/office/powerpoint/2010/main" val="1839587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CD7F53F-D87E-4341-837A-5E1D8699A0B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582178"/>
            <a:ext cx="6858000" cy="20830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在机器学习及大多数计算机任务中，都会以</a:t>
            </a:r>
            <a:r>
              <a:rPr lang="zh-CN" altLang="en-US" dirty="0">
                <a:solidFill>
                  <a:srgbClr val="FF0000"/>
                </a:solidFill>
              </a:rPr>
              <a:t>列向量</a:t>
            </a:r>
            <a:r>
              <a:rPr lang="zh-CN" altLang="en-US" dirty="0"/>
              <a:t>的方式对数据进行处理，而</a:t>
            </a:r>
            <a:r>
              <a:rPr lang="en-US" altLang="zh-CN" dirty="0" err="1">
                <a:solidFill>
                  <a:srgbClr val="0000FF"/>
                </a:solidFill>
              </a:rPr>
              <a:t>numpy</a:t>
            </a:r>
            <a:r>
              <a:rPr lang="zh-CN" altLang="en-US" dirty="0"/>
              <a:t>默认生成的是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行向量</a:t>
            </a:r>
            <a:r>
              <a:rPr lang="zh-CN" altLang="en-US" dirty="0"/>
              <a:t>。所以，需要事先进行转换。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最容易也是最直接的方法：</a:t>
            </a:r>
            <a:r>
              <a:rPr lang="zh-CN" altLang="en-US" b="1" dirty="0"/>
              <a:t>矩阵转置（</a:t>
            </a:r>
            <a:r>
              <a:rPr lang="en-US" altLang="zh-CN" b="1" dirty="0"/>
              <a:t>Transpose</a:t>
            </a:r>
            <a:r>
              <a:rPr lang="zh-CN" altLang="en-US" b="1" dirty="0"/>
              <a:t>）</a:t>
            </a:r>
            <a:r>
              <a:rPr lang="zh-CN" altLang="en-US" dirty="0"/>
              <a:t>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B091FD1-3F59-4A25-9C29-D4FC151B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列向量的生成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7710EFE-DC51-46EE-88BD-33B8B3E6D46C}"/>
              </a:ext>
            </a:extLst>
          </p:cNvPr>
          <p:cNvSpPr/>
          <p:nvPr/>
        </p:nvSpPr>
        <p:spPr>
          <a:xfrm>
            <a:off x="381000" y="3145132"/>
            <a:ext cx="2743200" cy="1477328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       值得注意的是，在计算机的存储意识中，</a:t>
            </a:r>
            <a:r>
              <a:rPr lang="zh-CN" altLang="en-US" dirty="0">
                <a:solidFill>
                  <a:srgbClr val="0000FF"/>
                </a:solidFill>
              </a:rPr>
              <a:t>向量</a:t>
            </a:r>
            <a:r>
              <a:rPr lang="zh-CN" altLang="en-US" dirty="0"/>
              <a:t>是一维的量，它只在一个维度上具有值。因此，无法进行转置。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75F3387-6ABE-4306-851E-D913A237D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91"/>
          <a:stretch/>
        </p:blipFill>
        <p:spPr>
          <a:xfrm>
            <a:off x="3657600" y="2599330"/>
            <a:ext cx="2590800" cy="232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2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4B2C3BD-78D2-47AE-937D-9CC40AF27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如何处理呢？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B091FD1-3F59-4A25-9C29-D4FC151B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列向量的生成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87834CF-38BB-40CC-888B-A0E2782B563C}"/>
              </a:ext>
            </a:extLst>
          </p:cNvPr>
          <p:cNvSpPr/>
          <p:nvPr/>
        </p:nvSpPr>
        <p:spPr>
          <a:xfrm>
            <a:off x="1219200" y="1276350"/>
            <a:ext cx="1371600" cy="39266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一维向量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0E2AC6A-0DA1-4774-A6AA-770326BFBDB5}"/>
              </a:ext>
            </a:extLst>
          </p:cNvPr>
          <p:cNvSpPr/>
          <p:nvPr/>
        </p:nvSpPr>
        <p:spPr>
          <a:xfrm>
            <a:off x="4114800" y="1276350"/>
            <a:ext cx="1371600" cy="39266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二维矩阵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8EAEE0E6-C449-454C-838B-B419003E3D23}"/>
              </a:ext>
            </a:extLst>
          </p:cNvPr>
          <p:cNvSpPr/>
          <p:nvPr/>
        </p:nvSpPr>
        <p:spPr>
          <a:xfrm>
            <a:off x="3053482" y="1358384"/>
            <a:ext cx="609600" cy="228600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id="{B7FB630F-CD79-4348-9CE7-559C05503598}"/>
                  </a:ext>
                </a:extLst>
              </p:cNvPr>
              <p:cNvSpPr>
                <a:spLocks noGrp="1" noChangeArrowheads="1"/>
              </p:cNvSpPr>
              <p:nvPr>
                <p:ph sz="quarter" idx="11"/>
              </p:nvPr>
            </p:nvSpPr>
            <p:spPr bwMode="auto">
              <a:xfrm>
                <a:off x="0" y="1733550"/>
                <a:ext cx="6857999" cy="32956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15870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285750" lvl="0" indent="-285750" algn="l" rtl="0">
                  <a:buFont typeface="Wingdings" panose="05000000000000000000" pitchFamily="2" charset="2"/>
                  <a:buChar char="l"/>
                </a:pP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当我们使用</a:t>
                </a:r>
                <a:r>
                  <a:rPr kumimoji="0" lang="zh-CN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向量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来表示一个数据时，可以表示为: </a:t>
                </a:r>
                <a:r>
                  <a:rPr lang="zh-CN" altLang="en-US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zh-CN" altLang="en-US" sz="1600" i="1" dirty="0"/>
                  <a:t>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=[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Normal-italic"/>
                  </a:rPr>
                  <a:t>𝑎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1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,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Normal-italic"/>
                  </a:rPr>
                  <a:t>𝑎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2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,...,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Normal-italic"/>
                  </a:rPr>
                  <a:t>𝑎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Normal-italic"/>
                  </a:rPr>
                  <a:t>𝑛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]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-apple-system"/>
                  </a:rPr>
                  <a:t>,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 此时，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zh-CN" altLang="en-US" sz="1600" i="1" dirty="0"/>
                  <a:t>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是一个维度为 1，长度为 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STIXMathJax_Normal-italic"/>
                  </a:rPr>
                  <a:t>𝑛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 的数据（向量）;</a:t>
                </a:r>
              </a:p>
              <a:p>
                <a:pPr marL="285750" lvl="0" indent="-285750" algn="l" rtl="0">
                  <a:buFont typeface="Wingdings" panose="05000000000000000000" pitchFamily="2" charset="2"/>
                  <a:buChar char="l"/>
                </a:pP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当我们使用</a:t>
                </a:r>
                <a:r>
                  <a:rPr kumimoji="0" lang="zh-CN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矩阵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来表示这个向量时，则可以表示为: 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sz="1600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1600" i="1" dirty="0"/>
                  <a:t> </a:t>
                </a:r>
                <a:r>
                  <a:rPr lang="zh-CN" altLang="zh-CN" sz="1600" dirty="0">
                    <a:ea typeface="-apple-system"/>
                  </a:rPr>
                  <a:t> 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=[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Normal-italic"/>
                  </a:rPr>
                  <a:t>𝑎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11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,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Normal-italic"/>
                  </a:rPr>
                  <a:t>𝑎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12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,...,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Normal-italic"/>
                  </a:rPr>
                  <a:t>𝑎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1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Normal-italic"/>
                  </a:rPr>
                  <a:t>𝑛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]</a:t>
                </a: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,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此时 </a:t>
                </a:r>
                <a:r>
                  <a:rPr lang="zh-CN" altLang="en-US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sz="160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1600" i="1" dirty="0"/>
                  <a:t>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 是一个维度为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-apple-system"/>
                  </a:rPr>
                  <a:t>2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的数据（矩阵），第一个维度长度为 1，第二个维度长度为 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STIXMathJax_Normal-italic"/>
                  </a:rPr>
                  <a:t>𝑛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，我们也可以将这样的矩阵理解为一个</a:t>
                </a:r>
                <a:r>
                  <a:rPr kumimoji="0" lang="zh-CN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行向量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，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/>
                    <a:ea typeface="var(--jp-code-font-family)"/>
                  </a:rPr>
                  <a:t>一行n列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，形态为：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STIXMathJax_Main"/>
                  </a:rPr>
                  <a:t>1×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STIXMathJax_Normal-italic"/>
                  </a:rPr>
                  <a:t>𝑛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 (1, 4)。</a:t>
                </a:r>
              </a:p>
              <a:p>
                <a:pPr marL="285750" lvl="0" indent="-285750" algn="l" rtl="0">
                  <a:buFont typeface="Wingdings" panose="05000000000000000000" pitchFamily="2" charset="2"/>
                  <a:buChar char="l"/>
                </a:pP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在转换为二维矩阵后，就可以通过矩阵的转置实现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 Unicode MS"/>
                    <a:ea typeface="var(--jp-code-font-family)"/>
                  </a:rPr>
                  <a:t>行向量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向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 Unicode MS"/>
                    <a:ea typeface="var(--jp-code-font-family)"/>
                  </a:rPr>
                  <a:t>列向量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的转换，此时的数据 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sz="1600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1600" i="1" dirty="0"/>
                  <a:t> </a:t>
                </a:r>
                <a:r>
                  <a:rPr lang="zh-CN" altLang="zh-CN" sz="1600" dirty="0">
                    <a:ea typeface="-apple-system"/>
                  </a:rPr>
                  <a:t> 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 将转变为一个列向量 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 sz="1600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1600" i="1" dirty="0"/>
                  <a:t> </a:t>
                </a:r>
                <a:r>
                  <a:rPr lang="zh-CN" altLang="zh-CN" sz="1600" dirty="0">
                    <a:ea typeface="-apple-system"/>
                  </a:rPr>
                  <a:t> 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 ，</a:t>
                </a:r>
                <a:r>
                  <a:rPr kumimoji="0" lang="zh-CN" altLang="zh-CN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/>
                    <a:ea typeface="var(--jp-code-font-family)"/>
                  </a:rPr>
                  <a:t>n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/>
                    <a:ea typeface="var(--jp-code-font-family)"/>
                  </a:rPr>
                  <a:t>行一列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，形态为：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STIXMathJax_Normal-italic"/>
                  </a:rPr>
                  <a:t>𝑛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STIXMathJax_Main"/>
                  </a:rPr>
                  <a:t>×1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 (4, 1) ，表示为: 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sz="1600" b="0" i="1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zh-CN" altLang="en-US" sz="1600" i="1" dirty="0"/>
                  <a:t> </a:t>
                </a:r>
                <a:r>
                  <a:rPr lang="zh-CN" altLang="zh-CN" sz="1600" dirty="0">
                    <a:ea typeface="-apple-system"/>
                  </a:rPr>
                  <a:t> 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=[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Normal-italic"/>
                  </a:rPr>
                  <a:t>𝑎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11</a:t>
                </a: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;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Normal-italic"/>
                  </a:rPr>
                  <a:t>𝑎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21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;</a:t>
                </a: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...;</a:t>
                </a: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Normal-italic"/>
                  </a:rPr>
                  <a:t>𝑎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Normal-italic"/>
                  </a:rPr>
                  <a:t>𝑛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1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]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。</a:t>
                </a:r>
              </a:p>
            </p:txBody>
          </p:sp>
        </mc:Choice>
        <mc:Fallback xmlns=""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id="{B7FB630F-CD79-4348-9CE7-559C055035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 bwMode="auto">
              <a:xfrm>
                <a:off x="0" y="1733550"/>
                <a:ext cx="6857999" cy="3295660"/>
              </a:xfrm>
              <a:prstGeom prst="rect">
                <a:avLst/>
              </a:prstGeom>
              <a:blipFill>
                <a:blip r:embed="rId2"/>
                <a:stretch>
                  <a:fillRect l="-356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490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4B2C3BD-78D2-47AE-937D-9CC40AF27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使用二维矩阵进行转换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B091FD1-3F59-4A25-9C29-D4FC151B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列向量的生成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A1456A1-4C28-4083-B778-5EF12AEFD3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38" r="2279" b="2298"/>
          <a:stretch/>
        </p:blipFill>
        <p:spPr>
          <a:xfrm>
            <a:off x="533400" y="1047822"/>
            <a:ext cx="6246481" cy="395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9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4B2C3BD-78D2-47AE-937D-9CC40AF27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结果分析</a:t>
            </a:r>
            <a:r>
              <a:rPr lang="en-US" altLang="zh-CN" dirty="0"/>
              <a:t>】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008066F8-4C61-4505-90E5-9493C099A11F}"/>
                  </a:ext>
                </a:extLst>
              </p:cNvPr>
              <p:cNvSpPr>
                <a:spLocks noGrp="1" noChangeArrowheads="1"/>
              </p:cNvSpPr>
              <p:nvPr>
                <p:ph sz="quarter" idx="11"/>
              </p:nvPr>
            </p:nvSpPr>
            <p:spPr>
              <a:xfrm>
                <a:off x="0" y="1047822"/>
                <a:ext cx="6858000" cy="3725086"/>
              </a:xfrm>
            </p:spPr>
            <p:txBody>
              <a:bodyPr/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2900" lvl="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sz="1800" dirty="0"/>
                  <a:t>原始的一维向量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altLang="zh-CN" sz="1800" dirty="0"/>
                  <a:t> </a:t>
                </a:r>
                <a:r>
                  <a:rPr lang="zh-CN" altLang="zh-CN" sz="1800" dirty="0"/>
                  <a:t>和经过</a:t>
                </a:r>
                <a:r>
                  <a:rPr lang="zh-CN" altLang="zh-CN" sz="1800" dirty="0">
                    <a:highlight>
                      <a:srgbClr val="FFFF00"/>
                    </a:highlight>
                  </a:rPr>
                  <a:t> .transpose()</a:t>
                </a:r>
                <a:r>
                  <a:rPr lang="zh-CN" altLang="zh-CN" sz="1800" dirty="0"/>
                  <a:t>和</a:t>
                </a:r>
                <a:r>
                  <a:rPr lang="zh-CN" altLang="zh-CN" sz="1800" dirty="0">
                    <a:highlight>
                      <a:srgbClr val="FFFF00"/>
                    </a:highlight>
                  </a:rPr>
                  <a:t> .T </a:t>
                </a:r>
                <a:r>
                  <a:rPr lang="zh-CN" altLang="zh-CN" sz="1800" dirty="0"/>
                  <a:t>转换后的向量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sz="1800" dirty="0"/>
                  <a:t> </a:t>
                </a:r>
                <a:r>
                  <a:rPr lang="zh-CN" altLang="zh-CN" sz="1800" dirty="0"/>
                  <a:t>和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altLang="zh-CN" sz="18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sz="1800" dirty="0"/>
                  <a:t>，都呈现为相同的形态 (4, 1)，并且值也完全相同。这说明在Python中，转置在</a:t>
                </a:r>
                <a:r>
                  <a:rPr lang="zh-CN" altLang="zh-CN" sz="1800" dirty="0">
                    <a:solidFill>
                      <a:schemeClr val="accent6">
                        <a:lumMod val="75000"/>
                      </a:schemeClr>
                    </a:solidFill>
                  </a:rPr>
                  <a:t>向量</a:t>
                </a:r>
                <a:r>
                  <a:rPr lang="zh-CN" altLang="zh-CN" sz="1800" dirty="0"/>
                  <a:t>上是无效的。</a:t>
                </a:r>
                <a:endParaRPr lang="en-US" altLang="zh-CN" sz="1800" dirty="0"/>
              </a:p>
              <a:p>
                <a:pPr marL="342900" lvl="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800" dirty="0"/>
                  <a:t>当我们使用</a:t>
                </a:r>
                <a:r>
                  <a:rPr lang="zh-CN" altLang="en-US" sz="1800" b="1" dirty="0"/>
                  <a:t>二维矩阵</a:t>
                </a:r>
                <a:r>
                  <a:rPr lang="zh-CN" altLang="en-US" sz="1800" dirty="0"/>
                  <a:t>进行转换时，新生成的矩阵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sz="1800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1800" dirty="0"/>
                  <a:t>是一个 </a:t>
                </a:r>
                <a:r>
                  <a:rPr lang="en-US" altLang="zh-CN" sz="1800" dirty="0">
                    <a:solidFill>
                      <a:schemeClr val="accent6">
                        <a:lumMod val="75000"/>
                      </a:schemeClr>
                    </a:solidFill>
                  </a:rPr>
                  <a:t>1×</a:t>
                </a:r>
                <a:r>
                  <a:rPr lang="zh-CN" altLang="en-US" sz="1800" dirty="0">
                    <a:solidFill>
                      <a:schemeClr val="accent6">
                        <a:lumMod val="75000"/>
                      </a:schemeClr>
                    </a:solidFill>
                  </a:rPr>
                  <a:t>𝑛 </a:t>
                </a:r>
                <a:r>
                  <a:rPr lang="zh-CN" altLang="en-US" sz="1800" dirty="0"/>
                  <a:t>的二维矩阵，当经过 </a:t>
                </a:r>
                <a:r>
                  <a:rPr lang="en-US" altLang="zh-CN" sz="1800" dirty="0">
                    <a:solidFill>
                      <a:srgbClr val="0000FF"/>
                    </a:solidFill>
                  </a:rPr>
                  <a:t>.transpose() </a:t>
                </a:r>
                <a:r>
                  <a:rPr lang="zh-CN" altLang="en-US" sz="1800" dirty="0"/>
                  <a:t>和 </a:t>
                </a:r>
                <a:r>
                  <a:rPr lang="en-US" altLang="zh-CN" sz="1800" dirty="0">
                    <a:solidFill>
                      <a:srgbClr val="0000FF"/>
                    </a:solidFill>
                  </a:rPr>
                  <a:t>.T </a:t>
                </a:r>
                <a:r>
                  <a:rPr lang="zh-CN" altLang="en-US" sz="1800" dirty="0"/>
                  <a:t>转换后，两个矩阵都变成了</a:t>
                </a:r>
                <a:r>
                  <a:rPr lang="zh-CN" altLang="en-US" sz="1800" dirty="0">
                    <a:solidFill>
                      <a:schemeClr val="accent6">
                        <a:lumMod val="75000"/>
                      </a:schemeClr>
                    </a:solidFill>
                  </a:rPr>
                  <a:t>𝑛</a:t>
                </a:r>
                <a:r>
                  <a:rPr lang="en-US" altLang="zh-CN" sz="1800" dirty="0">
                    <a:solidFill>
                      <a:schemeClr val="accent6">
                        <a:lumMod val="75000"/>
                      </a:schemeClr>
                    </a:solidFill>
                  </a:rPr>
                  <a:t>×1</a:t>
                </a:r>
                <a:r>
                  <a:rPr lang="zh-CN" altLang="en-US" sz="1800" dirty="0"/>
                  <a:t>的矩阵。这说明，原来以</a:t>
                </a:r>
                <a:r>
                  <a:rPr lang="zh-CN" altLang="en-US" sz="1800" dirty="0">
                    <a:solidFill>
                      <a:srgbClr val="0000FF"/>
                    </a:solidFill>
                  </a:rPr>
                  <a:t>二维矩阵</a:t>
                </a:r>
                <a:r>
                  <a:rPr lang="zh-CN" altLang="en-US" sz="1800" dirty="0"/>
                  <a:t>显示的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行向量</a:t>
                </a:r>
                <a:r>
                  <a:rPr lang="zh-CN" altLang="en-US" sz="1800" dirty="0"/>
                  <a:t>，形态为</a:t>
                </a:r>
                <a:r>
                  <a:rPr lang="en-US" altLang="zh-CN" sz="1800" dirty="0">
                    <a:solidFill>
                      <a:schemeClr val="accent6">
                        <a:lumMod val="75000"/>
                      </a:schemeClr>
                    </a:solidFill>
                  </a:rPr>
                  <a:t>(1, 4)</a:t>
                </a:r>
                <a:r>
                  <a:rPr lang="zh-CN" altLang="en-US" sz="1800" dirty="0"/>
                  <a:t>；已经转换为以</a:t>
                </a:r>
                <a:r>
                  <a:rPr lang="zh-CN" altLang="en-US" sz="1800" dirty="0">
                    <a:solidFill>
                      <a:srgbClr val="0000FF"/>
                    </a:solidFill>
                  </a:rPr>
                  <a:t>二维矩阵</a:t>
                </a:r>
                <a:r>
                  <a:rPr lang="zh-CN" altLang="en-US" sz="1800" dirty="0"/>
                  <a:t>显示的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列向量</a:t>
                </a:r>
                <a:r>
                  <a:rPr lang="zh-CN" altLang="en-US" sz="1800" dirty="0"/>
                  <a:t>了，形态为</a:t>
                </a:r>
                <a:r>
                  <a:rPr lang="en-US" altLang="zh-CN" sz="1800" dirty="0">
                    <a:solidFill>
                      <a:schemeClr val="accent6">
                        <a:lumMod val="75000"/>
                      </a:schemeClr>
                    </a:solidFill>
                  </a:rPr>
                  <a:t>(4, 1)</a:t>
                </a:r>
                <a:r>
                  <a:rPr lang="zh-CN" altLang="en-US" sz="1800" dirty="0"/>
                  <a:t>。</a:t>
                </a:r>
                <a:endParaRPr lang="zh-CN" altLang="zh-CN" sz="1800" dirty="0"/>
              </a:p>
            </p:txBody>
          </p:sp>
        </mc:Choice>
        <mc:Fallback xmlns=""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008066F8-4C61-4505-90E5-9493C099A1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37250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4B091FD1-3F59-4A25-9C29-D4FC151B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列向量的生成</a:t>
            </a:r>
          </a:p>
        </p:txBody>
      </p:sp>
    </p:spTree>
    <p:extLst>
      <p:ext uri="{BB962C8B-B14F-4D97-AF65-F5344CB8AC3E}">
        <p14:creationId xmlns:p14="http://schemas.microsoft.com/office/powerpoint/2010/main" val="390697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4B2C3BD-78D2-47AE-937D-9CC40AF27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特别注意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08066F8-4C61-4505-90E5-9493C099A11F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>
          <a:xfrm>
            <a:off x="0" y="1047822"/>
            <a:ext cx="6858000" cy="2318932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sz="1800" dirty="0"/>
              <a:t>        在</a:t>
            </a:r>
            <a:r>
              <a:rPr lang="en-US" altLang="zh-CN" sz="1800" dirty="0"/>
              <a:t>Python</a:t>
            </a:r>
            <a:r>
              <a:rPr lang="zh-CN" altLang="en-US" sz="1800" dirty="0"/>
              <a:t>中</a:t>
            </a:r>
            <a:r>
              <a:rPr lang="zh-CN" altLang="en-US" sz="1800" dirty="0">
                <a:solidFill>
                  <a:srgbClr val="0000FF"/>
                </a:solidFill>
              </a:rPr>
              <a:t>一维向量</a:t>
            </a:r>
            <a:r>
              <a:rPr lang="zh-CN" altLang="en-US" sz="1800" dirty="0"/>
              <a:t>和</a:t>
            </a:r>
            <a:r>
              <a:rPr lang="zh-CN" altLang="en-US" sz="1800" dirty="0">
                <a:solidFill>
                  <a:srgbClr val="0000FF"/>
                </a:solidFill>
              </a:rPr>
              <a:t>二维矩阵</a:t>
            </a:r>
            <a:r>
              <a:rPr lang="zh-CN" altLang="en-US" sz="1800" dirty="0"/>
              <a:t>的表示非常容易转换，只需要增加一层</a:t>
            </a:r>
            <a:r>
              <a:rPr lang="zh-CN" altLang="en-US" sz="1800" dirty="0">
                <a:solidFill>
                  <a:srgbClr val="FF0000"/>
                </a:solidFill>
              </a:rPr>
              <a:t>中括号</a:t>
            </a:r>
            <a:r>
              <a:rPr lang="en-US" altLang="zh-CN" sz="1800" dirty="0">
                <a:solidFill>
                  <a:srgbClr val="FF0000"/>
                </a:solidFill>
              </a:rPr>
              <a:t>"</a:t>
            </a:r>
            <a:r>
              <a:rPr lang="en-US" altLang="zh-CN" sz="1800" b="1" dirty="0">
                <a:solidFill>
                  <a:srgbClr val="FF0000"/>
                </a:solidFill>
              </a:rPr>
              <a:t>[ ]</a:t>
            </a:r>
            <a:r>
              <a:rPr lang="en-US" altLang="zh-CN" sz="1800" dirty="0">
                <a:solidFill>
                  <a:srgbClr val="FF0000"/>
                </a:solidFill>
              </a:rPr>
              <a:t>"</a:t>
            </a:r>
            <a:r>
              <a:rPr lang="zh-CN" altLang="en-US" sz="1800" dirty="0"/>
              <a:t>就可以实现从一维到二维的转换。</a:t>
            </a:r>
            <a:endParaRPr lang="en-US" altLang="zh-CN" sz="1800" dirty="0"/>
          </a:p>
          <a:p>
            <a:pPr lvl="0">
              <a:lnSpc>
                <a:spcPct val="150000"/>
              </a:lnSpc>
            </a:pPr>
            <a:r>
              <a:rPr lang="en-US" altLang="zh-CN" sz="1800" dirty="0"/>
              <a:t>       </a:t>
            </a:r>
            <a:r>
              <a:rPr lang="zh-CN" altLang="en-US" sz="1800" dirty="0"/>
              <a:t>相似地，</a:t>
            </a:r>
            <a:r>
              <a:rPr lang="zh-CN" altLang="en-US" sz="1800" dirty="0">
                <a:solidFill>
                  <a:srgbClr val="0000FF"/>
                </a:solidFill>
              </a:rPr>
              <a:t>三维矩阵</a:t>
            </a:r>
            <a:r>
              <a:rPr lang="zh-CN" altLang="en-US" sz="1800" dirty="0"/>
              <a:t>使用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</a:rPr>
              <a:t>三层中括号</a:t>
            </a:r>
            <a:r>
              <a:rPr lang="zh-CN" altLang="en-US" sz="1800" dirty="0"/>
              <a:t>表示，</a:t>
            </a:r>
            <a:r>
              <a:rPr lang="en-US" altLang="zh-CN" sz="1800" i="1" dirty="0">
                <a:solidFill>
                  <a:srgbClr val="0000FF"/>
                </a:solidFill>
              </a:rPr>
              <a:t>n </a:t>
            </a:r>
            <a:r>
              <a:rPr lang="zh-CN" altLang="en-US" sz="1800" dirty="0">
                <a:solidFill>
                  <a:srgbClr val="0000FF"/>
                </a:solidFill>
              </a:rPr>
              <a:t>维矩阵</a:t>
            </a:r>
            <a:r>
              <a:rPr lang="zh-CN" altLang="en-US" sz="1800" dirty="0"/>
              <a:t>使用 </a:t>
            </a:r>
            <a:r>
              <a:rPr lang="en-US" altLang="zh-CN" sz="1800" i="1" dirty="0">
                <a:solidFill>
                  <a:schemeClr val="accent6">
                    <a:lumMod val="75000"/>
                  </a:schemeClr>
                </a:solidFill>
              </a:rPr>
              <a:t>n 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</a:rPr>
              <a:t>层中括号</a:t>
            </a:r>
            <a:r>
              <a:rPr lang="zh-CN" altLang="en-US" sz="1800" dirty="0"/>
              <a:t>表示。</a:t>
            </a:r>
            <a:endParaRPr lang="en-US" altLang="zh-CN" sz="1800" dirty="0"/>
          </a:p>
          <a:p>
            <a:pPr lvl="0">
              <a:lnSpc>
                <a:spcPct val="150000"/>
              </a:lnSpc>
            </a:pPr>
            <a:r>
              <a:rPr lang="en-US" altLang="zh-CN" sz="1800" dirty="0"/>
              <a:t>       </a:t>
            </a:r>
            <a:r>
              <a:rPr lang="zh-CN" altLang="en-US" sz="1800" dirty="0"/>
              <a:t>下面给出一维向量和二维向量的表示。</a:t>
            </a:r>
            <a:endParaRPr lang="zh-CN" altLang="zh-CN" sz="1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B091FD1-3F59-4A25-9C29-D4FC151B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列向量的生成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76D050-DB30-4901-964C-3ABA9846D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333" y="3486150"/>
            <a:ext cx="4533333" cy="88571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826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向量的加法</a:t>
            </a:r>
          </a:p>
        </p:txBody>
      </p:sp>
    </p:spTree>
    <p:extLst>
      <p:ext uri="{BB962C8B-B14F-4D97-AF65-F5344CB8AC3E}">
        <p14:creationId xmlns:p14="http://schemas.microsoft.com/office/powerpoint/2010/main" val="1342516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33639B2-86B5-46C8-B25C-1F8ABCBF492F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582178"/>
                <a:ext cx="6858000" cy="2652485"/>
              </a:xfrm>
            </p:spPr>
            <p:txBody>
              <a:bodyPr/>
              <a:lstStyle/>
              <a:p>
                <a:r>
                  <a:rPr lang="zh-CN" altLang="en-US" dirty="0"/>
                  <a:t>       要进行</a:t>
                </a:r>
                <a:r>
                  <a:rPr lang="zh-CN" altLang="en-US" b="1" dirty="0"/>
                  <a:t>矩阵相加</a:t>
                </a:r>
                <a:r>
                  <a:rPr lang="zh-CN" altLang="en-US" dirty="0"/>
                  <a:t>，前提是两个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矩阵</a:t>
                </a:r>
                <a:r>
                  <a:rPr lang="zh-CN" altLang="en-US" dirty="0"/>
                  <a:t>具有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相同的形态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（即 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A.shape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 = 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B.shape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）</a:t>
                </a:r>
                <a:r>
                  <a:rPr lang="zh-CN" altLang="en-US" dirty="0"/>
                  <a:t>。矩阵的加法可以理解为两个矩阵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对应元素</a:t>
                </a:r>
                <a:r>
                  <a:rPr lang="zh-CN" altLang="en-US" dirty="0"/>
                  <a:t>的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相加</a:t>
                </a:r>
                <a:r>
                  <a:rPr lang="zh-CN" altLang="en-US" dirty="0"/>
                  <a:t>（按位相加），生成的结果矩阵维度保持不变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（即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(A+B).shape = 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A.shape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 = 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B.shape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）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       给定两个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𝑛 维</a:t>
                </a:r>
                <a:r>
                  <a:rPr lang="zh-CN" altLang="en-US" dirty="0"/>
                  <a:t>向量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altLang="zh-CN" i="1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zh-CN" altLang="en-US" i="1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/>
                  <a:t>，它们之间的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加法运算规则</a:t>
                </a:r>
                <a:r>
                  <a:rPr lang="zh-CN" altLang="en-US" dirty="0"/>
                  <a:t>可以表示为：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33639B2-86B5-46C8-B25C-1F8ABCBF4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582178"/>
                <a:ext cx="6858000" cy="2652485"/>
              </a:xfrm>
              <a:blipFill>
                <a:blip r:embed="rId2"/>
                <a:stretch>
                  <a:fillRect l="-178" r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BC790F37-FC34-410A-B3BC-96EC1167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向量的加法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9995A9-947C-40AB-85D9-F9A74E4EA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785" y="2952750"/>
            <a:ext cx="3014429" cy="190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8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7BFF5EF-6516-46FC-9FBA-4E84A97078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6000" y="1050654"/>
            <a:ext cx="3543300" cy="3197495"/>
          </a:xfrm>
        </p:spPr>
        <p:txBody>
          <a:bodyPr/>
          <a:lstStyle/>
          <a:p>
            <a:r>
              <a:rPr lang="zh-CN" altLang="en-US" dirty="0"/>
              <a:t>向量的基本知识回顾</a:t>
            </a:r>
            <a:endParaRPr lang="en-US" altLang="zh-CN" dirty="0"/>
          </a:p>
          <a:p>
            <a:r>
              <a:rPr lang="zh-CN" altLang="en-US" dirty="0"/>
              <a:t>列向量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Python</a:t>
            </a:r>
            <a:r>
              <a:rPr lang="zh-CN" altLang="en-US" dirty="0"/>
              <a:t>语言描述向量</a:t>
            </a:r>
            <a:endParaRPr lang="en-US" altLang="zh-CN" dirty="0"/>
          </a:p>
          <a:p>
            <a:r>
              <a:rPr lang="zh-CN" altLang="en-US" dirty="0"/>
              <a:t>向量的加法和数乘</a:t>
            </a:r>
            <a:endParaRPr lang="en-US" altLang="zh-CN" dirty="0"/>
          </a:p>
          <a:p>
            <a:r>
              <a:rPr lang="zh-CN" altLang="en-US" dirty="0"/>
              <a:t>向量间的乘法</a:t>
            </a:r>
            <a:endParaRPr lang="en-US" altLang="zh-CN" dirty="0"/>
          </a:p>
          <a:p>
            <a:r>
              <a:rPr lang="zh-CN" altLang="en-US" dirty="0"/>
              <a:t>向量的线性组合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ABAEDC6-1FED-43CF-9434-EA815848C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讲 描述空间的工具：向量</a:t>
            </a:r>
          </a:p>
        </p:txBody>
      </p:sp>
    </p:spTree>
    <p:extLst>
      <p:ext uri="{BB962C8B-B14F-4D97-AF65-F5344CB8AC3E}">
        <p14:creationId xmlns:p14="http://schemas.microsoft.com/office/powerpoint/2010/main" val="400232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8122328-7DCD-47FC-A748-0F4D81D163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一个例子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33639B2-86B5-46C8-B25C-1F8ABCBF492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047822"/>
            <a:ext cx="6858000" cy="22523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按照运算规则可以表示为：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C790F37-FC34-410A-B3BC-96EC1167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向量的加法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3E11A844-0757-4B00-802E-FB4EEA565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312868"/>
            <a:ext cx="3919210" cy="149371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2CD142F-97DD-4DF8-8ACA-6263531AB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083777"/>
            <a:ext cx="4809734" cy="170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7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8122328-7DCD-47FC-A748-0F4D81D163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Python</a:t>
            </a:r>
            <a:r>
              <a:rPr lang="zh-CN" altLang="en-US" dirty="0"/>
              <a:t>语言进行描述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C790F37-FC34-410A-B3BC-96EC1167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向量的加法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ED4DE7-5198-4D34-B841-95EE05906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05895"/>
            <a:ext cx="5943600" cy="18583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E8DA5FD-11AC-4633-9F73-4CC551B6E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028891"/>
            <a:ext cx="1152381" cy="13809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0B619E0-63B3-4E42-9576-B34DF4CC05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551"/>
          <a:stretch/>
        </p:blipFill>
        <p:spPr>
          <a:xfrm>
            <a:off x="2209800" y="3064727"/>
            <a:ext cx="1238095" cy="14141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D4916B8-CEF1-4D7B-A4D4-29E9C1477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2988600"/>
            <a:ext cx="1542857" cy="1400000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062BF148-D775-40B3-B776-E857AFC3B05B}"/>
              </a:ext>
            </a:extLst>
          </p:cNvPr>
          <p:cNvSpPr/>
          <p:nvPr/>
        </p:nvSpPr>
        <p:spPr>
          <a:xfrm>
            <a:off x="3962400" y="3409891"/>
            <a:ext cx="457200" cy="4572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2013BF-7479-4254-80D7-98A254600202}"/>
              </a:ext>
            </a:extLst>
          </p:cNvPr>
          <p:cNvSpPr txBox="1"/>
          <p:nvPr/>
        </p:nvSpPr>
        <p:spPr>
          <a:xfrm>
            <a:off x="457200" y="4386869"/>
            <a:ext cx="619105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对于形态为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1×n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单行矩阵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行向量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相加</a:t>
            </a:r>
            <a:r>
              <a:rPr lang="zh-CN" altLang="en-US" dirty="0"/>
              <a:t>，也遵循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按位相加</a:t>
            </a:r>
            <a:r>
              <a:rPr lang="zh-CN" altLang="en-US" dirty="0"/>
              <a:t>的原则。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8198E1-7A50-4A8C-BBBE-16EFFD901674}"/>
              </a:ext>
            </a:extLst>
          </p:cNvPr>
          <p:cNvSpPr txBox="1"/>
          <p:nvPr/>
        </p:nvSpPr>
        <p:spPr>
          <a:xfrm>
            <a:off x="3810000" y="1225094"/>
            <a:ext cx="19050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注意已经转换为二维数组形式</a:t>
            </a:r>
          </a:p>
        </p:txBody>
      </p:sp>
    </p:spTree>
    <p:extLst>
      <p:ext uri="{BB962C8B-B14F-4D97-AF65-F5344CB8AC3E}">
        <p14:creationId xmlns:p14="http://schemas.microsoft.com/office/powerpoint/2010/main" val="354216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向量的数乘</a:t>
            </a:r>
          </a:p>
        </p:txBody>
      </p:sp>
    </p:spTree>
    <p:extLst>
      <p:ext uri="{BB962C8B-B14F-4D97-AF65-F5344CB8AC3E}">
        <p14:creationId xmlns:p14="http://schemas.microsoft.com/office/powerpoint/2010/main" val="932931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数乘的概念和特性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ED333A-7030-42D1-8857-3CB7039C982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       </a:t>
            </a:r>
            <a:r>
              <a:rPr lang="zh-CN" altLang="en-US" b="1" dirty="0"/>
              <a:t>向量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数乘</a:t>
            </a:r>
            <a:r>
              <a:rPr lang="zh-CN" altLang="en-US" dirty="0"/>
              <a:t>，又称为向量的</a:t>
            </a:r>
            <a:r>
              <a:rPr lang="zh-CN" altLang="en-US" dirty="0">
                <a:solidFill>
                  <a:srgbClr val="0000FF"/>
                </a:solidFill>
              </a:rPr>
              <a:t>数量乘法</a:t>
            </a:r>
            <a:r>
              <a:rPr lang="zh-CN" altLang="en-US" dirty="0"/>
              <a:t>，它表示的是一个</a:t>
            </a:r>
            <a:r>
              <a:rPr lang="zh-CN" altLang="en-US" dirty="0">
                <a:solidFill>
                  <a:srgbClr val="FF0000"/>
                </a:solidFill>
              </a:rPr>
              <a:t>标量</a:t>
            </a:r>
            <a:r>
              <a:rPr lang="zh-CN" altLang="en-US" dirty="0"/>
              <a:t>和一个</a:t>
            </a:r>
            <a:r>
              <a:rPr lang="zh-CN" altLang="en-US" dirty="0">
                <a:solidFill>
                  <a:srgbClr val="FF0000"/>
                </a:solidFill>
              </a:rPr>
              <a:t>向量</a:t>
            </a:r>
            <a:r>
              <a:rPr lang="zh-CN" altLang="en-US" dirty="0"/>
              <a:t>之间的</a:t>
            </a:r>
            <a:r>
              <a:rPr lang="zh-CN" altLang="en-US" b="1" dirty="0">
                <a:solidFill>
                  <a:srgbClr val="FF0000"/>
                </a:solidFill>
              </a:rPr>
              <a:t>乘积</a:t>
            </a:r>
            <a:r>
              <a:rPr lang="zh-CN" altLang="en-US" dirty="0"/>
              <a:t>关系。与向量的加法类似，向量的数乘是由标量和向量中的</a:t>
            </a:r>
            <a:r>
              <a:rPr lang="zh-CN" altLang="en-US" b="1" dirty="0"/>
              <a:t>每个元素</a:t>
            </a:r>
            <a:r>
              <a:rPr lang="zh-CN" altLang="en-US" dirty="0">
                <a:solidFill>
                  <a:srgbClr val="0000FF"/>
                </a:solidFill>
              </a:rPr>
              <a:t>依次</a:t>
            </a:r>
            <a:r>
              <a:rPr lang="zh-CN" altLang="en-US" dirty="0">
                <a:solidFill>
                  <a:srgbClr val="FF0000"/>
                </a:solidFill>
              </a:rPr>
              <a:t>相乘</a:t>
            </a:r>
            <a:r>
              <a:rPr lang="zh-CN" altLang="en-US" dirty="0"/>
              <a:t>，生成的新向量与原来的向量具有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相同的形态</a:t>
            </a:r>
            <a:r>
              <a:rPr lang="zh-CN" altLang="en-US" dirty="0"/>
              <a:t>。向量的数乘从</a:t>
            </a:r>
            <a:r>
              <a:rPr lang="zh-CN" altLang="en-US" b="1" dirty="0">
                <a:solidFill>
                  <a:srgbClr val="0000FF"/>
                </a:solidFill>
              </a:rPr>
              <a:t>几何</a:t>
            </a:r>
            <a:r>
              <a:rPr lang="zh-CN" altLang="en-US" dirty="0"/>
              <a:t>意义上来说，可以理解为向量沿着所在直线的方向拉升相应的倍数，拉升的</a:t>
            </a:r>
            <a:r>
              <a:rPr lang="zh-CN" altLang="en-US" b="1" dirty="0">
                <a:solidFill>
                  <a:srgbClr val="0000FF"/>
                </a:solidFill>
              </a:rPr>
              <a:t>倍数</a:t>
            </a:r>
            <a:r>
              <a:rPr lang="zh-CN" altLang="en-US" dirty="0"/>
              <a:t>由</a:t>
            </a:r>
            <a:r>
              <a:rPr lang="zh-CN" altLang="en-US" dirty="0">
                <a:solidFill>
                  <a:srgbClr val="FF0000"/>
                </a:solidFill>
              </a:rPr>
              <a:t>标量</a:t>
            </a:r>
            <a:r>
              <a:rPr lang="zh-CN" altLang="en-US" dirty="0"/>
              <a:t>决定，拉升的</a:t>
            </a:r>
            <a:r>
              <a:rPr lang="zh-CN" altLang="en-US" b="1" dirty="0">
                <a:solidFill>
                  <a:srgbClr val="0000FF"/>
                </a:solidFill>
              </a:rPr>
              <a:t>方向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FF0000"/>
                </a:solidFill>
              </a:rPr>
              <a:t>原向量方向</a:t>
            </a:r>
            <a:r>
              <a:rPr lang="zh-CN" altLang="en-US" dirty="0"/>
              <a:t>保持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不变</a:t>
            </a:r>
            <a:r>
              <a:rPr lang="zh-CN" altLang="en-US" dirty="0"/>
              <a:t>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向量的数乘</a:t>
            </a:r>
          </a:p>
        </p:txBody>
      </p:sp>
    </p:spTree>
    <p:extLst>
      <p:ext uri="{BB962C8B-B14F-4D97-AF65-F5344CB8AC3E}">
        <p14:creationId xmlns:p14="http://schemas.microsoft.com/office/powerpoint/2010/main" val="418336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数乘的几何示意图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向量的数乘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E346356-7588-49B6-A740-9750C624C20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1AB82E-426D-4265-AF5E-62C965A86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31"/>
          <a:stretch/>
        </p:blipFill>
        <p:spPr>
          <a:xfrm>
            <a:off x="0" y="1159258"/>
            <a:ext cx="6858000" cy="385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5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数乘的运算规则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向量的数乘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1052047"/>
              </a:xfrm>
            </p:spPr>
            <p:txBody>
              <a:bodyPr/>
              <a:lstStyle/>
              <a:p>
                <a:r>
                  <a:rPr lang="zh-CN" altLang="en-US" dirty="0"/>
                  <a:t>       给定一个</a:t>
                </a:r>
                <a:r>
                  <a:rPr lang="en-US" altLang="zh-CN" i="1" dirty="0"/>
                  <a:t> n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维向量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zh-CN" altLang="en-US" i="1" dirty="0"/>
                  <a:t> </a:t>
                </a:r>
                <a:r>
                  <a:rPr lang="zh-CN" altLang="en-US" dirty="0"/>
                  <a:t>和一个标量</a:t>
                </a:r>
                <a:r>
                  <a:rPr lang="en-US" altLang="zh-CN" i="1" dirty="0"/>
                  <a:t>v </a:t>
                </a:r>
                <a:r>
                  <a:rPr lang="zh-CN" altLang="en-US" dirty="0"/>
                  <a:t>，他们的数乘变换运算规则可以表示为：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1052047"/>
              </a:xfrm>
              <a:blipFill>
                <a:blip r:embed="rId2"/>
                <a:stretch>
                  <a:fillRect l="-178" r="-178" b="-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D2FC3352-C37D-4DEB-B772-74F05151E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905" y="2114550"/>
            <a:ext cx="4076190" cy="2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0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一个例子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向量的数乘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2538FF-6A55-40E5-A079-8905BA85426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6EB945-A173-48A7-90EE-AC9247081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228600" y="3024665"/>
            <a:ext cx="6172200" cy="16075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E13126E-F2EA-4699-AAAC-334253F515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52400" y="1157320"/>
            <a:ext cx="6172200" cy="160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4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Python</a:t>
            </a:r>
            <a:r>
              <a:rPr lang="zh-CN" altLang="en-US" dirty="0"/>
              <a:t>语言进行描述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5135DF92-56EE-4310-BB5F-78943BF12C57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2800350"/>
                <a:ext cx="6858000" cy="2252375"/>
              </a:xfrm>
            </p:spPr>
            <p:txBody>
              <a:bodyPr/>
              <a:lstStyle/>
              <a:p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结果分析：</a:t>
                </a:r>
                <a:endParaRPr lang="en-US" altLang="zh-CN" b="1" dirty="0"/>
              </a:p>
              <a:p>
                <a:r>
                  <a:rPr lang="zh-CN" altLang="en-US" dirty="0"/>
                  <a:t>       向量的数乘是没有方向的，无论左乘还是右乘都具有相同的效果，这意味着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acc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⃗"/>
                        <m:ctrlPr>
                          <a:rPr lang="zh-CN" alt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acc>
                    <m:r>
                      <a:rPr lang="en-US" altLang="zh-CN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。这个结论，可以轻松推广到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矩阵的数乘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5135DF92-56EE-4310-BB5F-78943BF12C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2800350"/>
                <a:ext cx="6858000" cy="2252375"/>
              </a:xfrm>
              <a:blipFill>
                <a:blip r:embed="rId2"/>
                <a:stretch>
                  <a:fillRect l="-178" r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向量的数乘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FBE144-B55A-401F-9CF4-3EF28DF35E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24"/>
          <a:stretch/>
        </p:blipFill>
        <p:spPr>
          <a:xfrm>
            <a:off x="762000" y="1073127"/>
            <a:ext cx="4343400" cy="223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7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</p:spTree>
    <p:extLst>
      <p:ext uri="{BB962C8B-B14F-4D97-AF65-F5344CB8AC3E}">
        <p14:creationId xmlns:p14="http://schemas.microsoft.com/office/powerpoint/2010/main" val="3930656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向量的内积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3663595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内积的</a:t>
                </a:r>
                <a:r>
                  <a:rPr lang="zh-CN" altLang="en-US" b="1" dirty="0"/>
                  <a:t>前提：</a:t>
                </a:r>
                <a:r>
                  <a:rPr lang="zh-CN" altLang="en-US" dirty="0"/>
                  <a:t>两个向量维数相同，长度相同</a:t>
                </a: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向量内积的</a:t>
                </a:r>
                <a:r>
                  <a:rPr lang="zh-CN" altLang="en-US" b="1" dirty="0"/>
                  <a:t>结果：</a:t>
                </a:r>
                <a:r>
                  <a:rPr lang="zh-CN" altLang="en-US" dirty="0"/>
                  <a:t>标量</a:t>
                </a: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内积的</a:t>
                </a:r>
                <a:r>
                  <a:rPr lang="zh-CN" altLang="en-US" b="1" dirty="0"/>
                  <a:t>别称</a:t>
                </a:r>
                <a:r>
                  <a:rPr lang="zh-CN" altLang="en-US" dirty="0"/>
                  <a:t>：点乘</a:t>
                </a: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运算规则：</a:t>
                </a:r>
                <a:r>
                  <a:rPr lang="zh-CN" altLang="en-US" dirty="0"/>
                  <a:t>对应位置上的元素相乘，然后合并相加</a:t>
                </a: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·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366359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03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3C30AF7-48F8-4092-80DF-09C587B125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678490"/>
            <a:ext cx="6858000" cy="369332"/>
          </a:xfrm>
        </p:spPr>
        <p:txBody>
          <a:bodyPr/>
          <a:lstStyle/>
          <a:p>
            <a:r>
              <a:rPr lang="zh-CN" altLang="en-US" dirty="0"/>
              <a:t>总体说明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478B3-A188-4D53-8EEF-A0BAF0611F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047822"/>
            <a:ext cx="6858000" cy="3124793"/>
          </a:xfrm>
        </p:spPr>
        <p:txBody>
          <a:bodyPr/>
          <a:lstStyle/>
          <a:p>
            <a:r>
              <a:rPr lang="zh-CN" altLang="en-US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</a:rPr>
              <a:t>空间</a:t>
            </a:r>
            <a:r>
              <a:rPr lang="zh-CN" altLang="en-US" sz="2400" dirty="0"/>
              <a:t>是贯穿</a:t>
            </a:r>
            <a:r>
              <a:rPr lang="zh-CN" altLang="en-US" sz="2400" b="1" dirty="0"/>
              <a:t>线性代数</a:t>
            </a:r>
            <a:r>
              <a:rPr lang="zh-CN" altLang="en-US" sz="2400" dirty="0"/>
              <a:t>整个领域的</a:t>
            </a:r>
            <a:r>
              <a:rPr lang="zh-CN" altLang="en-US" sz="2400" dirty="0">
                <a:solidFill>
                  <a:srgbClr val="FF0000"/>
                </a:solidFill>
              </a:rPr>
              <a:t>主干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FF0000"/>
                </a:solidFill>
              </a:rPr>
              <a:t>核心</a:t>
            </a:r>
            <a:r>
              <a:rPr lang="zh-CN" altLang="en-US" sz="2400" dirty="0"/>
              <a:t>概念，我们所有的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概念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应用</a:t>
            </a:r>
            <a:r>
              <a:rPr lang="zh-CN" altLang="en-US" sz="2400" dirty="0"/>
              <a:t>都会构架在</a:t>
            </a:r>
            <a:r>
              <a:rPr lang="zh-CN" altLang="en-US" sz="2400" dirty="0">
                <a:solidFill>
                  <a:srgbClr val="0000FF"/>
                </a:solidFill>
              </a:rPr>
              <a:t>空间</a:t>
            </a:r>
            <a:r>
              <a:rPr lang="zh-CN" altLang="en-US" sz="2400" dirty="0"/>
              <a:t>这个逻辑实体上。而</a:t>
            </a:r>
            <a:r>
              <a:rPr lang="zh-CN" altLang="en-US" sz="2400" dirty="0">
                <a:solidFill>
                  <a:srgbClr val="0000FF"/>
                </a:solidFill>
              </a:rPr>
              <a:t>向量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0000FF"/>
                </a:solidFill>
              </a:rPr>
              <a:t>矩阵</a:t>
            </a:r>
            <a:r>
              <a:rPr lang="zh-CN" altLang="en-US" sz="2400" dirty="0"/>
              <a:t>就是我们用来填充这个实体的工具，包括运算、映射、降维、投影、近似求解、特征提取等，都将建立在基于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矩阵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向量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0000FF"/>
                </a:solidFill>
              </a:rPr>
              <a:t>空间</a:t>
            </a:r>
            <a:r>
              <a:rPr lang="zh-CN" altLang="en-US" sz="2400" dirty="0"/>
              <a:t>中实现。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3A922BA-DCA0-4C82-B1D3-D1FE7DBDA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讲 描述空间的工具：向量</a:t>
            </a:r>
          </a:p>
        </p:txBody>
      </p:sp>
    </p:spTree>
    <p:extLst>
      <p:ext uri="{BB962C8B-B14F-4D97-AF65-F5344CB8AC3E}">
        <p14:creationId xmlns:p14="http://schemas.microsoft.com/office/powerpoint/2010/main" val="104517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向量的内积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1852266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内积的</a:t>
                </a:r>
                <a:r>
                  <a:rPr lang="zh-CN" altLang="en-US" b="1" dirty="0"/>
                  <a:t>几何形式：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·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func>
                      <m:func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r>
                          <a:rPr lang="el-GR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altLang="zh-CN" b="0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内积的</a:t>
                </a:r>
                <a:r>
                  <a:rPr lang="zh-CN" altLang="en-US" b="1" dirty="0"/>
                  <a:t>几何意义</a:t>
                </a:r>
                <a:r>
                  <a:rPr lang="zh-CN" altLang="en-US" dirty="0"/>
                  <a:t>：向量</a:t>
                </a:r>
                <a:r>
                  <a:rPr lang="en-US" altLang="zh-CN" i="1" dirty="0">
                    <a:solidFill>
                      <a:srgbClr val="0000FF"/>
                    </a:solidFill>
                  </a:rPr>
                  <a:t>u</a:t>
                </a:r>
                <a:r>
                  <a:rPr lang="en-US" altLang="zh-CN" i="1" dirty="0"/>
                  <a:t> </a:t>
                </a:r>
                <a:r>
                  <a:rPr lang="zh-CN" altLang="en-US" dirty="0"/>
                  <a:t>在向量</a:t>
                </a:r>
                <a:r>
                  <a:rPr lang="en-US" altLang="zh-CN" i="1" dirty="0">
                    <a:solidFill>
                      <a:srgbClr val="0000FF"/>
                    </a:solidFill>
                  </a:rPr>
                  <a:t>v</a:t>
                </a:r>
                <a:r>
                  <a:rPr lang="en-US" altLang="zh-CN" i="1" dirty="0"/>
                  <a:t> </a:t>
                </a:r>
                <a:r>
                  <a:rPr lang="zh-CN" altLang="en-US" dirty="0"/>
                  <a:t>方向上的投影长度乘以向量</a:t>
                </a:r>
                <a:r>
                  <a:rPr lang="en-US" altLang="zh-CN" i="1" dirty="0">
                    <a:solidFill>
                      <a:srgbClr val="0000FF"/>
                    </a:solidFill>
                  </a:rPr>
                  <a:t>v</a:t>
                </a:r>
                <a:r>
                  <a:rPr lang="en-US" altLang="zh-CN" i="1" dirty="0"/>
                  <a:t> </a:t>
                </a:r>
                <a:r>
                  <a:rPr lang="zh-CN" altLang="en-US" dirty="0"/>
                  <a:t>的模长。</a:t>
                </a: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内积的</a:t>
                </a:r>
                <a:r>
                  <a:rPr lang="zh-CN" altLang="en-US" b="1" dirty="0"/>
                  <a:t>几何表示</a:t>
                </a:r>
                <a:r>
                  <a:rPr lang="zh-CN" altLang="en-US" dirty="0"/>
                  <a:t>：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1852266"/>
              </a:xfrm>
              <a:blipFill>
                <a:blip r:embed="rId2"/>
                <a:stretch>
                  <a:fillRect r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24368BAB-4AD6-4511-9BAE-2A639091933D}"/>
              </a:ext>
            </a:extLst>
          </p:cNvPr>
          <p:cNvGrpSpPr/>
          <p:nvPr/>
        </p:nvGrpSpPr>
        <p:grpSpPr>
          <a:xfrm>
            <a:off x="1524000" y="3181350"/>
            <a:ext cx="4038600" cy="1494533"/>
            <a:chOff x="1524000" y="3181350"/>
            <a:chExt cx="4038600" cy="1494533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4BD327D-0632-4CC1-8C5D-04BBC93BDFC8}"/>
                </a:ext>
              </a:extLst>
            </p:cNvPr>
            <p:cNvCxnSpPr/>
            <p:nvPr/>
          </p:nvCxnSpPr>
          <p:spPr>
            <a:xfrm flipV="1">
              <a:off x="1524000" y="3181350"/>
              <a:ext cx="2133600" cy="13716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19685B7D-9769-450C-88D7-7B7D6394380B}"/>
                </a:ext>
              </a:extLst>
            </p:cNvPr>
            <p:cNvCxnSpPr/>
            <p:nvPr/>
          </p:nvCxnSpPr>
          <p:spPr>
            <a:xfrm flipV="1">
              <a:off x="1524000" y="4324350"/>
              <a:ext cx="403860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弧形 8">
              <a:extLst>
                <a:ext uri="{FF2B5EF4-FFF2-40B4-BE49-F238E27FC236}">
                  <a16:creationId xmlns:a16="http://schemas.microsoft.com/office/drawing/2014/main" id="{7F7028D5-A47C-4E03-AA30-94F8AC118AC1}"/>
                </a:ext>
              </a:extLst>
            </p:cNvPr>
            <p:cNvSpPr/>
            <p:nvPr/>
          </p:nvSpPr>
          <p:spPr>
            <a:xfrm>
              <a:off x="1752600" y="4324350"/>
              <a:ext cx="228600" cy="304800"/>
            </a:xfrm>
            <a:prstGeom prst="arc">
              <a:avLst>
                <a:gd name="adj1" fmla="val 16200000"/>
                <a:gd name="adj2" fmla="val 153352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94EA7AF-F294-44A7-97C3-C146DE057395}"/>
                    </a:ext>
                  </a:extLst>
                </p:cNvPr>
                <p:cNvSpPr txBox="1"/>
                <p:nvPr/>
              </p:nvSpPr>
              <p:spPr>
                <a:xfrm>
                  <a:off x="1725835" y="4253984"/>
                  <a:ext cx="228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94EA7AF-F294-44A7-97C3-C146DE0573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5835" y="4253984"/>
                  <a:ext cx="228600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315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D2EB62A0-BE0D-4F19-BE33-E6A0148F2D4F}"/>
                    </a:ext>
                  </a:extLst>
                </p:cNvPr>
                <p:cNvSpPr/>
                <p:nvPr/>
              </p:nvSpPr>
              <p:spPr>
                <a:xfrm rot="21376603">
                  <a:off x="2135499" y="4128128"/>
                  <a:ext cx="144454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fName>
                          <m:e>
                            <m:r>
                              <a:rPr lang="el-GR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D2EB62A0-BE0D-4F19-BE33-E6A0148F2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376603">
                  <a:off x="2135499" y="4128128"/>
                  <a:ext cx="144454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A397993-41CE-4CF2-89CF-9DB085CC14AA}"/>
                </a:ext>
              </a:extLst>
            </p:cNvPr>
            <p:cNvCxnSpPr/>
            <p:nvPr/>
          </p:nvCxnSpPr>
          <p:spPr>
            <a:xfrm>
              <a:off x="3657600" y="3181350"/>
              <a:ext cx="96825" cy="125730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DDE76B05-13A4-4B26-887A-98EC7715F2E9}"/>
                    </a:ext>
                  </a:extLst>
                </p:cNvPr>
                <p:cNvSpPr/>
                <p:nvPr/>
              </p:nvSpPr>
              <p:spPr>
                <a:xfrm rot="20064196">
                  <a:off x="2651558" y="3348561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DDE76B05-13A4-4B26-887A-98EC7715F2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64196">
                  <a:off x="2651558" y="3348561"/>
                  <a:ext cx="38767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534B292-96AF-4589-8B84-B2C6118B1768}"/>
                    </a:ext>
                  </a:extLst>
                </p:cNvPr>
                <p:cNvSpPr/>
                <p:nvPr/>
              </p:nvSpPr>
              <p:spPr>
                <a:xfrm>
                  <a:off x="5015510" y="3955018"/>
                  <a:ext cx="52661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534B292-96AF-4589-8B84-B2C6118B17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510" y="3955018"/>
                  <a:ext cx="52661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E193D09-9FAE-4C67-96BA-5DD4E5B3EC94}"/>
                    </a:ext>
                  </a:extLst>
                </p:cNvPr>
                <p:cNvSpPr/>
                <p:nvPr/>
              </p:nvSpPr>
              <p:spPr>
                <a:xfrm>
                  <a:off x="4812135" y="430655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lang="zh-CN" alt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E193D09-9FAE-4C67-96BA-5DD4E5B3EC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2135" y="4306551"/>
                  <a:ext cx="36580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E8952E6D-5FAA-4EF6-BB32-44690E806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4000" y="4465010"/>
              <a:ext cx="2246823" cy="117253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874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向量的内积：一个例子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3207124"/>
              </a:xfrm>
            </p:spPr>
            <p:txBody>
              <a:bodyPr/>
              <a:lstStyle/>
              <a:p>
                <a:r>
                  <a:rPr lang="zh-CN" altLang="en-US" dirty="0"/>
                  <a:t>试计算，向量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与向量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的内积。</a:t>
                </a: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r>
                  <a:rPr lang="zh-CN" altLang="en-US" dirty="0"/>
                  <a:t>解：</a:t>
                </a:r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·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2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1+4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3+6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5=2+12+30=44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3207124"/>
              </a:xfrm>
              <a:blipFill>
                <a:blip r:embed="rId2"/>
                <a:stretch>
                  <a:fillRect l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57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向量的内积：</a:t>
            </a:r>
            <a:r>
              <a:rPr lang="en-US" altLang="zh-CN" dirty="0"/>
              <a:t>Python</a:t>
            </a:r>
            <a:r>
              <a:rPr lang="zh-CN" altLang="en-US" dirty="0"/>
              <a:t>描述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C62DC5D0-3E58-4862-8A84-55B9BFB4531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047822"/>
            <a:ext cx="6858000" cy="3852813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1" dirty="0"/>
              <a:t>结果分析：</a:t>
            </a:r>
            <a:endParaRPr lang="en-US" altLang="zh-CN" b="1" dirty="0"/>
          </a:p>
          <a:p>
            <a:r>
              <a:rPr lang="zh-CN" altLang="en-US" dirty="0"/>
              <a:t>       </a:t>
            </a:r>
            <a:r>
              <a:rPr lang="zh-CN" altLang="en-US" b="1" dirty="0"/>
              <a:t>向量</a:t>
            </a:r>
            <a:r>
              <a:rPr lang="zh-CN" altLang="en-US" dirty="0"/>
              <a:t>间的</a:t>
            </a:r>
            <a:r>
              <a:rPr lang="zh-CN" altLang="en-US" dirty="0">
                <a:solidFill>
                  <a:srgbClr val="0000FF"/>
                </a:solidFill>
              </a:rPr>
              <a:t>内积</a:t>
            </a:r>
            <a:r>
              <a:rPr lang="zh-CN" altLang="en-US" dirty="0"/>
              <a:t>要求两个元素必须是</a:t>
            </a:r>
            <a:r>
              <a:rPr lang="zh-CN" altLang="en-US" dirty="0">
                <a:solidFill>
                  <a:srgbClr val="FF0000"/>
                </a:solidFill>
              </a:rPr>
              <a:t>向量形式</a:t>
            </a:r>
            <a:r>
              <a:rPr lang="zh-CN" altLang="en-US" dirty="0"/>
              <a:t>，同时具有</a:t>
            </a:r>
            <a:r>
              <a:rPr lang="zh-CN" altLang="en-US" dirty="0">
                <a:solidFill>
                  <a:srgbClr val="FF0000"/>
                </a:solidFill>
              </a:rPr>
              <a:t>相同的形态</a:t>
            </a:r>
            <a:r>
              <a:rPr lang="zh-CN" altLang="en-US" dirty="0"/>
              <a:t>。这意味，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以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矩阵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形式表示的“向量”</a:t>
            </a:r>
            <a:r>
              <a:rPr lang="zh-CN" altLang="en-US" dirty="0"/>
              <a:t>无法进行</a:t>
            </a:r>
            <a:r>
              <a:rPr lang="zh-CN" altLang="en-US" dirty="0">
                <a:solidFill>
                  <a:srgbClr val="0000FF"/>
                </a:solidFill>
              </a:rPr>
              <a:t>内积</a:t>
            </a:r>
            <a:r>
              <a:rPr lang="zh-CN" altLang="en-US" dirty="0"/>
              <a:t>运算。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1709B0-27A1-4828-A8D1-407FCD41C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76350"/>
            <a:ext cx="4419600" cy="175495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32F6D0A-7657-4DA4-877D-0AA33BBFB0E7}"/>
              </a:ext>
            </a:extLst>
          </p:cNvPr>
          <p:cNvSpPr txBox="1"/>
          <p:nvPr/>
        </p:nvSpPr>
        <p:spPr>
          <a:xfrm>
            <a:off x="3810000" y="2615416"/>
            <a:ext cx="1828800" cy="369332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‘dot’ </a:t>
            </a:r>
            <a:r>
              <a:rPr lang="zh-CN" altLang="en-US" dirty="0"/>
              <a:t>：点，点乘</a:t>
            </a:r>
          </a:p>
        </p:txBody>
      </p:sp>
    </p:spTree>
    <p:extLst>
      <p:ext uri="{BB962C8B-B14F-4D97-AF65-F5344CB8AC3E}">
        <p14:creationId xmlns:p14="http://schemas.microsoft.com/office/powerpoint/2010/main" val="164065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向量的内积：</a:t>
            </a:r>
            <a:r>
              <a:rPr lang="en-US" altLang="zh-CN" dirty="0"/>
              <a:t>Python</a:t>
            </a:r>
            <a:r>
              <a:rPr lang="zh-CN" altLang="en-US" dirty="0"/>
              <a:t>描述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C62DC5D0-3E58-4862-8A84-55B9BFB4531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047822"/>
            <a:ext cx="6858000" cy="1852266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3120987-C0EE-4432-8553-B3510E6828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28"/>
          <a:stretch/>
        </p:blipFill>
        <p:spPr>
          <a:xfrm>
            <a:off x="228600" y="1271558"/>
            <a:ext cx="4158926" cy="345695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ED6EF99-8803-401F-9745-6DF38351B4CD}"/>
              </a:ext>
            </a:extLst>
          </p:cNvPr>
          <p:cNvSpPr txBox="1"/>
          <p:nvPr/>
        </p:nvSpPr>
        <p:spPr>
          <a:xfrm>
            <a:off x="4648200" y="1218826"/>
            <a:ext cx="2057400" cy="3362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latin typeface="+mj-ea"/>
                <a:ea typeface="+mj-ea"/>
              </a:rPr>
              <a:t>结果分析：</a:t>
            </a:r>
            <a:endParaRPr lang="en-US" altLang="zh-CN" b="1" dirty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       可以看到相同形态的二维矩阵无法进行内积运算，哪怕是行数或列数为</a:t>
            </a:r>
            <a:r>
              <a:rPr lang="en-US" altLang="zh-CN" dirty="0">
                <a:latin typeface="+mj-ea"/>
                <a:ea typeface="+mj-ea"/>
              </a:rPr>
              <a:t>1</a:t>
            </a:r>
            <a:r>
              <a:rPr lang="zh-CN" altLang="en-US" dirty="0">
                <a:latin typeface="+mj-ea"/>
                <a:ea typeface="+mj-ea"/>
              </a:rPr>
              <a:t>的二维数组。这似乎和前面的运算规则相违背。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49C0D1-E59B-42AD-8941-A69E56C7A783}"/>
              </a:ext>
            </a:extLst>
          </p:cNvPr>
          <p:cNvSpPr txBox="1"/>
          <p:nvPr/>
        </p:nvSpPr>
        <p:spPr>
          <a:xfrm>
            <a:off x="1726442" y="141715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+mj-ea"/>
                <a:ea typeface="+mj-ea"/>
              </a:rPr>
              <a:t>行矩阵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977DAB-EEBB-4B84-94A3-A9C408546011}"/>
              </a:ext>
            </a:extLst>
          </p:cNvPr>
          <p:cNvSpPr txBox="1"/>
          <p:nvPr/>
        </p:nvSpPr>
        <p:spPr>
          <a:xfrm>
            <a:off x="1698463" y="308475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+mj-ea"/>
                <a:ea typeface="+mj-ea"/>
              </a:rPr>
              <a:t>列矩阵</a:t>
            </a:r>
          </a:p>
        </p:txBody>
      </p:sp>
    </p:spTree>
    <p:extLst>
      <p:ext uri="{BB962C8B-B14F-4D97-AF65-F5344CB8AC3E}">
        <p14:creationId xmlns:p14="http://schemas.microsoft.com/office/powerpoint/2010/main" val="220185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向量的内积：</a:t>
            </a:r>
            <a:r>
              <a:rPr lang="en-US" altLang="zh-CN" dirty="0"/>
              <a:t>Python</a:t>
            </a:r>
            <a:r>
              <a:rPr lang="zh-CN" altLang="en-US" dirty="0"/>
              <a:t>描述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C62DC5D0-3E58-4862-8A84-55B9BFB4531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047822"/>
            <a:ext cx="6858000" cy="1852266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D6EF99-8803-401F-9745-6DF38351B4CD}"/>
              </a:ext>
            </a:extLst>
          </p:cNvPr>
          <p:cNvSpPr txBox="1"/>
          <p:nvPr/>
        </p:nvSpPr>
        <p:spPr>
          <a:xfrm>
            <a:off x="208914" y="1159258"/>
            <a:ext cx="6496686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       若需要使用</a:t>
            </a:r>
            <a:r>
              <a:rPr lang="zh-CN" altLang="en-US" dirty="0">
                <a:solidFill>
                  <a:srgbClr val="0000FF"/>
                </a:solidFill>
                <a:latin typeface="+mj-ea"/>
                <a:ea typeface="+mj-ea"/>
              </a:rPr>
              <a:t>二维数组</a:t>
            </a:r>
            <a:r>
              <a:rPr lang="zh-CN" altLang="en-US" dirty="0">
                <a:latin typeface="+mj-ea"/>
                <a:ea typeface="+mj-ea"/>
              </a:rPr>
              <a:t>表示的“</a:t>
            </a:r>
            <a:r>
              <a:rPr lang="zh-CN" altLang="en-US" b="1" dirty="0">
                <a:latin typeface="+mj-ea"/>
                <a:ea typeface="+mj-ea"/>
              </a:rPr>
              <a:t>向量</a:t>
            </a:r>
            <a:r>
              <a:rPr lang="zh-CN" altLang="en-US" dirty="0">
                <a:latin typeface="+mj-ea"/>
                <a:ea typeface="+mj-ea"/>
              </a:rPr>
              <a:t>”进行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内积</a:t>
            </a:r>
            <a:r>
              <a:rPr lang="zh-CN" altLang="en-US" dirty="0">
                <a:latin typeface="+mj-ea"/>
                <a:ea typeface="+mj-ea"/>
              </a:rPr>
              <a:t>运算，则要求两个数组具有相同的长度，同时两个数组互为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转置</a:t>
            </a:r>
            <a:r>
              <a:rPr lang="zh-CN" altLang="en-US" dirty="0">
                <a:latin typeface="+mj-ea"/>
                <a:ea typeface="+mj-ea"/>
              </a:rPr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00B0AD3-7045-4F97-A0EF-3F857A4EE1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60"/>
          <a:stretch/>
        </p:blipFill>
        <p:spPr>
          <a:xfrm>
            <a:off x="1752600" y="2258890"/>
            <a:ext cx="3293742" cy="167602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4B460BB-C3A2-4DED-86A9-E75D442DCAE3}"/>
              </a:ext>
            </a:extLst>
          </p:cNvPr>
          <p:cNvSpPr/>
          <p:nvPr/>
        </p:nvSpPr>
        <p:spPr>
          <a:xfrm>
            <a:off x="208914" y="4280344"/>
            <a:ext cx="6572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       具体的运算规则将在后面的矩阵乘法中进行解释。</a:t>
            </a:r>
          </a:p>
        </p:txBody>
      </p:sp>
    </p:spTree>
    <p:extLst>
      <p:ext uri="{BB962C8B-B14F-4D97-AF65-F5344CB8AC3E}">
        <p14:creationId xmlns:p14="http://schemas.microsoft.com/office/powerpoint/2010/main" val="234254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向量的外积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2588814"/>
              </a:xfrm>
            </p:spPr>
            <p:txBody>
              <a:bodyPr/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向量外积的</a:t>
                </a:r>
                <a:r>
                  <a:rPr lang="zh-CN" altLang="en-US" b="1" dirty="0"/>
                  <a:t>结果：</a:t>
                </a:r>
                <a:r>
                  <a:rPr lang="zh-CN" altLang="en-US" dirty="0"/>
                  <a:t>标量（二维）、向量（三维以上）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内积的</a:t>
                </a:r>
                <a:r>
                  <a:rPr lang="zh-CN" altLang="en-US" b="1" dirty="0"/>
                  <a:t>别称</a:t>
                </a:r>
                <a:r>
                  <a:rPr lang="zh-CN" altLang="en-US" dirty="0"/>
                  <a:t>：叉乘、向量积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二维平面的</a:t>
                </a:r>
                <a:r>
                  <a:rPr lang="zh-CN" altLang="en-US" b="1" dirty="0"/>
                  <a:t>运算规则：</a:t>
                </a:r>
                <a:endParaRPr lang="en-US" altLang="zh-CN" b="1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258881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132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向量的外积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2083098"/>
              </a:xfrm>
            </p:spPr>
            <p:txBody>
              <a:bodyPr/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外积的</a:t>
                </a:r>
                <a:r>
                  <a:rPr lang="zh-CN" altLang="en-US" b="1" dirty="0"/>
                  <a:t>几何形式：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func>
                      <m:func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fName>
                      <m:e>
                        <m:r>
                          <a:rPr lang="el-GR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altLang="zh-CN" b="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几何意义（二维）</a:t>
                </a:r>
                <a:r>
                  <a:rPr lang="zh-CN" altLang="en-US" dirty="0"/>
                  <a:t>：向量</a:t>
                </a:r>
                <a:r>
                  <a:rPr lang="en-US" altLang="zh-CN" i="1" dirty="0">
                    <a:solidFill>
                      <a:srgbClr val="0000FF"/>
                    </a:solidFill>
                  </a:rPr>
                  <a:t>u</a:t>
                </a:r>
                <a:r>
                  <a:rPr lang="en-US" altLang="zh-CN" i="1" dirty="0"/>
                  <a:t> </a:t>
                </a:r>
                <a:r>
                  <a:rPr lang="zh-CN" altLang="en-US" dirty="0"/>
                  <a:t>和向量</a:t>
                </a:r>
                <a:r>
                  <a:rPr lang="en-US" altLang="zh-CN" i="1" dirty="0">
                    <a:solidFill>
                      <a:srgbClr val="0000FF"/>
                    </a:solidFill>
                  </a:rPr>
                  <a:t>v</a:t>
                </a:r>
                <a:r>
                  <a:rPr lang="en-US" altLang="zh-CN" i="1" dirty="0"/>
                  <a:t> </a:t>
                </a:r>
                <a:r>
                  <a:rPr lang="zh-CN" altLang="en-US" dirty="0"/>
                  <a:t>张成的平行四边形的面积。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几何表示（二维） </a:t>
                </a:r>
                <a:r>
                  <a:rPr lang="zh-CN" altLang="en-US" dirty="0"/>
                  <a:t>：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2083098"/>
              </a:xfrm>
              <a:blipFill>
                <a:blip r:embed="rId2"/>
                <a:stretch>
                  <a:fillRect r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8BF43FB4-CA8A-4077-A0B7-9705E15D761D}"/>
              </a:ext>
            </a:extLst>
          </p:cNvPr>
          <p:cNvGrpSpPr/>
          <p:nvPr/>
        </p:nvGrpSpPr>
        <p:grpSpPr>
          <a:xfrm>
            <a:off x="1013457" y="3181350"/>
            <a:ext cx="4831085" cy="1387150"/>
            <a:chOff x="914400" y="3397192"/>
            <a:chExt cx="4831085" cy="1387150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4BD327D-0632-4CC1-8C5D-04BBC93BDF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400" y="3625792"/>
              <a:ext cx="792485" cy="10356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19685B7D-9769-450C-88D7-7B7D6394380B}"/>
                </a:ext>
              </a:extLst>
            </p:cNvPr>
            <p:cNvCxnSpPr/>
            <p:nvPr/>
          </p:nvCxnSpPr>
          <p:spPr>
            <a:xfrm flipV="1">
              <a:off x="914400" y="4432809"/>
              <a:ext cx="403860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弧形 8">
              <a:extLst>
                <a:ext uri="{FF2B5EF4-FFF2-40B4-BE49-F238E27FC236}">
                  <a16:creationId xmlns:a16="http://schemas.microsoft.com/office/drawing/2014/main" id="{7F7028D5-A47C-4E03-AA30-94F8AC118AC1}"/>
                </a:ext>
              </a:extLst>
            </p:cNvPr>
            <p:cNvSpPr/>
            <p:nvPr/>
          </p:nvSpPr>
          <p:spPr>
            <a:xfrm>
              <a:off x="985020" y="4432809"/>
              <a:ext cx="228600" cy="304800"/>
            </a:xfrm>
            <a:prstGeom prst="arc">
              <a:avLst>
                <a:gd name="adj1" fmla="val 16534338"/>
                <a:gd name="adj2" fmla="val 153352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94EA7AF-F294-44A7-97C3-C146DE057395}"/>
                    </a:ext>
                  </a:extLst>
                </p:cNvPr>
                <p:cNvSpPr txBox="1"/>
                <p:nvPr/>
              </p:nvSpPr>
              <p:spPr>
                <a:xfrm>
                  <a:off x="941749" y="4362443"/>
                  <a:ext cx="2718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94EA7AF-F294-44A7-97C3-C146DE0573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749" y="4362443"/>
                  <a:ext cx="271871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113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D2EB62A0-BE0D-4F19-BE33-E6A0148F2D4F}"/>
                    </a:ext>
                  </a:extLst>
                </p:cNvPr>
                <p:cNvSpPr/>
                <p:nvPr/>
              </p:nvSpPr>
              <p:spPr>
                <a:xfrm rot="21376603">
                  <a:off x="1611069" y="3874657"/>
                  <a:ext cx="106458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fName>
                          <m:e>
                            <m:r>
                              <a:rPr lang="el-GR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D2EB62A0-BE0D-4F19-BE33-E6A0148F2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376603">
                  <a:off x="1611069" y="3874657"/>
                  <a:ext cx="106458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A397993-41CE-4CF2-89CF-9DB085CC14AA}"/>
                </a:ext>
              </a:extLst>
            </p:cNvPr>
            <p:cNvCxnSpPr>
              <a:cxnSpLocks/>
            </p:cNvCxnSpPr>
            <p:nvPr/>
          </p:nvCxnSpPr>
          <p:spPr>
            <a:xfrm>
              <a:off x="1706884" y="3619493"/>
              <a:ext cx="75762" cy="100701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DDE76B05-13A4-4B26-887A-98EC7715F2E9}"/>
                    </a:ext>
                  </a:extLst>
                </p:cNvPr>
                <p:cNvSpPr/>
                <p:nvPr/>
              </p:nvSpPr>
              <p:spPr>
                <a:xfrm rot="20064196">
                  <a:off x="1258457" y="3562904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DDE76B05-13A4-4B26-887A-98EC7715F2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64196">
                  <a:off x="1258457" y="3562904"/>
                  <a:ext cx="38767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534B292-96AF-4589-8B84-B2C6118B1768}"/>
                    </a:ext>
                  </a:extLst>
                </p:cNvPr>
                <p:cNvSpPr/>
                <p:nvPr/>
              </p:nvSpPr>
              <p:spPr>
                <a:xfrm>
                  <a:off x="4405910" y="4063477"/>
                  <a:ext cx="52661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534B292-96AF-4589-8B84-B2C6118B17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5910" y="4063477"/>
                  <a:ext cx="52661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E193D09-9FAE-4C67-96BA-5DD4E5B3EC94}"/>
                    </a:ext>
                  </a:extLst>
                </p:cNvPr>
                <p:cNvSpPr/>
                <p:nvPr/>
              </p:nvSpPr>
              <p:spPr>
                <a:xfrm>
                  <a:off x="4202535" y="4415010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lang="zh-CN" alt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E193D09-9FAE-4C67-96BA-5DD4E5B3EC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2535" y="4415010"/>
                  <a:ext cx="36580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A133C8A7-01FE-4699-B4B4-42C52B7B2BDD}"/>
                </a:ext>
              </a:extLst>
            </p:cNvPr>
            <p:cNvCxnSpPr/>
            <p:nvPr/>
          </p:nvCxnSpPr>
          <p:spPr>
            <a:xfrm flipV="1">
              <a:off x="1706885" y="3397192"/>
              <a:ext cx="4038600" cy="2286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22A1E746-F128-4D74-9A5B-3FE61E42C0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9116" y="3397192"/>
              <a:ext cx="792485" cy="1035617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097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向量的外积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2366252"/>
              </a:xfrm>
            </p:spPr>
            <p:txBody>
              <a:bodyPr/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三维平面的</a:t>
                </a:r>
                <a:r>
                  <a:rPr lang="zh-CN" altLang="en-US" b="1" dirty="0"/>
                  <a:t>运算规则：</a:t>
                </a:r>
                <a:endParaRPr lang="en-US" altLang="zh-CN" b="1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236625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63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向量的外积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1621433"/>
              </a:xfrm>
            </p:spPr>
            <p:txBody>
              <a:bodyPr/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几何意义（三维）</a:t>
                </a:r>
                <a:r>
                  <a:rPr lang="zh-CN" altLang="en-US" dirty="0"/>
                  <a:t>：向量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和向量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张成的平面的法向量，该向量垂直于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和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向量构成的</a:t>
                </a:r>
                <a:r>
                  <a:rPr lang="zh-CN" altLang="en-US"/>
                  <a:t>平面。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几何表示（三维） </a:t>
                </a:r>
                <a:r>
                  <a:rPr lang="zh-CN" altLang="en-US" dirty="0"/>
                  <a:t>：</a:t>
                </a:r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1621433"/>
              </a:xfrm>
              <a:blipFill>
                <a:blip r:embed="rId2"/>
                <a:stretch>
                  <a:fillRect r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>
            <a:extLst>
              <a:ext uri="{FF2B5EF4-FFF2-40B4-BE49-F238E27FC236}">
                <a16:creationId xmlns:a16="http://schemas.microsoft.com/office/drawing/2014/main" id="{AE6AF150-9268-4F8C-9186-3047BC24C7DE}"/>
              </a:ext>
            </a:extLst>
          </p:cNvPr>
          <p:cNvGrpSpPr/>
          <p:nvPr/>
        </p:nvGrpSpPr>
        <p:grpSpPr>
          <a:xfrm>
            <a:off x="2133600" y="2602742"/>
            <a:ext cx="2086951" cy="2297425"/>
            <a:chOff x="1951650" y="2647950"/>
            <a:chExt cx="2086951" cy="2297425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4BD327D-0632-4CC1-8C5D-04BBC93BDF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9400" y="2978293"/>
              <a:ext cx="792485" cy="10356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19685B7D-9769-450C-88D7-7B7D6394380B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025239"/>
              <a:ext cx="1219201" cy="5277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534B292-96AF-4589-8B84-B2C6118B1768}"/>
                    </a:ext>
                  </a:extLst>
                </p:cNvPr>
                <p:cNvSpPr/>
                <p:nvPr/>
              </p:nvSpPr>
              <p:spPr>
                <a:xfrm>
                  <a:off x="1998280" y="3021716"/>
                  <a:ext cx="90869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534B292-96AF-4589-8B84-B2C6118B17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8280" y="3021716"/>
                  <a:ext cx="90869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E193D09-9FAE-4C67-96BA-5DD4E5B3EC94}"/>
                    </a:ext>
                  </a:extLst>
                </p:cNvPr>
                <p:cNvSpPr/>
                <p:nvPr/>
              </p:nvSpPr>
              <p:spPr>
                <a:xfrm>
                  <a:off x="3547327" y="4368284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lang="zh-CN" alt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E193D09-9FAE-4C67-96BA-5DD4E5B3EC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7327" y="4368284"/>
                  <a:ext cx="36580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F9967F2-7709-4BFE-89BA-5BFDFA8BC261}"/>
                </a:ext>
              </a:extLst>
            </p:cNvPr>
            <p:cNvCxnSpPr/>
            <p:nvPr/>
          </p:nvCxnSpPr>
          <p:spPr>
            <a:xfrm flipV="1">
              <a:off x="2819400" y="2900088"/>
              <a:ext cx="0" cy="11138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6A807253-78D5-41C7-904C-2BA5C251FDCE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025239"/>
              <a:ext cx="0" cy="9087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6E6E9A97-F6BC-408B-B6F4-A979242F6FCA}"/>
                </a:ext>
              </a:extLst>
            </p:cNvPr>
            <p:cNvSpPr/>
            <p:nvPr/>
          </p:nvSpPr>
          <p:spPr>
            <a:xfrm>
              <a:off x="2815988" y="3862316"/>
              <a:ext cx="181970" cy="245660"/>
            </a:xfrm>
            <a:custGeom>
              <a:avLst/>
              <a:gdLst>
                <a:gd name="connsiteX0" fmla="*/ 0 w 181970"/>
                <a:gd name="connsiteY0" fmla="*/ 0 h 245660"/>
                <a:gd name="connsiteX1" fmla="*/ 181970 w 181970"/>
                <a:gd name="connsiteY1" fmla="*/ 72788 h 245660"/>
                <a:gd name="connsiteX2" fmla="*/ 172872 w 181970"/>
                <a:gd name="connsiteY2" fmla="*/ 245660 h 245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970" h="245660">
                  <a:moveTo>
                    <a:pt x="0" y="0"/>
                  </a:moveTo>
                  <a:lnTo>
                    <a:pt x="181970" y="72788"/>
                  </a:lnTo>
                  <a:lnTo>
                    <a:pt x="172872" y="245660"/>
                  </a:lnTo>
                </a:path>
              </a:pathLst>
            </a:custGeom>
            <a:ln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FB3023FD-8A12-4768-9622-08AA08474996}"/>
                </a:ext>
              </a:extLst>
            </p:cNvPr>
            <p:cNvSpPr/>
            <p:nvPr/>
          </p:nvSpPr>
          <p:spPr>
            <a:xfrm>
              <a:off x="2811439" y="3671248"/>
              <a:ext cx="141027" cy="195618"/>
            </a:xfrm>
            <a:custGeom>
              <a:avLst/>
              <a:gdLst>
                <a:gd name="connsiteX0" fmla="*/ 0 w 141027"/>
                <a:gd name="connsiteY0" fmla="*/ 195618 h 195618"/>
                <a:gd name="connsiteX1" fmla="*/ 141027 w 141027"/>
                <a:gd name="connsiteY1" fmla="*/ 0 h 195618"/>
                <a:gd name="connsiteX2" fmla="*/ 136477 w 141027"/>
                <a:gd name="connsiteY2" fmla="*/ 172871 h 195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027" h="195618">
                  <a:moveTo>
                    <a:pt x="0" y="195618"/>
                  </a:moveTo>
                  <a:lnTo>
                    <a:pt x="141027" y="0"/>
                  </a:lnTo>
                  <a:lnTo>
                    <a:pt x="136477" y="172871"/>
                  </a:lnTo>
                </a:path>
              </a:pathLst>
            </a:custGeom>
            <a:ln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AD20F0E8-7B04-4C1D-B23E-DB2A0C399755}"/>
                    </a:ext>
                  </a:extLst>
                </p:cNvPr>
                <p:cNvSpPr/>
                <p:nvPr/>
              </p:nvSpPr>
              <p:spPr>
                <a:xfrm>
                  <a:off x="3313494" y="2647950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i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AD20F0E8-7B04-4C1D-B23E-DB2A0C3997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3494" y="2647950"/>
                  <a:ext cx="38767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0A7D1F8D-21EF-49E3-86C7-DE0072574CA8}"/>
                    </a:ext>
                  </a:extLst>
                </p:cNvPr>
                <p:cNvSpPr/>
                <p:nvPr/>
              </p:nvSpPr>
              <p:spPr>
                <a:xfrm>
                  <a:off x="2466812" y="3741919"/>
                  <a:ext cx="26330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CN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0A7D1F8D-21EF-49E3-86C7-DE0072574C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6812" y="3741919"/>
                  <a:ext cx="263309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4918" r="-930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65A301E1-3F67-443D-BF42-F65616F32414}"/>
                    </a:ext>
                  </a:extLst>
                </p:cNvPr>
                <p:cNvSpPr/>
                <p:nvPr/>
              </p:nvSpPr>
              <p:spPr>
                <a:xfrm>
                  <a:off x="1951650" y="4299044"/>
                  <a:ext cx="908693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oMath>
                    </m:oMathPara>
                  </a14:m>
                  <a:endParaRPr lang="en-US" altLang="zh-CN" i="1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altLang="zh-CN" i="1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65A301E1-3F67-443D-BF42-F65616F324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1650" y="4299044"/>
                  <a:ext cx="908693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6918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向量的外积：二个例子（二维）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2786367"/>
              </a:xfrm>
            </p:spPr>
            <p:txBody>
              <a:bodyPr/>
              <a:lstStyle/>
              <a:p>
                <a:r>
                  <a:rPr lang="en-US" altLang="zh-CN" dirty="0"/>
                  <a:t>1. </a:t>
                </a:r>
                <a:r>
                  <a:rPr lang="zh-CN" altLang="en-US" dirty="0"/>
                  <a:t>试计算，向量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与向量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的内积。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解：</a:t>
                </a:r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2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5-4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3=10-12=-2</a:t>
                </a:r>
              </a:p>
              <a:p>
                <a:pPr algn="ctr"/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2786367"/>
              </a:xfrm>
              <a:blipFill>
                <a:blip r:embed="rId2"/>
                <a:stretch>
                  <a:fillRect l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02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向量的基本知识回顾</a:t>
            </a:r>
          </a:p>
        </p:txBody>
      </p:sp>
    </p:spTree>
    <p:extLst>
      <p:ext uri="{BB962C8B-B14F-4D97-AF65-F5344CB8AC3E}">
        <p14:creationId xmlns:p14="http://schemas.microsoft.com/office/powerpoint/2010/main" val="18287791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向量的外积：二个例子（三维）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2860234"/>
              </a:xfrm>
            </p:spPr>
            <p:txBody>
              <a:bodyPr/>
              <a:lstStyle/>
              <a:p>
                <a:r>
                  <a:rPr lang="en-US" altLang="zh-CN" dirty="0"/>
                  <a:t>2. </a:t>
                </a:r>
                <a:r>
                  <a:rPr lang="zh-CN" altLang="en-US" dirty="0"/>
                  <a:t>试计算，向量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与向量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的内积。</a:t>
                </a:r>
                <a:endParaRPr lang="en-US" altLang="zh-CN" dirty="0"/>
              </a:p>
              <a:p>
                <a:r>
                  <a:rPr lang="zh-CN" altLang="en-US" dirty="0"/>
                  <a:t>解：</a:t>
                </a:r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−8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2860234"/>
              </a:xfrm>
              <a:blipFill>
                <a:blip r:embed="rId2"/>
                <a:stretch>
                  <a:fillRect l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06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向量的外积：</a:t>
            </a:r>
            <a:r>
              <a:rPr lang="en-US" altLang="zh-CN" dirty="0"/>
              <a:t>Python</a:t>
            </a:r>
            <a:r>
              <a:rPr lang="zh-CN" altLang="en-US" dirty="0"/>
              <a:t>描述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C62DC5D0-3E58-4862-8A84-55B9BFB4531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047822"/>
            <a:ext cx="6858000" cy="22523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93060F4-BFEE-4ACF-ABA0-465E1529E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541" y="1276350"/>
            <a:ext cx="2922918" cy="152250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66CD74B-56FA-40DA-B1C0-7F22B8FD3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541" y="2876550"/>
            <a:ext cx="2922918" cy="172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2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向量的线性组合</a:t>
            </a:r>
          </a:p>
        </p:txBody>
      </p:sp>
    </p:spTree>
    <p:extLst>
      <p:ext uri="{BB962C8B-B14F-4D97-AF65-F5344CB8AC3E}">
        <p14:creationId xmlns:p14="http://schemas.microsoft.com/office/powerpoint/2010/main" val="4363787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D79F797-0042-4315-9497-B4B0D35F82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概念和运算规则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7242507-7590-4E82-8A59-780F8B447B0F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2534697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向量的</a:t>
                </a:r>
                <a:r>
                  <a:rPr lang="zh-CN" altLang="en-US" b="1" dirty="0"/>
                  <a:t>线性组合</a:t>
                </a:r>
                <a:r>
                  <a:rPr lang="zh-CN" altLang="en-US" dirty="0"/>
                  <a:t>：基于向量加法和数乘构建的基本运算。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基本</a:t>
                </a:r>
                <a:r>
                  <a:rPr lang="zh-CN" altLang="en-US" b="1" dirty="0"/>
                  <a:t>运算规则</a:t>
                </a:r>
                <a:r>
                  <a:rPr lang="zh-CN" altLang="en-US" dirty="0"/>
                  <a:t>：假设存在标量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dirty="0"/>
                  <a:t>和向量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，则有：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800" b="1" i="1" dirty="0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1800" b="1" i="1" dirty="0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1800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𝑎𝑢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𝑎𝑢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7242507-7590-4E82-8A59-780F8B447B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2534697"/>
              </a:xfrm>
              <a:blipFill>
                <a:blip r:embed="rId2"/>
                <a:stretch>
                  <a:fillRect l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0145DFBB-F7C4-4A0C-86BC-7D1EE93FC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向量的线性组合</a:t>
            </a:r>
          </a:p>
        </p:txBody>
      </p:sp>
    </p:spTree>
    <p:extLst>
      <p:ext uri="{BB962C8B-B14F-4D97-AF65-F5344CB8AC3E}">
        <p14:creationId xmlns:p14="http://schemas.microsoft.com/office/powerpoint/2010/main" val="236528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D7F9F80-A1A6-4238-ACA5-582BAA7C37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一个例子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B61A7B8-8CF0-41AD-8EF6-705DECB290D3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3695206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latin typeface="+mj-ea"/>
                    <a:ea typeface="+mj-ea"/>
                  </a:rPr>
                  <a:t>        </a:t>
                </a:r>
                <a:r>
                  <a:rPr lang="zh-CN" altLang="en-US" sz="1800" dirty="0">
                    <a:latin typeface="+mj-ea"/>
                    <a:ea typeface="+mj-ea"/>
                  </a:rPr>
                  <a:t>给定标量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𝑎</m:t>
                    </m:r>
                    <m:r>
                      <a:rPr lang="en-US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=2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  <m:r>
                      <a:rPr lang="en-US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=4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𝑐</m:t>
                    </m:r>
                    <m:r>
                      <a:rPr lang="en-US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=6</m:t>
                    </m:r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  <a:latin typeface="+mj-ea"/>
                    <a:ea typeface="+mj-ea"/>
                  </a:rPr>
                  <a:t>和向量</a:t>
                </a:r>
                <a14:m>
                  <m:oMath xmlns:m="http://schemas.openxmlformats.org/officeDocument/2006/math">
                    <m:r>
                      <a:rPr lang="en-US" altLang="zh-CN" sz="1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𝒖</m:t>
                    </m:r>
                    <m:r>
                      <a:rPr lang="en-US" altLang="zh-CN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zh-CN" sz="1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1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𝒗</m:t>
                    </m:r>
                    <m:r>
                      <a:rPr lang="en-US" altLang="zh-CN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i="1">
                                  <a:latin typeface="Cambria Math" panose="02040503050406030204" pitchFamily="18" charset="0"/>
                                  <a:ea typeface="+mj-ea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6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zh-CN" sz="1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1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𝒘</m:t>
                    </m:r>
                    <m:r>
                      <a:rPr lang="en-US" altLang="zh-CN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i="1">
                                  <a:latin typeface="Cambria Math" panose="02040503050406030204" pitchFamily="18" charset="0"/>
                                  <a:ea typeface="+mj-ea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9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1800" dirty="0">
                    <a:latin typeface="+mj-ea"/>
                    <a:ea typeface="+mj-ea"/>
                  </a:rPr>
                  <a:t>，试求线性组合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  <a:ea typeface="+mj-ea"/>
                      </a:rPr>
                      <m:t>𝑎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  <a:ea typeface="+mj-ea"/>
                      </a:rPr>
                      <m:t>𝒖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+mj-ea"/>
                      </a:rPr>
                      <m:t>+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  <a:ea typeface="+mj-ea"/>
                      </a:rPr>
                      <m:t>𝒗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+mj-ea"/>
                      </a:rPr>
                      <m:t>+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+mj-ea"/>
                      </a:rPr>
                      <m:t>𝑐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  <a:ea typeface="+mj-ea"/>
                      </a:rPr>
                      <m:t>𝒘</m:t>
                    </m:r>
                  </m:oMath>
                </a14:m>
                <a:r>
                  <a:rPr lang="zh-CN" altLang="en-US" sz="1800" dirty="0"/>
                  <a:t>。</a:t>
                </a:r>
                <a:endParaRPr lang="en-US" altLang="zh-CN" sz="1800" dirty="0"/>
              </a:p>
              <a:p>
                <a:pPr>
                  <a:lnSpc>
                    <a:spcPct val="100000"/>
                  </a:lnSpc>
                </a:pPr>
                <a:endParaRPr lang="en-US" altLang="zh-CN" sz="1800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sz="1800" dirty="0"/>
                  <a:t>解：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4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+6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                                   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2∗1+</m:t>
                              </m:r>
                              <m: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4+</m:t>
                              </m:r>
                              <m: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2∗2+4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5+6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2∗3+4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6+6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8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72</m:t>
                                  </m:r>
                                </m:e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84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altLang="zh-CN" sz="1800" dirty="0"/>
              </a:p>
              <a:p>
                <a:pPr>
                  <a:lnSpc>
                    <a:spcPct val="10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B61A7B8-8CF0-41AD-8EF6-705DECB290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3695206"/>
              </a:xfrm>
              <a:blipFill>
                <a:blip r:embed="rId2"/>
                <a:stretch>
                  <a:fillRect r="-33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4">
            <a:extLst>
              <a:ext uri="{FF2B5EF4-FFF2-40B4-BE49-F238E27FC236}">
                <a16:creationId xmlns:a16="http://schemas.microsoft.com/office/drawing/2014/main" id="{EA8DFBFF-0C5B-42A2-8D05-B11751558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向量的线性组合</a:t>
            </a:r>
          </a:p>
        </p:txBody>
      </p:sp>
    </p:spTree>
    <p:extLst>
      <p:ext uri="{BB962C8B-B14F-4D97-AF65-F5344CB8AC3E}">
        <p14:creationId xmlns:p14="http://schemas.microsoft.com/office/powerpoint/2010/main" val="91564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D7F9F80-A1A6-4238-ACA5-582BAA7C37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描述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7CA31A15-EC1B-4F79-8000-BB7F82C4F89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047822"/>
            <a:ext cx="6858000" cy="4252923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1" dirty="0"/>
              <a:t>结果分析：</a:t>
            </a:r>
            <a:endParaRPr lang="en-US" altLang="zh-CN" b="1" dirty="0"/>
          </a:p>
          <a:p>
            <a:r>
              <a:rPr lang="en-US" altLang="zh-CN" dirty="0"/>
              <a:t>       </a:t>
            </a:r>
            <a:r>
              <a:rPr lang="zh-CN" altLang="en-US" dirty="0"/>
              <a:t>向量的线性组合需要将向量转换为</a:t>
            </a:r>
            <a:r>
              <a:rPr lang="zh-CN" altLang="en-US" b="1" dirty="0">
                <a:solidFill>
                  <a:srgbClr val="0000FF"/>
                </a:solidFill>
              </a:rPr>
              <a:t>列向量</a:t>
            </a:r>
            <a:r>
              <a:rPr lang="zh-CN" altLang="en-US" dirty="0"/>
              <a:t>，因此需要使用</a:t>
            </a:r>
            <a:r>
              <a:rPr lang="zh-CN" altLang="en-US" b="1" dirty="0">
                <a:solidFill>
                  <a:srgbClr val="FF0000"/>
                </a:solidFill>
              </a:rPr>
              <a:t>二维数组</a:t>
            </a:r>
            <a:r>
              <a:rPr lang="zh-CN" altLang="en-US" dirty="0"/>
              <a:t>来表示列向量。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直接进行线性变换，可以运算，但无法获得最终的列向量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A8DFBFF-0C5B-42A2-8D05-B1175155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向量的线性组合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E9DCAC8-C759-4C90-B173-D849D0056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159258"/>
            <a:ext cx="2424400" cy="15048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F687EB2-BCFA-4CE4-A03D-FA22A0328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159258"/>
            <a:ext cx="2604829" cy="192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4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6E5C7-7A21-450C-8AFD-45030F0C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92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837C1-6983-44D1-A0EA-E31C3AAEB3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向量的定义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C769C23-D60B-4BF5-BF0F-2446DA30ED71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3927385"/>
              </a:xfrm>
            </p:spPr>
            <p:txBody>
              <a:bodyPr/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CN" altLang="en-US" sz="1800" b="1" dirty="0">
                    <a:latin typeface="+mj-ea"/>
                    <a:ea typeface="+mj-ea"/>
                  </a:rPr>
                  <a:t>向量</a:t>
                </a:r>
                <a:r>
                  <a:rPr lang="zh-CN" altLang="en-US" sz="1800" dirty="0">
                    <a:latin typeface="+mj-ea"/>
                    <a:ea typeface="+mj-ea"/>
                  </a:rPr>
                  <a:t>：也称欧几里得向量、几何向量、矢量，它指具有</a:t>
                </a:r>
                <a:r>
                  <a:rPr lang="zh-CN" altLang="en-US" sz="1800" dirty="0">
                    <a:solidFill>
                      <a:srgbClr val="0000FF"/>
                    </a:solidFill>
                    <a:latin typeface="+mj-ea"/>
                    <a:ea typeface="+mj-ea"/>
                  </a:rPr>
                  <a:t>大小</a:t>
                </a:r>
                <a:r>
                  <a:rPr lang="zh-CN" altLang="en-US" sz="1800" dirty="0">
                    <a:latin typeface="+mj-ea"/>
                    <a:ea typeface="+mj-ea"/>
                  </a:rPr>
                  <a:t>和</a:t>
                </a:r>
                <a:r>
                  <a:rPr lang="zh-CN" altLang="en-US" sz="1800" dirty="0">
                    <a:solidFill>
                      <a:srgbClr val="0000FF"/>
                    </a:solidFill>
                    <a:latin typeface="+mj-ea"/>
                    <a:ea typeface="+mj-ea"/>
                  </a:rPr>
                  <a:t>方向</a:t>
                </a:r>
                <a:r>
                  <a:rPr lang="zh-CN" altLang="en-US" sz="1800" dirty="0">
                    <a:latin typeface="+mj-ea"/>
                    <a:ea typeface="+mj-ea"/>
                  </a:rPr>
                  <a:t>的量。它可以形象化地表示为</a:t>
                </a:r>
                <a:r>
                  <a:rPr lang="zh-CN" altLang="en-US" sz="1800" dirty="0">
                    <a:solidFill>
                      <a:srgbClr val="FF0000"/>
                    </a:solidFill>
                    <a:latin typeface="+mj-ea"/>
                    <a:ea typeface="+mj-ea"/>
                  </a:rPr>
                  <a:t>带箭头的线段</a:t>
                </a:r>
                <a:r>
                  <a:rPr lang="zh-CN" altLang="en-US" sz="1800" dirty="0">
                    <a:latin typeface="+mj-ea"/>
                    <a:ea typeface="+mj-ea"/>
                  </a:rPr>
                  <a:t>。直观地说，</a:t>
                </a:r>
                <a:r>
                  <a:rPr lang="zh-CN" altLang="en-US" sz="1800" dirty="0">
                    <a:solidFill>
                      <a:schemeClr val="bg2">
                        <a:lumMod val="50000"/>
                      </a:schemeClr>
                    </a:solidFill>
                    <a:latin typeface="+mj-ea"/>
                    <a:ea typeface="+mj-ea"/>
                  </a:rPr>
                  <a:t>一组排列成行或列的有序数字，就是向量。</a:t>
                </a:r>
                <a:endParaRPr lang="en-US" altLang="zh-CN" sz="18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CN" altLang="en-US" sz="1800" b="1" dirty="0">
                    <a:latin typeface="+mj-ea"/>
                    <a:ea typeface="+mj-ea"/>
                  </a:rPr>
                  <a:t>箭头所指</a:t>
                </a:r>
                <a:r>
                  <a:rPr lang="zh-CN" altLang="en-US" sz="1800" dirty="0">
                    <a:latin typeface="+mj-ea"/>
                    <a:ea typeface="+mj-ea"/>
                  </a:rPr>
                  <a:t>：代表向量的方向；</a:t>
                </a:r>
                <a:endParaRPr lang="en-US" altLang="zh-CN" sz="1800" dirty="0">
                  <a:latin typeface="+mj-ea"/>
                  <a:ea typeface="+mj-ea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CN" altLang="en-US" sz="1800" b="1" dirty="0">
                    <a:latin typeface="+mj-ea"/>
                    <a:ea typeface="+mj-ea"/>
                  </a:rPr>
                  <a:t>线段长度</a:t>
                </a:r>
                <a:r>
                  <a:rPr lang="zh-CN" altLang="en-US" sz="1800" dirty="0">
                    <a:latin typeface="+mj-ea"/>
                    <a:ea typeface="+mj-ea"/>
                  </a:rPr>
                  <a:t>：代表向量的大小；</a:t>
                </a:r>
                <a:endParaRPr lang="en-US" altLang="zh-CN" sz="1800" dirty="0">
                  <a:latin typeface="+mj-ea"/>
                  <a:ea typeface="+mj-ea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CN" altLang="en-US" sz="1800" b="1" dirty="0">
                    <a:latin typeface="+mj-ea"/>
                    <a:ea typeface="+mj-ea"/>
                  </a:rPr>
                  <a:t>向量的记法</a:t>
                </a:r>
                <a:r>
                  <a:rPr lang="zh-CN" altLang="en-US" sz="1800" dirty="0">
                    <a:latin typeface="+mj-ea"/>
                    <a:ea typeface="+mj-ea"/>
                  </a:rPr>
                  <a:t>：</a:t>
                </a:r>
                <a:endParaRPr lang="en-US" altLang="zh-CN" sz="1800" dirty="0">
                  <a:latin typeface="+mj-ea"/>
                  <a:ea typeface="+mj-ea"/>
                </a:endParaRPr>
              </a:p>
              <a:p>
                <a:pPr marL="6286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+mj-ea"/>
                    <a:ea typeface="+mj-ea"/>
                  </a:rPr>
                  <a:t>印刷体，记作</a:t>
                </a:r>
                <a:r>
                  <a:rPr lang="zh-CN" altLang="en-US" i="1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小写粗斜体字母</a:t>
                </a:r>
                <a:r>
                  <a:rPr lang="zh-CN" altLang="en-US" dirty="0">
                    <a:latin typeface="+mj-ea"/>
                    <a:ea typeface="+mj-ea"/>
                  </a:rPr>
                  <a:t>，如</a:t>
                </a:r>
                <a:r>
                  <a:rPr lang="en-US" altLang="zh-CN" b="1" i="1" dirty="0">
                    <a:solidFill>
                      <a:srgbClr val="0000FF"/>
                    </a:solidFill>
                    <a:latin typeface="+mj-ea"/>
                    <a:ea typeface="+mj-ea"/>
                  </a:rPr>
                  <a:t>a,</a:t>
                </a:r>
                <a:r>
                  <a:rPr lang="zh-CN" altLang="en-US" b="1" i="1" dirty="0">
                    <a:solidFill>
                      <a:srgbClr val="0000FF"/>
                    </a:solidFill>
                    <a:latin typeface="+mj-ea"/>
                    <a:ea typeface="+mj-ea"/>
                  </a:rPr>
                  <a:t> </a:t>
                </a:r>
                <a:r>
                  <a:rPr lang="en-US" altLang="zh-CN" b="1" i="1" dirty="0">
                    <a:solidFill>
                      <a:srgbClr val="0000FF"/>
                    </a:solidFill>
                    <a:latin typeface="+mj-ea"/>
                    <a:ea typeface="+mj-ea"/>
                  </a:rPr>
                  <a:t>b, u, v</a:t>
                </a:r>
                <a:r>
                  <a:rPr lang="zh-CN" altLang="en-US" b="1" i="1" dirty="0">
                    <a:latin typeface="+mj-ea"/>
                    <a:ea typeface="+mj-ea"/>
                  </a:rPr>
                  <a:t>；</a:t>
                </a:r>
                <a:endParaRPr lang="en-US" altLang="zh-CN" b="1" i="1" dirty="0">
                  <a:latin typeface="+mj-ea"/>
                  <a:ea typeface="+mj-ea"/>
                </a:endParaRPr>
              </a:p>
              <a:p>
                <a:pPr marL="6286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+mj-ea"/>
                    <a:ea typeface="+mj-ea"/>
                  </a:rPr>
                  <a:t>手写体，在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字母</a:t>
                </a:r>
                <a:r>
                  <a:rPr lang="zh-CN" altLang="en-US" dirty="0">
                    <a:latin typeface="+mj-ea"/>
                    <a:ea typeface="+mj-ea"/>
                  </a:rPr>
                  <a:t>顶上加一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小箭头</a:t>
                </a:r>
                <a:r>
                  <a:rPr lang="zh-CN" altLang="en-US" dirty="0">
                    <a:latin typeface="+mj-ea"/>
                    <a:ea typeface="+mj-ea"/>
                  </a:rPr>
                  <a:t>“→”，如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accPr>
                      <m:e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𝒖</m:t>
                        </m:r>
                      </m:e>
                    </m:acc>
                    <m:r>
                      <a:rPr lang="en-US" altLang="zh-CN" b="1" i="1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</m:oMath>
                </a14:m>
                <a:r>
                  <a:rPr lang="zh-CN" altLang="en-US" dirty="0">
                    <a:latin typeface="+mj-ea"/>
                    <a:ea typeface="+mj-ea"/>
                  </a:rPr>
                  <a:t>；</a:t>
                </a:r>
                <a:r>
                  <a:rPr lang="zh-CN" altLang="en-US" dirty="0">
                    <a:latin typeface="+mj-ea"/>
                  </a:rPr>
                  <a:t>如</a:t>
                </a:r>
                <a:endParaRPr lang="en-US" altLang="zh-CN" dirty="0">
                  <a:latin typeface="+mj-ea"/>
                  <a:ea typeface="+mj-ea"/>
                </a:endParaRPr>
              </a:p>
              <a:p>
                <a:pPr marL="6286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+mj-ea"/>
                    <a:ea typeface="+mj-ea"/>
                  </a:rPr>
                  <a:t>给定向量的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起点</a:t>
                </a:r>
                <a:r>
                  <a:rPr lang="en-US" altLang="zh-CN" dirty="0">
                    <a:solidFill>
                      <a:srgbClr val="0000FF"/>
                    </a:solidFill>
                    <a:latin typeface="+mj-ea"/>
                    <a:ea typeface="+mj-ea"/>
                  </a:rPr>
                  <a:t>A</a:t>
                </a:r>
                <a:r>
                  <a:rPr lang="zh-CN" altLang="en-US" dirty="0">
                    <a:latin typeface="+mj-ea"/>
                    <a:ea typeface="+mj-ea"/>
                  </a:rPr>
                  <a:t>和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终点</a:t>
                </a:r>
                <a:r>
                  <a:rPr lang="en-US" altLang="zh-CN" dirty="0">
                    <a:solidFill>
                      <a:srgbClr val="0000FF"/>
                    </a:solidFill>
                    <a:latin typeface="+mj-ea"/>
                    <a:ea typeface="+mj-ea"/>
                  </a:rPr>
                  <a:t>B</a:t>
                </a:r>
                <a:r>
                  <a:rPr lang="zh-CN" altLang="en-US" dirty="0">
                    <a:latin typeface="+mj-ea"/>
                    <a:ea typeface="+mj-ea"/>
                  </a:rPr>
                  <a:t>，可记作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0000FF"/>
                            </a:solidFill>
                            <a:latin typeface="+mj-ea"/>
                            <a:ea typeface="+mj-ea"/>
                          </a:rPr>
                          <m:t>AB</m:t>
                        </m:r>
                      </m:e>
                    </m:acc>
                    <m:r>
                      <a:rPr lang="en-US" altLang="zh-CN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</m:oMath>
                </a14:m>
                <a:r>
                  <a:rPr lang="zh-CN" altLang="en-US" dirty="0">
                    <a:latin typeface="+mj-ea"/>
                    <a:ea typeface="+mj-ea"/>
                  </a:rPr>
                  <a:t>；</a:t>
                </a:r>
                <a:endParaRPr lang="en-US" altLang="zh-CN" dirty="0">
                  <a:latin typeface="+mj-ea"/>
                  <a:ea typeface="+mj-ea"/>
                </a:endParaRPr>
              </a:p>
              <a:p>
                <a:pPr marL="6286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+mj-ea"/>
                    <a:ea typeface="+mj-ea"/>
                  </a:rPr>
                  <a:t>在</a:t>
                </a:r>
                <a:r>
                  <a:rPr lang="zh-CN" altLang="en-US" dirty="0">
                    <a:latin typeface="+mj-ea"/>
                    <a:ea typeface="+mj-ea"/>
                    <a:hlinkClick r:id="rId2"/>
                  </a:rPr>
                  <a:t>空间直角坐标系</a:t>
                </a:r>
                <a:r>
                  <a:rPr lang="zh-CN" altLang="en-US" dirty="0">
                    <a:latin typeface="+mj-ea"/>
                    <a:ea typeface="+mj-ea"/>
                  </a:rPr>
                  <a:t>中，以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数对</a:t>
                </a:r>
                <a:r>
                  <a:rPr lang="zh-CN" altLang="en-US" dirty="0">
                    <a:latin typeface="+mj-ea"/>
                    <a:ea typeface="+mj-ea"/>
                  </a:rPr>
                  <a:t>形式表示，如</a:t>
                </a:r>
                <a:r>
                  <a:rPr lang="en-US" altLang="zh-CN" dirty="0">
                    <a:latin typeface="+mj-ea"/>
                    <a:ea typeface="+mj-ea"/>
                  </a:rPr>
                  <a:t> (2, 3)</a:t>
                </a:r>
                <a:r>
                  <a:rPr lang="zh-CN" altLang="en-US" dirty="0">
                    <a:latin typeface="+mj-ea"/>
                    <a:ea typeface="+mj-ea"/>
                  </a:rPr>
                  <a:t> </a:t>
                </a:r>
                <a:endParaRPr lang="zh-CN" altLang="en-US" sz="1800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C769C23-D60B-4BF5-BF0F-2446DA30ED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3927385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B3CE6390-350E-4D60-A2A3-45A12150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向量的基本知识回顾</a:t>
            </a:r>
          </a:p>
        </p:txBody>
      </p:sp>
    </p:spTree>
    <p:extLst>
      <p:ext uri="{BB962C8B-B14F-4D97-AF65-F5344CB8AC3E}">
        <p14:creationId xmlns:p14="http://schemas.microsoft.com/office/powerpoint/2010/main" val="64286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837C1-6983-44D1-A0EA-E31C3AAEB3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二维向量的空间表示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C769C23-D60B-4BF5-BF0F-2446DA30ED71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1574113"/>
              </a:xfrm>
            </p:spPr>
            <p:txBody>
              <a:bodyPr/>
              <a:lstStyle/>
              <a:p>
                <a:r>
                  <a:rPr lang="zh-CN" altLang="en-US" sz="1800" dirty="0">
                    <a:latin typeface="+mj-ea"/>
                    <a:ea typeface="+mj-ea"/>
                  </a:rPr>
                  <a:t>       给定二维向量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1800" dirty="0">
                    <a:latin typeface="+mj-ea"/>
                    <a:ea typeface="+mj-ea"/>
                  </a:rPr>
                  <a:t>，它有两个分量，其中</a:t>
                </a:r>
                <a:r>
                  <a:rPr lang="en-US" altLang="zh-CN" sz="1800" i="1" dirty="0">
                    <a:latin typeface="+mj-ea"/>
                    <a:ea typeface="+mj-ea"/>
                  </a:rPr>
                  <a:t>x </a:t>
                </a:r>
                <a:r>
                  <a:rPr lang="zh-CN" altLang="en-US" sz="1800" dirty="0">
                    <a:latin typeface="+mj-ea"/>
                    <a:ea typeface="+mj-ea"/>
                  </a:rPr>
                  <a:t>分量值为</a:t>
                </a:r>
                <a:r>
                  <a:rPr lang="en-US" altLang="zh-CN" sz="1800" dirty="0">
                    <a:latin typeface="+mj-ea"/>
                    <a:ea typeface="+mj-ea"/>
                  </a:rPr>
                  <a:t>3</a:t>
                </a:r>
                <a:r>
                  <a:rPr lang="zh-CN" altLang="en-US" sz="1800" dirty="0">
                    <a:latin typeface="+mj-ea"/>
                    <a:ea typeface="+mj-ea"/>
                  </a:rPr>
                  <a:t>，</a:t>
                </a:r>
                <a:endParaRPr lang="en-US" altLang="zh-CN" sz="1800" dirty="0">
                  <a:latin typeface="+mj-ea"/>
                  <a:ea typeface="+mj-ea"/>
                </a:endParaRPr>
              </a:p>
              <a:p>
                <a:r>
                  <a:rPr lang="en-US" altLang="zh-CN" sz="1800" i="1" dirty="0">
                    <a:latin typeface="+mj-ea"/>
                    <a:ea typeface="+mj-ea"/>
                  </a:rPr>
                  <a:t>y </a:t>
                </a:r>
                <a:r>
                  <a:rPr lang="zh-CN" altLang="en-US" sz="1800" dirty="0">
                    <a:latin typeface="+mj-ea"/>
                    <a:ea typeface="+mj-ea"/>
                  </a:rPr>
                  <a:t>分量值为</a:t>
                </a:r>
                <a:r>
                  <a:rPr lang="en-US" altLang="zh-CN" sz="1800" dirty="0">
                    <a:latin typeface="+mj-ea"/>
                    <a:ea typeface="+mj-ea"/>
                  </a:rPr>
                  <a:t>4</a:t>
                </a:r>
                <a:r>
                  <a:rPr lang="zh-CN" altLang="en-US" sz="1800" dirty="0">
                    <a:latin typeface="+mj-ea"/>
                    <a:ea typeface="+mj-ea"/>
                  </a:rPr>
                  <a:t>，以原点</a:t>
                </a:r>
                <a:r>
                  <a:rPr lang="en-US" altLang="zh-CN" sz="1800" dirty="0">
                    <a:latin typeface="+mj-ea"/>
                    <a:ea typeface="+mj-ea"/>
                  </a:rPr>
                  <a:t>(0,0)</a:t>
                </a:r>
                <a:r>
                  <a:rPr lang="zh-CN" altLang="en-US" sz="1800" dirty="0">
                    <a:latin typeface="+mj-ea"/>
                    <a:ea typeface="+mj-ea"/>
                  </a:rPr>
                  <a:t>为起点，可以在直角坐标系中构建一条有向线段。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C769C23-D60B-4BF5-BF0F-2446DA30ED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15741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B3CE6390-350E-4D60-A2A3-45A12150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向量的基本知识回顾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C17E200-D3A3-45B6-9EEA-FA6FFF067E6D}"/>
              </a:ext>
            </a:extLst>
          </p:cNvPr>
          <p:cNvGrpSpPr/>
          <p:nvPr/>
        </p:nvGrpSpPr>
        <p:grpSpPr>
          <a:xfrm>
            <a:off x="2286000" y="2419350"/>
            <a:ext cx="2747750" cy="2358362"/>
            <a:chOff x="2286000" y="2346988"/>
            <a:chExt cx="2747750" cy="235836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2CCD8772-1D00-4D85-812A-7EB4441BF23A}"/>
                </a:ext>
              </a:extLst>
            </p:cNvPr>
            <p:cNvCxnSpPr/>
            <p:nvPr/>
          </p:nvCxnSpPr>
          <p:spPr>
            <a:xfrm>
              <a:off x="2286000" y="3638550"/>
              <a:ext cx="2590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3495AEE-B04B-4167-9A01-953FFDB35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2571750"/>
              <a:ext cx="0" cy="2133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18634D9-918E-4085-9434-C56000FF1FD1}"/>
                </a:ext>
              </a:extLst>
            </p:cNvPr>
            <p:cNvCxnSpPr/>
            <p:nvPr/>
          </p:nvCxnSpPr>
          <p:spPr>
            <a:xfrm flipV="1">
              <a:off x="3581400" y="2876550"/>
              <a:ext cx="457200" cy="762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9CABD1E7-53A4-4F6C-83AB-769F8380FEA0}"/>
                </a:ext>
              </a:extLst>
            </p:cNvPr>
            <p:cNvCxnSpPr/>
            <p:nvPr/>
          </p:nvCxnSpPr>
          <p:spPr>
            <a:xfrm>
              <a:off x="4038600" y="2876550"/>
              <a:ext cx="0" cy="762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B61BEF8-C0E2-4CE1-8F99-9ED650DD9304}"/>
                </a:ext>
              </a:extLst>
            </p:cNvPr>
            <p:cNvCxnSpPr/>
            <p:nvPr/>
          </p:nvCxnSpPr>
          <p:spPr>
            <a:xfrm flipH="1">
              <a:off x="3581400" y="2876550"/>
              <a:ext cx="4572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6D1B5A1-7FB4-4309-B55F-1924FCC53E2D}"/>
                </a:ext>
              </a:extLst>
            </p:cNvPr>
            <p:cNvSpPr txBox="1"/>
            <p:nvPr/>
          </p:nvSpPr>
          <p:spPr>
            <a:xfrm>
              <a:off x="3396018" y="2346988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/>
                <a:t>y</a:t>
              </a:r>
              <a:endParaRPr lang="zh-CN" altLang="en-US" i="1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01A6E7E-FC38-4998-A3B5-0F8303BBE889}"/>
                </a:ext>
              </a:extLst>
            </p:cNvPr>
            <p:cNvSpPr txBox="1"/>
            <p:nvPr/>
          </p:nvSpPr>
          <p:spPr>
            <a:xfrm>
              <a:off x="4881350" y="3562350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/>
                <a:t>x</a:t>
              </a:r>
              <a:endParaRPr lang="zh-CN" altLang="en-US" i="1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3312417-5307-46F1-85ED-EE26EEE42A5F}"/>
                </a:ext>
              </a:extLst>
            </p:cNvPr>
            <p:cNvSpPr txBox="1"/>
            <p:nvPr/>
          </p:nvSpPr>
          <p:spPr>
            <a:xfrm>
              <a:off x="3396018" y="2738050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</a:rPr>
                <a:t>4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A02672C-0075-4035-93A4-24E149CA5993}"/>
                </a:ext>
              </a:extLst>
            </p:cNvPr>
            <p:cNvSpPr txBox="1"/>
            <p:nvPr/>
          </p:nvSpPr>
          <p:spPr>
            <a:xfrm>
              <a:off x="3999931" y="3618235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</a:rPr>
                <a:t>3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6CAFC952-24A1-4B65-A520-C68CEDE88890}"/>
                    </a:ext>
                  </a:extLst>
                </p:cNvPr>
                <p:cNvSpPr/>
                <p:nvPr/>
              </p:nvSpPr>
              <p:spPr>
                <a:xfrm>
                  <a:off x="4038600" y="2464210"/>
                  <a:ext cx="545662" cy="5524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6CAFC952-24A1-4B65-A520-C68CEDE888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2464210"/>
                  <a:ext cx="545662" cy="55245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6A3104B-5355-49C6-BFD0-E61B267ABFBA}"/>
                </a:ext>
              </a:extLst>
            </p:cNvPr>
            <p:cNvSpPr txBox="1"/>
            <p:nvPr/>
          </p:nvSpPr>
          <p:spPr>
            <a:xfrm>
              <a:off x="3416739" y="3636498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/>
                <a:t>o</a:t>
              </a:r>
              <a:endParaRPr lang="zh-CN" alt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1775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837C1-6983-44D1-A0EA-E31C3AAEB3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三维向量的空间表示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C769C23-D60B-4BF5-BF0F-2446DA30ED71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1802637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1800" dirty="0">
                    <a:latin typeface="+mj-ea"/>
                    <a:ea typeface="+mj-ea"/>
                  </a:rPr>
                  <a:t>       给定三维向量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1800" dirty="0">
                    <a:latin typeface="+mj-ea"/>
                    <a:ea typeface="+mj-ea"/>
                  </a:rPr>
                  <a:t>，它有三个分量，其中</a:t>
                </a:r>
                <a:r>
                  <a:rPr lang="en-US" altLang="zh-CN" sz="1800" i="1" dirty="0">
                    <a:latin typeface="+mj-ea"/>
                    <a:ea typeface="+mj-ea"/>
                  </a:rPr>
                  <a:t>x </a:t>
                </a:r>
                <a:r>
                  <a:rPr lang="zh-CN" altLang="en-US" sz="1800" dirty="0">
                    <a:latin typeface="+mj-ea"/>
                    <a:ea typeface="+mj-ea"/>
                  </a:rPr>
                  <a:t>分量值为</a:t>
                </a:r>
                <a:r>
                  <a:rPr lang="en-US" altLang="zh-CN" sz="1800" dirty="0">
                    <a:latin typeface="+mj-ea"/>
                    <a:ea typeface="+mj-ea"/>
                  </a:rPr>
                  <a:t>4</a:t>
                </a:r>
                <a:r>
                  <a:rPr lang="zh-CN" altLang="en-US" sz="1800" dirty="0">
                    <a:latin typeface="+mj-ea"/>
                    <a:ea typeface="+mj-ea"/>
                  </a:rPr>
                  <a:t>，</a:t>
                </a:r>
                <a:endParaRPr lang="en-US" altLang="zh-CN" sz="1800" dirty="0"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800" i="1" dirty="0">
                    <a:latin typeface="+mj-ea"/>
                    <a:ea typeface="+mj-ea"/>
                  </a:rPr>
                  <a:t>y </a:t>
                </a:r>
                <a:r>
                  <a:rPr lang="zh-CN" altLang="en-US" sz="1800" dirty="0">
                    <a:latin typeface="+mj-ea"/>
                    <a:ea typeface="+mj-ea"/>
                  </a:rPr>
                  <a:t>分量值为</a:t>
                </a:r>
                <a:r>
                  <a:rPr lang="en-US" altLang="zh-CN" sz="1800" dirty="0">
                    <a:latin typeface="+mj-ea"/>
                    <a:ea typeface="+mj-ea"/>
                  </a:rPr>
                  <a:t>2</a:t>
                </a:r>
                <a:r>
                  <a:rPr lang="zh-CN" altLang="en-US" sz="1800" dirty="0">
                    <a:latin typeface="+mj-ea"/>
                    <a:ea typeface="+mj-ea"/>
                  </a:rPr>
                  <a:t>，</a:t>
                </a:r>
                <a:r>
                  <a:rPr lang="en-US" altLang="zh-CN" sz="1800" i="1" dirty="0">
                    <a:latin typeface="+mj-ea"/>
                    <a:ea typeface="+mj-ea"/>
                  </a:rPr>
                  <a:t>z </a:t>
                </a:r>
                <a:r>
                  <a:rPr lang="zh-CN" altLang="en-US" sz="1800" dirty="0">
                    <a:latin typeface="+mj-ea"/>
                    <a:ea typeface="+mj-ea"/>
                  </a:rPr>
                  <a:t>分量值为</a:t>
                </a:r>
                <a:r>
                  <a:rPr lang="en-US" altLang="zh-CN" sz="1800" dirty="0">
                    <a:latin typeface="+mj-ea"/>
                    <a:ea typeface="+mj-ea"/>
                  </a:rPr>
                  <a:t>2</a:t>
                </a:r>
                <a:r>
                  <a:rPr lang="zh-CN" altLang="en-US" sz="1800" dirty="0">
                    <a:latin typeface="+mj-ea"/>
                    <a:ea typeface="+mj-ea"/>
                  </a:rPr>
                  <a:t>，以原点</a:t>
                </a:r>
                <a:r>
                  <a:rPr lang="en-US" altLang="zh-CN" sz="1800" dirty="0">
                    <a:latin typeface="+mj-ea"/>
                    <a:ea typeface="+mj-ea"/>
                  </a:rPr>
                  <a:t>(0,0,0)</a:t>
                </a:r>
                <a:r>
                  <a:rPr lang="zh-CN" altLang="en-US" sz="1800" dirty="0">
                    <a:latin typeface="+mj-ea"/>
                    <a:ea typeface="+mj-ea"/>
                  </a:rPr>
                  <a:t>为起点，可以在三阶笛卡尔坐标系中构建一条有向线段。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C769C23-D60B-4BF5-BF0F-2446DA30ED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180263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B3CE6390-350E-4D60-A2A3-45A12150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向量的基本知识回顾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6B044466-3073-478F-9612-5D3BFD71B8CD}"/>
              </a:ext>
            </a:extLst>
          </p:cNvPr>
          <p:cNvGrpSpPr/>
          <p:nvPr/>
        </p:nvGrpSpPr>
        <p:grpSpPr>
          <a:xfrm>
            <a:off x="2133600" y="2724150"/>
            <a:ext cx="2747750" cy="2235718"/>
            <a:chOff x="2057400" y="2441831"/>
            <a:chExt cx="2747750" cy="2235718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2CCD8772-1D00-4D85-812A-7EB4441BF23A}"/>
                </a:ext>
              </a:extLst>
            </p:cNvPr>
            <p:cNvCxnSpPr/>
            <p:nvPr/>
          </p:nvCxnSpPr>
          <p:spPr>
            <a:xfrm>
              <a:off x="2057400" y="3714750"/>
              <a:ext cx="2590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3495AEE-B04B-4167-9A01-953FFDB35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2800" y="2647950"/>
              <a:ext cx="0" cy="2029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18634D9-918E-4085-9434-C56000FF1F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7351" y="3333750"/>
              <a:ext cx="68467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6D1B5A1-7FB4-4309-B55F-1924FCC53E2D}"/>
                </a:ext>
              </a:extLst>
            </p:cNvPr>
            <p:cNvSpPr txBox="1"/>
            <p:nvPr/>
          </p:nvSpPr>
          <p:spPr>
            <a:xfrm>
              <a:off x="2586250" y="4352151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/>
                <a:t>y</a:t>
              </a:r>
              <a:endParaRPr lang="zh-CN" altLang="en-US" i="1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01A6E7E-FC38-4998-A3B5-0F8303BBE889}"/>
                </a:ext>
              </a:extLst>
            </p:cNvPr>
            <p:cNvSpPr txBox="1"/>
            <p:nvPr/>
          </p:nvSpPr>
          <p:spPr>
            <a:xfrm>
              <a:off x="4652750" y="3638550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/>
                <a:t>x</a:t>
              </a:r>
              <a:endParaRPr lang="zh-CN" altLang="en-US" i="1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3312417-5307-46F1-85ED-EE26EEE42A5F}"/>
                </a:ext>
              </a:extLst>
            </p:cNvPr>
            <p:cNvSpPr txBox="1"/>
            <p:nvPr/>
          </p:nvSpPr>
          <p:spPr>
            <a:xfrm>
              <a:off x="4239650" y="3412299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</a:rPr>
                <a:t>4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A02672C-0075-4035-93A4-24E149CA5993}"/>
                </a:ext>
              </a:extLst>
            </p:cNvPr>
            <p:cNvSpPr txBox="1"/>
            <p:nvPr/>
          </p:nvSpPr>
          <p:spPr>
            <a:xfrm>
              <a:off x="2933700" y="3834479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</a:rPr>
                <a:t>2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6CAFC952-24A1-4B65-A520-C68CEDE88890}"/>
                    </a:ext>
                  </a:extLst>
                </p:cNvPr>
                <p:cNvSpPr/>
                <p:nvPr/>
              </p:nvSpPr>
              <p:spPr>
                <a:xfrm>
                  <a:off x="3946219" y="2556570"/>
                  <a:ext cx="561179" cy="8220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6CAFC952-24A1-4B65-A520-C68CEDE888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219" y="2556570"/>
                  <a:ext cx="561179" cy="82208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6A3104B-5355-49C6-BFD0-E61B267ABFBA}"/>
                </a:ext>
              </a:extLst>
            </p:cNvPr>
            <p:cNvSpPr txBox="1"/>
            <p:nvPr/>
          </p:nvSpPr>
          <p:spPr>
            <a:xfrm>
              <a:off x="3167552" y="3557480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/>
                <a:t>o</a:t>
              </a:r>
              <a:endParaRPr lang="zh-CN" altLang="en-US" i="1" dirty="0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45C1480-6AE3-45BE-9AC5-87CF3BC2FC62}"/>
                </a:ext>
              </a:extLst>
            </p:cNvPr>
            <p:cNvCxnSpPr/>
            <p:nvPr/>
          </p:nvCxnSpPr>
          <p:spPr>
            <a:xfrm flipH="1">
              <a:off x="2743200" y="2847979"/>
              <a:ext cx="1180531" cy="17811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45CA50D-A3EA-4633-AC0E-ECAFCF4D3D76}"/>
                </a:ext>
              </a:extLst>
            </p:cNvPr>
            <p:cNvSpPr txBox="1"/>
            <p:nvPr/>
          </p:nvSpPr>
          <p:spPr>
            <a:xfrm>
              <a:off x="3167418" y="2441831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/>
                <a:t>z</a:t>
              </a:r>
              <a:endParaRPr lang="zh-CN" altLang="en-US" i="1" dirty="0"/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13160328-2FD3-4E77-A221-8E3C20365A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8600" y="3721535"/>
              <a:ext cx="201050" cy="29801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B0904C84-C0F0-4F7C-ACD9-2F27202AF3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7418" y="4019550"/>
              <a:ext cx="87118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0D27F2E0-C63A-442C-A8F7-A9D60DA00079}"/>
                </a:ext>
              </a:extLst>
            </p:cNvPr>
            <p:cNvCxnSpPr/>
            <p:nvPr/>
          </p:nvCxnSpPr>
          <p:spPr>
            <a:xfrm flipV="1">
              <a:off x="4038600" y="3333750"/>
              <a:ext cx="0" cy="6858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FA78AACC-5916-451C-898C-AEA7FDE7E85B}"/>
                </a:ext>
              </a:extLst>
            </p:cNvPr>
            <p:cNvCxnSpPr/>
            <p:nvPr/>
          </p:nvCxnSpPr>
          <p:spPr>
            <a:xfrm flipH="1">
              <a:off x="3352800" y="3333750"/>
              <a:ext cx="685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A664111C-F9D9-4EBD-8C67-4A0FA31F838C}"/>
                </a:ext>
              </a:extLst>
            </p:cNvPr>
            <p:cNvCxnSpPr/>
            <p:nvPr/>
          </p:nvCxnSpPr>
          <p:spPr>
            <a:xfrm>
              <a:off x="3352800" y="3721535"/>
              <a:ext cx="685800" cy="29801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8AEDD2FB-CAF1-42AB-B79C-3BBAA99E2BE5}"/>
                </a:ext>
              </a:extLst>
            </p:cNvPr>
            <p:cNvSpPr txBox="1"/>
            <p:nvPr/>
          </p:nvSpPr>
          <p:spPr>
            <a:xfrm>
              <a:off x="3195841" y="3165241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</a:rPr>
                <a:t>2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953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列向量</a:t>
            </a:r>
          </a:p>
        </p:txBody>
      </p:sp>
    </p:spTree>
    <p:extLst>
      <p:ext uri="{BB962C8B-B14F-4D97-AF65-F5344CB8AC3E}">
        <p14:creationId xmlns:p14="http://schemas.microsoft.com/office/powerpoint/2010/main" val="504837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A2C62-05FA-4EF8-8E6D-26C78A2035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计算机领域主要使用列向量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5CCA4662-DF9A-4A27-9148-F9B69A7884D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3689563"/>
              </a:xfrm>
            </p:spPr>
            <p:txBody>
              <a:bodyPr/>
              <a:lstStyle/>
              <a:p>
                <a:r>
                  <a:rPr lang="zh-CN" altLang="en-US" dirty="0"/>
                  <a:t>       根据数字的排列方式，向量可以被分为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行向量</a:t>
                </a:r>
                <a:r>
                  <a:rPr lang="zh-CN" altLang="en-US" dirty="0"/>
                  <a:t>和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列向量</a:t>
                </a:r>
                <a:r>
                  <a:rPr lang="zh-CN" altLang="en-US" dirty="0"/>
                  <a:t>。在计算机领域中，我们常使用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列向量</a:t>
                </a:r>
                <a:r>
                  <a:rPr lang="zh-CN" altLang="en-US" dirty="0"/>
                  <a:t>来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表示</a:t>
                </a:r>
                <a:r>
                  <a:rPr lang="zh-CN" altLang="en-US" dirty="0"/>
                  <a:t>和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处理</a:t>
                </a:r>
                <a:r>
                  <a:rPr lang="zh-CN" altLang="en-US" dirty="0"/>
                  <a:t>向量。例如，将</a:t>
                </a:r>
                <a:r>
                  <a:rPr lang="zh-CN" altLang="en-US" dirty="0">
                    <a:solidFill>
                      <a:schemeClr val="accent5">
                        <a:lumMod val="75000"/>
                      </a:schemeClr>
                    </a:solidFill>
                  </a:rPr>
                  <a:t>矩阵</a:t>
                </a:r>
                <a:r>
                  <a:rPr lang="en-US" altLang="zh-CN" b="1" i="1" dirty="0">
                    <a:solidFill>
                      <a:schemeClr val="accent5">
                        <a:lumMod val="75000"/>
                      </a:schemeClr>
                    </a:solidFill>
                  </a:rPr>
                  <a:t>A</a:t>
                </a:r>
                <a:r>
                  <a:rPr lang="zh-CN" altLang="en-US" dirty="0"/>
                  <a:t>映射到</a:t>
                </a:r>
                <a:r>
                  <a:rPr lang="zh-CN" altLang="en-US" dirty="0">
                    <a:solidFill>
                      <a:schemeClr val="accent5">
                        <a:lumMod val="75000"/>
                      </a:schemeClr>
                    </a:solidFill>
                  </a:rPr>
                  <a:t>向量</a:t>
                </a:r>
                <a:r>
                  <a:rPr lang="en-US" altLang="zh-CN" b="1" i="1" dirty="0">
                    <a:solidFill>
                      <a:schemeClr val="accent5">
                        <a:lumMod val="75000"/>
                      </a:schemeClr>
                    </a:solidFill>
                  </a:rPr>
                  <a:t>x</a:t>
                </a:r>
                <a:r>
                  <a:rPr lang="zh-CN" altLang="en-US" dirty="0"/>
                  <a:t>上时，可以用</a:t>
                </a:r>
                <a:r>
                  <a:rPr lang="en-US" altLang="zh-CN" b="1" i="1" dirty="0"/>
                  <a:t>Ax </a:t>
                </a:r>
                <a:r>
                  <a:rPr lang="zh-CN" altLang="en-US" dirty="0"/>
                  <a:t>来表示，最常见的应用是求解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方程组</a:t>
                </a:r>
                <a:r>
                  <a:rPr lang="zh-CN" altLang="en-US" dirty="0"/>
                  <a:t>。列向量通常由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两种</a:t>
                </a:r>
                <a:r>
                  <a:rPr lang="zh-CN" altLang="en-US" dirty="0"/>
                  <a:t>表示方法。</a:t>
                </a: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直观表示：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单行表示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（更常用）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2, 3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2, 3, 4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5CCA4662-DF9A-4A27-9148-F9B69A788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3689563"/>
              </a:xfrm>
              <a:blipFill>
                <a:blip r:embed="rId2"/>
                <a:stretch>
                  <a:fillRect l="-178" r="-3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858D4FE7-087E-4033-B1BF-257E85F97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/>
              <a:t>列向量</a:t>
            </a:r>
          </a:p>
        </p:txBody>
      </p:sp>
    </p:spTree>
    <p:extLst>
      <p:ext uri="{BB962C8B-B14F-4D97-AF65-F5344CB8AC3E}">
        <p14:creationId xmlns:p14="http://schemas.microsoft.com/office/powerpoint/2010/main" val="401900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2915</TotalTime>
  <Words>2309</Words>
  <Application>Microsoft Office PowerPoint</Application>
  <PresentationFormat>自定义</PresentationFormat>
  <Paragraphs>232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5" baseType="lpstr">
      <vt:lpstr>Arial Unicode MS</vt:lpstr>
      <vt:lpstr>等线</vt:lpstr>
      <vt:lpstr>微软雅黑</vt:lpstr>
      <vt:lpstr>Arial</vt:lpstr>
      <vt:lpstr>Calibri</vt:lpstr>
      <vt:lpstr>Cambria Math</vt:lpstr>
      <vt:lpstr>Times New Roman</vt:lpstr>
      <vt:lpstr>Wingdings</vt:lpstr>
      <vt:lpstr>Office Theme</vt:lpstr>
      <vt:lpstr>第1章 坐标与变换</vt:lpstr>
      <vt:lpstr>第2讲 描述空间的工具：向量</vt:lpstr>
      <vt:lpstr>第2讲 描述空间的工具：向量</vt:lpstr>
      <vt:lpstr>PowerPoint 演示文稿</vt:lpstr>
      <vt:lpstr>向量的基本知识回顾</vt:lpstr>
      <vt:lpstr>向量的基本知识回顾</vt:lpstr>
      <vt:lpstr>向量的基本知识回顾</vt:lpstr>
      <vt:lpstr>PowerPoint 演示文稿</vt:lpstr>
      <vt:lpstr>列向量</vt:lpstr>
      <vt:lpstr>PowerPoint 演示文稿</vt:lpstr>
      <vt:lpstr>基于Python语言的向量表示</vt:lpstr>
      <vt:lpstr>PowerPoint 演示文稿</vt:lpstr>
      <vt:lpstr>列向量的生成</vt:lpstr>
      <vt:lpstr>列向量的生成</vt:lpstr>
      <vt:lpstr>列向量的生成</vt:lpstr>
      <vt:lpstr>列向量的生成</vt:lpstr>
      <vt:lpstr>列向量的生成</vt:lpstr>
      <vt:lpstr>PowerPoint 演示文稿</vt:lpstr>
      <vt:lpstr>向量的加法</vt:lpstr>
      <vt:lpstr>向量的加法</vt:lpstr>
      <vt:lpstr>向量的加法</vt:lpstr>
      <vt:lpstr>PowerPoint 演示文稿</vt:lpstr>
      <vt:lpstr>向量的数乘</vt:lpstr>
      <vt:lpstr>向量的数乘</vt:lpstr>
      <vt:lpstr>向量的数乘</vt:lpstr>
      <vt:lpstr>向量的数乘</vt:lpstr>
      <vt:lpstr>向量的数乘</vt:lpstr>
      <vt:lpstr>PowerPoint 演示文稿</vt:lpstr>
      <vt:lpstr>向量的乘法：内积和外积</vt:lpstr>
      <vt:lpstr>向量的乘法：内积和外积</vt:lpstr>
      <vt:lpstr>向量的乘法：内积和外积</vt:lpstr>
      <vt:lpstr>向量的乘法：内积和外积</vt:lpstr>
      <vt:lpstr>向量的乘法：内积和外积</vt:lpstr>
      <vt:lpstr>向量的乘法：内积和外积</vt:lpstr>
      <vt:lpstr>向量的乘法：内积和外积</vt:lpstr>
      <vt:lpstr>向量的乘法：内积和外积</vt:lpstr>
      <vt:lpstr>向量的乘法：内积和外积</vt:lpstr>
      <vt:lpstr>向量的乘法：内积和外积</vt:lpstr>
      <vt:lpstr>向量的乘法：内积和外积</vt:lpstr>
      <vt:lpstr>向量的乘法：内积和外积</vt:lpstr>
      <vt:lpstr>向量的乘法：内积和外积</vt:lpstr>
      <vt:lpstr>PowerPoint 演示文稿</vt:lpstr>
      <vt:lpstr>向量的线性组合</vt:lpstr>
      <vt:lpstr>向量的线性组合</vt:lpstr>
      <vt:lpstr>向量的线性组合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chenying0907</dc:creator>
  <cp:lastModifiedBy>欧 新宇</cp:lastModifiedBy>
  <cp:revision>700</cp:revision>
  <dcterms:created xsi:type="dcterms:W3CDTF">2019-02-13T06:30:20Z</dcterms:created>
  <dcterms:modified xsi:type="dcterms:W3CDTF">2020-02-26T14:39:48Z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2019-02-13T00:00:00Z</vt:filetime>
  </property>
</Properties>
</file>