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1"/>
  </p:notesMasterIdLst>
  <p:sldIdLst>
    <p:sldId id="256" r:id="rId2"/>
    <p:sldId id="600" r:id="rId3"/>
    <p:sldId id="658" r:id="rId4"/>
    <p:sldId id="717" r:id="rId5"/>
    <p:sldId id="718" r:id="rId6"/>
    <p:sldId id="720" r:id="rId7"/>
    <p:sldId id="719" r:id="rId8"/>
    <p:sldId id="721" r:id="rId9"/>
    <p:sldId id="722" r:id="rId10"/>
    <p:sldId id="723" r:id="rId11"/>
    <p:sldId id="724" r:id="rId12"/>
    <p:sldId id="725" r:id="rId13"/>
    <p:sldId id="726" r:id="rId14"/>
    <p:sldId id="727" r:id="rId15"/>
    <p:sldId id="728" r:id="rId16"/>
    <p:sldId id="729" r:id="rId17"/>
    <p:sldId id="730" r:id="rId18"/>
    <p:sldId id="731" r:id="rId19"/>
    <p:sldId id="732" r:id="rId20"/>
    <p:sldId id="733" r:id="rId21"/>
    <p:sldId id="734" r:id="rId22"/>
    <p:sldId id="735" r:id="rId23"/>
    <p:sldId id="736" r:id="rId24"/>
    <p:sldId id="737" r:id="rId25"/>
    <p:sldId id="738" r:id="rId26"/>
    <p:sldId id="739" r:id="rId27"/>
    <p:sldId id="764" r:id="rId28"/>
    <p:sldId id="742" r:id="rId29"/>
    <p:sldId id="740" r:id="rId30"/>
    <p:sldId id="741" r:id="rId31"/>
    <p:sldId id="743" r:id="rId32"/>
    <p:sldId id="744" r:id="rId33"/>
    <p:sldId id="745" r:id="rId34"/>
    <p:sldId id="746" r:id="rId35"/>
    <p:sldId id="750" r:id="rId36"/>
    <p:sldId id="751" r:id="rId37"/>
    <p:sldId id="752" r:id="rId38"/>
    <p:sldId id="753" r:id="rId39"/>
    <p:sldId id="747" r:id="rId40"/>
    <p:sldId id="748" r:id="rId41"/>
    <p:sldId id="749" r:id="rId42"/>
    <p:sldId id="754" r:id="rId43"/>
    <p:sldId id="755" r:id="rId44"/>
    <p:sldId id="756" r:id="rId45"/>
    <p:sldId id="757" r:id="rId46"/>
    <p:sldId id="758" r:id="rId47"/>
    <p:sldId id="759" r:id="rId48"/>
    <p:sldId id="760" r:id="rId49"/>
    <p:sldId id="761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D7D31"/>
    <a:srgbClr val="FFC000"/>
    <a:srgbClr val="F07622"/>
    <a:srgbClr val="F5F8FF"/>
    <a:srgbClr val="8FAADC"/>
    <a:srgbClr val="0000CC"/>
    <a:srgbClr val="FF99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9" autoAdjust="0"/>
    <p:restoredTop sz="96598" autoAdjust="0"/>
  </p:normalViewPr>
  <p:slideViewPr>
    <p:cSldViewPr snapToGrid="0">
      <p:cViewPr varScale="1">
        <p:scale>
          <a:sx n="104" d="100"/>
          <a:sy n="104" d="100"/>
        </p:scale>
        <p:origin x="135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5.wmf"/><Relationship Id="rId1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BE3C9-BF79-464C-AFC2-60F1E771D492}" type="datetimeFigureOut">
              <a:rPr lang="zh-CN" altLang="en-US" smtClean="0"/>
              <a:t>2019-5-9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8A4EE-6AE4-4CFA-A2DB-4A35A8D7D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4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571500" y="850233"/>
            <a:ext cx="8001000" cy="17485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850150"/>
            <a:ext cx="8001000" cy="17494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b="1" dirty="0" smtClean="0"/>
              <a:t>Identity Mappings in Deep Residual Networks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95148" y="5249557"/>
            <a:ext cx="8001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chemeClr val="tx1"/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571500" y="5069305"/>
            <a:ext cx="8024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100" b="0" smtClean="0">
                <a:latin typeface="Vrinda" panose="020B0502040204020203" pitchFamily="34" charset="0"/>
                <a:cs typeface="Vrinda" panose="020B0502040204020203" pitchFamily="34" charset="0"/>
              </a:rPr>
              <a:t>May 9, 2019</a:t>
            </a:fld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344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48253"/>
            <a:ext cx="9144000" cy="5707139"/>
          </a:xfrm>
        </p:spPr>
        <p:txBody>
          <a:bodyPr lIns="180000" tIns="180000">
            <a:normAutofit/>
          </a:bodyPr>
          <a:lstStyle>
            <a:lvl1pPr marL="385763" indent="-385763"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514350" indent="-171450">
              <a:buClr>
                <a:srgbClr val="FFC000"/>
              </a:buClr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rgbClr val="FFC000"/>
              </a:buClr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rgbClr val="FFC000"/>
              </a:buClr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rgbClr val="FFC0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0" y="186547"/>
            <a:ext cx="9144000" cy="56170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 lIns="360000" anchor="b" anchorCtr="0">
            <a:normAutofit/>
          </a:bodyPr>
          <a:lstStyle>
            <a:lvl1pPr>
              <a:defRPr sz="2800" b="1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00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0" y="186546"/>
            <a:ext cx="9144000" cy="56170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 lIns="360000" anchor="b" anchorCtr="0">
            <a:normAutofit/>
          </a:bodyPr>
          <a:lstStyle>
            <a:lvl1pPr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1935165" y="2994719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9"/>
          <p:cNvSpPr txBox="1"/>
          <p:nvPr userDrawn="1"/>
        </p:nvSpPr>
        <p:spPr>
          <a:xfrm>
            <a:off x="1955486" y="4233427"/>
            <a:ext cx="84638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 smtClean="0">
                <a:solidFill>
                  <a:srgbClr val="00AF50"/>
                </a:solidFill>
                <a:latin typeface="微软雅黑"/>
                <a:cs typeface="微软雅黑"/>
              </a:rPr>
              <a:t>Q Q</a:t>
            </a:r>
            <a:r>
              <a:rPr sz="1400" b="1" spc="-5" dirty="0" smtClean="0">
                <a:solidFill>
                  <a:srgbClr val="00AF50"/>
                </a:solidFill>
                <a:latin typeface="微软雅黑"/>
                <a:cs typeface="微软雅黑"/>
              </a:rPr>
              <a:t>:  </a:t>
            </a: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Email: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 userDrawn="1"/>
        </p:nvSpPr>
        <p:spPr>
          <a:xfrm>
            <a:off x="2869886" y="4233427"/>
            <a:ext cx="33307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 smtClean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14777591 (</a:t>
            </a:r>
            <a:r>
              <a:rPr lang="zh-CN" altLang="en-US" sz="1400" b="1" spc="-5" dirty="0" smtClean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  <a:endParaRPr lang="en-US" altLang="zh-CN" sz="1400" b="1" spc="-5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 smtClean="0">
                <a:solidFill>
                  <a:srgbClr val="006FC0"/>
                </a:solidFill>
                <a:latin typeface="微软雅黑"/>
                <a:cs typeface="微软雅黑"/>
              </a:rPr>
              <a:t>14777591@qq.com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 smtClean="0">
                <a:solidFill>
                  <a:srgbClr val="006FC0"/>
                </a:solidFill>
                <a:latin typeface="微软雅黑"/>
                <a:cs typeface="微软雅黑"/>
              </a:rPr>
              <a:t>ouxinyu</a:t>
            </a:r>
            <a:r>
              <a:rPr sz="1400" b="1" spc="-5" dirty="0" smtClean="0">
                <a:solidFill>
                  <a:srgbClr val="006FC0"/>
                </a:solidFill>
                <a:latin typeface="微软雅黑"/>
                <a:cs typeface="微软雅黑"/>
              </a:rPr>
              <a:t>@</a:t>
            </a:r>
            <a:r>
              <a:rPr lang="en-US" sz="1400" b="1" spc="-5" dirty="0" smtClean="0">
                <a:solidFill>
                  <a:srgbClr val="006FC0"/>
                </a:solidFill>
                <a:latin typeface="微软雅黑"/>
                <a:cs typeface="微软雅黑"/>
              </a:rPr>
              <a:t>alum</a:t>
            </a:r>
            <a:r>
              <a:rPr lang="en-US" altLang="zh-CN" sz="1400" b="1" spc="-5" dirty="0" smtClean="0">
                <a:solidFill>
                  <a:srgbClr val="006FC0"/>
                </a:solidFill>
                <a:latin typeface="微软雅黑"/>
                <a:cs typeface="微软雅黑"/>
              </a:rPr>
              <a:t>ni.hust.edu.cn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11" name="object 12"/>
          <p:cNvSpPr txBox="1">
            <a:spLocks/>
          </p:cNvSpPr>
          <p:nvPr userDrawn="1"/>
        </p:nvSpPr>
        <p:spPr>
          <a:xfrm>
            <a:off x="3392871" y="1951542"/>
            <a:ext cx="2874645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b="1" smtClean="0">
                <a:solidFill>
                  <a:srgbClr val="404040"/>
                </a:solidFill>
              </a:rPr>
              <a:t>欧</a:t>
            </a:r>
            <a:r>
              <a:rPr lang="zh-CN" altLang="en-US" sz="2800" b="1" smtClean="0">
                <a:solidFill>
                  <a:srgbClr val="404040"/>
                </a:solidFill>
                <a:latin typeface="微软雅黑"/>
                <a:cs typeface="微软雅黑"/>
              </a:rPr>
              <a:t>老师的联系方式</a:t>
            </a:r>
            <a:endParaRPr lang="zh-CN" altLang="en-US" sz="28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9279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1pPr>
          </a:lstStyle>
          <a:p>
            <a:fld id="{C764DE79-268F-4C1A-8933-263129D2AF90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 smtClean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OuXinyu | ouxinyu@hust.edu.cn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/48</a:t>
            </a:r>
            <a:endParaRPr lang="en-US" altLang="zh-CN" sz="1000" baseline="0" dirty="0">
              <a:solidFill>
                <a:schemeClr val="bg1"/>
              </a:solidFill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0" y="0"/>
            <a:ext cx="9144000" cy="22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计算机数学（实用线性代数</a:t>
            </a:r>
            <a:r>
              <a:rPr lang="en-US" altLang="zh-CN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Matlab</a:t>
            </a:r>
            <a:r>
              <a:rPr lang="zh-CN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版）</a:t>
            </a:r>
            <a:endParaRPr lang="en-US" altLang="zh-CN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06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73" r:id="rId3"/>
    <p:sldLayoutId id="214748367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4.png"/><Relationship Id="rId4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3.wmf"/><Relationship Id="rId9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4.png"/><Relationship Id="rId4" Type="http://schemas.openxmlformats.org/officeDocument/2006/relationships/image" Target="../media/image8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9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9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7" Type="http://schemas.openxmlformats.org/officeDocument/2006/relationships/image" Target="../media/image10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0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9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108.wmf"/><Relationship Id="rId3" Type="http://schemas.openxmlformats.org/officeDocument/2006/relationships/image" Target="../media/image109.png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07.wmf"/><Relationship Id="rId5" Type="http://schemas.openxmlformats.org/officeDocument/2006/relationships/image" Target="../media/image111.emf"/><Relationship Id="rId10" Type="http://schemas.openxmlformats.org/officeDocument/2006/relationships/oleObject" Target="../embeddings/oleObject100.bin"/><Relationship Id="rId4" Type="http://schemas.openxmlformats.org/officeDocument/2006/relationships/image" Target="../media/image110.emf"/><Relationship Id="rId9" Type="http://schemas.openxmlformats.org/officeDocument/2006/relationships/image" Target="../media/image10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image" Target="../media/image109.png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111.emf"/><Relationship Id="rId4" Type="http://schemas.openxmlformats.org/officeDocument/2006/relationships/image" Target="../media/image110.emf"/><Relationship Id="rId9" Type="http://schemas.openxmlformats.org/officeDocument/2006/relationships/image" Target="../media/image11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a/ab/Internet_of_Things.jpg/1280px-Internet_of_Thing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2" y="3218271"/>
            <a:ext cx="3557847" cy="34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/>
              <a:t>第</a:t>
            </a:r>
            <a:r>
              <a:rPr lang="en-US" altLang="zh-CN" sz="3600" b="0" dirty="0"/>
              <a:t>2</a:t>
            </a:r>
            <a:r>
              <a:rPr lang="zh-CN" altLang="en-US" sz="3600" b="0" dirty="0"/>
              <a:t>章  矩阵运算及其应用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473305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欧新宇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(Xinyu-OU)</a:t>
            </a:r>
          </a:p>
        </p:txBody>
      </p:sp>
    </p:spTree>
    <p:extLst>
      <p:ext uri="{BB962C8B-B14F-4D97-AF65-F5344CB8AC3E}">
        <p14:creationId xmlns:p14="http://schemas.microsoft.com/office/powerpoint/2010/main" val="306515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2.1.3 </a:t>
            </a:r>
            <a:r>
              <a:rPr lang="zh-CN" altLang="en-US" dirty="0">
                <a:latin typeface="微软雅黑" panose="020B0503020204020204" pitchFamily="34" charset="-122"/>
              </a:rPr>
              <a:t>矩阵的乘法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线性变换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6258" y="1468172"/>
            <a:ext cx="8586482" cy="1131888"/>
          </a:xfrm>
          <a:prstGeom prst="rect">
            <a:avLst/>
          </a:prstGeom>
        </p:spPr>
        <p:txBody>
          <a:bodyPr vert="horz" lIns="180000" tIns="180000" rIns="9144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     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对于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变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量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 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　　　　　　，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    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若它们能由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变量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　　　　　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线性表示，即有：</a:t>
            </a:r>
          </a:p>
          <a:p>
            <a:pPr>
              <a:buFontTx/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　　</a:t>
            </a:r>
          </a:p>
          <a:p>
            <a:pPr>
              <a:buFontTx/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   	　　　　　					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                                               </a:t>
            </a:r>
          </a:p>
          <a:p>
            <a:pPr>
              <a:buFontTx/>
              <a:buNone/>
            </a:pP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则称此关系式为变量Ｘ到变量Ｙ的线性变换。可以写成输出向量Y等于系数矩阵A左乘输入向量X：　　　　　　　　　　　　　　	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    </a:t>
            </a:r>
            <a:endParaRPr lang="zh-CN" altLang="zh-CN" sz="2000" dirty="0">
              <a:latin typeface="微软雅黑" panose="020B0503020204020204" pitchFamily="34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1542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0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564709"/>
              </p:ext>
            </p:extLst>
          </p:nvPr>
        </p:nvGraphicFramePr>
        <p:xfrm>
          <a:off x="1766627" y="2553458"/>
          <a:ext cx="4451195" cy="148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9" r:id="rId3" imgW="1867217" imgH="825817" progId="Equation.DSMT4">
                  <p:embed/>
                </p:oleObj>
              </mc:Choice>
              <mc:Fallback>
                <p:oleObj r:id="rId3" imgW="1867217" imgH="825817" progId="Equation.DSMT4">
                  <p:embed/>
                  <p:pic>
                    <p:nvPicPr>
                      <p:cNvPr id="81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627" y="2553458"/>
                        <a:ext cx="4451195" cy="14817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301542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0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011265"/>
              </p:ext>
            </p:extLst>
          </p:nvPr>
        </p:nvGraphicFramePr>
        <p:xfrm>
          <a:off x="1580017" y="4941168"/>
          <a:ext cx="5688151" cy="1450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90" r:id="rId5" imgW="2451417" imgH="825817" progId="Equation.DSMT4">
                  <p:embed/>
                </p:oleObj>
              </mc:Choice>
              <mc:Fallback>
                <p:oleObj r:id="rId5" imgW="2451417" imgH="825817" progId="Equation.DSMT4">
                  <p:embed/>
                  <p:pic>
                    <p:nvPicPr>
                      <p:cNvPr id="819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017" y="4941168"/>
                        <a:ext cx="5688151" cy="14505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32368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0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964781"/>
              </p:ext>
            </p:extLst>
          </p:nvPr>
        </p:nvGraphicFramePr>
        <p:xfrm>
          <a:off x="1917852" y="1680730"/>
          <a:ext cx="2379435" cy="33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91" r:id="rId7" imgW="1272526" imgH="242037" progId="Equation.3">
                  <p:embed/>
                </p:oleObj>
              </mc:Choice>
              <mc:Fallback>
                <p:oleObj r:id="rId7" imgW="1272526" imgH="242037" progId="Equation.3">
                  <p:embed/>
                  <p:pic>
                    <p:nvPicPr>
                      <p:cNvPr id="819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852" y="1680730"/>
                        <a:ext cx="2379435" cy="3360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32368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0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362184"/>
              </p:ext>
            </p:extLst>
          </p:nvPr>
        </p:nvGraphicFramePr>
        <p:xfrm>
          <a:off x="6128254" y="1636375"/>
          <a:ext cx="2916310" cy="38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92" name="公式" r:id="rId9" imgW="1371600" imgH="241200" progId="Equation.3">
                  <p:embed/>
                </p:oleObj>
              </mc:Choice>
              <mc:Fallback>
                <p:oleObj name="公式" r:id="rId9" imgW="1371600" imgH="241200" progId="Equation.3">
                  <p:embed/>
                  <p:pic>
                    <p:nvPicPr>
                      <p:cNvPr id="81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254" y="1636375"/>
                        <a:ext cx="2916310" cy="3803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58538" y="2538868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658538" y="2885654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62901" y="3563126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509498" y="4856757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509497" y="5226089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09497" y="5947363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 rot="5400000">
            <a:off x="3983945" y="3274645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 rot="5400000">
            <a:off x="3336245" y="5635195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 rot="5400000">
            <a:off x="4058621" y="5611087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 rot="5400000">
            <a:off x="5302826" y="5635196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 rot="5400000">
            <a:off x="5974851" y="5611087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 rot="5400000">
            <a:off x="2344810" y="5617103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 rot="2556190">
            <a:off x="4574023" y="5562063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252849" y="1597837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800785" y="1615455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5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2.1.3 </a:t>
            </a:r>
            <a:r>
              <a:rPr lang="zh-CN" altLang="en-US" dirty="0">
                <a:latin typeface="微软雅黑" panose="020B0503020204020204" pitchFamily="34" charset="-122"/>
              </a:rPr>
              <a:t>矩阵的乘法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多次线性变换等价于矩阵连乘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36525" y="1489076"/>
            <a:ext cx="7772400" cy="1133475"/>
          </a:xfrm>
          <a:prstGeom prst="rect">
            <a:avLst/>
          </a:prstGeom>
        </p:spPr>
        <p:txBody>
          <a:bodyPr vert="horz" lIns="180000" tIns="180000" rIns="9144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设				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       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可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写成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Y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=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AX</a:t>
            </a:r>
          </a:p>
          <a:p>
            <a:pPr marL="0" indent="0">
              <a:buNone/>
            </a:pPr>
            <a:endParaRPr lang="zh-CN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及			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</a:rPr>
              <a:t>可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写成Ｘ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=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BT</a:t>
            </a:r>
          </a:p>
          <a:p>
            <a:pPr marL="0" indent="0">
              <a:buNone/>
            </a:pPr>
            <a:endParaRPr lang="zh-CN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则有：</a:t>
            </a:r>
          </a:p>
          <a:p>
            <a:pPr marL="0" indent="0">
              <a:buNone/>
            </a:pPr>
            <a:endParaRPr lang="zh-CN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</a:endParaRP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510148"/>
              </p:ext>
            </p:extLst>
          </p:nvPr>
        </p:nvGraphicFramePr>
        <p:xfrm>
          <a:off x="736472" y="1553638"/>
          <a:ext cx="3775026" cy="82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95" r:id="rId3" imgW="1451266" imgH="420328" progId="Equation.DSMT4">
                  <p:embed/>
                </p:oleObj>
              </mc:Choice>
              <mc:Fallback>
                <p:oleObj r:id="rId3" imgW="1451266" imgH="420328" progId="Equation.DSMT4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72" y="1553638"/>
                        <a:ext cx="3775026" cy="8203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231629"/>
              </p:ext>
            </p:extLst>
          </p:nvPr>
        </p:nvGraphicFramePr>
        <p:xfrm>
          <a:off x="818363" y="2542682"/>
          <a:ext cx="20161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96" r:id="rId5" imgW="967616" imgH="623970" progId="Equation.DSMT4">
                  <p:embed/>
                </p:oleObj>
              </mc:Choice>
              <mc:Fallback>
                <p:oleObj r:id="rId5" imgW="967616" imgH="623970" progId="Equation.DSMT4">
                  <p:embed/>
                  <p:pic>
                    <p:nvPicPr>
                      <p:cNvPr id="92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63" y="2542682"/>
                        <a:ext cx="201612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70791"/>
              </p:ext>
            </p:extLst>
          </p:nvPr>
        </p:nvGraphicFramePr>
        <p:xfrm>
          <a:off x="736472" y="3980180"/>
          <a:ext cx="7608704" cy="2227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97" r:id="rId7" imgW="2692397" imgH="1054397" progId="Equation.DSMT4">
                  <p:embed/>
                </p:oleObj>
              </mc:Choice>
              <mc:Fallback>
                <p:oleObj r:id="rId7" imgW="2692397" imgH="1054397" progId="Equation.DSMT4">
                  <p:embed/>
                  <p:pic>
                    <p:nvPicPr>
                      <p:cNvPr id="922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72" y="3980180"/>
                        <a:ext cx="7608704" cy="22275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3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2.1.3 </a:t>
            </a:r>
            <a:r>
              <a:rPr lang="zh-CN" altLang="en-US" dirty="0">
                <a:latin typeface="微软雅黑" panose="020B0503020204020204" pitchFamily="34" charset="-122"/>
              </a:rPr>
              <a:t>矩阵的乘法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线性方程组看做矩阵乘式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6258" y="1473728"/>
            <a:ext cx="7772400" cy="1131887"/>
          </a:xfrm>
          <a:prstGeom prst="rect">
            <a:avLst/>
          </a:prstGeom>
        </p:spPr>
        <p:txBody>
          <a:bodyPr vert="horz" lIns="180000" tIns="180000" rIns="9144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zh-CN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zh-CN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zh-CN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zh-CN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zh-CN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zh-CN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可看成系数矩阵A与输入变量X的乘积：A*X=b</a:t>
            </a: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732606"/>
              </p:ext>
            </p:extLst>
          </p:nvPr>
        </p:nvGraphicFramePr>
        <p:xfrm>
          <a:off x="358354" y="4436585"/>
          <a:ext cx="6206347" cy="140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08" r:id="rId3" imgW="3022917" imgH="940117" progId="Equation.DSMT4">
                  <p:embed/>
                </p:oleObj>
              </mc:Choice>
              <mc:Fallback>
                <p:oleObj r:id="rId3" imgW="3022917" imgH="940117" progId="Equation.DSMT4">
                  <p:embed/>
                  <p:pic>
                    <p:nvPicPr>
                      <p:cNvPr id="102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54" y="4436585"/>
                        <a:ext cx="6206347" cy="14026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330983"/>
              </p:ext>
            </p:extLst>
          </p:nvPr>
        </p:nvGraphicFramePr>
        <p:xfrm>
          <a:off x="358354" y="2055963"/>
          <a:ext cx="4515329" cy="151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09" r:id="rId5" imgW="1854517" imgH="825817" progId="Equation.DSMT4">
                  <p:embed/>
                </p:oleObj>
              </mc:Choice>
              <mc:Fallback>
                <p:oleObj r:id="rId5" imgW="1854517" imgH="825817" progId="Equation.DSMT4">
                  <p:embed/>
                  <p:pic>
                    <p:nvPicPr>
                      <p:cNvPr id="102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54" y="2055963"/>
                        <a:ext cx="4515329" cy="15124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583091" y="2043457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3091" y="2390243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87454" y="3067715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 rot="5400000">
            <a:off x="2647281" y="2755787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425325" y="4436585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425325" y="4783371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429688" y="5460843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 rot="5400000">
            <a:off x="1943237" y="5122775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 rot="5400000">
            <a:off x="1240618" y="5130305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 rot="5400000">
            <a:off x="3156903" y="5112437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 rot="5400000">
            <a:off x="4691768" y="5119240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rot="5400000">
            <a:off x="6108855" y="5112438"/>
            <a:ext cx="30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2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2.1.3 </a:t>
            </a:r>
            <a:r>
              <a:rPr lang="zh-CN" altLang="en-US" dirty="0">
                <a:latin typeface="微软雅黑" panose="020B0503020204020204" pitchFamily="34" charset="-122"/>
              </a:rPr>
              <a:t>矩阵的乘法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8313" y="1773239"/>
            <a:ext cx="7772400" cy="1131887"/>
          </a:xfrm>
          <a:prstGeom prst="rect">
            <a:avLst/>
          </a:prstGeom>
        </p:spPr>
        <p:txBody>
          <a:bodyPr vert="horz" lIns="180000" tIns="180000" rIns="9144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已知 		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   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，		，求AB和BA</a:t>
            </a:r>
          </a:p>
          <a:p>
            <a:pPr marL="0" indent="0">
              <a:buNone/>
            </a:pPr>
            <a:endParaRPr lang="zh-CN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AB</a:t>
            </a:r>
          </a:p>
          <a:p>
            <a:pPr marL="0" indent="0">
              <a:buNone/>
            </a:pPr>
            <a:endParaRPr lang="zh-CN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BA不成立，因为内阶数不等。</a:t>
            </a:r>
            <a:endParaRPr lang="zh-CN" altLang="zh-CN" sz="2000" dirty="0">
              <a:latin typeface="微软雅黑" panose="020B0503020204020204" pitchFamily="34" charset="-12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372772"/>
              </p:ext>
            </p:extLst>
          </p:nvPr>
        </p:nvGraphicFramePr>
        <p:xfrm>
          <a:off x="1216540" y="1719026"/>
          <a:ext cx="15128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2" r:id="rId3" imgW="1120835" imgH="713374" progId="Equation.DSMT4">
                  <p:embed/>
                </p:oleObj>
              </mc:Choice>
              <mc:Fallback>
                <p:oleObj r:id="rId3" imgW="1120835" imgH="713374" progId="Equation.DSMT4">
                  <p:embed/>
                  <p:pic>
                    <p:nvPicPr>
                      <p:cNvPr id="112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540" y="1719026"/>
                        <a:ext cx="1512887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384528"/>
              </p:ext>
            </p:extLst>
          </p:nvPr>
        </p:nvGraphicFramePr>
        <p:xfrm>
          <a:off x="3057526" y="1729345"/>
          <a:ext cx="12969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3" r:id="rId5" imgW="968037" imgH="713374" progId="Equation.DSMT4">
                  <p:embed/>
                </p:oleObj>
              </mc:Choice>
              <mc:Fallback>
                <p:oleObj r:id="rId5" imgW="968037" imgH="713374" progId="Equation.DSMT4">
                  <p:embed/>
                  <p:pic>
                    <p:nvPicPr>
                      <p:cNvPr id="112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6" y="1729345"/>
                        <a:ext cx="1296987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373941"/>
              </p:ext>
            </p:extLst>
          </p:nvPr>
        </p:nvGraphicFramePr>
        <p:xfrm>
          <a:off x="1174470" y="3207171"/>
          <a:ext cx="4824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4" r:id="rId7" imgW="3618247" imgH="711208" progId="Equation.DSMT4">
                  <p:embed/>
                </p:oleObj>
              </mc:Choice>
              <mc:Fallback>
                <p:oleObj r:id="rId7" imgW="3618247" imgH="711208" progId="Equation.DSMT4">
                  <p:embed/>
                  <p:pic>
                    <p:nvPicPr>
                      <p:cNvPr id="1126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470" y="3207171"/>
                        <a:ext cx="482441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524235"/>
              </p:ext>
            </p:extLst>
          </p:nvPr>
        </p:nvGraphicFramePr>
        <p:xfrm>
          <a:off x="1145102" y="4272022"/>
          <a:ext cx="15843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5" r:id="rId9" imgW="968037" imgH="713374" progId="Equation.DSMT4">
                  <p:embed/>
                </p:oleObj>
              </mc:Choice>
              <mc:Fallback>
                <p:oleObj r:id="rId9" imgW="968037" imgH="713374" progId="Equation.DSMT4">
                  <p:embed/>
                  <p:pic>
                    <p:nvPicPr>
                      <p:cNvPr id="1126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102" y="4272022"/>
                        <a:ext cx="158432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9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2.1.3 </a:t>
            </a:r>
            <a:r>
              <a:rPr lang="zh-CN" altLang="en-US" dirty="0">
                <a:latin typeface="微软雅黑" panose="020B0503020204020204" pitchFamily="34" charset="-122"/>
              </a:rPr>
              <a:t>矩阵的乘法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77123" y="3079594"/>
            <a:ext cx="5976938" cy="1131887"/>
          </a:xfrm>
          <a:prstGeom prst="rect">
            <a:avLst/>
          </a:prstGeom>
        </p:spPr>
        <p:txBody>
          <a:bodyPr vert="horz" lIns="180000" tIns="180000" rIns="91440" bIns="45720" rtlCol="0">
            <a:norm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</a:rPr>
              <a:t>解：</a:t>
            </a:r>
          </a:p>
          <a:p>
            <a:pPr>
              <a:buFontTx/>
              <a:buNone/>
            </a:pP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buFontTx/>
              <a:buNone/>
            </a:pP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200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286636"/>
              </p:ext>
            </p:extLst>
          </p:nvPr>
        </p:nvGraphicFramePr>
        <p:xfrm>
          <a:off x="1651420" y="2181667"/>
          <a:ext cx="14398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0" r:id="rId3" imgW="966775" imgH="254648" progId="Equation.DSMT4">
                  <p:embed/>
                </p:oleObj>
              </mc:Choice>
              <mc:Fallback>
                <p:oleObj r:id="rId3" imgW="966775" imgH="254648" progId="Equation.DSMT4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420" y="2181667"/>
                        <a:ext cx="14398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916146"/>
              </p:ext>
            </p:extLst>
          </p:nvPr>
        </p:nvGraphicFramePr>
        <p:xfrm>
          <a:off x="3365920" y="1895916"/>
          <a:ext cx="9366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1" r:id="rId5" imgW="521923" imgH="712754" progId="Equation.DSMT4">
                  <p:embed/>
                </p:oleObj>
              </mc:Choice>
              <mc:Fallback>
                <p:oleObj r:id="rId5" imgW="521923" imgH="712754" progId="Equation.DSMT4">
                  <p:embed/>
                  <p:pic>
                    <p:nvPicPr>
                      <p:cNvPr id="122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920" y="1895916"/>
                        <a:ext cx="93662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424131"/>
              </p:ext>
            </p:extLst>
          </p:nvPr>
        </p:nvGraphicFramePr>
        <p:xfrm>
          <a:off x="386661" y="3550586"/>
          <a:ext cx="6725453" cy="132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2" r:id="rId7" imgW="2716938" imgH="711208" progId="Equation.DSMT4">
                  <p:embed/>
                </p:oleObj>
              </mc:Choice>
              <mc:Fallback>
                <p:oleObj r:id="rId7" imgW="2716938" imgH="711208" progId="Equation.DSMT4">
                  <p:embed/>
                  <p:pic>
                    <p:nvPicPr>
                      <p:cNvPr id="1229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61" y="3550586"/>
                        <a:ext cx="6725453" cy="13217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665531"/>
              </p:ext>
            </p:extLst>
          </p:nvPr>
        </p:nvGraphicFramePr>
        <p:xfrm>
          <a:off x="386661" y="5089585"/>
          <a:ext cx="7021536" cy="108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3" r:id="rId9" imgW="3567469" imgH="711208" progId="Equation.DSMT4">
                  <p:embed/>
                </p:oleObj>
              </mc:Choice>
              <mc:Fallback>
                <p:oleObj r:id="rId9" imgW="3567469" imgH="711208" progId="Equation.DSMT4">
                  <p:embed/>
                  <p:pic>
                    <p:nvPicPr>
                      <p:cNvPr id="1229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61" y="5089585"/>
                        <a:ext cx="7021536" cy="1085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6257" y="1457267"/>
            <a:ext cx="86258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74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2.1.3 </a:t>
            </a:r>
            <a:r>
              <a:rPr lang="zh-CN" altLang="en-US" dirty="0">
                <a:latin typeface="微软雅黑" panose="020B0503020204020204" pitchFamily="34" charset="-122"/>
              </a:rPr>
              <a:t>矩阵的乘法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矩阵乘法与标量乘法的不同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6258" y="1387475"/>
            <a:ext cx="8712082" cy="1131888"/>
          </a:xfrm>
          <a:prstGeom prst="rect">
            <a:avLst/>
          </a:prstGeom>
        </p:spPr>
        <p:txBody>
          <a:bodyPr vert="horz" lIns="180000" tIns="180000" rIns="9144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（1）矩阵乘法不满足交换律，即在一般情况下AB</a:t>
            </a:r>
            <a:r>
              <a:rPr lang="zh-CN" altLang="zh-CN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≠BA.</a:t>
            </a:r>
          </a:p>
          <a:p>
            <a:pPr>
              <a:buFontTx/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（2）不能由AB=0，推出A=0或B=0. </a:t>
            </a:r>
          </a:p>
          <a:p>
            <a:pPr>
              <a:spcBef>
                <a:spcPts val="2400"/>
              </a:spcBef>
              <a:buFontTx/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比如  				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      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却有AB=0.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（3）不能由AC=AB,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A≠0,推出B=C。上题若设 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             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 ，同样有AB=AC=0，但B≠C。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要注意，有些我们习惯的标量运算的公式，其中隐含地包含了乘法交换律，这些公式在矩阵运算中也不能使用。如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839609"/>
              </p:ext>
            </p:extLst>
          </p:nvPr>
        </p:nvGraphicFramePr>
        <p:xfrm>
          <a:off x="1042988" y="2569769"/>
          <a:ext cx="33131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70" r:id="rId3" imgW="1626623" imgH="457716" progId="Equation.DSMT4">
                  <p:embed/>
                </p:oleObj>
              </mc:Choice>
              <mc:Fallback>
                <p:oleObj r:id="rId3" imgW="1626623" imgH="457716" progId="Equation.DSMT4">
                  <p:embed/>
                  <p:pic>
                    <p:nvPicPr>
                      <p:cNvPr id="133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9769"/>
                        <a:ext cx="3313112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305749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0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57868"/>
              </p:ext>
            </p:extLst>
          </p:nvPr>
        </p:nvGraphicFramePr>
        <p:xfrm>
          <a:off x="5803632" y="3323374"/>
          <a:ext cx="9366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71" r:id="rId5" imgW="700946" imgH="458910" progId="Equation.DSMT4">
                  <p:embed/>
                </p:oleObj>
              </mc:Choice>
              <mc:Fallback>
                <p:oleObj r:id="rId5" imgW="700946" imgH="458910" progId="Equation.DSMT4">
                  <p:embed/>
                  <p:pic>
                    <p:nvPicPr>
                      <p:cNvPr id="133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632" y="3323374"/>
                        <a:ext cx="936625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886139"/>
              </p:ext>
            </p:extLst>
          </p:nvPr>
        </p:nvGraphicFramePr>
        <p:xfrm>
          <a:off x="2370053" y="5235185"/>
          <a:ext cx="3972094" cy="811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72" r:id="rId7" imgW="1473517" imgH="444817" progId="Equation.DSMT4">
                  <p:embed/>
                </p:oleObj>
              </mc:Choice>
              <mc:Fallback>
                <p:oleObj r:id="rId7" imgW="1473517" imgH="444817" progId="Equation.DSMT4">
                  <p:embed/>
                  <p:pic>
                    <p:nvPicPr>
                      <p:cNvPr id="1331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053" y="5235185"/>
                        <a:ext cx="3972094" cy="81193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ED7D3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495691" y="5456484"/>
            <a:ext cx="203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空间位置不能颠倒</a:t>
            </a:r>
            <a:endParaRPr lang="zh-CN" altLang="en-US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6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2.1.3 </a:t>
            </a:r>
            <a:r>
              <a:rPr lang="zh-CN" altLang="en-US" dirty="0">
                <a:latin typeface="微软雅黑" panose="020B0503020204020204" pitchFamily="34" charset="-122"/>
              </a:rPr>
              <a:t>矩阵的乘法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矩阵乘法满足的规律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16258" y="1468172"/>
            <a:ext cx="8617190" cy="3095202"/>
          </a:xfrm>
          <a:prstGeom prst="rect">
            <a:avLst/>
          </a:prstGeom>
        </p:spPr>
        <p:txBody>
          <a:bodyPr vert="horz" lIns="180000" tIns="180000" rIns="9144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60000">
              <a:lnSpc>
                <a:spcPct val="18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(AB)C=A(BC)</a:t>
            </a:r>
          </a:p>
          <a:p>
            <a:pPr marL="0" indent="-360000">
              <a:lnSpc>
                <a:spcPct val="18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A(B+C)=AB+AC, (A+B)C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=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AC+BC</a:t>
            </a:r>
          </a:p>
          <a:p>
            <a:pPr marL="0" indent="-360000">
              <a:lnSpc>
                <a:spcPct val="18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l-GR" altLang="en-US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λ</a:t>
            </a:r>
            <a:r>
              <a:rPr lang="zh-CN" altLang="en-US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(AB)= (</a:t>
            </a:r>
            <a:r>
              <a:rPr lang="el-GR" altLang="en-US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λ</a:t>
            </a:r>
            <a:r>
              <a:rPr lang="zh-CN" altLang="en-US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A)B=A(</a:t>
            </a:r>
            <a:r>
              <a:rPr lang="el-GR" altLang="en-US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λ</a:t>
            </a:r>
            <a:r>
              <a:rPr lang="zh-CN" altLang="en-US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B)</a:t>
            </a:r>
          </a:p>
          <a:p>
            <a:pPr marL="0" indent="-360000">
              <a:lnSpc>
                <a:spcPct val="18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zh-CN" altLang="en-US" sz="2000" baseline="-25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m×n</a:t>
            </a:r>
            <a:r>
              <a:rPr lang="zh-CN" altLang="en-US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zh-CN" altLang="en-US" sz="2000" baseline="-25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= I</a:t>
            </a:r>
            <a:r>
              <a:rPr lang="zh-CN" altLang="en-US" sz="2000" baseline="-25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zh-CN" altLang="en-US" sz="2000" baseline="-25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m×n </a:t>
            </a:r>
            <a:r>
              <a:rPr lang="zh-CN" altLang="en-US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= A</a:t>
            </a:r>
            <a:r>
              <a:rPr lang="zh-CN" altLang="en-US" sz="2000" baseline="-25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m×n</a:t>
            </a:r>
          </a:p>
          <a:p>
            <a:pPr marL="0" indent="-360000">
              <a:lnSpc>
                <a:spcPct val="18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设A，B均为下（上）三角方阵，则C=AB也是下（上）三角方阵，且C的对角主元逐项等于A和B的对角主元的乘积。如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961085"/>
              </p:ext>
            </p:extLst>
          </p:nvPr>
        </p:nvGraphicFramePr>
        <p:xfrm>
          <a:off x="740254" y="5119391"/>
          <a:ext cx="6574945" cy="131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5" r:id="rId3" imgW="3783275" imgH="711208" progId="Equation.DSMT4">
                  <p:embed/>
                </p:oleObj>
              </mc:Choice>
              <mc:Fallback>
                <p:oleObj r:id="rId3" imgW="3783275" imgH="711208" progId="Equation.DSMT4">
                  <p:embed/>
                  <p:pic>
                    <p:nvPicPr>
                      <p:cNvPr id="1433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4" y="5119391"/>
                        <a:ext cx="6574945" cy="1310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124753" y="1785668"/>
            <a:ext cx="2380891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空间位置不能变</a:t>
            </a:r>
            <a:endParaRPr lang="en-US" altLang="zh-CN" sz="2000" dirty="0" smtClean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时间位置可以变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000" name="Picture 8" descr="https://ss0.baidu.com/6ONWsjip0QIZ8tyhnq/it/u=1797453846,1955870982&amp;fm=58&amp;bpow=720&amp;bpoh=50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78" y="2923960"/>
            <a:ext cx="11525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4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2.1.4  </a:t>
            </a:r>
            <a:r>
              <a:rPr lang="zh-CN" altLang="en-US" dirty="0">
                <a:latin typeface="微软雅黑" panose="020B0503020204020204" pitchFamily="34" charset="-122"/>
              </a:rPr>
              <a:t>矩阵的转置 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矩阵乘法满足的规律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5655" y="1503892"/>
            <a:ext cx="8047848" cy="2163549"/>
          </a:xfrm>
          <a:prstGeom prst="rect">
            <a:avLst/>
          </a:prstGeom>
        </p:spPr>
        <p:txBody>
          <a:bodyPr vert="horz" lIns="0" tIns="72000" rIns="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000" b="1" dirty="0" smtClean="0">
                <a:latin typeface="微软雅黑" panose="020B0503020204020204" pitchFamily="34" charset="-122"/>
              </a:rPr>
              <a:t>定义2.5 </a:t>
            </a:r>
            <a:r>
              <a:rPr lang="en-US" altLang="zh-CN" sz="2000" b="1" dirty="0" smtClean="0"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设A是一个m</a:t>
            </a:r>
            <a:r>
              <a:rPr lang="zh-CN" altLang="zh-CN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×n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矩阵，将矩阵中所有i行j列的元素a(i,j)换到j行i列位置，得到的一个n×m矩阵，称为A的转置矩阵，记作A</a:t>
            </a:r>
            <a:r>
              <a:rPr lang="zh-CN" altLang="zh-CN" sz="2000" baseline="30000" dirty="0" smtClean="0">
                <a:latin typeface="微软雅黑" panose="020B0503020204020204" pitchFamily="34" charset="-122"/>
              </a:rPr>
              <a:t>T</a:t>
            </a:r>
            <a:r>
              <a:rPr lang="zh-CN" altLang="en-US" sz="2000" baseline="30000" dirty="0" smtClean="0">
                <a:latin typeface="微软雅黑" panose="020B0503020204020204" pitchFamily="34" charset="-122"/>
              </a:rPr>
              <a:t>。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在MATLAB中记作A’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。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例如：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zh-CN" altLang="zh-CN" sz="2000" dirty="0">
              <a:latin typeface="微软雅黑" panose="020B0503020204020204" pitchFamily="34" charset="-12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42109"/>
              </p:ext>
            </p:extLst>
          </p:nvPr>
        </p:nvGraphicFramePr>
        <p:xfrm>
          <a:off x="1043526" y="4192438"/>
          <a:ext cx="2602502" cy="92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12" r:id="rId3" imgW="968458" imgH="458910" progId="Equation.DSMT4">
                  <p:embed/>
                </p:oleObj>
              </mc:Choice>
              <mc:Fallback>
                <p:oleObj r:id="rId3" imgW="968458" imgH="458910" progId="Equation.DSMT4">
                  <p:embed/>
                  <p:pic>
                    <p:nvPicPr>
                      <p:cNvPr id="153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526" y="4192438"/>
                        <a:ext cx="2602502" cy="9294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764620"/>
              </p:ext>
            </p:extLst>
          </p:nvPr>
        </p:nvGraphicFramePr>
        <p:xfrm>
          <a:off x="4086323" y="3994127"/>
          <a:ext cx="2555107" cy="127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13" r:id="rId5" imgW="815239" imgH="713374" progId="Equation.DSMT4">
                  <p:embed/>
                </p:oleObj>
              </mc:Choice>
              <mc:Fallback>
                <p:oleObj r:id="rId5" imgW="815239" imgH="713374" progId="Equation.DSMT4">
                  <p:embed/>
                  <p:pic>
                    <p:nvPicPr>
                      <p:cNvPr id="1536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323" y="3994127"/>
                        <a:ext cx="2555107" cy="12787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4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2.1.4  </a:t>
            </a:r>
            <a:r>
              <a:rPr lang="zh-CN" altLang="en-US" dirty="0">
                <a:latin typeface="微软雅黑" panose="020B0503020204020204" pitchFamily="34" charset="-122"/>
              </a:rPr>
              <a:t>矩阵的转置 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矩阵乘法满足的规律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5655" y="1503892"/>
            <a:ext cx="8047848" cy="2163549"/>
          </a:xfrm>
          <a:prstGeom prst="rect">
            <a:avLst/>
          </a:prstGeom>
        </p:spPr>
        <p:txBody>
          <a:bodyPr vert="horz" lIns="0" tIns="72000" rIns="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矩阵</a:t>
            </a:r>
            <a:r>
              <a:rPr lang="zh-CN" altLang="zh-CN" sz="2000" dirty="0">
                <a:latin typeface="微软雅黑" panose="020B0503020204020204" pitchFamily="34" charset="-122"/>
              </a:rPr>
              <a:t>转置满足以下运算规律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</a:rPr>
              <a:t>（1）　　　　</a:t>
            </a:r>
            <a:r>
              <a:rPr lang="en-US" altLang="zh-CN" sz="2000" dirty="0">
                <a:latin typeface="微软雅黑" panose="020B0503020204020204" pitchFamily="34" charset="-122"/>
              </a:rPr>
              <a:t>         </a:t>
            </a:r>
            <a:r>
              <a:rPr lang="zh-CN" altLang="zh-CN" sz="2000" dirty="0">
                <a:latin typeface="微软雅黑" panose="020B0503020204020204" pitchFamily="34" charset="-122"/>
              </a:rPr>
              <a:t>（2）　　　　　　　　</a:t>
            </a:r>
          </a:p>
          <a:p>
            <a:pPr>
              <a:lnSpc>
                <a:spcPct val="150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</a:rPr>
              <a:t>（3）		　　（4）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定义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</a:rPr>
              <a:t>如果阶方阵满足A</a:t>
            </a:r>
            <a:r>
              <a:rPr lang="zh-CN" altLang="zh-CN" sz="2000" baseline="30000" dirty="0">
                <a:latin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</a:rPr>
              <a:t>＝A，则称A为</a:t>
            </a:r>
            <a:r>
              <a:rPr lang="zh-CN" altLang="zh-CN" sz="2000" dirty="0">
                <a:solidFill>
                  <a:srgbClr val="3366FF"/>
                </a:solidFill>
                <a:latin typeface="微软雅黑" panose="020B0503020204020204" pitchFamily="34" charset="-122"/>
              </a:rPr>
              <a:t>对称矩阵</a:t>
            </a:r>
            <a:r>
              <a:rPr lang="zh-CN" altLang="zh-CN" sz="2000" dirty="0">
                <a:latin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</a:rPr>
              <a:t>如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endParaRPr lang="zh-CN" altLang="zh-CN" sz="2000" dirty="0">
              <a:latin typeface="微软雅黑" panose="020B0503020204020204" pitchFamily="34" charset="-122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434739"/>
              </p:ext>
            </p:extLst>
          </p:nvPr>
        </p:nvGraphicFramePr>
        <p:xfrm>
          <a:off x="992847" y="2241775"/>
          <a:ext cx="10810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04" r:id="rId3" imgW="700336" imgH="305780" progId="Equation.DSMT4">
                  <p:embed/>
                </p:oleObj>
              </mc:Choice>
              <mc:Fallback>
                <p:oleObj r:id="rId3" imgW="700336" imgH="305780" progId="Equation.DSMT4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847" y="2241775"/>
                        <a:ext cx="10810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229341"/>
              </p:ext>
            </p:extLst>
          </p:nvPr>
        </p:nvGraphicFramePr>
        <p:xfrm>
          <a:off x="3417872" y="2265050"/>
          <a:ext cx="19034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05" r:id="rId5" imgW="1248710" imgH="280568" progId="Equation.DSMT4">
                  <p:embed/>
                </p:oleObj>
              </mc:Choice>
              <mc:Fallback>
                <p:oleObj r:id="rId5" imgW="1248710" imgH="280568" progId="Equation.DSMT4">
                  <p:embed/>
                  <p:pic>
                    <p:nvPicPr>
                      <p:cNvPr id="1638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72" y="2265050"/>
                        <a:ext cx="1903413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021027"/>
              </p:ext>
            </p:extLst>
          </p:nvPr>
        </p:nvGraphicFramePr>
        <p:xfrm>
          <a:off x="992847" y="2842645"/>
          <a:ext cx="15128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06" r:id="rId7" imgW="866172" imgH="280447" progId="Equation.DSMT4">
                  <p:embed/>
                </p:oleObj>
              </mc:Choice>
              <mc:Fallback>
                <p:oleObj r:id="rId7" imgW="866172" imgH="280447" progId="Equation.DSMT4">
                  <p:embed/>
                  <p:pic>
                    <p:nvPicPr>
                      <p:cNvPr id="163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847" y="2842645"/>
                        <a:ext cx="151288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635933"/>
              </p:ext>
            </p:extLst>
          </p:nvPr>
        </p:nvGraphicFramePr>
        <p:xfrm>
          <a:off x="3417872" y="2847199"/>
          <a:ext cx="143986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07" r:id="rId9" imgW="955304" imgH="280447" progId="Equation.DSMT4">
                  <p:embed/>
                </p:oleObj>
              </mc:Choice>
              <mc:Fallback>
                <p:oleObj r:id="rId9" imgW="955304" imgH="280447" progId="Equation.DSMT4">
                  <p:embed/>
                  <p:pic>
                    <p:nvPicPr>
                      <p:cNvPr id="1638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72" y="2847199"/>
                        <a:ext cx="1439862" cy="3127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3366FF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436205"/>
              </p:ext>
            </p:extLst>
          </p:nvPr>
        </p:nvGraphicFramePr>
        <p:xfrm>
          <a:off x="1206919" y="4885787"/>
          <a:ext cx="3162659" cy="141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08" r:id="rId11" imgW="1196193" imgH="712754" progId="Equation.DSMT4">
                  <p:embed/>
                </p:oleObj>
              </mc:Choice>
              <mc:Fallback>
                <p:oleObj r:id="rId11" imgW="1196193" imgH="712754" progId="Equation.DSMT4">
                  <p:embed/>
                  <p:pic>
                    <p:nvPicPr>
                      <p:cNvPr id="1639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919" y="4885787"/>
                        <a:ext cx="3162659" cy="1418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042727" y="2809743"/>
            <a:ext cx="316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可以脱括号，但是要注意顺序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2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2.2  </a:t>
            </a:r>
            <a:r>
              <a:rPr lang="zh-CN" altLang="en-US" dirty="0">
                <a:latin typeface="微软雅黑" panose="020B0503020204020204" pitchFamily="34" charset="-122"/>
              </a:rPr>
              <a:t>矩阵的逆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例：已知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变量到变量的线性变换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35355" y="2708695"/>
            <a:ext cx="8873290" cy="3462409"/>
          </a:xfrm>
          <a:prstGeom prst="rect">
            <a:avLst/>
          </a:prstGeom>
        </p:spPr>
        <p:txBody>
          <a:bodyPr vert="horz" lIns="180000" tIns="180000" rIns="9144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algn="just"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      现在要研究它的逆运算，即变量Y到变量X的线性变换:</a:t>
            </a:r>
          </a:p>
          <a:p>
            <a:pPr algn="ctr">
              <a:buFontTx/>
              <a:buNone/>
            </a:pP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X = VY</a:t>
            </a:r>
            <a:endParaRPr lang="en-US" altLang="zh-CN" sz="2000" dirty="0">
              <a:solidFill>
                <a:srgbClr val="3366FF"/>
              </a:solidFill>
              <a:latin typeface="微软雅黑" panose="020B0503020204020204" pitchFamily="34" charset="-122"/>
            </a:endParaRPr>
          </a:p>
          <a:p>
            <a:pPr marL="0" indent="0" algn="just"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      称V为A的逆矩阵。对于数的乘法y=ax，想用变量来表示变量，当a</a:t>
            </a:r>
            <a:r>
              <a:rPr lang="zh-CN" altLang="en-US" sz="2000" dirty="0" smtClean="0">
                <a:latin typeface="微软雅黑" panose="020B0503020204020204" pitchFamily="34" charset="-122"/>
                <a:sym typeface="Arial" panose="020B0604020202020204" pitchFamily="34" charset="0"/>
              </a:rPr>
              <a:t>≠0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时，可写成x=a</a:t>
            </a:r>
            <a:r>
              <a:rPr lang="zh-CN" altLang="en-US" sz="2000" baseline="30000" dirty="0" smtClean="0">
                <a:latin typeface="微软雅黑" panose="020B0503020204020204" pitchFamily="34" charset="-122"/>
              </a:rPr>
              <a:t>-1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y。自然地联想到，是否可以把式（2.2.1）中的系数矩阵也“搬”到等式的另一边，从而得到该式的逆变换： </a:t>
            </a:r>
          </a:p>
          <a:p>
            <a:pPr marL="0" indent="0" algn="ctr">
              <a:buFontTx/>
              <a:buNone/>
            </a:pP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2000" baseline="30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-1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Y = X</a:t>
            </a:r>
          </a:p>
          <a:p>
            <a:pPr marL="0" indent="0" algn="just"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逆矩阵是否存在？如果存在，又如何求得？这是一个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极为“重要”的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问题。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956223"/>
              </p:ext>
            </p:extLst>
          </p:nvPr>
        </p:nvGraphicFramePr>
        <p:xfrm>
          <a:off x="742529" y="1587589"/>
          <a:ext cx="6619509" cy="1121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6" name="Equation" r:id="rId3" imgW="4102157" imgH="711317" progId="Equation.DSMT4">
                  <p:embed/>
                </p:oleObj>
              </mc:Choice>
              <mc:Fallback>
                <p:oleObj name="Equation" r:id="rId3" imgW="4102157" imgH="711317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29" y="1587589"/>
                        <a:ext cx="6619509" cy="11211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60258" y="1938176"/>
            <a:ext cx="3970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4" name="文本框 3"/>
          <p:cNvSpPr txBox="1"/>
          <p:nvPr/>
        </p:nvSpPr>
        <p:spPr>
          <a:xfrm>
            <a:off x="2775622" y="5987516"/>
            <a:ext cx="416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/>
              <a:t>Y</a:t>
            </a:r>
            <a:r>
              <a:rPr lang="en-US" altLang="zh-CN" sz="3200" dirty="0" smtClean="0"/>
              <a:t> = 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sz="3200" b="1" i="1" dirty="0" smtClean="0"/>
              <a:t>X   </a:t>
            </a:r>
            <a:r>
              <a:rPr lang="en-US" altLang="zh-CN" sz="3200" b="1" i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=&gt;</a:t>
            </a:r>
            <a:r>
              <a:rPr lang="en-US" altLang="zh-CN" sz="3200" b="1" i="1" dirty="0" smtClean="0"/>
              <a:t>   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sz="3200" b="1" i="1" baseline="30000" dirty="0" smtClean="0">
                <a:solidFill>
                  <a:srgbClr val="FF0000"/>
                </a:solidFill>
              </a:rPr>
              <a:t>-1</a:t>
            </a:r>
            <a:r>
              <a:rPr lang="en-US" altLang="zh-CN" sz="3200" b="1" i="1" dirty="0" smtClean="0"/>
              <a:t>Y = X</a:t>
            </a:r>
            <a:endParaRPr lang="zh-CN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9909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48253"/>
            <a:ext cx="9144000" cy="593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</a:rPr>
              <a:t>学习目标</a:t>
            </a:r>
            <a:r>
              <a:rPr lang="en-US" altLang="zh-CN" sz="2400" dirty="0">
                <a:latin typeface="微软雅黑" panose="020B0503020204020204" pitchFamily="34" charset="-122"/>
              </a:rPr>
              <a:t>】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       把</a:t>
            </a:r>
            <a:r>
              <a:rPr lang="zh-CN" altLang="en-US" sz="2400" dirty="0">
                <a:latin typeface="微软雅黑" panose="020B0503020204020204" pitchFamily="34" charset="-122"/>
              </a:rPr>
              <a:t>多个线性系统相互联接，构成更大、更复杂的系统，是线性代数要完成的重要任务，这就需要建立矩阵代数的理论和算法。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Outline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06" y="4158413"/>
            <a:ext cx="182895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2.2  </a:t>
            </a:r>
            <a:r>
              <a:rPr lang="zh-CN" altLang="en-US" dirty="0">
                <a:latin typeface="微软雅黑" panose="020B0503020204020204" pitchFamily="34" charset="-122"/>
              </a:rPr>
              <a:t>矩阵的逆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逆矩阵的定义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6258" y="1489736"/>
            <a:ext cx="8729334" cy="1981976"/>
          </a:xfrm>
          <a:prstGeom prst="rect">
            <a:avLst/>
          </a:prstGeom>
        </p:spPr>
        <p:txBody>
          <a:bodyPr vert="horz" lIns="180000" tIns="180000" rIns="9144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定义2.7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设为A为n阶方阵，若存在n阶方阵V，使得AV = I</a:t>
            </a:r>
            <a:r>
              <a:rPr lang="zh-CN" altLang="en-US" sz="20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，其中I</a:t>
            </a:r>
            <a:r>
              <a:rPr lang="zh-CN" altLang="en-US" sz="20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为n阶单位矩阵，则称为A可逆矩阵或是可逆的，并称V为A的逆矩阵。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如果A的逆矩阵为V，记A</a:t>
            </a:r>
            <a:r>
              <a:rPr lang="zh-CN" altLang="en-US" sz="2000" baseline="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 V，显然，V的逆矩阵为A，记V</a:t>
            </a:r>
            <a:r>
              <a:rPr lang="zh-CN" altLang="en-US" sz="2000" baseline="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=A，我们也称矩阵A和矩阵V互逆。</a:t>
            </a:r>
          </a:p>
          <a:p>
            <a:pPr marL="0" indent="0">
              <a:buNone/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例2.8 设 </a:t>
            </a:r>
          </a:p>
          <a:p>
            <a:pPr marL="0" indent="0">
              <a:buNone/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故A,B互逆，C,D也互逆。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37453"/>
              </p:ext>
            </p:extLst>
          </p:nvPr>
        </p:nvGraphicFramePr>
        <p:xfrm>
          <a:off x="1575400" y="3713672"/>
          <a:ext cx="15843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9" r:id="rId3" imgW="726107" imgH="458711" progId="Equation.DSMT4">
                  <p:embed/>
                </p:oleObj>
              </mc:Choice>
              <mc:Fallback>
                <p:oleObj r:id="rId3" imgW="726107" imgH="458711" progId="Equation.DSMT4">
                  <p:embed/>
                  <p:pic>
                    <p:nvPicPr>
                      <p:cNvPr id="184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400" y="3713672"/>
                        <a:ext cx="1584325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41403"/>
              </p:ext>
            </p:extLst>
          </p:nvPr>
        </p:nvGraphicFramePr>
        <p:xfrm>
          <a:off x="3237261" y="3768441"/>
          <a:ext cx="29527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40" r:id="rId5" imgW="2019617" imgH="457517" progId="Equation.DSMT4">
                  <p:embed/>
                </p:oleObj>
              </mc:Choice>
              <mc:Fallback>
                <p:oleObj r:id="rId5" imgW="2019617" imgH="457517" progId="Equation.DSMT4">
                  <p:embed/>
                  <p:pic>
                    <p:nvPicPr>
                      <p:cNvPr id="184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261" y="3768441"/>
                        <a:ext cx="295275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062530"/>
              </p:ext>
            </p:extLst>
          </p:nvPr>
        </p:nvGraphicFramePr>
        <p:xfrm>
          <a:off x="1428751" y="4706520"/>
          <a:ext cx="19431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41" r:id="rId7" imgW="1031703" imgH="713374" progId="Equation.DSMT4">
                  <p:embed/>
                </p:oleObj>
              </mc:Choice>
              <mc:Fallback>
                <p:oleObj r:id="rId7" imgW="1031703" imgH="713374" progId="Equation.DSMT4">
                  <p:embed/>
                  <p:pic>
                    <p:nvPicPr>
                      <p:cNvPr id="1843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1" y="4706520"/>
                        <a:ext cx="19431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183833"/>
              </p:ext>
            </p:extLst>
          </p:nvPr>
        </p:nvGraphicFramePr>
        <p:xfrm>
          <a:off x="3714752" y="4706520"/>
          <a:ext cx="26638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42" r:id="rId9" imgW="2197397" imgH="711317" progId="Equation.DSMT4">
                  <p:embed/>
                </p:oleObj>
              </mc:Choice>
              <mc:Fallback>
                <p:oleObj r:id="rId9" imgW="2197397" imgH="711317" progId="Equation.DSMT4">
                  <p:embed/>
                  <p:pic>
                    <p:nvPicPr>
                      <p:cNvPr id="184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2" y="4706520"/>
                        <a:ext cx="2663825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3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2.2  </a:t>
            </a:r>
            <a:r>
              <a:rPr lang="zh-CN" altLang="en-US" dirty="0">
                <a:latin typeface="微软雅黑" panose="020B0503020204020204" pitchFamily="34" charset="-122"/>
              </a:rPr>
              <a:t>矩阵的逆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逆矩阵的性质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6258" y="1489736"/>
            <a:ext cx="8729334" cy="1131887"/>
          </a:xfrm>
          <a:prstGeom prst="rect">
            <a:avLst/>
          </a:prstGeom>
        </p:spPr>
        <p:txBody>
          <a:bodyPr vert="horz" lIns="180000" tIns="180000" rIns="9144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如果矩阵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可逆，则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的逆矩阵唯一。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为同阶可逆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方阵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，且满足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AB=I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BA=I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，即矩阵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互逆。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可逆，则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也可逆，且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(A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=A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可逆，数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λ≠0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λA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可逆，且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λA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=A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λ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均为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阶可逆方阵，则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也可逆，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AB)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 baseline="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 (B</a:t>
            </a:r>
            <a:r>
              <a:rPr lang="en-US" altLang="zh-CN" sz="2000" baseline="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)(A</a:t>
            </a:r>
            <a:r>
              <a:rPr lang="en-US" altLang="zh-CN" sz="2000" baseline="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此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性质可推广至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个同阶方阵连乘的情况： 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103879"/>
              </p:ext>
            </p:extLst>
          </p:nvPr>
        </p:nvGraphicFramePr>
        <p:xfrm>
          <a:off x="1392360" y="4769060"/>
          <a:ext cx="4416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0" r:id="rId3" imgW="2109432" imgH="279838" progId="Equation.DSMT4">
                  <p:embed/>
                </p:oleObj>
              </mc:Choice>
              <mc:Fallback>
                <p:oleObj r:id="rId3" imgW="2109432" imgH="279838" progId="Equation.DSMT4">
                  <p:embed/>
                  <p:pic>
                    <p:nvPicPr>
                      <p:cNvPr id="194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360" y="4769060"/>
                        <a:ext cx="44164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31548" y="4742199"/>
            <a:ext cx="3371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80501" y="4742199"/>
            <a:ext cx="3371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2.2  </a:t>
            </a:r>
            <a:r>
              <a:rPr lang="zh-CN" altLang="en-US" dirty="0">
                <a:latin typeface="微软雅黑" panose="020B0503020204020204" pitchFamily="34" charset="-122"/>
              </a:rPr>
              <a:t>矩阵的逆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逆矩阵的求法：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7521" y="1492640"/>
            <a:ext cx="8357740" cy="1133475"/>
          </a:xfrm>
          <a:prstGeom prst="rect">
            <a:avLst/>
          </a:prstGeom>
        </p:spPr>
        <p:txBody>
          <a:bodyPr vert="horz" lIns="180000" tIns="180000" rIns="91440" bIns="45720" rtlCol="0">
            <a:normAutofit fontScale="25000" lnSpcReduction="20000"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8000" dirty="0" smtClean="0">
                <a:latin typeface="微软雅黑" panose="020B0503020204020204" pitchFamily="34" charset="-122"/>
              </a:rPr>
              <a:t>按定义求，设二阶方阵A的逆阵为V，			　　　　　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8000" dirty="0" smtClean="0">
                <a:latin typeface="微软雅黑" panose="020B0503020204020204" pitchFamily="34" charset="-122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8000" dirty="0" smtClean="0">
              <a:latin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8000" dirty="0" smtClean="0">
                <a:latin typeface="微软雅黑" panose="020B0503020204020204" pitchFamily="34" charset="-122"/>
              </a:rPr>
              <a:t>按乘法规则展开，得到关于四个未知数v</a:t>
            </a:r>
            <a:r>
              <a:rPr lang="zh-CN" altLang="en-US" sz="8000" baseline="-25000" dirty="0" smtClean="0">
                <a:latin typeface="微软雅黑" panose="020B0503020204020204" pitchFamily="34" charset="-122"/>
              </a:rPr>
              <a:t>ij</a:t>
            </a:r>
            <a:r>
              <a:rPr lang="zh-CN" altLang="en-US" sz="8000" dirty="0" smtClean="0">
                <a:latin typeface="微软雅黑" panose="020B0503020204020204" pitchFamily="34" charset="-122"/>
              </a:rPr>
              <a:t>的四个线性方程，</a:t>
            </a:r>
            <a:endParaRPr lang="en-US" altLang="zh-CN" sz="8000" dirty="0" smtClean="0">
              <a:latin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8000" dirty="0" smtClean="0">
              <a:latin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8000" dirty="0" smtClean="0">
              <a:latin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8000" dirty="0" smtClean="0">
                <a:latin typeface="微软雅黑" panose="020B0503020204020204" pitchFamily="34" charset="-122"/>
              </a:rPr>
              <a:t>解</a:t>
            </a:r>
            <a:r>
              <a:rPr lang="zh-CN" altLang="en-US" sz="8000" dirty="0">
                <a:latin typeface="微软雅黑" panose="020B0503020204020204" pitchFamily="34" charset="-122"/>
              </a:rPr>
              <a:t>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8000" dirty="0">
                <a:latin typeface="微软雅黑" panose="020B0503020204020204" pitchFamily="34" charset="-122"/>
              </a:rPr>
              <a:t>								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8000" dirty="0">
              <a:latin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8000" dirty="0">
                <a:latin typeface="微软雅黑" panose="020B0503020204020204" pitchFamily="34" charset="-122"/>
              </a:rPr>
              <a:t>即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8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FontTx/>
              <a:buNone/>
            </a:pPr>
            <a:r>
              <a:rPr lang="zh-CN" altLang="en-US" sz="8000" dirty="0" smtClean="0">
                <a:latin typeface="微软雅黑" panose="020B0503020204020204" pitchFamily="34" charset="-122"/>
              </a:rPr>
              <a:t>       但</a:t>
            </a:r>
            <a:r>
              <a:rPr lang="zh-CN" altLang="en-US" sz="8000" dirty="0">
                <a:latin typeface="微软雅黑" panose="020B0503020204020204" pitchFamily="34" charset="-122"/>
              </a:rPr>
              <a:t>这个求逆方法太复杂，二阶矩阵要解四个联立方程，三阶矩阵就要解</a:t>
            </a:r>
            <a:r>
              <a:rPr lang="en-US" altLang="zh-CN" sz="8000" dirty="0">
                <a:latin typeface="微软雅黑" panose="020B0503020204020204" pitchFamily="34" charset="-122"/>
              </a:rPr>
              <a:t>9</a:t>
            </a:r>
            <a:r>
              <a:rPr lang="zh-CN" altLang="en-US" sz="8000" dirty="0">
                <a:latin typeface="微软雅黑" panose="020B0503020204020204" pitchFamily="34" charset="-122"/>
              </a:rPr>
              <a:t>个联立方程，</a:t>
            </a:r>
            <a:r>
              <a:rPr lang="en-US" altLang="zh-CN" sz="8000" dirty="0">
                <a:latin typeface="微软雅黑" panose="020B0503020204020204" pitchFamily="34" charset="-122"/>
              </a:rPr>
              <a:t>… </a:t>
            </a:r>
            <a:r>
              <a:rPr lang="zh-CN" altLang="en-US" sz="8000" dirty="0">
                <a:latin typeface="微软雅黑" panose="020B0503020204020204" pitchFamily="34" charset="-122"/>
              </a:rPr>
              <a:t>。计算量最少的矩阵求逆方法是高斯消元法，将在</a:t>
            </a:r>
            <a:r>
              <a:rPr lang="en-US" altLang="zh-CN" sz="8000" dirty="0">
                <a:latin typeface="微软雅黑" panose="020B0503020204020204" pitchFamily="34" charset="-122"/>
              </a:rPr>
              <a:t>2.4</a:t>
            </a:r>
            <a:r>
              <a:rPr lang="zh-CN" altLang="en-US" sz="8000" dirty="0">
                <a:latin typeface="微软雅黑" panose="020B0503020204020204" pitchFamily="34" charset="-122"/>
              </a:rPr>
              <a:t>节介绍。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8000" dirty="0" smtClean="0">
              <a:latin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8000" dirty="0" smtClean="0">
              <a:latin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8000" dirty="0" smtClean="0">
                <a:latin typeface="微软雅黑" panose="020B0503020204020204" pitchFamily="34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				</a:t>
            </a:r>
          </a:p>
          <a:p>
            <a:pPr>
              <a:lnSpc>
                <a:spcPct val="90000"/>
              </a:lnSpc>
            </a:pPr>
            <a:endParaRPr lang="zh-CN" altLang="en-US" sz="16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但这个求逆方法太复杂，二阶矩阵要解四个联立方程，三阶矩阵就要解9个联立方程，… 。计算量最少的矩阵求逆方法是高斯消元法，将在2.4节介绍。</a:t>
            </a:r>
          </a:p>
          <a:p>
            <a:pPr>
              <a:lnSpc>
                <a:spcPct val="90000"/>
              </a:lnSpc>
            </a:pPr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09045"/>
              </p:ext>
            </p:extLst>
          </p:nvPr>
        </p:nvGraphicFramePr>
        <p:xfrm>
          <a:off x="1307345" y="1922993"/>
          <a:ext cx="36004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4" r:id="rId3" imgW="2122138" imgH="508538" progId="Equation.DSMT4">
                  <p:embed/>
                </p:oleObj>
              </mc:Choice>
              <mc:Fallback>
                <p:oleObj r:id="rId3" imgW="2122138" imgH="508538" progId="Equation.DSMT4">
                  <p:embed/>
                  <p:pic>
                    <p:nvPicPr>
                      <p:cNvPr id="204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345" y="1922993"/>
                        <a:ext cx="360045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826978"/>
              </p:ext>
            </p:extLst>
          </p:nvPr>
        </p:nvGraphicFramePr>
        <p:xfrm>
          <a:off x="388967" y="2900937"/>
          <a:ext cx="8366065" cy="485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5" r:id="rId5" imgW="3823017" imgH="228917" progId="Equation.DSMT4">
                  <p:embed/>
                </p:oleObj>
              </mc:Choice>
              <mc:Fallback>
                <p:oleObj r:id="rId5" imgW="3823017" imgH="228917" progId="Equation.DSMT4">
                  <p:embed/>
                  <p:pic>
                    <p:nvPicPr>
                      <p:cNvPr id="204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67" y="2900937"/>
                        <a:ext cx="8366065" cy="4850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075143"/>
              </p:ext>
            </p:extLst>
          </p:nvPr>
        </p:nvGraphicFramePr>
        <p:xfrm>
          <a:off x="1135112" y="3526298"/>
          <a:ext cx="6640215" cy="80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6" r:id="rId7" imgW="3567469" imgH="393846" progId="Equation.DSMT4">
                  <p:embed/>
                </p:oleObj>
              </mc:Choice>
              <mc:Fallback>
                <p:oleObj r:id="rId7" imgW="3567469" imgH="393846" progId="Equation.DSMT4">
                  <p:embed/>
                  <p:pic>
                    <p:nvPicPr>
                      <p:cNvPr id="2048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112" y="3526298"/>
                        <a:ext cx="6640215" cy="8064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089365"/>
              </p:ext>
            </p:extLst>
          </p:nvPr>
        </p:nvGraphicFramePr>
        <p:xfrm>
          <a:off x="1074727" y="4446940"/>
          <a:ext cx="3601637" cy="871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7" r:id="rId9" imgW="1779089" imgH="457716" progId="Equation.DSMT4">
                  <p:embed/>
                </p:oleObj>
              </mc:Choice>
              <mc:Fallback>
                <p:oleObj r:id="rId9" imgW="1779089" imgH="457716" progId="Equation.DSMT4">
                  <p:embed/>
                  <p:pic>
                    <p:nvPicPr>
                      <p:cNvPr id="2048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27" y="4446940"/>
                        <a:ext cx="3601637" cy="8711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2.2  </a:t>
            </a:r>
            <a:r>
              <a:rPr lang="zh-CN" altLang="en-US" dirty="0">
                <a:latin typeface="微软雅黑" panose="020B0503020204020204" pitchFamily="34" charset="-122"/>
              </a:rPr>
              <a:t>矩阵的逆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逆矩阵看作矩阵除法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216257" y="1468171"/>
            <a:ext cx="8513675" cy="3500643"/>
          </a:xfrm>
          <a:prstGeom prst="rect">
            <a:avLst/>
          </a:prstGeom>
        </p:spPr>
        <p:txBody>
          <a:bodyPr vert="horz" lIns="180000" tIns="180000" rIns="9144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MATLAB中对逆矩阵的计算提供了多种内部函数，工程中只需调用，不必自己编程。下面列举几种函数或运算符，它增强了编程的灵活性。调用时注意，A必须是n×n方阵。</a:t>
            </a:r>
          </a:p>
          <a:p>
            <a:pPr marL="0" indent="0"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(1) 逆函数 </a:t>
            </a:r>
            <a:r>
              <a:rPr lang="zh-CN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V=inv(A)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； </a:t>
            </a:r>
          </a:p>
          <a:p>
            <a:pPr marL="0" indent="0"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(2) 负指数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3366FF"/>
                </a:solidFill>
                <a:latin typeface="微软雅黑" panose="020B0503020204020204" pitchFamily="34" charset="-122"/>
              </a:rPr>
              <a:t>V=A^-1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；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特别有趣的是，尽管矩阵理论中没有矩阵除法的定义，但MATLAB创新地把“乘以逆阵”看作除法，因为有左乘和右乘的不同，运算符也有左除”\” 和右除”/”的差别。</a:t>
            </a:r>
          </a:p>
          <a:p>
            <a:pPr marL="0" indent="0"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(3)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Matlab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中，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左除 V=A\eye(n)；A</a:t>
            </a:r>
            <a:r>
              <a:rPr lang="zh-CN" altLang="zh-CN" sz="2000" baseline="30000" dirty="0" smtClean="0">
                <a:latin typeface="微软雅黑" panose="020B0503020204020204" pitchFamily="34" charset="-122"/>
              </a:rPr>
              <a:t>-1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B可写成算式A\B，B可以不是方阵，但其行数要等于n。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B=A\C</a:t>
            </a:r>
            <a:endParaRPr lang="zh-CN" altLang="zh-CN" sz="2000" dirty="0" smtClean="0">
              <a:solidFill>
                <a:srgbClr val="3366FF"/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(4)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</a:rPr>
              <a:t>Matlab</a:t>
            </a:r>
            <a:r>
              <a:rPr lang="zh-CN" altLang="en-US" sz="2000" dirty="0">
                <a:latin typeface="微软雅黑" panose="020B0503020204020204" pitchFamily="34" charset="-122"/>
              </a:rPr>
              <a:t>中，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右除 V=eye(n)/A；BA</a:t>
            </a:r>
            <a:r>
              <a:rPr lang="zh-CN" altLang="zh-CN" sz="2000" baseline="30000" dirty="0" smtClean="0">
                <a:latin typeface="微软雅黑" panose="020B0503020204020204" pitchFamily="34" charset="-122"/>
              </a:rPr>
              <a:t>-1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可写成算式，B/A，B可以不是方阵，但其列数要等于n。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</a:rPr>
              <a:t>A=C/B</a:t>
            </a:r>
            <a:endParaRPr lang="zh-CN" altLang="zh-CN" sz="2000" dirty="0">
              <a:solidFill>
                <a:srgbClr val="3366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908365" y="2507269"/>
            <a:ext cx="2181885" cy="12107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      AB = C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=&gt; A</a:t>
            </a:r>
            <a:r>
              <a:rPr lang="en-US" altLang="zh-CN" sz="2000" baseline="30000" dirty="0" smtClean="0">
                <a:latin typeface="微软雅黑" panose="020B0503020204020204" pitchFamily="34" charset="-122"/>
              </a:rPr>
              <a:t>-1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AB = A</a:t>
            </a:r>
            <a:r>
              <a:rPr lang="en-US" altLang="zh-CN" sz="2000" baseline="30000" dirty="0">
                <a:latin typeface="微软雅黑" panose="020B0503020204020204" pitchFamily="34" charset="-122"/>
              </a:rPr>
              <a:t>-1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=&gt; B = A</a:t>
            </a:r>
            <a:r>
              <a:rPr lang="en-US" altLang="zh-CN" sz="2000" baseline="30000" dirty="0">
                <a:latin typeface="微软雅黑" panose="020B0503020204020204" pitchFamily="34" charset="-122"/>
              </a:rPr>
              <a:t>-1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C</a:t>
            </a:r>
            <a:endParaRPr lang="zh-CN" altLang="zh-CN" sz="2000" dirty="0">
              <a:latin typeface="微软雅黑" panose="020B0503020204020204" pitchFamily="34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19148" y="2507268"/>
            <a:ext cx="2181885" cy="12107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      AB = C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=&gt; ABB</a:t>
            </a:r>
            <a:r>
              <a:rPr lang="en-US" altLang="zh-CN" sz="2000" baseline="30000" dirty="0" smtClean="0">
                <a:latin typeface="微软雅黑" panose="020B0503020204020204" pitchFamily="34" charset="-122"/>
              </a:rPr>
              <a:t>-1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= C</a:t>
            </a:r>
            <a:r>
              <a:rPr lang="en-US" altLang="zh-CN" sz="2000" dirty="0">
                <a:latin typeface="微软雅黑" panose="020B0503020204020204" pitchFamily="34" charset="-122"/>
              </a:rPr>
              <a:t>B</a:t>
            </a:r>
            <a:r>
              <a:rPr lang="en-US" altLang="zh-CN" sz="2000" baseline="30000" dirty="0">
                <a:latin typeface="微软雅黑" panose="020B0503020204020204" pitchFamily="34" charset="-122"/>
              </a:rPr>
              <a:t>-1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=&gt; A = C</a:t>
            </a:r>
            <a:r>
              <a:rPr lang="en-US" altLang="zh-CN" sz="2000" dirty="0">
                <a:latin typeface="微软雅黑" panose="020B0503020204020204" pitchFamily="34" charset="-122"/>
              </a:rPr>
              <a:t>B</a:t>
            </a:r>
            <a:r>
              <a:rPr lang="en-US" altLang="zh-CN" sz="2000" baseline="30000" dirty="0">
                <a:latin typeface="微软雅黑" panose="020B0503020204020204" pitchFamily="34" charset="-122"/>
              </a:rPr>
              <a:t>-1</a:t>
            </a:r>
            <a:endParaRPr lang="zh-CN" altLang="zh-CN" sz="20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19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2.3  </a:t>
            </a:r>
            <a:r>
              <a:rPr lang="zh-CN" altLang="en-US" dirty="0">
                <a:latin typeface="微软雅黑" panose="020B0503020204020204" pitchFamily="34" charset="-122"/>
              </a:rPr>
              <a:t>矩阵的分块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207575" y="1018486"/>
            <a:ext cx="7772400" cy="490432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将矩阵A分为若干个小矩阵，每一个小矩阵称为A的子块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indent="-342900"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最有用的分块方法是按行和按列分块。如下所示，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                                                                       </a:t>
            </a: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indent="-342900">
              <a:buClr>
                <a:srgbClr val="ED7D31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其中			</a:t>
            </a:r>
            <a:r>
              <a:rPr lang="zh-CN" altLang="en-US" sz="2000" dirty="0" smtClean="0">
                <a:solidFill>
                  <a:sysClr val="windowText" lastClr="000000"/>
                </a:solidFill>
              </a:rPr>
              <a:t>    为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行向量，             为列向量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fontAlgn="auto"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矩阵A既可看作行向量</a:t>
            </a:r>
            <a:r>
              <a:rPr lang="el-GR" altLang="en-US" sz="2000" dirty="0">
                <a:solidFill>
                  <a:sysClr val="windowText" lastClr="000000"/>
                </a:solidFill>
              </a:rPr>
              <a:t>α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的组合，也可以看作列向量β的组合。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	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582961"/>
              </p:ext>
            </p:extLst>
          </p:nvPr>
        </p:nvGraphicFramePr>
        <p:xfrm>
          <a:off x="4572000" y="4287804"/>
          <a:ext cx="8842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5" r:id="rId3" imgW="687310" imgH="712754" progId="Equation.DSMT4">
                  <p:embed/>
                </p:oleObj>
              </mc:Choice>
              <mc:Fallback>
                <p:oleObj r:id="rId3" imgW="687310" imgH="712754" progId="Equation.DSMT4">
                  <p:embed/>
                  <p:pic>
                    <p:nvPicPr>
                      <p:cNvPr id="2150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87804"/>
                        <a:ext cx="884238" cy="917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39752" y="1674393"/>
            <a:ext cx="5904180" cy="1163698"/>
            <a:chOff x="539752" y="1674393"/>
            <a:chExt cx="5543549" cy="971550"/>
          </a:xfrm>
        </p:grpSpPr>
        <p:graphicFrame>
          <p:nvGraphicFramePr>
            <p:cNvPr id="3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8127427"/>
                </p:ext>
              </p:extLst>
            </p:nvPr>
          </p:nvGraphicFramePr>
          <p:xfrm>
            <a:off x="539752" y="1710906"/>
            <a:ext cx="1398587" cy="923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86" r:id="rId5" imgW="1044436" imgH="917104" progId="Equation.DSMT4">
                    <p:embed/>
                  </p:oleObj>
                </mc:Choice>
                <mc:Fallback>
                  <p:oleObj r:id="rId5" imgW="1044436" imgH="917104" progId="Equation.DSMT4">
                    <p:embed/>
                    <p:pic>
                      <p:nvPicPr>
                        <p:cNvPr id="2150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2" y="1710906"/>
                          <a:ext cx="1398587" cy="923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4126581"/>
                </p:ext>
              </p:extLst>
            </p:nvPr>
          </p:nvGraphicFramePr>
          <p:xfrm>
            <a:off x="2266952" y="1710906"/>
            <a:ext cx="1081087" cy="862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87" r:id="rId7" imgW="764307" imgH="917104" progId="Equation.DSMT4">
                    <p:embed/>
                  </p:oleObj>
                </mc:Choice>
                <mc:Fallback>
                  <p:oleObj r:id="rId7" imgW="764307" imgH="917104" progId="Equation.DSMT4">
                    <p:embed/>
                    <p:pic>
                      <p:nvPicPr>
                        <p:cNvPr id="2150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952" y="1710906"/>
                          <a:ext cx="1081087" cy="862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7618801"/>
                </p:ext>
              </p:extLst>
            </p:nvPr>
          </p:nvGraphicFramePr>
          <p:xfrm>
            <a:off x="3635376" y="1674394"/>
            <a:ext cx="1020762" cy="91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88" r:id="rId9" imgW="764307" imgH="917104" progId="Equation.DSMT4">
                    <p:embed/>
                  </p:oleObj>
                </mc:Choice>
                <mc:Fallback>
                  <p:oleObj r:id="rId9" imgW="764307" imgH="917104" progId="Equation.DSMT4">
                    <p:embed/>
                    <p:pic>
                      <p:nvPicPr>
                        <p:cNvPr id="2150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376" y="1674394"/>
                          <a:ext cx="1020762" cy="917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499179"/>
                </p:ext>
              </p:extLst>
            </p:nvPr>
          </p:nvGraphicFramePr>
          <p:xfrm>
            <a:off x="5003801" y="1674393"/>
            <a:ext cx="1079500" cy="971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89" r:id="rId11" imgW="764307" imgH="917104" progId="Equation.DSMT4">
                    <p:embed/>
                  </p:oleObj>
                </mc:Choice>
                <mc:Fallback>
                  <p:oleObj r:id="rId11" imgW="764307" imgH="917104" progId="Equation.DSMT4">
                    <p:embed/>
                    <p:pic>
                      <p:nvPicPr>
                        <p:cNvPr id="2151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801" y="1674393"/>
                          <a:ext cx="1079500" cy="971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Group 8"/>
            <p:cNvGrpSpPr>
              <a:grpSpLocks/>
            </p:cNvGrpSpPr>
            <p:nvPr/>
          </p:nvGrpSpPr>
          <p:grpSpPr bwMode="auto">
            <a:xfrm>
              <a:off x="900114" y="1782343"/>
              <a:ext cx="936625" cy="811212"/>
              <a:chOff x="-83" y="-60"/>
              <a:chExt cx="1080" cy="1349"/>
            </a:xfrm>
          </p:grpSpPr>
          <p:sp>
            <p:nvSpPr>
              <p:cNvPr id="40" name="Line 9"/>
              <p:cNvSpPr>
                <a:spLocks noChangeShapeType="1"/>
              </p:cNvSpPr>
              <p:nvPr/>
            </p:nvSpPr>
            <p:spPr bwMode="auto">
              <a:xfrm flipH="1">
                <a:off x="-83" y="539"/>
                <a:ext cx="10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10"/>
              <p:cNvSpPr>
                <a:spLocks noChangeShapeType="1"/>
              </p:cNvSpPr>
              <p:nvPr/>
            </p:nvSpPr>
            <p:spPr bwMode="auto">
              <a:xfrm>
                <a:off x="249" y="-60"/>
                <a:ext cx="0" cy="134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2" name="Group 11"/>
            <p:cNvGrpSpPr>
              <a:grpSpLocks/>
            </p:cNvGrpSpPr>
            <p:nvPr/>
          </p:nvGrpSpPr>
          <p:grpSpPr bwMode="auto">
            <a:xfrm>
              <a:off x="2576514" y="1763293"/>
              <a:ext cx="339725" cy="811212"/>
              <a:chOff x="0" y="0"/>
              <a:chExt cx="420" cy="1349"/>
            </a:xfrm>
          </p:grpSpPr>
          <p:sp>
            <p:nvSpPr>
              <p:cNvPr id="43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34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13"/>
              <p:cNvSpPr>
                <a:spLocks noChangeShapeType="1"/>
              </p:cNvSpPr>
              <p:nvPr/>
            </p:nvSpPr>
            <p:spPr bwMode="auto">
              <a:xfrm>
                <a:off x="420" y="0"/>
                <a:ext cx="0" cy="134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5" name="Group 14"/>
            <p:cNvGrpSpPr>
              <a:grpSpLocks/>
            </p:cNvGrpSpPr>
            <p:nvPr/>
          </p:nvGrpSpPr>
          <p:grpSpPr bwMode="auto">
            <a:xfrm>
              <a:off x="3563938" y="1674394"/>
              <a:ext cx="1079500" cy="865187"/>
              <a:chOff x="0" y="0"/>
              <a:chExt cx="1095" cy="1349"/>
            </a:xfrm>
          </p:grpSpPr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>
                <a:off x="750" y="0"/>
                <a:ext cx="0" cy="134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16"/>
              <p:cNvSpPr>
                <a:spLocks noChangeShapeType="1"/>
              </p:cNvSpPr>
              <p:nvPr/>
            </p:nvSpPr>
            <p:spPr bwMode="auto">
              <a:xfrm flipH="1">
                <a:off x="0" y="312"/>
                <a:ext cx="10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17"/>
              <p:cNvSpPr>
                <a:spLocks noChangeShapeType="1"/>
              </p:cNvSpPr>
              <p:nvPr/>
            </p:nvSpPr>
            <p:spPr bwMode="auto">
              <a:xfrm flipH="1">
                <a:off x="15" y="1011"/>
                <a:ext cx="10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9" name="Group 18"/>
            <p:cNvGrpSpPr>
              <a:grpSpLocks/>
            </p:cNvGrpSpPr>
            <p:nvPr/>
          </p:nvGrpSpPr>
          <p:grpSpPr bwMode="auto">
            <a:xfrm>
              <a:off x="5076827" y="1674394"/>
              <a:ext cx="936625" cy="865187"/>
              <a:chOff x="0" y="0"/>
              <a:chExt cx="1080" cy="1353"/>
            </a:xfrm>
          </p:grpSpPr>
          <p:sp>
            <p:nvSpPr>
              <p:cNvPr id="50" name="Line 19"/>
              <p:cNvSpPr>
                <a:spLocks noChangeShapeType="1"/>
              </p:cNvSpPr>
              <p:nvPr/>
            </p:nvSpPr>
            <p:spPr bwMode="auto">
              <a:xfrm>
                <a:off x="765" y="4"/>
                <a:ext cx="0" cy="134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 flipH="1">
                <a:off x="0" y="732"/>
                <a:ext cx="10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Line 21"/>
              <p:cNvSpPr>
                <a:spLocks noChangeShapeType="1"/>
              </p:cNvSpPr>
              <p:nvPr/>
            </p:nvSpPr>
            <p:spPr bwMode="auto">
              <a:xfrm>
                <a:off x="375" y="0"/>
                <a:ext cx="0" cy="134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252413" y="117433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758014"/>
              </p:ext>
            </p:extLst>
          </p:nvPr>
        </p:nvGraphicFramePr>
        <p:xfrm>
          <a:off x="539752" y="3365034"/>
          <a:ext cx="56165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0" r:id="rId13" imgW="3237412" imgH="711208" progId="Equation.DSMT4">
                  <p:embed/>
                </p:oleObj>
              </mc:Choice>
              <mc:Fallback>
                <p:oleObj r:id="rId13" imgW="3237412" imgH="711208" progId="Equation.DSMT4">
                  <p:embed/>
                  <p:pic>
                    <p:nvPicPr>
                      <p:cNvPr id="2151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2" y="3365034"/>
                        <a:ext cx="561657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671923"/>
              </p:ext>
            </p:extLst>
          </p:nvPr>
        </p:nvGraphicFramePr>
        <p:xfrm>
          <a:off x="1161210" y="4550790"/>
          <a:ext cx="20891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1" r:id="rId15" imgW="1337881" imgH="229614" progId="Equation.DSMT4">
                  <p:embed/>
                </p:oleObj>
              </mc:Choice>
              <mc:Fallback>
                <p:oleObj r:id="rId15" imgW="1337881" imgH="229614" progId="Equation.DSMT4">
                  <p:embed/>
                  <p:pic>
                    <p:nvPicPr>
                      <p:cNvPr id="215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210" y="4550790"/>
                        <a:ext cx="2089150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58"/>
          <p:cNvSpPr txBox="1"/>
          <p:nvPr/>
        </p:nvSpPr>
        <p:spPr>
          <a:xfrm rot="5400000">
            <a:off x="2734262" y="3639367"/>
            <a:ext cx="3188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97947" y="3307180"/>
            <a:ext cx="980434" cy="816266"/>
            <a:chOff x="1197947" y="3307180"/>
            <a:chExt cx="980434" cy="816266"/>
          </a:xfrm>
        </p:grpSpPr>
        <p:sp>
          <p:nvSpPr>
            <p:cNvPr id="56" name="文本框 55"/>
            <p:cNvSpPr txBox="1"/>
            <p:nvPr/>
          </p:nvSpPr>
          <p:spPr>
            <a:xfrm rot="5400000">
              <a:off x="1223195" y="3620380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464965" y="3307180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407861" y="3754114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 rot="5400000">
              <a:off x="1834297" y="3620380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 rot="2409435">
              <a:off x="1449573" y="3615710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545966" y="3392243"/>
            <a:ext cx="980434" cy="816266"/>
            <a:chOff x="1197947" y="3307180"/>
            <a:chExt cx="980434" cy="816266"/>
          </a:xfrm>
        </p:grpSpPr>
        <p:sp>
          <p:nvSpPr>
            <p:cNvPr id="65" name="文本框 64"/>
            <p:cNvSpPr txBox="1"/>
            <p:nvPr/>
          </p:nvSpPr>
          <p:spPr>
            <a:xfrm rot="5400000">
              <a:off x="1223195" y="3620380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464965" y="3307180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407861" y="3754114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 rot="5400000">
              <a:off x="1834297" y="3620380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 rot="2409435">
              <a:off x="1449573" y="3615710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235091" y="3546024"/>
            <a:ext cx="3188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2379314" y="4379289"/>
            <a:ext cx="3188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 rot="5400000">
            <a:off x="5075673" y="4554750"/>
            <a:ext cx="3188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2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2.3  </a:t>
            </a:r>
            <a:r>
              <a:rPr lang="zh-CN" altLang="en-US" dirty="0">
                <a:latin typeface="微软雅黑" panose="020B0503020204020204" pitchFamily="34" charset="-122"/>
              </a:rPr>
              <a:t>矩阵的分块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分块矩阵的运算规则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323850" y="1700214"/>
            <a:ext cx="8397456" cy="44762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矩阵分块以后，其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加减、数乘、乘法、转置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等四则运算规则仍然适用。所以分块矩阵相加时，两个矩阵及其子矩阵必须保持同型；相乘时，左乘矩阵及其子矩阵的列数必须等于右乘矩阵及其子矩阵的行数。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设</a:t>
            </a:r>
            <a:r>
              <a:rPr kumimoji="0" lang="zh-CN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6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其中</a:t>
            </a: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0" y="29305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786317"/>
              </p:ext>
            </p:extLst>
          </p:nvPr>
        </p:nvGraphicFramePr>
        <p:xfrm>
          <a:off x="574015" y="3455988"/>
          <a:ext cx="2373969" cy="134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6" r:id="rId3" imgW="1438538" imgH="840340" progId="Equation.DSMT4">
                  <p:embed/>
                </p:oleObj>
              </mc:Choice>
              <mc:Fallback>
                <p:oleObj r:id="rId3" imgW="1438538" imgH="840340" progId="Equation.DSMT4">
                  <p:embed/>
                  <p:pic>
                    <p:nvPicPr>
                      <p:cNvPr id="225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15" y="3455988"/>
                        <a:ext cx="2373969" cy="1346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0" y="29305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432405"/>
              </p:ext>
            </p:extLst>
          </p:nvPr>
        </p:nvGraphicFramePr>
        <p:xfrm>
          <a:off x="3253128" y="3469564"/>
          <a:ext cx="2637743" cy="131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7" r:id="rId5" imgW="1451266" imgH="840340" progId="Equation.DSMT4">
                  <p:embed/>
                </p:oleObj>
              </mc:Choice>
              <mc:Fallback>
                <p:oleObj r:id="rId5" imgW="1451266" imgH="840340" progId="Equation.DSMT4">
                  <p:embed/>
                  <p:pic>
                    <p:nvPicPr>
                      <p:cNvPr id="225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128" y="3469564"/>
                        <a:ext cx="2637743" cy="13188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864921"/>
              </p:ext>
            </p:extLst>
          </p:nvPr>
        </p:nvGraphicFramePr>
        <p:xfrm>
          <a:off x="5998882" y="3455988"/>
          <a:ext cx="2639683" cy="131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8" r:id="rId7" imgW="1549717" imgH="838517" progId="Equation.DSMT4">
                  <p:embed/>
                </p:oleObj>
              </mc:Choice>
              <mc:Fallback>
                <p:oleObj r:id="rId7" imgW="1549717" imgH="838517" progId="Equation.DSMT4">
                  <p:embed/>
                  <p:pic>
                    <p:nvPicPr>
                      <p:cNvPr id="2253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8882" y="3455988"/>
                        <a:ext cx="2639683" cy="13149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0" y="30876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508217"/>
              </p:ext>
            </p:extLst>
          </p:nvPr>
        </p:nvGraphicFramePr>
        <p:xfrm>
          <a:off x="1100227" y="5221543"/>
          <a:ext cx="5172820" cy="62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9" r:id="rId9" imgW="2591117" imgH="419417" progId="Equation.DSMT4">
                  <p:embed/>
                </p:oleObj>
              </mc:Choice>
              <mc:Fallback>
                <p:oleObj r:id="rId9" imgW="2591117" imgH="419417" progId="Equation.DSMT4">
                  <p:embed/>
                  <p:pic>
                    <p:nvPicPr>
                      <p:cNvPr id="2253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227" y="5221543"/>
                        <a:ext cx="5172820" cy="6271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916382" y="3344840"/>
            <a:ext cx="1784549" cy="1350026"/>
            <a:chOff x="1088932" y="3375693"/>
            <a:chExt cx="1784549" cy="1350026"/>
          </a:xfrm>
        </p:grpSpPr>
        <p:sp>
          <p:nvSpPr>
            <p:cNvPr id="2" name="文本框 1"/>
            <p:cNvSpPr txBox="1"/>
            <p:nvPr/>
          </p:nvSpPr>
          <p:spPr>
            <a:xfrm>
              <a:off x="1973180" y="3375693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73180" y="3640654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73180" y="4356387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 rot="5400000">
              <a:off x="1114180" y="4103752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 rot="5400000">
              <a:off x="1610099" y="4103752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 rot="5400000">
              <a:off x="2529397" y="4103752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 rot="2816838">
              <a:off x="2006898" y="4015870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68796" y="3304120"/>
            <a:ext cx="1784549" cy="1350026"/>
            <a:chOff x="1088932" y="3375693"/>
            <a:chExt cx="1784549" cy="1350026"/>
          </a:xfrm>
        </p:grpSpPr>
        <p:sp>
          <p:nvSpPr>
            <p:cNvPr id="21" name="文本框 20"/>
            <p:cNvSpPr txBox="1"/>
            <p:nvPr/>
          </p:nvSpPr>
          <p:spPr>
            <a:xfrm>
              <a:off x="1973180" y="3375693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3180" y="3640654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3180" y="4356387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 rot="5400000">
              <a:off x="1114180" y="4103752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 rot="5400000">
              <a:off x="1610099" y="4103752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 rot="5400000">
              <a:off x="2529397" y="4103752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 rot="2816838">
              <a:off x="2006898" y="4015870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88932" y="3375693"/>
            <a:ext cx="1784549" cy="1350026"/>
            <a:chOff x="1088932" y="3375693"/>
            <a:chExt cx="1784549" cy="1350026"/>
          </a:xfrm>
        </p:grpSpPr>
        <p:sp>
          <p:nvSpPr>
            <p:cNvPr id="30" name="文本框 29"/>
            <p:cNvSpPr txBox="1"/>
            <p:nvPr/>
          </p:nvSpPr>
          <p:spPr>
            <a:xfrm>
              <a:off x="1973180" y="3375693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73180" y="3640654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973180" y="4356387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 rot="5400000">
              <a:off x="1114180" y="4103752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 rot="5400000">
              <a:off x="1610099" y="4103752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 rot="5400000">
              <a:off x="2529397" y="4103752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 rot="2816838">
              <a:off x="2006898" y="4015870"/>
              <a:ext cx="318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099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2.3  </a:t>
            </a:r>
            <a:r>
              <a:rPr lang="zh-CN" altLang="en-US" dirty="0">
                <a:latin typeface="微软雅黑" panose="020B0503020204020204" pitchFamily="34" charset="-122"/>
              </a:rPr>
              <a:t>矩阵的分块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分块乘法举例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323850" y="1570818"/>
            <a:ext cx="8311192" cy="434690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利用分块矩阵的概念，把下列线性方程组写成向量等式。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解：线性方程组的矩阵可看做四个列矩阵（列向量）乘以四个行元素：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化成了向量等式。  </a:t>
            </a: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751630"/>
              </p:ext>
            </p:extLst>
          </p:nvPr>
        </p:nvGraphicFramePr>
        <p:xfrm>
          <a:off x="1404937" y="2000252"/>
          <a:ext cx="374332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8" r:id="rId3" imgW="1905317" imgH="711517" progId="Equation.DSMT4">
                  <p:embed/>
                </p:oleObj>
              </mc:Choice>
              <mc:Fallback>
                <p:oleObj r:id="rId3" imgW="1905317" imgH="711517" progId="Equation.DSMT4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7" y="2000252"/>
                        <a:ext cx="3743325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11606"/>
              </p:ext>
            </p:extLst>
          </p:nvPr>
        </p:nvGraphicFramePr>
        <p:xfrm>
          <a:off x="919313" y="3614084"/>
          <a:ext cx="54737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39" r:id="rId5" imgW="4508817" imgH="940117" progId="Equation.DSMT4">
                  <p:embed/>
                </p:oleObj>
              </mc:Choice>
              <mc:Fallback>
                <p:oleObj r:id="rId5" imgW="4508817" imgH="940117" progId="Equation.DSMT4">
                  <p:embed/>
                  <p:pic>
                    <p:nvPicPr>
                      <p:cNvPr id="235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313" y="3614084"/>
                        <a:ext cx="54737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2143125" y="4929189"/>
          <a:ext cx="36004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40" r:id="rId7" imgW="1766384" imgH="229016" progId="Equation.DSMT4">
                  <p:embed/>
                </p:oleObj>
              </mc:Choice>
              <mc:Fallback>
                <p:oleObj r:id="rId7" imgW="1766384" imgH="229016" progId="Equation.DSMT4">
                  <p:embed/>
                  <p:pic>
                    <p:nvPicPr>
                      <p:cNvPr id="2355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929189"/>
                        <a:ext cx="360045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2.3  </a:t>
            </a:r>
            <a:r>
              <a:rPr lang="zh-CN" altLang="en-US" dirty="0">
                <a:latin typeface="微软雅黑" panose="020B0503020204020204" pitchFamily="34" charset="-122"/>
              </a:rPr>
              <a:t>矩阵的分块</a:t>
            </a: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62551" y="552450"/>
            <a:ext cx="8548437" cy="5905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课堂练习：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利用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分块矩阵的概念，把下列线性方程组写成向量等式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30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 </a:t>
            </a:r>
          </a:p>
          <a:p>
            <a:pPr>
              <a:lnSpc>
                <a:spcPct val="300000"/>
              </a:lnSpc>
            </a:pPr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30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 </a:t>
            </a:r>
          </a:p>
          <a:p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0331" y="2036100"/>
                <a:ext cx="3233487" cy="1340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=33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=−3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=−23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31" y="2036100"/>
                <a:ext cx="3233487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75930" y="4478624"/>
                <a:ext cx="320228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30" y="4478624"/>
                <a:ext cx="3202287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2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2.3  </a:t>
            </a:r>
            <a:r>
              <a:rPr lang="zh-CN" altLang="en-US" dirty="0">
                <a:latin typeface="微软雅黑" panose="020B0503020204020204" pitchFamily="34" charset="-122"/>
              </a:rPr>
              <a:t>矩阵的分块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线性方程组的五种描述方式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262701"/>
              </p:ext>
            </p:extLst>
          </p:nvPr>
        </p:nvGraphicFramePr>
        <p:xfrm>
          <a:off x="709695" y="1725643"/>
          <a:ext cx="374332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4" r:id="rId3" imgW="1905317" imgH="711517" progId="Equation.DSMT4">
                  <p:embed/>
                </p:oleObj>
              </mc:Choice>
              <mc:Fallback>
                <p:oleObj r:id="rId3" imgW="1905317" imgH="711517" progId="Equation.DSMT4">
                  <p:embed/>
                  <p:pic>
                    <p:nvPicPr>
                      <p:cNvPr id="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95" y="1725643"/>
                        <a:ext cx="3743325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658937"/>
              </p:ext>
            </p:extLst>
          </p:nvPr>
        </p:nvGraphicFramePr>
        <p:xfrm>
          <a:off x="943946" y="5773906"/>
          <a:ext cx="36004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5" r:id="rId5" imgW="1766384" imgH="229016" progId="Equation.DSMT4">
                  <p:embed/>
                </p:oleObj>
              </mc:Choice>
              <mc:Fallback>
                <p:oleObj r:id="rId5" imgW="1766384" imgH="229016" progId="Equation.DSMT4">
                  <p:embed/>
                  <p:pic>
                    <p:nvPicPr>
                      <p:cNvPr id="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946" y="5773906"/>
                        <a:ext cx="360045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068712"/>
              </p:ext>
            </p:extLst>
          </p:nvPr>
        </p:nvGraphicFramePr>
        <p:xfrm>
          <a:off x="823913" y="3089275"/>
          <a:ext cx="54498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6" r:id="rId7" imgW="4508817" imgH="940117" progId="Equation.DSMT4">
                  <p:embed/>
                </p:oleObj>
              </mc:Choice>
              <mc:Fallback>
                <p:oleObj r:id="rId7" imgW="4508817" imgH="940117" progId="Equation.DSMT4">
                  <p:embed/>
                  <p:pic>
                    <p:nvPicPr>
                      <p:cNvPr id="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089275"/>
                        <a:ext cx="5449887" cy="1152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993365" y="3089069"/>
            <a:ext cx="3786997" cy="12241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3946" y="4678849"/>
            <a:ext cx="2618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l-GR" altLang="zh-CN" dirty="0" smtClean="0"/>
              <a:t>α</a:t>
            </a:r>
            <a:r>
              <a:rPr lang="en-US" altLang="zh-CN" baseline="-25000" dirty="0" smtClean="0"/>
              <a:t>1  </a:t>
            </a:r>
            <a:r>
              <a:rPr lang="el-GR" altLang="zh-CN" dirty="0" smtClean="0"/>
              <a:t>α</a:t>
            </a:r>
            <a:r>
              <a:rPr lang="en-US" altLang="zh-CN" baseline="-25000" dirty="0" smtClean="0"/>
              <a:t>2  </a:t>
            </a:r>
            <a:r>
              <a:rPr lang="el-GR" altLang="zh-CN" dirty="0" smtClean="0"/>
              <a:t>α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]           = b</a:t>
            </a:r>
            <a:endParaRPr lang="zh-CN" altLang="en-US" dirty="0"/>
          </a:p>
          <a:p>
            <a:endParaRPr lang="zh-CN" altLang="en-US" baseline="-25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7464" y="4259874"/>
            <a:ext cx="419048" cy="13238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 flipH="1">
            <a:off x="4724256" y="3480665"/>
            <a:ext cx="88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Ax = b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569479" y="3559717"/>
            <a:ext cx="519443" cy="24927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63705" y="2009231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方程描述法</a:t>
            </a:r>
            <a:endParaRPr lang="zh-CN" altLang="en-US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29661" y="3095274"/>
            <a:ext cx="22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具体矩阵描述法</a:t>
            </a:r>
            <a:endParaRPr lang="zh-CN" altLang="en-US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76082" y="3449490"/>
            <a:ext cx="261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抽象矩阵描述法</a:t>
            </a:r>
            <a:endParaRPr lang="zh-CN" altLang="en-US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07570" y="4630787"/>
            <a:ext cx="246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分块矩阵描述法</a:t>
            </a:r>
            <a:endParaRPr lang="zh-CN" altLang="en-US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64402" y="5677825"/>
            <a:ext cx="249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向量方程描述法</a:t>
            </a:r>
            <a:endParaRPr lang="zh-CN" altLang="en-US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  <p:bldP spid="15" grpId="0"/>
      <p:bldP spid="16" grpId="0"/>
      <p:bldP spid="18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</a:rPr>
              <a:t>2.4 </a:t>
            </a:r>
            <a:r>
              <a:rPr lang="zh-CN" altLang="en-US" dirty="0" smtClean="0">
                <a:latin typeface="微软雅黑" panose="020B0503020204020204" pitchFamily="34" charset="-122"/>
              </a:rPr>
              <a:t>初等矩阵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用矩阵乘法实现行初等变换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16258" y="1468172"/>
            <a:ext cx="7772400" cy="431482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方程组的三种初等变换都可以用初等矩阵左乘A来实现。 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消元变换阵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左乘A得：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(2)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位置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变换阵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左乘A得：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(3)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数乘变换阵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左乘A得：  </a:t>
            </a: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565731"/>
              </p:ext>
            </p:extLst>
          </p:nvPr>
        </p:nvGraphicFramePr>
        <p:xfrm>
          <a:off x="3155320" y="2599713"/>
          <a:ext cx="324008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5" r:id="rId3" imgW="2399576" imgH="711208" progId="Equation.DSMT4">
                  <p:embed/>
                </p:oleObj>
              </mc:Choice>
              <mc:Fallback>
                <p:oleObj r:id="rId3" imgW="2399576" imgH="711208" progId="Equation.DSMT4">
                  <p:embed/>
                  <p:pic>
                    <p:nvPicPr>
                      <p:cNvPr id="245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320" y="2599713"/>
                        <a:ext cx="3240087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522037"/>
              </p:ext>
            </p:extLst>
          </p:nvPr>
        </p:nvGraphicFramePr>
        <p:xfrm>
          <a:off x="3119602" y="4004485"/>
          <a:ext cx="33115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6" r:id="rId5" imgW="1905317" imgH="711517" progId="Equation.DSMT4">
                  <p:embed/>
                </p:oleObj>
              </mc:Choice>
              <mc:Fallback>
                <p:oleObj r:id="rId5" imgW="1905317" imgH="711517" progId="Equation.DSMT4">
                  <p:embed/>
                  <p:pic>
                    <p:nvPicPr>
                      <p:cNvPr id="2457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602" y="4004485"/>
                        <a:ext cx="3311525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885587"/>
              </p:ext>
            </p:extLst>
          </p:nvPr>
        </p:nvGraphicFramePr>
        <p:xfrm>
          <a:off x="3107260" y="5431492"/>
          <a:ext cx="30257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7" r:id="rId7" imgW="1981517" imgH="711517" progId="Equation.DSMT4">
                  <p:embed/>
                </p:oleObj>
              </mc:Choice>
              <mc:Fallback>
                <p:oleObj r:id="rId7" imgW="1981517" imgH="711517" progId="Equation.DSMT4">
                  <p:embed/>
                  <p:pic>
                    <p:nvPicPr>
                      <p:cNvPr id="2458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260" y="5431492"/>
                        <a:ext cx="302577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732555" y="2112886"/>
            <a:ext cx="2194763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把单位矩阵经过一次初等变换后形成的矩阵称为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初等矩阵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67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2.1.1 </a:t>
            </a:r>
            <a:r>
              <a:rPr lang="en-US" altLang="zh-CN" dirty="0" smtClean="0"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</a:rPr>
              <a:t>矩阵</a:t>
            </a:r>
            <a:r>
              <a:rPr lang="zh-CN" altLang="en-US" dirty="0">
                <a:latin typeface="微软雅黑" panose="020B0503020204020204" pitchFamily="34" charset="-122"/>
              </a:rPr>
              <a:t>的加法</a:t>
            </a:r>
          </a:p>
        </p:txBody>
      </p:sp>
      <p:sp>
        <p:nvSpPr>
          <p:cNvPr id="16" name="矩形 15"/>
          <p:cNvSpPr/>
          <p:nvPr/>
        </p:nvSpPr>
        <p:spPr>
          <a:xfrm>
            <a:off x="216259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四个超市销售情况如下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704200"/>
              </p:ext>
            </p:extLst>
          </p:nvPr>
        </p:nvGraphicFramePr>
        <p:xfrm>
          <a:off x="216259" y="1698827"/>
          <a:ext cx="3191173" cy="31750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72">
                  <a:extLst>
                    <a:ext uri="{9D8B030D-6E8A-4147-A177-3AD203B41FA5}">
                      <a16:colId xmlns:a16="http://schemas.microsoft.com/office/drawing/2014/main" val="1046975310"/>
                    </a:ext>
                  </a:extLst>
                </a:gridCol>
                <a:gridCol w="646981">
                  <a:extLst>
                    <a:ext uri="{9D8B030D-6E8A-4147-A177-3AD203B41FA5}">
                      <a16:colId xmlns:a16="http://schemas.microsoft.com/office/drawing/2014/main" val="1289472844"/>
                    </a:ext>
                  </a:extLst>
                </a:gridCol>
                <a:gridCol w="733245">
                  <a:extLst>
                    <a:ext uri="{9D8B030D-6E8A-4147-A177-3AD203B41FA5}">
                      <a16:colId xmlns:a16="http://schemas.microsoft.com/office/drawing/2014/main" val="3943278068"/>
                    </a:ext>
                  </a:extLst>
                </a:gridCol>
              </a:tblGrid>
              <a:tr h="30367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四超市上下两个半年的销售清单</a:t>
                      </a:r>
                      <a:endParaRPr kumimoji="0" 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上半年销售表</a:t>
                      </a:r>
                      <a:endParaRPr kumimoji="0" 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大米</a:t>
                      </a:r>
                      <a:endParaRPr kumimoji="0" 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面粉</a:t>
                      </a:r>
                      <a:endParaRPr kumimoji="0" 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食油</a:t>
                      </a:r>
                      <a:endParaRPr kumimoji="0" 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超市一</a:t>
                      </a:r>
                      <a:endParaRPr kumimoji="0" 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超市二</a:t>
                      </a:r>
                      <a:endParaRPr kumimoji="0" 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</a:t>
                      </a:r>
                      <a:endParaRPr kumimoji="0" lang="zh-CN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kumimoji="0" lang="zh-CN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超市三</a:t>
                      </a:r>
                      <a:endParaRPr kumimoji="0" 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超市四</a:t>
                      </a:r>
                      <a:endParaRPr kumimoji="0" 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850</a:t>
                      </a:r>
                      <a:endParaRPr kumimoji="0" lang="zh-CN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0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下半年销售表</a:t>
                      </a:r>
                      <a:endParaRPr kumimoji="0" 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大米</a:t>
                      </a:r>
                      <a:endParaRPr kumimoji="0" 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面粉</a:t>
                      </a:r>
                      <a:endParaRPr kumimoji="0" 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食油</a:t>
                      </a:r>
                      <a:endParaRPr kumimoji="0" 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超市一</a:t>
                      </a:r>
                      <a:endParaRPr kumimoji="0" 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超市二</a:t>
                      </a:r>
                      <a:endParaRPr kumimoji="0" 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  <a:endParaRPr kumimoji="0" lang="zh-CN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超市三</a:t>
                      </a:r>
                      <a:endParaRPr kumimoji="0" 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超市四</a:t>
                      </a:r>
                      <a:endParaRPr kumimoji="0" 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0" lang="zh-CN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850</a:t>
                      </a:r>
                      <a:endParaRPr kumimoji="0" lang="zh-CN" altLang="zh-CN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5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kumimoji="0" lang="zh-CN" altLang="zh-CN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34293" marB="34293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13439" y="1591583"/>
            <a:ext cx="4643707" cy="493713"/>
          </a:xfrm>
          <a:prstGeom prst="rect">
            <a:avLst/>
          </a:prstGeom>
        </p:spPr>
        <p:txBody>
          <a:bodyPr vert="horz" lIns="180000" tIns="180000" rIns="9144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把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表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中内容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写成矩阵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形式：</a:t>
            </a:r>
            <a:endParaRPr lang="zh-CN" altLang="zh-CN" sz="2000" dirty="0">
              <a:latin typeface="微软雅黑" panose="020B0503020204020204" pitchFamily="34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882639"/>
              </p:ext>
            </p:extLst>
          </p:nvPr>
        </p:nvGraphicFramePr>
        <p:xfrm>
          <a:off x="3584875" y="2188091"/>
          <a:ext cx="2592387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4" r:id="rId3" imgW="1414313" imgH="917504" progId="Equation.DSMT4">
                  <p:embed/>
                </p:oleObj>
              </mc:Choice>
              <mc:Fallback>
                <p:oleObj r:id="rId3" imgW="1414313" imgH="917504" progId="Equation.DSMT4">
                  <p:embed/>
                  <p:pic>
                    <p:nvPicPr>
                      <p:cNvPr id="10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875" y="2188091"/>
                        <a:ext cx="2592387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435830"/>
              </p:ext>
            </p:extLst>
          </p:nvPr>
        </p:nvGraphicFramePr>
        <p:xfrm>
          <a:off x="6340853" y="2188091"/>
          <a:ext cx="25209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5" r:id="rId5" imgW="1388836" imgH="917504" progId="Equation.DSMT4">
                  <p:embed/>
                </p:oleObj>
              </mc:Choice>
              <mc:Fallback>
                <p:oleObj r:id="rId5" imgW="1388836" imgH="917504" progId="Equation.DSMT4">
                  <p:embed/>
                  <p:pic>
                    <p:nvPicPr>
                      <p:cNvPr id="102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853" y="2188091"/>
                        <a:ext cx="2520950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98980"/>
              </p:ext>
            </p:extLst>
          </p:nvPr>
        </p:nvGraphicFramePr>
        <p:xfrm>
          <a:off x="3584875" y="4827198"/>
          <a:ext cx="511175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6" r:id="rId7" imgW="3353117" imgH="813117" progId="Equation.DSMT4">
                  <p:embed/>
                </p:oleObj>
              </mc:Choice>
              <mc:Fallback>
                <p:oleObj r:id="rId7" imgW="3353117" imgH="813117" progId="Equation.DSMT4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875" y="4827198"/>
                        <a:ext cx="5111750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513439" y="4333485"/>
            <a:ext cx="4412105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5763" indent="-385763" eaLnBrk="1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全年里的销售情况所对应的矩阵</a:t>
            </a:r>
            <a:r>
              <a:rPr lang="zh-CN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endParaRPr lang="zh-CN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74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2.4  </a:t>
            </a:r>
            <a:r>
              <a:rPr lang="zh-CN" altLang="en-US" dirty="0">
                <a:latin typeface="微软雅黑" panose="020B0503020204020204" pitchFamily="34" charset="-122"/>
              </a:rPr>
              <a:t>初等矩阵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初等矩阵的逆矩阵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16258" y="1568784"/>
            <a:ext cx="7772400" cy="302304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这三种初等变换矩阵是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可逆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的：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其逆阵为：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379587"/>
              </p:ext>
            </p:extLst>
          </p:nvPr>
        </p:nvGraphicFramePr>
        <p:xfrm>
          <a:off x="1505670" y="2298701"/>
          <a:ext cx="41767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0" r:id="rId3" imgW="3137217" imgH="711517" progId="Equation.DSMT4">
                  <p:embed/>
                </p:oleObj>
              </mc:Choice>
              <mc:Fallback>
                <p:oleObj r:id="rId3" imgW="3137217" imgH="711517" progId="Equation.DSMT4">
                  <p:embed/>
                  <p:pic>
                    <p:nvPicPr>
                      <p:cNvPr id="2560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670" y="2298701"/>
                        <a:ext cx="4176713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2976564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30089"/>
              </p:ext>
            </p:extLst>
          </p:nvPr>
        </p:nvGraphicFramePr>
        <p:xfrm>
          <a:off x="1505670" y="4166772"/>
          <a:ext cx="51847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1" r:id="rId5" imgW="3594417" imgH="711517" progId="Equation.DSMT4">
                  <p:embed/>
                </p:oleObj>
              </mc:Choice>
              <mc:Fallback>
                <p:oleObj r:id="rId5" imgW="3594417" imgH="711517" progId="Equation.DSMT4">
                  <p:embed/>
                  <p:pic>
                    <p:nvPicPr>
                      <p:cNvPr id="2560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670" y="4166772"/>
                        <a:ext cx="518477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12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86307" y="3034027"/>
            <a:ext cx="3717985" cy="624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84150" y="1468172"/>
            <a:ext cx="8522300" cy="49671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把三种初等矩阵统称为Q，总结出两个定理。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定理2.1 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设A是一个矩阵，对A施行一次初等行变换，其结果等于在A的左边乘以相应的m阶初等矩阵Q。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Tx/>
              <a:tabLst/>
              <a:defRPr/>
            </a:pPr>
            <a:r>
              <a:rPr lang="en-US" altLang="zh-CN" sz="2000" dirty="0" smtClean="0">
                <a:solidFill>
                  <a:sysClr val="windowText" lastClr="000000"/>
                </a:solidFill>
              </a:rPr>
              <a:t>A ------------&gt;B   </a:t>
            </a:r>
            <a:r>
              <a:rPr lang="zh-CN" altLang="en-US" sz="2000" dirty="0" smtClean="0">
                <a:solidFill>
                  <a:sysClr val="windowText" lastClr="000000"/>
                </a:solidFill>
              </a:rPr>
              <a:t>等价于 </a:t>
            </a:r>
            <a:r>
              <a:rPr lang="en-US" altLang="zh-CN" sz="2000" dirty="0" smtClean="0">
                <a:solidFill>
                  <a:sysClr val="windowText" lastClr="000000"/>
                </a:solidFill>
              </a:rPr>
              <a:t>QA=B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000" dirty="0">
              <a:solidFill>
                <a:sysClr val="windowText" lastClr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2.4  </a:t>
            </a:r>
            <a:r>
              <a:rPr lang="zh-CN" altLang="en-US" dirty="0">
                <a:latin typeface="微软雅黑" panose="020B0503020204020204" pitchFamily="34" charset="-122"/>
              </a:rPr>
              <a:t>初等矩阵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关于初等矩阵和方阵的定理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2976564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03226" y="2068514"/>
            <a:ext cx="5915025" cy="113347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9246" y="3017323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初等变换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021837" y="4175785"/>
            <a:ext cx="5690597" cy="824969"/>
            <a:chOff x="2021837" y="4175785"/>
            <a:chExt cx="5690597" cy="824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021837" y="4175785"/>
                  <a:ext cx="5690597" cy="8249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dirty="0" smtClean="0"/>
                    <a:t>  </a:t>
                  </a:r>
                  <a:r>
                    <a:rPr lang="en-US" altLang="zh-CN" dirty="0" smtClean="0"/>
                    <a:t>=  Q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837" y="4175785"/>
                  <a:ext cx="5690597" cy="82496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/>
            <p:nvPr/>
          </p:nvCxnSpPr>
          <p:spPr>
            <a:xfrm>
              <a:off x="3234906" y="4624387"/>
              <a:ext cx="2763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78702" y="4255055"/>
              <a:ext cx="100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3</a:t>
              </a:r>
              <a:r>
                <a:rPr lang="en-US" altLang="zh-CN" dirty="0" smtClean="0"/>
                <a:t> + 5r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13472" y="5236234"/>
            <a:ext cx="4572000" cy="1015663"/>
            <a:chOff x="2113472" y="5236234"/>
            <a:chExt cx="4572000" cy="1015663"/>
          </a:xfrm>
        </p:grpSpPr>
        <p:sp>
          <p:nvSpPr>
            <p:cNvPr id="12" name="文本框 11"/>
            <p:cNvSpPr txBox="1"/>
            <p:nvPr/>
          </p:nvSpPr>
          <p:spPr>
            <a:xfrm>
              <a:off x="2113472" y="5236234"/>
              <a:ext cx="457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QA = B</a:t>
              </a:r>
            </a:p>
            <a:p>
              <a:pPr algn="ctr"/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                      B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3588589" y="6036243"/>
              <a:ext cx="1561381" cy="22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067355" y="5695340"/>
              <a:ext cx="100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3</a:t>
              </a:r>
              <a:r>
                <a:rPr lang="en-US" altLang="zh-CN" dirty="0" smtClean="0"/>
                <a:t> + 5r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38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2.4  </a:t>
            </a:r>
            <a:r>
              <a:rPr lang="zh-CN" altLang="en-US" dirty="0">
                <a:latin typeface="微软雅黑" panose="020B0503020204020204" pitchFamily="34" charset="-122"/>
              </a:rPr>
              <a:t>初等矩阵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定理２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２的证明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2976564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16258" y="1468172"/>
            <a:ext cx="8522300" cy="38377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Clr>
                <a:srgbClr val="3366FF"/>
              </a:buClr>
              <a:defRPr/>
            </a:pPr>
            <a:r>
              <a:rPr lang="zh-CN" altLang="en-US" sz="2000" b="1" dirty="0" smtClean="0">
                <a:solidFill>
                  <a:sysClr val="windowText" lastClr="000000"/>
                </a:solidFill>
              </a:rPr>
              <a:t>定理</a:t>
            </a:r>
            <a:r>
              <a:rPr lang="zh-CN" altLang="en-US" sz="2000" b="1" dirty="0">
                <a:solidFill>
                  <a:sysClr val="windowText" lastClr="000000"/>
                </a:solidFill>
              </a:rPr>
              <a:t>2.2  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设A为n阶方阵，那么下面各命题等价，互为充要条件:</a:t>
            </a:r>
          </a:p>
          <a:p>
            <a:pPr lvl="0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① A是可逆矩阵；</a:t>
            </a:r>
          </a:p>
          <a:p>
            <a:pPr lvl="0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② 线性方程组Ax=0只有零解；</a:t>
            </a:r>
          </a:p>
          <a:p>
            <a:pPr lvl="0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③ A可以经过有限次初等行变换化为单位矩阵；</a:t>
            </a:r>
          </a:p>
          <a:p>
            <a:pPr lvl="0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④ A可以表示为有限个初等矩阵的乘积。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03226" y="2068514"/>
            <a:ext cx="5915025" cy="113347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150" y="3608154"/>
            <a:ext cx="8744189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证明: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（1）①→②　A是可逆矩阵，则存在A</a:t>
            </a:r>
            <a:r>
              <a:rPr lang="zh-CN" altLang="en-US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，用A</a:t>
            </a:r>
            <a:r>
              <a:rPr lang="zh-CN" altLang="en-US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同时左乘线性方程组Ax=0的两边，有: A</a:t>
            </a:r>
            <a:r>
              <a:rPr lang="zh-CN" altLang="en-US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Ax= A</a:t>
            </a:r>
            <a:r>
              <a:rPr lang="zh-CN" altLang="en-US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0=0，则x=0，即线性方程组Ax=0只有零解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）②→③　线性方程组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Ax=0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只有零解，说明系数矩阵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经过若干次初等行变换后，其行最简形必然是单位矩阵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可以经过有限次初等变换化为单位矩阵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3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2.4  </a:t>
            </a:r>
            <a:r>
              <a:rPr lang="zh-CN" altLang="en-US" dirty="0">
                <a:latin typeface="微软雅黑" panose="020B0503020204020204" pitchFamily="34" charset="-122"/>
              </a:rPr>
              <a:t>初等矩阵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用初等行变换求逆矩阵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2976564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03226" y="2068514"/>
            <a:ext cx="5915025" cy="113347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4314" y="1468172"/>
            <a:ext cx="8582624" cy="506202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把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矩阵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和同阶单位矩阵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I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并排放置，构成矩阵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[A,I],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对该矩阵进行初等行变换，如果把矩阵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化为单位矩阵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时，原来的单位矩阵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就变为矩阵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的逆矩阵了。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即：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理论依据：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>
              <a:lnSpc>
                <a:spcPct val="150000"/>
              </a:lnSpc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如果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可逆，即存在矩阵  </a:t>
            </a:r>
            <a:r>
              <a:rPr kumimoji="0" lang="en-US" altLang="zh-CN" sz="200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2000" i="0" u="none" strike="noStrike" kern="120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-1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，而必有 </a:t>
            </a:r>
            <a:r>
              <a:rPr lang="en-US" altLang="zh-CN" sz="2000" i="1" dirty="0" smtClean="0">
                <a:solidFill>
                  <a:sysClr val="windowText" lastClr="000000"/>
                </a:solidFill>
              </a:rPr>
              <a:t>A</a:t>
            </a:r>
            <a:r>
              <a:rPr lang="en-US" altLang="zh-CN" sz="2000" baseline="30000" dirty="0" smtClean="0">
                <a:solidFill>
                  <a:sysClr val="windowText" lastClr="000000"/>
                </a:solidFill>
              </a:rPr>
              <a:t>-1</a:t>
            </a:r>
            <a:r>
              <a:rPr lang="en-US" altLang="zh-CN" sz="2000" dirty="0" smtClean="0">
                <a:solidFill>
                  <a:sysClr val="windowText" lastClr="000000"/>
                </a:solidFill>
              </a:rPr>
              <a:t>=</a:t>
            </a:r>
            <a:r>
              <a:rPr lang="en-US" altLang="zh-CN" sz="2000" i="1" dirty="0" smtClean="0">
                <a:solidFill>
                  <a:sysClr val="windowText" lastClr="000000"/>
                </a:solidFill>
              </a:rPr>
              <a:t>Q</a:t>
            </a:r>
            <a:r>
              <a:rPr lang="en-US" altLang="zh-CN" sz="2000" i="1" baseline="-25000" dirty="0" smtClean="0">
                <a:solidFill>
                  <a:sysClr val="windowText" lastClr="000000"/>
                </a:solidFill>
              </a:rPr>
              <a:t>1</a:t>
            </a:r>
            <a:r>
              <a:rPr lang="en-US" altLang="zh-CN" sz="2000" i="1" dirty="0" smtClean="0">
                <a:solidFill>
                  <a:sysClr val="windowText" lastClr="000000"/>
                </a:solidFill>
              </a:rPr>
              <a:t>Q</a:t>
            </a:r>
            <a:r>
              <a:rPr lang="en-US" altLang="zh-CN" sz="2000" i="1" baseline="-25000" dirty="0" smtClean="0">
                <a:solidFill>
                  <a:sysClr val="windowText" lastClr="000000"/>
                </a:solidFill>
              </a:rPr>
              <a:t>2</a:t>
            </a:r>
            <a:r>
              <a:rPr lang="en-US" altLang="zh-CN" sz="2000" i="1" dirty="0" smtClean="0">
                <a:solidFill>
                  <a:sysClr val="windowText" lastClr="000000"/>
                </a:solidFill>
              </a:rPr>
              <a:t>…Q</a:t>
            </a:r>
            <a:r>
              <a:rPr lang="en-US" altLang="zh-CN" sz="2000" i="1" baseline="-25000" dirty="0" smtClean="0">
                <a:solidFill>
                  <a:sysClr val="windowText" lastClr="000000"/>
                </a:solidFill>
              </a:rPr>
              <a:t>s</a:t>
            </a:r>
            <a:r>
              <a:rPr lang="zh-CN" altLang="en-US" sz="2000" dirty="0" smtClean="0">
                <a:solidFill>
                  <a:sysClr val="windowText" lastClr="000000"/>
                </a:solidFill>
              </a:rPr>
              <a:t>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，其中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为初等矩阵，对矩阵进行初等行变换，也就是对其左乘初等矩阵，于是有：                 </a:t>
            </a: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71856"/>
              </p:ext>
            </p:extLst>
          </p:nvPr>
        </p:nvGraphicFramePr>
        <p:xfrm>
          <a:off x="1032669" y="3069444"/>
          <a:ext cx="2146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0" name="Equation" r:id="rId3" imgW="1409400" imgH="279360" progId="Equation.DSMT4">
                  <p:embed/>
                </p:oleObj>
              </mc:Choice>
              <mc:Fallback>
                <p:oleObj name="Equation" r:id="rId3" imgW="1409400" imgH="279360" progId="Equation.DSMT4">
                  <p:embed/>
                  <p:pic>
                    <p:nvPicPr>
                      <p:cNvPr id="266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669" y="3069444"/>
                        <a:ext cx="21463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117626" y="2555413"/>
                <a:ext cx="4251036" cy="14477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>
                    <a:solidFill>
                      <a:sysClr val="windowText" lastClr="000000"/>
                    </a:solidFill>
                  </a:rPr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  <m:d>
                          <m:dPr>
                            <m:begChr m:val="|"/>
                            <m:endChr m:val="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→⋯→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d>
                          <m:dPr>
                            <m:begChr m:val="|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i="1" dirty="0">
                    <a:solidFill>
                      <a:sysClr val="windowText" lastClr="000000"/>
                    </a:solidFill>
                  </a:rPr>
                  <a:t> A</a:t>
                </a:r>
                <a:r>
                  <a:rPr lang="en-US" altLang="zh-CN" baseline="30000" dirty="0">
                    <a:solidFill>
                      <a:sysClr val="windowText" lastClr="000000"/>
                    </a:solidFill>
                  </a:rPr>
                  <a:t>-1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26" y="2555413"/>
                <a:ext cx="4251036" cy="1447704"/>
              </a:xfrm>
              <a:prstGeom prst="rect">
                <a:avLst/>
              </a:prstGeom>
              <a:blipFill>
                <a:blip r:embed="rId5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882517" y="3063489"/>
            <a:ext cx="22982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 … 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673629" y="6189324"/>
            <a:ext cx="5244529" cy="410122"/>
            <a:chOff x="1673629" y="6189324"/>
            <a:chExt cx="5244529" cy="410122"/>
          </a:xfrm>
        </p:grpSpPr>
        <p:sp>
          <p:nvSpPr>
            <p:cNvPr id="20" name="矩形 19"/>
            <p:cNvSpPr/>
            <p:nvPr/>
          </p:nvSpPr>
          <p:spPr>
            <a:xfrm>
              <a:off x="1678405" y="6189324"/>
              <a:ext cx="5239753" cy="3919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2736405"/>
                </p:ext>
              </p:extLst>
            </p:nvPr>
          </p:nvGraphicFramePr>
          <p:xfrm>
            <a:off x="1673629" y="6189324"/>
            <a:ext cx="5214938" cy="410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31" name="Equation" r:id="rId6" imgW="3276360" imgH="279360" progId="Equation.DSMT4">
                    <p:embed/>
                  </p:oleObj>
                </mc:Choice>
                <mc:Fallback>
                  <p:oleObj name="Equation" r:id="rId6" imgW="3276360" imgH="279360" progId="Equation.DSMT4">
                    <p:embed/>
                    <p:pic>
                      <p:nvPicPr>
                        <p:cNvPr id="2662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629" y="6189324"/>
                          <a:ext cx="5214938" cy="410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2159305" y="6189324"/>
              <a:ext cx="22982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 smtClean="0"/>
                <a:t> … 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62128" y="5278971"/>
            <a:ext cx="1486304" cy="766343"/>
            <a:chOff x="262128" y="5736174"/>
            <a:chExt cx="1486304" cy="766343"/>
          </a:xfrm>
        </p:grpSpPr>
        <p:sp>
          <p:nvSpPr>
            <p:cNvPr id="5" name="文本框 4"/>
            <p:cNvSpPr txBox="1"/>
            <p:nvPr/>
          </p:nvSpPr>
          <p:spPr>
            <a:xfrm>
              <a:off x="599214" y="6133185"/>
              <a:ext cx="812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3366FF"/>
                  </a:solidFill>
                </a:rPr>
                <a:t>A</a:t>
              </a:r>
              <a:r>
                <a:rPr lang="en-US" altLang="zh-CN" baseline="30000" dirty="0" smtClean="0">
                  <a:solidFill>
                    <a:srgbClr val="3366FF"/>
                  </a:solidFill>
                </a:rPr>
                <a:t>-1</a:t>
              </a:r>
              <a:r>
                <a:rPr lang="en-US" altLang="zh-CN" dirty="0" smtClean="0">
                  <a:solidFill>
                    <a:srgbClr val="3366FF"/>
                  </a:solidFill>
                </a:rPr>
                <a:t>A=I</a:t>
              </a:r>
              <a:endParaRPr lang="zh-CN" altLang="en-US" dirty="0">
                <a:solidFill>
                  <a:srgbClr val="3366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62128" y="5736174"/>
              <a:ext cx="1486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ysClr val="windowText" lastClr="000000"/>
                  </a:solidFill>
                </a:rPr>
                <a:t>Q</a:t>
              </a:r>
              <a:r>
                <a:rPr lang="en-US" altLang="zh-CN" i="1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altLang="zh-CN" i="1" dirty="0">
                  <a:solidFill>
                    <a:sysClr val="windowText" lastClr="000000"/>
                  </a:solidFill>
                </a:rPr>
                <a:t>Q</a:t>
              </a:r>
              <a:r>
                <a:rPr lang="en-US" altLang="zh-CN" i="1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altLang="zh-CN" i="1" dirty="0">
                  <a:solidFill>
                    <a:sysClr val="windowText" lastClr="000000"/>
                  </a:solidFill>
                </a:rPr>
                <a:t>…Q</a:t>
              </a:r>
              <a:r>
                <a:rPr lang="en-US" altLang="zh-CN" i="1" baseline="-25000" dirty="0">
                  <a:solidFill>
                    <a:sysClr val="windowText" lastClr="000000"/>
                  </a:solidFill>
                </a:rPr>
                <a:t>s</a:t>
              </a:r>
              <a:r>
                <a:rPr lang="zh-CN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dirty="0" smtClean="0">
                  <a:solidFill>
                    <a:srgbClr val="3366FF"/>
                  </a:solidFill>
                </a:rPr>
                <a:t>A</a:t>
              </a:r>
              <a:r>
                <a:rPr lang="en-US" altLang="zh-CN" dirty="0" smtClean="0">
                  <a:solidFill>
                    <a:sysClr val="windowText" lastClr="000000"/>
                  </a:solidFill>
                </a:rPr>
                <a:t> = I</a:t>
              </a:r>
              <a:endParaRPr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031715" y="5491316"/>
            <a:ext cx="16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ysClr val="windowText" lastClr="000000"/>
                </a:solidFill>
              </a:rPr>
              <a:t>Q</a:t>
            </a:r>
            <a:r>
              <a:rPr lang="en-US" altLang="zh-CN" i="1" baseline="-25000" dirty="0">
                <a:solidFill>
                  <a:sysClr val="windowText" lastClr="000000"/>
                </a:solidFill>
              </a:rPr>
              <a:t>1</a:t>
            </a:r>
            <a:r>
              <a:rPr lang="en-US" altLang="zh-CN" i="1" dirty="0">
                <a:solidFill>
                  <a:sysClr val="windowText" lastClr="000000"/>
                </a:solidFill>
              </a:rPr>
              <a:t>Q</a:t>
            </a:r>
            <a:r>
              <a:rPr lang="en-US" altLang="zh-CN" i="1" baseline="-25000" dirty="0">
                <a:solidFill>
                  <a:sysClr val="windowText" lastClr="000000"/>
                </a:solidFill>
              </a:rPr>
              <a:t>2</a:t>
            </a:r>
            <a:r>
              <a:rPr lang="en-US" altLang="zh-CN" i="1" dirty="0">
                <a:solidFill>
                  <a:sysClr val="windowText" lastClr="000000"/>
                </a:solidFill>
              </a:rPr>
              <a:t>…Q</a:t>
            </a:r>
            <a:r>
              <a:rPr lang="en-US" altLang="zh-CN" i="1" baseline="-25000" dirty="0">
                <a:solidFill>
                  <a:sysClr val="windowText" lastClr="000000"/>
                </a:solidFill>
              </a:rPr>
              <a:t>s </a:t>
            </a:r>
            <a:r>
              <a:rPr lang="en-US" altLang="zh-CN" i="1" baseline="-250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i="1" dirty="0" smtClean="0">
                <a:solidFill>
                  <a:sysClr val="windowText" lastClr="000000"/>
                </a:solidFill>
              </a:rPr>
              <a:t>= </a:t>
            </a:r>
            <a:r>
              <a:rPr lang="en-US" altLang="zh-CN" dirty="0" smtClean="0">
                <a:solidFill>
                  <a:srgbClr val="3366FF"/>
                </a:solidFill>
              </a:rPr>
              <a:t>A</a:t>
            </a:r>
            <a:r>
              <a:rPr lang="en-US" altLang="zh-CN" baseline="30000" dirty="0" smtClean="0">
                <a:solidFill>
                  <a:srgbClr val="3366FF"/>
                </a:solidFill>
              </a:rPr>
              <a:t>-1</a:t>
            </a:r>
            <a:endParaRPr lang="zh-CN" altLang="en-US" dirty="0">
              <a:solidFill>
                <a:srgbClr val="3366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3788" y="5464016"/>
            <a:ext cx="465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ysClr val="windowText" lastClr="000000"/>
                </a:solidFill>
              </a:rPr>
              <a:t>Q</a:t>
            </a:r>
            <a:r>
              <a:rPr lang="en-US" altLang="zh-CN" i="1" baseline="-25000" dirty="0">
                <a:solidFill>
                  <a:sysClr val="windowText" lastClr="000000"/>
                </a:solidFill>
              </a:rPr>
              <a:t>1</a:t>
            </a:r>
            <a:r>
              <a:rPr lang="en-US" altLang="zh-CN" i="1" dirty="0">
                <a:solidFill>
                  <a:sysClr val="windowText" lastClr="000000"/>
                </a:solidFill>
              </a:rPr>
              <a:t>Q</a:t>
            </a:r>
            <a:r>
              <a:rPr lang="en-US" altLang="zh-CN" i="1" baseline="-25000" dirty="0">
                <a:solidFill>
                  <a:sysClr val="windowText" lastClr="000000"/>
                </a:solidFill>
              </a:rPr>
              <a:t>2</a:t>
            </a:r>
            <a:r>
              <a:rPr lang="en-US" altLang="zh-CN" i="1" dirty="0">
                <a:solidFill>
                  <a:sysClr val="windowText" lastClr="000000"/>
                </a:solidFill>
              </a:rPr>
              <a:t>…Q</a:t>
            </a:r>
            <a:r>
              <a:rPr lang="en-US" altLang="zh-CN" i="1" baseline="-25000" dirty="0">
                <a:solidFill>
                  <a:sysClr val="windowText" lastClr="000000"/>
                </a:solidFill>
              </a:rPr>
              <a:t>s </a:t>
            </a:r>
            <a:r>
              <a:rPr lang="en-US" altLang="zh-CN" i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zh-CN" i="1" dirty="0" smtClean="0">
                <a:solidFill>
                  <a:srgbClr val="3366FF"/>
                </a:solidFill>
              </a:rPr>
              <a:t>A</a:t>
            </a:r>
            <a:r>
              <a:rPr lang="en-US" altLang="zh-CN" i="1" dirty="0" smtClean="0">
                <a:solidFill>
                  <a:sysClr val="windowText" lastClr="000000"/>
                </a:solidFill>
              </a:rPr>
              <a:t>, I) = (I, </a:t>
            </a:r>
            <a:r>
              <a:rPr lang="zh-CN" altLang="en-US" i="1" dirty="0" smtClean="0">
                <a:solidFill>
                  <a:sysClr val="windowText" lastClr="000000"/>
                </a:solidFill>
              </a:rPr>
              <a:t>*</a:t>
            </a:r>
            <a:r>
              <a:rPr lang="en-US" altLang="zh-CN" i="1" dirty="0" smtClean="0">
                <a:solidFill>
                  <a:sysClr val="windowText" lastClr="000000"/>
                </a:solidFill>
              </a:rPr>
              <a:t>) </a:t>
            </a:r>
            <a:r>
              <a:rPr lang="en-US" altLang="zh-CN" i="1" dirty="0" smtClean="0">
                <a:solidFill>
                  <a:srgbClr val="FF0000"/>
                </a:solidFill>
              </a:rPr>
              <a:t>=&gt;</a:t>
            </a:r>
            <a:r>
              <a:rPr lang="en-US" altLang="zh-CN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rgbClr val="3366FF"/>
                </a:solidFill>
              </a:rPr>
              <a:t>A</a:t>
            </a:r>
            <a:r>
              <a:rPr lang="en-US" altLang="zh-CN" baseline="30000" dirty="0" smtClean="0">
                <a:solidFill>
                  <a:srgbClr val="3366FF"/>
                </a:solidFill>
              </a:rPr>
              <a:t>-1</a:t>
            </a:r>
            <a:r>
              <a:rPr lang="en-US" altLang="zh-CN" i="1" dirty="0" smtClean="0">
                <a:solidFill>
                  <a:sysClr val="windowText" lastClr="000000"/>
                </a:solidFill>
              </a:rPr>
              <a:t> I=* </a:t>
            </a:r>
            <a:r>
              <a:rPr lang="en-US" altLang="zh-CN" i="1" dirty="0" smtClean="0">
                <a:solidFill>
                  <a:srgbClr val="FF0000"/>
                </a:solidFill>
              </a:rPr>
              <a:t>=&gt;</a:t>
            </a:r>
            <a:r>
              <a:rPr lang="en-US" altLang="zh-CN" i="1" dirty="0" smtClean="0">
                <a:solidFill>
                  <a:sysClr val="windowText" lastClr="000000"/>
                </a:solidFill>
              </a:rPr>
              <a:t>  * = </a:t>
            </a:r>
            <a:r>
              <a:rPr lang="en-US" altLang="zh-CN" dirty="0" smtClean="0">
                <a:solidFill>
                  <a:srgbClr val="3366FF"/>
                </a:solidFill>
              </a:rPr>
              <a:t>A</a:t>
            </a:r>
            <a:r>
              <a:rPr lang="en-US" altLang="zh-CN" baseline="30000" dirty="0" smtClean="0">
                <a:solidFill>
                  <a:srgbClr val="3366FF"/>
                </a:solidFill>
              </a:rPr>
              <a:t>-1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793945" y="5606540"/>
            <a:ext cx="180474" cy="1388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627995" y="5598962"/>
            <a:ext cx="180474" cy="1388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10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7" grpId="0"/>
      <p:bldP spid="9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2.4  </a:t>
            </a:r>
            <a:r>
              <a:rPr lang="zh-CN" altLang="en-US" dirty="0">
                <a:latin typeface="微软雅黑" panose="020B0503020204020204" pitchFamily="34" charset="-122"/>
              </a:rPr>
              <a:t>初等矩阵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阵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16258" y="1485578"/>
            <a:ext cx="8565433" cy="489797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设	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       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　 　　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判断A、B是否可逆，如果可逆，求之。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解：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程序为：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A=[1,3,-2;-3,-6,5;1,1,-1], C=[A,eye(3)], Uc=rref(C)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B=[3,6,2;2,4,1;1,2,1] , D=[B,eye(3)], Ud=rref(D)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运行结果：A</a:t>
            </a:r>
            <a:r>
              <a:rPr kumimoji="0" lang="zh-CN" altLang="zh-CN" sz="2000" i="0" u="none" strike="noStrike" kern="120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-1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存在， B</a:t>
            </a:r>
            <a:r>
              <a:rPr kumimoji="0" lang="zh-CN" altLang="zh-CN" sz="2000" i="0" u="none" strike="noStrike" kern="120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-1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不存在，因B秩为２，不能变为单位矩阵。</a:t>
            </a: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705440"/>
              </p:ext>
            </p:extLst>
          </p:nvPr>
        </p:nvGraphicFramePr>
        <p:xfrm>
          <a:off x="594175" y="1551752"/>
          <a:ext cx="2700536" cy="120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98" r:id="rId3" imgW="1222700" imgH="713374" progId="Equation.DSMT4">
                  <p:embed/>
                </p:oleObj>
              </mc:Choice>
              <mc:Fallback>
                <p:oleObj r:id="rId3" imgW="1222700" imgH="713374" progId="Equation.DSMT4">
                  <p:embed/>
                  <p:pic>
                    <p:nvPicPr>
                      <p:cNvPr id="276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75" y="1551752"/>
                        <a:ext cx="2700536" cy="12058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3575409"/>
            <a:ext cx="18415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344830"/>
              </p:ext>
            </p:extLst>
          </p:nvPr>
        </p:nvGraphicFramePr>
        <p:xfrm>
          <a:off x="3796921" y="1587977"/>
          <a:ext cx="2201961" cy="123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99" r:id="rId5" imgW="955304" imgH="713374" progId="Equation.DSMT4">
                  <p:embed/>
                </p:oleObj>
              </mc:Choice>
              <mc:Fallback>
                <p:oleObj r:id="rId5" imgW="955304" imgH="713374" progId="Equation.DSMT4">
                  <p:embed/>
                  <p:pic>
                    <p:nvPicPr>
                      <p:cNvPr id="276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921" y="1587977"/>
                        <a:ext cx="2201961" cy="12350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3561123"/>
            <a:ext cx="18415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188215"/>
              </p:ext>
            </p:extLst>
          </p:nvPr>
        </p:nvGraphicFramePr>
        <p:xfrm>
          <a:off x="594175" y="5165215"/>
          <a:ext cx="2588972" cy="1265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00" r:id="rId7" imgW="1094416" imgH="712754" progId="Equation.DSMT4">
                  <p:embed/>
                </p:oleObj>
              </mc:Choice>
              <mc:Fallback>
                <p:oleObj r:id="rId7" imgW="1094416" imgH="712754" progId="Equation.DSMT4">
                  <p:embed/>
                  <p:pic>
                    <p:nvPicPr>
                      <p:cNvPr id="2765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75" y="5165215"/>
                        <a:ext cx="2588972" cy="12659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211019" y="1542123"/>
            <a:ext cx="2751826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3366FF"/>
              </a:buClr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中的三种方法：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366FF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inv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  <a:p>
            <a:pPr marL="342900" indent="-342900">
              <a:lnSpc>
                <a:spcPct val="150000"/>
              </a:lnSpc>
              <a:buClr>
                <a:srgbClr val="3366FF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A^-1</a:t>
            </a:r>
          </a:p>
          <a:p>
            <a:pPr marL="342900" indent="-342900">
              <a:lnSpc>
                <a:spcPct val="150000"/>
              </a:lnSpc>
              <a:buClr>
                <a:srgbClr val="3366FF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([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A,eye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(3)])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27343" y="6162805"/>
            <a:ext cx="1552755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pt2_11.m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2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2.5   </a:t>
            </a:r>
            <a:r>
              <a:rPr lang="zh-CN" altLang="en-US" dirty="0" smtClean="0">
                <a:latin typeface="微软雅黑" panose="020B0503020204020204" pitchFamily="34" charset="-122"/>
              </a:rPr>
              <a:t>行阶梯变换的等价 </a:t>
            </a:r>
            <a:r>
              <a:rPr lang="en-US" altLang="zh-CN" dirty="0" smtClean="0">
                <a:latin typeface="微软雅黑" panose="020B0503020204020204" pitchFamily="34" charset="-122"/>
              </a:rPr>
              <a:t>- LU</a:t>
            </a:r>
            <a:r>
              <a:rPr lang="zh-CN" altLang="en-US" dirty="0" smtClean="0">
                <a:latin typeface="微软雅黑" panose="020B0503020204020204" pitchFamily="34" charset="-122"/>
              </a:rPr>
              <a:t>分解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216258" y="974785"/>
            <a:ext cx="8634444" cy="563304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       前面</a:t>
            </a:r>
            <a:r>
              <a:rPr lang="zh-CN" altLang="en-US" sz="2000" dirty="0">
                <a:latin typeface="微软雅黑" panose="020B0503020204020204" pitchFamily="34" charset="-122"/>
              </a:rPr>
              <a:t>证明了可以用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</a:rPr>
              <a:t>初等矩阵连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anose="020B0503020204020204" pitchFamily="34" charset="-122"/>
              </a:rPr>
              <a:t>乘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把</a:t>
            </a:r>
            <a:r>
              <a:rPr lang="zh-CN" altLang="en-US" sz="2000" dirty="0">
                <a:latin typeface="微软雅黑" panose="020B0503020204020204" pitchFamily="34" charset="-122"/>
              </a:rPr>
              <a:t>方阵</a:t>
            </a:r>
            <a:r>
              <a:rPr lang="en-US" altLang="zh-CN" sz="2000" dirty="0">
                <a:latin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</a:rPr>
              <a:t>变成单位矩阵，这些初等矩阵连乘积就是</a:t>
            </a:r>
            <a:r>
              <a:rPr lang="en-US" altLang="zh-CN" sz="2000" dirty="0">
                <a:latin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</a:rPr>
              <a:t>的逆阵</a:t>
            </a:r>
            <a:r>
              <a:rPr lang="en-US" altLang="zh-CN" sz="2000" dirty="0">
                <a:latin typeface="微软雅黑" panose="020B0503020204020204" pitchFamily="34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</a:rPr>
              <a:t>，即</a:t>
            </a:r>
            <a:r>
              <a:rPr lang="en-US" altLang="zh-CN" sz="2000" dirty="0">
                <a:latin typeface="微软雅黑" panose="020B0503020204020204" pitchFamily="34" charset="-122"/>
              </a:rPr>
              <a:t>VA=I</a:t>
            </a:r>
            <a:r>
              <a:rPr lang="zh-CN" altLang="en-US" sz="2000" dirty="0">
                <a:latin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       如果</a:t>
            </a:r>
            <a:r>
              <a:rPr lang="zh-CN" altLang="en-US" sz="2000" dirty="0">
                <a:latin typeface="微软雅黑" panose="020B0503020204020204" pitchFamily="34" charset="-122"/>
              </a:rPr>
              <a:t>只把</a:t>
            </a:r>
            <a:r>
              <a:rPr lang="zh-CN" altLang="zh-CN" sz="2000" dirty="0">
                <a:latin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</a:rPr>
              <a:t>变成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行阶梯矩阵</a:t>
            </a:r>
            <a:r>
              <a:rPr lang="zh-CN" altLang="zh-CN" sz="2000" b="1" dirty="0">
                <a:latin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</a:rPr>
              <a:t>为止（特别是少了数乘变换</a:t>
            </a:r>
            <a:r>
              <a:rPr lang="en-US" altLang="zh-CN" sz="2000" dirty="0">
                <a:latin typeface="微软雅黑" panose="020B0503020204020204" pitchFamily="34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</a:rPr>
              <a:t>），把这过程中初等变换</a:t>
            </a:r>
            <a:r>
              <a:rPr lang="zh-CN" altLang="zh-CN" sz="2000" dirty="0">
                <a:latin typeface="微软雅黑" panose="020B0503020204020204" pitchFamily="34" charset="-122"/>
              </a:rPr>
              <a:t>E</a:t>
            </a:r>
            <a:r>
              <a:rPr lang="zh-CN" altLang="en-US" sz="2000" dirty="0">
                <a:latin typeface="微软雅黑" panose="020B0503020204020204" pitchFamily="34" charset="-122"/>
              </a:rPr>
              <a:t>和</a:t>
            </a:r>
            <a:r>
              <a:rPr lang="zh-CN" altLang="zh-CN" sz="2000" dirty="0">
                <a:latin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</a:rPr>
              <a:t>的连乘积取为</a:t>
            </a:r>
            <a:r>
              <a:rPr lang="zh-CN" altLang="zh-CN" sz="2000" dirty="0">
                <a:latin typeface="微软雅黑" panose="020B0503020204020204" pitchFamily="34" charset="-122"/>
              </a:rPr>
              <a:t>L</a:t>
            </a:r>
            <a:r>
              <a:rPr lang="zh-CN" altLang="zh-CN" sz="2000" baseline="30000" dirty="0">
                <a:latin typeface="微软雅黑" panose="020B0503020204020204" pitchFamily="34" charset="-122"/>
              </a:rPr>
              <a:t>-1</a:t>
            </a:r>
            <a:r>
              <a:rPr lang="zh-CN" altLang="zh-CN" sz="2000" dirty="0">
                <a:latin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即有：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L</a:t>
            </a:r>
            <a:r>
              <a:rPr lang="zh-CN" altLang="zh-CN" sz="2000" baseline="30000" dirty="0">
                <a:solidFill>
                  <a:srgbClr val="3366FF"/>
                </a:solidFill>
                <a:latin typeface="微软雅黑" panose="020B0503020204020204" pitchFamily="34" charset="-122"/>
              </a:rPr>
              <a:t>-1</a:t>
            </a:r>
            <a:r>
              <a:rPr lang="zh-CN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A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=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U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，也可以写成 </a:t>
            </a:r>
            <a:r>
              <a:rPr lang="zh-CN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A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=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LU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相当于</a:t>
            </a:r>
            <a:r>
              <a:rPr lang="zh-CN" altLang="en-US" sz="2000" dirty="0">
                <a:latin typeface="微软雅黑" panose="020B0503020204020204" pitchFamily="34" charset="-122"/>
              </a:rPr>
              <a:t>把矩阵</a:t>
            </a:r>
            <a:r>
              <a:rPr lang="zh-CN" altLang="zh-CN" sz="2000" b="1" dirty="0">
                <a:latin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</a:rPr>
              <a:t>分解为一个下三角矩阵</a:t>
            </a:r>
            <a:r>
              <a:rPr lang="zh-CN" altLang="zh-CN" sz="2000" dirty="0">
                <a:latin typeface="微软雅黑" panose="020B0503020204020204" pitchFamily="34" charset="-122"/>
              </a:rPr>
              <a:t>L</a:t>
            </a:r>
            <a:r>
              <a:rPr lang="zh-CN" altLang="en-US" sz="2000" dirty="0">
                <a:latin typeface="微软雅黑" panose="020B0503020204020204" pitchFamily="34" charset="-122"/>
              </a:rPr>
              <a:t>和一个上三角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矩阵</a:t>
            </a:r>
            <a:r>
              <a:rPr lang="zh-CN" altLang="en-US" sz="2000" i="1" dirty="0" smtClean="0">
                <a:solidFill>
                  <a:srgbClr val="00B0F0"/>
                </a:solidFill>
                <a:latin typeface="微软雅黑" panose="020B0503020204020204" pitchFamily="34" charset="-122"/>
              </a:rPr>
              <a:t>（行阶梯矩阵）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</a:rPr>
              <a:t>乘积。这种变换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称为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LU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变换</a:t>
            </a:r>
            <a:r>
              <a:rPr lang="zh-CN" altLang="en-US" sz="2000" dirty="0">
                <a:latin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Matlab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函数的调用格式为：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[L,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U]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=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lu(A)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       它</a:t>
            </a:r>
            <a:r>
              <a:rPr lang="zh-CN" altLang="en-US" sz="2000" dirty="0">
                <a:latin typeface="微软雅黑" panose="020B0503020204020204" pitchFamily="34" charset="-122"/>
              </a:rPr>
              <a:t>返回的结果是一个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对角元素均为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的下三角矩阵</a:t>
            </a:r>
            <a:r>
              <a:rPr lang="zh-CN" altLang="zh-CN" sz="2000" b="1" dirty="0">
                <a:solidFill>
                  <a:srgbClr val="3366FF"/>
                </a:solidFill>
                <a:latin typeface="微软雅黑" panose="020B0503020204020204" pitchFamily="34" charset="-122"/>
              </a:rPr>
              <a:t>L</a:t>
            </a:r>
            <a:r>
              <a:rPr lang="zh-CN" altLang="en-US" sz="2000" dirty="0">
                <a:latin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一个上三角矩阵</a:t>
            </a:r>
            <a:r>
              <a:rPr lang="zh-CN" altLang="zh-CN" sz="2000" b="1" dirty="0">
                <a:solidFill>
                  <a:srgbClr val="3366FF"/>
                </a:solidFill>
                <a:latin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</a:rPr>
              <a:t>。这个变换实质上是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</a:rPr>
              <a:t>高斯消元法</a:t>
            </a:r>
            <a:r>
              <a:rPr lang="zh-CN" altLang="en-US" sz="2000" dirty="0">
                <a:latin typeface="微软雅黑" panose="020B0503020204020204" pitchFamily="34" charset="-122"/>
              </a:rPr>
              <a:t>表示为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</a:rPr>
              <a:t>矩阵乘法</a:t>
            </a:r>
            <a:r>
              <a:rPr lang="zh-CN" altLang="en-US" sz="2000" dirty="0">
                <a:latin typeface="微软雅黑" panose="020B0503020204020204" pitchFamily="34" charset="-122"/>
              </a:rPr>
              <a:t>的一种形式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。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</a:rPr>
              <a:t>其中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</a:rPr>
              <a:t>L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</a:rPr>
              <a:t>可能是一个需要经过若干次行变化的下三角矩阵。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0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5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2.5   </a:t>
            </a:r>
            <a:r>
              <a:rPr lang="zh-CN" altLang="en-US" dirty="0" smtClean="0">
                <a:latin typeface="微软雅黑" panose="020B0503020204020204" pitchFamily="34" charset="-122"/>
              </a:rPr>
              <a:t>行阶梯变换的等价 </a:t>
            </a:r>
            <a:r>
              <a:rPr lang="en-US" altLang="zh-CN" dirty="0" smtClean="0">
                <a:latin typeface="微软雅黑" panose="020B0503020204020204" pitchFamily="34" charset="-122"/>
              </a:rPr>
              <a:t>- LU</a:t>
            </a:r>
            <a:r>
              <a:rPr lang="zh-CN" altLang="en-US" dirty="0" smtClean="0">
                <a:latin typeface="微软雅黑" panose="020B0503020204020204" pitchFamily="34" charset="-122"/>
              </a:rPr>
              <a:t>分解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2.12 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6258" y="1468171"/>
            <a:ext cx="8599938" cy="5182795"/>
          </a:xfrm>
          <a:prstGeom prst="rect">
            <a:avLst/>
          </a:prstGeom>
        </p:spPr>
        <p:txBody>
          <a:bodyPr vert="horz" lIns="180000" tIns="180000" rIns="9144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 smtClean="0"/>
              <a:t>例2. 12</a:t>
            </a:r>
            <a:r>
              <a:rPr lang="en-US" altLang="zh-CN" sz="2000" b="1" dirty="0" smtClean="0"/>
              <a:t> </a:t>
            </a:r>
            <a:r>
              <a:rPr lang="zh-CN" altLang="zh-CN" sz="2000" dirty="0" smtClean="0"/>
              <a:t>增广矩阵为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经三次</a:t>
            </a:r>
            <a:r>
              <a:rPr lang="zh-CN" altLang="en-US" sz="2000" dirty="0" smtClean="0"/>
              <a:t>行消元</a:t>
            </a:r>
            <a:r>
              <a:rPr lang="zh-CN" altLang="zh-CN" sz="2000" dirty="0" smtClean="0"/>
              <a:t>变换</a:t>
            </a:r>
            <a:r>
              <a:rPr lang="zh-CN" altLang="en-US" sz="2000" dirty="0" smtClean="0"/>
              <a:t>（乘以</a:t>
            </a:r>
            <a:r>
              <a:rPr lang="en-US" altLang="zh-CN" sz="2000" dirty="0" smtClean="0"/>
              <a:t>E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E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E</a:t>
            </a:r>
            <a:r>
              <a:rPr lang="en-US" altLang="zh-CN" sz="2000" baseline="-25000" dirty="0" smtClean="0"/>
              <a:t>3</a:t>
            </a:r>
            <a:r>
              <a:rPr lang="zh-CN" altLang="en-US" sz="2000" dirty="0" smtClean="0"/>
              <a:t>）消去左下方三个元素</a:t>
            </a:r>
            <a:r>
              <a:rPr lang="zh-CN" altLang="zh-CN" sz="2000" dirty="0" smtClean="0"/>
              <a:t>后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成为上三角阵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 smtClean="0"/>
              <a:t>			　　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zh-CN" sz="2000" dirty="0" smtClean="0"/>
          </a:p>
          <a:p>
            <a:pPr marL="0" indent="0">
              <a:spcBef>
                <a:spcPts val="0"/>
              </a:spcBef>
              <a:buNone/>
            </a:pPr>
            <a:endParaRPr lang="zh-CN" altLang="zh-CN" sz="20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这些都是</a:t>
            </a:r>
            <a:r>
              <a:rPr lang="zh-CN" altLang="en-US" sz="2000" dirty="0"/>
              <a:t>行消元</a:t>
            </a:r>
            <a:r>
              <a:rPr lang="zh-CN" altLang="zh-CN" sz="2000" dirty="0" smtClean="0"/>
              <a:t>变换，相当于三个下三角</a:t>
            </a:r>
            <a:r>
              <a:rPr lang="zh-CN" altLang="en-US" sz="2000" dirty="0"/>
              <a:t>行消元</a:t>
            </a:r>
            <a:r>
              <a:rPr lang="zh-CN" altLang="zh-CN" sz="2000" dirty="0" smtClean="0"/>
              <a:t>法阵的连乘，所以L仍然是下三角阵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dirty="0" smtClean="0"/>
          </a:p>
          <a:p>
            <a:pPr marL="0" indent="0">
              <a:spcBef>
                <a:spcPts val="0"/>
              </a:spcBef>
              <a:buNone/>
            </a:pPr>
            <a:endParaRPr lang="zh-CN" altLang="zh-CN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zh-CN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 smtClean="0"/>
              <a:t>用</a:t>
            </a:r>
            <a:r>
              <a:rPr lang="en-US" altLang="zh-CN" sz="2000" dirty="0" smtClean="0"/>
              <a:t>U1 = ref1(C)</a:t>
            </a:r>
            <a:r>
              <a:rPr lang="zh-CN" altLang="en-US" sz="2000" dirty="0" smtClean="0"/>
              <a:t> 得到的</a:t>
            </a:r>
            <a:r>
              <a:rPr lang="en-US" altLang="zh-CN" sz="2000" dirty="0" smtClean="0"/>
              <a:t>U1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相同</a:t>
            </a:r>
            <a:r>
              <a:rPr lang="en-US" altLang="zh-CN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如果变换中出现行交换，</a:t>
            </a:r>
            <a:r>
              <a:rPr lang="zh-CN" altLang="en-US" sz="2000" dirty="0" smtClean="0"/>
              <a:t>得到的</a:t>
            </a:r>
            <a:r>
              <a:rPr lang="zh-CN" altLang="zh-CN" sz="2000" dirty="0" smtClean="0"/>
              <a:t>下三角阵</a:t>
            </a:r>
            <a:r>
              <a:rPr lang="en-US" altLang="zh-CN" sz="2000" dirty="0" smtClean="0"/>
              <a:t>L</a:t>
            </a:r>
            <a:r>
              <a:rPr lang="zh-CN" altLang="zh-CN" sz="2000" dirty="0" smtClean="0"/>
              <a:t>就不标准，各行有些交换，称为准下三角阵，见下例。</a:t>
            </a:r>
            <a:endParaRPr lang="zh-CN" altLang="zh-CN" sz="2000" dirty="0"/>
          </a:p>
        </p:txBody>
      </p:sp>
      <p:graphicFrame>
        <p:nvGraphicFramePr>
          <p:cNvPr id="1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118380"/>
              </p:ext>
            </p:extLst>
          </p:nvPr>
        </p:nvGraphicFramePr>
        <p:xfrm>
          <a:off x="822504" y="2465733"/>
          <a:ext cx="2636688" cy="1126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7" r:id="rId3" imgW="1892617" imgH="711517" progId="Equation.DSMT4">
                  <p:embed/>
                </p:oleObj>
              </mc:Choice>
              <mc:Fallback>
                <p:oleObj r:id="rId3" imgW="1892617" imgH="711517" progId="Equation.DSMT4">
                  <p:embed/>
                  <p:pic>
                    <p:nvPicPr>
                      <p:cNvPr id="1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504" y="2465733"/>
                        <a:ext cx="2636688" cy="1126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756143" y="4409647"/>
          <a:ext cx="7802172" cy="105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8" r:id="rId5" imgW="3986387" imgH="711208" progId="Equation.DSMT4">
                  <p:embed/>
                </p:oleObj>
              </mc:Choice>
              <mc:Fallback>
                <p:oleObj r:id="rId5" imgW="3986387" imgH="711208" progId="Equation.DSMT4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43" y="4409647"/>
                        <a:ext cx="7802172" cy="105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204984"/>
              </p:ext>
            </p:extLst>
          </p:nvPr>
        </p:nvGraphicFramePr>
        <p:xfrm>
          <a:off x="3920109" y="2465732"/>
          <a:ext cx="3305367" cy="1126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9" r:id="rId7" imgW="1561739" imgH="711208" progId="Equation.DSMT4">
                  <p:embed/>
                </p:oleObj>
              </mc:Choice>
              <mc:Fallback>
                <p:oleObj r:id="rId7" imgW="1561739" imgH="711208" progId="Equation.DSMT4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109" y="2465732"/>
                        <a:ext cx="3305367" cy="1126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6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2.5   </a:t>
            </a:r>
            <a:r>
              <a:rPr lang="zh-CN" altLang="en-US" dirty="0" smtClean="0">
                <a:latin typeface="微软雅黑" panose="020B0503020204020204" pitchFamily="34" charset="-122"/>
              </a:rPr>
              <a:t>行阶梯变换的等价 </a:t>
            </a:r>
            <a:r>
              <a:rPr lang="en-US" altLang="zh-CN" dirty="0" smtClean="0">
                <a:latin typeface="微软雅黑" panose="020B0503020204020204" pitchFamily="34" charset="-122"/>
              </a:rPr>
              <a:t>- LU</a:t>
            </a:r>
            <a:r>
              <a:rPr lang="zh-CN" altLang="en-US" dirty="0" smtClean="0">
                <a:latin typeface="微软雅黑" panose="020B0503020204020204" pitchFamily="34" charset="-122"/>
              </a:rPr>
              <a:t>分解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2.12 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dirty="0" err="1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7489" y="1897811"/>
            <a:ext cx="8659092" cy="4615132"/>
          </a:xfrm>
          <a:prstGeom prst="rect">
            <a:avLst/>
          </a:prstGeom>
        </p:spPr>
        <p:txBody>
          <a:bodyPr vert="horz" lIns="180000" tIns="180000" rIns="91440" bIns="45720" rtlCol="0">
            <a:normAutofit lnSpcReduction="10000"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 b="1" dirty="0"/>
              <a:t>例2. </a:t>
            </a:r>
            <a:r>
              <a:rPr lang="zh-CN" altLang="zh-CN" sz="2000" b="1" dirty="0" smtClean="0"/>
              <a:t>1</a:t>
            </a:r>
            <a:r>
              <a:rPr lang="en-US" altLang="zh-CN" sz="2000" b="1" dirty="0" smtClean="0"/>
              <a:t>3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把矩阵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        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　　	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	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进行lu分解，求出</a:t>
            </a:r>
            <a:r>
              <a:rPr lang="zh-CN" altLang="zh-CN" sz="2000" b="1" dirty="0" smtClean="0">
                <a:latin typeface="微软雅黑" panose="020B0503020204020204" pitchFamily="34" charset="-122"/>
              </a:rPr>
              <a:t>U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及L。</a:t>
            </a:r>
          </a:p>
          <a:p>
            <a:pPr marL="0" indent="0">
              <a:buNone/>
            </a:pPr>
            <a:endParaRPr lang="zh-CN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解：在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Matlab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命令窗口中键入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[L, U] = 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lu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(A),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可以得到：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300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结果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中，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U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是标准的行阶梯矩阵，但矩阵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L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则不太标准，需要经过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次行交换才能成为下三角矩阵。具体步骤是：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1</a:t>
            </a:r>
            <a:r>
              <a:rPr lang="zh-CN" altLang="zh-CN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→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2,2→４,4→3,3→1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，交换后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其对角元素都是１。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我们可以称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L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是一个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准下三角矩阵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106464" y="1683417"/>
          <a:ext cx="2612185" cy="129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2" r:id="rId3" imgW="1082165" imgH="713064" progId="Equation.DSMT4">
                  <p:embed/>
                </p:oleObj>
              </mc:Choice>
              <mc:Fallback>
                <p:oleObj r:id="rId3" imgW="1082165" imgH="713064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464" y="1683417"/>
                        <a:ext cx="2612185" cy="1299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821666" y="3412373"/>
          <a:ext cx="7793966" cy="165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3" name="Equation" r:id="rId5" imgW="2527200" imgH="711000" progId="Equation.DSMT4">
                  <p:embed/>
                </p:oleObj>
              </mc:Choice>
              <mc:Fallback>
                <p:oleObj name="Equation" r:id="rId5" imgW="2527200" imgH="71100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666" y="3412373"/>
                        <a:ext cx="7793966" cy="1652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8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2.5   </a:t>
            </a:r>
            <a:r>
              <a:rPr lang="zh-CN" altLang="en-US" dirty="0" smtClean="0">
                <a:latin typeface="微软雅黑" panose="020B0503020204020204" pitchFamily="34" charset="-122"/>
              </a:rPr>
              <a:t>行阶梯变换的等价 </a:t>
            </a:r>
            <a:r>
              <a:rPr lang="en-US" altLang="zh-CN" dirty="0" smtClean="0">
                <a:latin typeface="微软雅黑" panose="020B0503020204020204" pitchFamily="34" charset="-122"/>
              </a:rPr>
              <a:t>- LU</a:t>
            </a:r>
            <a:r>
              <a:rPr lang="zh-CN" altLang="en-US" dirty="0" smtClean="0">
                <a:latin typeface="微软雅黑" panose="020B0503020204020204" pitchFamily="34" charset="-122"/>
              </a:rPr>
              <a:t>分解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下三角矩阵和准下三角矩阵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6258" y="1468172"/>
            <a:ext cx="8659092" cy="4615132"/>
          </a:xfrm>
          <a:prstGeom prst="rect">
            <a:avLst/>
          </a:prstGeom>
        </p:spPr>
        <p:txBody>
          <a:bodyPr vert="horz" lIns="180000" tIns="180000" rIns="91440" bIns="45720" rtlCol="0">
            <a:norm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</a:rPr>
              <a:t>列出这些矩阵相乘的结果，主要是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提供给各位同学做</a:t>
            </a:r>
            <a:r>
              <a:rPr lang="zh-CN" altLang="en-US" sz="2000" dirty="0">
                <a:latin typeface="微软雅黑" panose="020B0503020204020204" pitchFamily="34" charset="-122"/>
              </a:rPr>
              <a:t>笔算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时</a:t>
            </a:r>
            <a:r>
              <a:rPr lang="zh-CN" altLang="en-US" sz="2000" dirty="0">
                <a:latin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参考，各位同学最好使用</a:t>
            </a:r>
            <a:r>
              <a:rPr lang="zh-CN" altLang="en-US" sz="2000" dirty="0">
                <a:latin typeface="微软雅黑" panose="020B0503020204020204" pitchFamily="34" charset="-122"/>
              </a:rPr>
              <a:t>软件来检验这些结果，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学完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这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门课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就不要再用笔算了</a:t>
            </a:r>
            <a:r>
              <a:rPr lang="zh-CN" altLang="en-US" sz="2000" dirty="0">
                <a:latin typeface="微软雅黑" panose="020B0503020204020204" pitchFamily="34" charset="-122"/>
              </a:rPr>
              <a:t>！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像以上的例题，</a:t>
            </a:r>
            <a:r>
              <a:rPr lang="zh-CN" altLang="en-US" sz="2000" dirty="0">
                <a:latin typeface="微软雅黑" panose="020B0503020204020204" pitchFamily="34" charset="-122"/>
              </a:rPr>
              <a:t>可直接调用</a:t>
            </a:r>
            <a:r>
              <a:rPr lang="en-US" altLang="zh-CN" sz="2000" dirty="0" err="1">
                <a:latin typeface="微软雅黑" panose="020B0503020204020204" pitchFamily="34" charset="-122"/>
              </a:rPr>
              <a:t>lu</a:t>
            </a:r>
            <a:r>
              <a:rPr lang="zh-CN" altLang="en-US" sz="2000" dirty="0">
                <a:latin typeface="微软雅黑" panose="020B0503020204020204" pitchFamily="34" charset="-122"/>
              </a:rPr>
              <a:t>分解，键入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语句：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[L1,U1] = </a:t>
            </a:r>
            <a:r>
              <a:rPr lang="en-US" altLang="zh-CN" sz="2000" dirty="0" err="1" smtClean="0">
                <a:solidFill>
                  <a:srgbClr val="3366FF"/>
                </a:solidFill>
                <a:latin typeface="微软雅黑" panose="020B0503020204020204" pitchFamily="34" charset="-122"/>
              </a:rPr>
              <a:t>lu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(A)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。细致的检验可执行程序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ppt2_12.m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，看其结果</a:t>
            </a:r>
            <a:r>
              <a:rPr lang="en-US" altLang="zh-CN" sz="2000" dirty="0">
                <a:latin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</a:rPr>
              <a:t>还要说明一下</a:t>
            </a:r>
            <a:r>
              <a:rPr lang="en-US" altLang="zh-CN" sz="2000" dirty="0">
                <a:latin typeface="微软雅黑" panose="020B0503020204020204" pitchFamily="34" charset="-122"/>
              </a:rPr>
              <a:t>L</a:t>
            </a:r>
            <a:r>
              <a:rPr lang="zh-CN" altLang="en-US" sz="2000" dirty="0">
                <a:latin typeface="微软雅黑" panose="020B0503020204020204" pitchFamily="34" charset="-122"/>
              </a:rPr>
              <a:t>为什么是下三角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矩阵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从</a:t>
            </a:r>
            <a:r>
              <a:rPr lang="zh-CN" altLang="en-US" sz="2000" dirty="0">
                <a:latin typeface="微软雅黑" panose="020B0503020204020204" pitchFamily="34" charset="-122"/>
              </a:rPr>
              <a:t>上一节知道，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消法矩阵</a:t>
            </a:r>
            <a:r>
              <a:rPr lang="en-US" altLang="zh-CN" sz="2000" dirty="0">
                <a:latin typeface="微软雅黑" panose="020B0503020204020204" pitchFamily="34" charset="-122"/>
              </a:rPr>
              <a:t>E</a:t>
            </a:r>
            <a:r>
              <a:rPr lang="zh-CN" altLang="en-US" sz="2000" dirty="0">
                <a:latin typeface="微软雅黑" panose="020B0503020204020204" pitchFamily="34" charset="-122"/>
              </a:rPr>
              <a:t>及其逆阵</a:t>
            </a:r>
            <a:r>
              <a:rPr lang="en-US" altLang="zh-CN" sz="2000" dirty="0">
                <a:latin typeface="微软雅黑" panose="020B0503020204020204" pitchFamily="34" charset="-122"/>
              </a:rPr>
              <a:t>E</a:t>
            </a:r>
            <a:r>
              <a:rPr lang="en-US" altLang="zh-CN" sz="2000" baseline="30000" dirty="0">
                <a:latin typeface="微软雅黑" panose="020B0503020204020204" pitchFamily="34" charset="-122"/>
              </a:rPr>
              <a:t>-1</a:t>
            </a:r>
            <a:r>
              <a:rPr lang="zh-CN" altLang="en-US" sz="2000" dirty="0">
                <a:latin typeface="微软雅黑" panose="020B0503020204020204" pitchFamily="34" charset="-122"/>
              </a:rPr>
              <a:t>都是下三角矩阵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2.12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</a:rPr>
              <a:t>行阶梯变换中只用</a:t>
            </a:r>
            <a:r>
              <a:rPr lang="en-US" altLang="zh-CN" sz="2000" dirty="0">
                <a:latin typeface="微软雅黑" panose="020B0503020204020204" pitchFamily="34" charset="-122"/>
              </a:rPr>
              <a:t>E</a:t>
            </a:r>
            <a:r>
              <a:rPr lang="zh-CN" altLang="en-US" sz="2000" dirty="0">
                <a:latin typeface="微软雅黑" panose="020B0503020204020204" pitchFamily="34" charset="-122"/>
              </a:rPr>
              <a:t>，根据矩阵相乘的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规则，</a:t>
            </a:r>
            <a:r>
              <a:rPr lang="zh-CN" altLang="en-US" sz="2000" dirty="0">
                <a:latin typeface="微软雅黑" panose="020B0503020204020204" pitchFamily="34" charset="-122"/>
              </a:rPr>
              <a:t>它们的连乘积也必定是下三角矩阵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。但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2.13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中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Matlab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软件还要进行多次行交换以保证消元法的精度，这使得</a:t>
            </a:r>
            <a:r>
              <a:rPr lang="zh-CN" altLang="en-US" sz="2000" dirty="0">
                <a:latin typeface="微软雅黑" panose="020B0503020204020204" pitchFamily="34" charset="-122"/>
              </a:rPr>
              <a:t>最后的下三角矩阵</a:t>
            </a:r>
            <a:r>
              <a:rPr lang="en-US" altLang="zh-CN" sz="2000" dirty="0">
                <a:latin typeface="微软雅黑" panose="020B0503020204020204" pitchFamily="34" charset="-122"/>
              </a:rPr>
              <a:t>L</a:t>
            </a:r>
            <a:r>
              <a:rPr lang="zh-CN" altLang="en-US" sz="2000" dirty="0">
                <a:latin typeface="微软雅黑" panose="020B0503020204020204" pitchFamily="34" charset="-122"/>
              </a:rPr>
              <a:t>不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那么标准</a:t>
            </a:r>
            <a:r>
              <a:rPr lang="zh-CN" altLang="en-US" sz="2000" dirty="0">
                <a:latin typeface="微软雅黑" panose="020B0503020204020204" pitchFamily="34" charset="-122"/>
              </a:rPr>
              <a:t>，各行有些颠倒，故称之为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</a:rPr>
              <a:t>准下三角矩阵</a:t>
            </a:r>
            <a:r>
              <a:rPr lang="zh-CN" altLang="en-US" sz="2000" dirty="0">
                <a:latin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5418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应用实例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2.14 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成本核算问题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16257" y="1468172"/>
            <a:ext cx="8832851" cy="448492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某厂生产三种产品，每件产品的成本及每季度生产件数如表所示。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试提供该厂每季度的总成本分类表。</a:t>
            </a: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</a:endParaRPr>
          </a:p>
        </p:txBody>
      </p:sp>
      <p:graphicFrame>
        <p:nvGraphicFramePr>
          <p:cNvPr id="1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99691"/>
              </p:ext>
            </p:extLst>
          </p:nvPr>
        </p:nvGraphicFramePr>
        <p:xfrm>
          <a:off x="315944" y="2095561"/>
          <a:ext cx="4537075" cy="149352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成本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(</a:t>
                      </a: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元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)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产品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A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产品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B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产品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C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原材料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0.10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0.30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0.15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劳动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0.30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0.40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0.25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企业管理费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0.10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0.20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itchFamily="2" charset="-122"/>
                        </a:rPr>
                        <a:t>0.15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31862"/>
              </p:ext>
            </p:extLst>
          </p:nvPr>
        </p:nvGraphicFramePr>
        <p:xfrm>
          <a:off x="315944" y="3860801"/>
          <a:ext cx="5317107" cy="1493520"/>
        </p:xfrm>
        <a:graphic>
          <a:graphicData uri="http://schemas.openxmlformats.org/drawingml/2006/table">
            <a:tbl>
              <a:tblPr/>
              <a:tblGrid>
                <a:gridCol w="1447414">
                  <a:extLst>
                    <a:ext uri="{9D8B030D-6E8A-4147-A177-3AD203B41FA5}">
                      <a16:colId xmlns:a16="http://schemas.microsoft.com/office/drawing/2014/main" val="2582920764"/>
                    </a:ext>
                  </a:extLst>
                </a:gridCol>
                <a:gridCol w="1008353">
                  <a:extLst>
                    <a:ext uri="{9D8B030D-6E8A-4147-A177-3AD203B41FA5}">
                      <a16:colId xmlns:a16="http://schemas.microsoft.com/office/drawing/2014/main" val="1930242876"/>
                    </a:ext>
                  </a:extLst>
                </a:gridCol>
                <a:gridCol w="1010214">
                  <a:extLst>
                    <a:ext uri="{9D8B030D-6E8A-4147-A177-3AD203B41FA5}">
                      <a16:colId xmlns:a16="http://schemas.microsoft.com/office/drawing/2014/main" val="3424680588"/>
                    </a:ext>
                  </a:extLst>
                </a:gridCol>
                <a:gridCol w="840914">
                  <a:extLst>
                    <a:ext uri="{9D8B030D-6E8A-4147-A177-3AD203B41FA5}">
                      <a16:colId xmlns:a16="http://schemas.microsoft.com/office/drawing/2014/main" val="2380641858"/>
                    </a:ext>
                  </a:extLst>
                </a:gridCol>
                <a:gridCol w="1010212">
                  <a:extLst>
                    <a:ext uri="{9D8B030D-6E8A-4147-A177-3AD203B41FA5}">
                      <a16:colId xmlns:a16="http://schemas.microsoft.com/office/drawing/2014/main" val="1191473586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产品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夏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秋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冬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春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33606"/>
                  </a:ext>
                </a:extLst>
              </a:tr>
              <a:tr h="296863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A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4000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4500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4500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4000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241015"/>
                  </a:ext>
                </a:extLst>
              </a:tr>
              <a:tr h="296863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B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2000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2800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2400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2200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067951"/>
                  </a:ext>
                </a:extLst>
              </a:tr>
              <a:tr h="296863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C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5800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6200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6000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6000</a:t>
                      </a:r>
                    </a:p>
                  </a:txBody>
                  <a:tcPr marT="34290" marB="3429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9114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856304" y="1073799"/>
            <a:ext cx="1552755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Ppt2_14.m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2.1.2   </a:t>
            </a:r>
            <a:r>
              <a:rPr lang="zh-CN" altLang="en-US" dirty="0">
                <a:latin typeface="微软雅黑" panose="020B0503020204020204" pitchFamily="34" charset="-122"/>
              </a:rPr>
              <a:t>矩阵的数乘</a:t>
            </a:r>
          </a:p>
        </p:txBody>
      </p:sp>
      <p:sp>
        <p:nvSpPr>
          <p:cNvPr id="2" name="矩形 1"/>
          <p:cNvSpPr/>
          <p:nvPr/>
        </p:nvSpPr>
        <p:spPr>
          <a:xfrm>
            <a:off x="69212" y="814485"/>
            <a:ext cx="8738559" cy="227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例2.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甲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、乙、丙三位同学在期末考试中，4门课程的成绩分别由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给出，而他们的平时成绩则由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给出，若期末考试成绩占总成绩的90％，而平时成绩占10％，请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这三名同学的总成绩。</a:t>
            </a:r>
          </a:p>
          <a:p>
            <a:pPr>
              <a:lnSpc>
                <a:spcPct val="1200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48679360"/>
              </p:ext>
            </p:extLst>
          </p:nvPr>
        </p:nvGraphicFramePr>
        <p:xfrm>
          <a:off x="2960580" y="5128474"/>
          <a:ext cx="3458364" cy="147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5" r:id="rId3" imgW="1460183" imgH="622347" progId="Equation.DSMT4">
                  <p:embed/>
                </p:oleObj>
              </mc:Choice>
              <mc:Fallback>
                <p:oleObj r:id="rId3" imgW="1460183" imgH="622347" progId="Equation.DSMT4">
                  <p:embed/>
                  <p:pic>
                    <p:nvPicPr>
                      <p:cNvPr id="20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580" y="5128474"/>
                        <a:ext cx="3458364" cy="1473565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731627"/>
              </p:ext>
            </p:extLst>
          </p:nvPr>
        </p:nvGraphicFramePr>
        <p:xfrm>
          <a:off x="234159" y="2730382"/>
          <a:ext cx="4364167" cy="1565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6" r:id="rId5" imgW="1298534" imgH="623970" progId="Equation.DSMT4">
                  <p:embed/>
                </p:oleObj>
              </mc:Choice>
              <mc:Fallback>
                <p:oleObj r:id="rId5" imgW="1298534" imgH="623970" progId="Equation.DSMT4">
                  <p:embed/>
                  <p:pic>
                    <p:nvPicPr>
                      <p:cNvPr id="20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9" y="2730382"/>
                        <a:ext cx="4364167" cy="15651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643270"/>
              </p:ext>
            </p:extLst>
          </p:nvPr>
        </p:nvGraphicFramePr>
        <p:xfrm>
          <a:off x="4689762" y="2771544"/>
          <a:ext cx="4252375" cy="1523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7" r:id="rId7" imgW="1298534" imgH="623970" progId="Equation.DSMT4">
                  <p:embed/>
                </p:oleObj>
              </mc:Choice>
              <mc:Fallback>
                <p:oleObj r:id="rId7" imgW="1298534" imgH="623970" progId="Equation.DSMT4">
                  <p:embed/>
                  <p:pic>
                    <p:nvPicPr>
                      <p:cNvPr id="205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762" y="2771544"/>
                        <a:ext cx="4252375" cy="15239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60013" y="4731402"/>
            <a:ext cx="5832475" cy="1961319"/>
          </a:xfrm>
          <a:prstGeom prst="rect">
            <a:avLst/>
          </a:prstGeom>
        </p:spPr>
        <p:txBody>
          <a:bodyPr lIns="45720" rIns="45720"/>
          <a:lstStyle/>
          <a:p>
            <a:pPr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解：用矩阵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表示总成绩，显然有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.9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8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应用实例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2.14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成本核算问题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6259" y="1468172"/>
            <a:ext cx="8548180" cy="48067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解：用矩阵来描述此问题，设产品分类成本矩阵为Ｍ，季度产量矩阵为P，则有：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按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M*P可计算出以下的分类成本，用sum命令进行列相加。</a:t>
            </a: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8" name="Group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045570"/>
              </p:ext>
            </p:extLst>
          </p:nvPr>
        </p:nvGraphicFramePr>
        <p:xfrm>
          <a:off x="216258" y="4522185"/>
          <a:ext cx="8337069" cy="1866900"/>
        </p:xfrm>
        <a:graphic>
          <a:graphicData uri="http://schemas.openxmlformats.org/drawingml/2006/table">
            <a:tbl>
              <a:tblPr/>
              <a:tblGrid>
                <a:gridCol w="190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成本（元）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夏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秋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冬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春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全年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原材料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2220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2070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8120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劳动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3450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4020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3810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3580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14860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企业管理费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1670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1830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1740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7180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总成本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6990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8180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7710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7280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30160</a:t>
                      </a:r>
                    </a:p>
                  </a:txBody>
                  <a:tcPr marL="91432" marR="91432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209838"/>
              </p:ext>
            </p:extLst>
          </p:nvPr>
        </p:nvGraphicFramePr>
        <p:xfrm>
          <a:off x="429794" y="2332914"/>
          <a:ext cx="2830424" cy="11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6" r:id="rId3" imgW="1765617" imgH="711517" progId="Equation.DSMT4">
                  <p:embed/>
                </p:oleObj>
              </mc:Choice>
              <mc:Fallback>
                <p:oleObj r:id="rId3" imgW="1765617" imgH="711517" progId="Equation.DSMT4">
                  <p:embed/>
                  <p:pic>
                    <p:nvPicPr>
                      <p:cNvPr id="286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94" y="2332914"/>
                        <a:ext cx="2830424" cy="11579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030232"/>
              </p:ext>
            </p:extLst>
          </p:nvPr>
        </p:nvGraphicFramePr>
        <p:xfrm>
          <a:off x="3551391" y="2332914"/>
          <a:ext cx="3726039" cy="1202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7" r:id="rId5" imgW="2172017" imgH="711517" progId="Equation.DSMT4">
                  <p:embed/>
                </p:oleObj>
              </mc:Choice>
              <mc:Fallback>
                <p:oleObj r:id="rId5" imgW="2172017" imgH="711517" progId="Equation.DSMT4">
                  <p:embed/>
                  <p:pic>
                    <p:nvPicPr>
                      <p:cNvPr id="286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391" y="2332914"/>
                        <a:ext cx="3726039" cy="12026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7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应用实例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2.15  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矩阵的生成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16258" y="1535711"/>
            <a:ext cx="8634444" cy="3894915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</a:rPr>
              <a:t>         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生成特殊规则的矩阵，可用单列乘单行的矩阵乘法。如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</a:t>
            </a: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可令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v</a:t>
            </a:r>
            <a:r>
              <a:rPr kumimoji="0" lang="en-US" altLang="zh-CN" sz="2000" i="0" u="none" strike="noStrike" kern="120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 [-10, -9, …, 9, 10],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lang="en-US" altLang="zh-CN" sz="2000" dirty="0" smtClean="0">
                <a:solidFill>
                  <a:sysClr val="windowText" lastClr="000000"/>
                </a:solidFill>
              </a:rPr>
              <a:t>v</a:t>
            </a:r>
            <a:r>
              <a:rPr lang="en-US" altLang="zh-CN" sz="2000" baseline="-25000" dirty="0" smtClean="0">
                <a:solidFill>
                  <a:sysClr val="windowText" lastClr="000000"/>
                </a:solidFill>
              </a:rPr>
              <a:t>2</a:t>
            </a:r>
            <a:r>
              <a:rPr lang="zh-CN" altLang="zh-CN" sz="2000" dirty="0">
                <a:solidFill>
                  <a:sysClr val="windowText" lastClr="000000"/>
                </a:solidFill>
              </a:rPr>
              <a:t>	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= </a:t>
            </a:r>
            <a:r>
              <a:rPr lang="en-US" altLang="zh-CN" sz="2000" dirty="0" smtClean="0">
                <a:solidFill>
                  <a:sysClr val="windowText" lastClr="000000"/>
                </a:solidFill>
              </a:rPr>
              <a:t>[1; 1; …; 1]  </a:t>
            </a:r>
            <a:r>
              <a:rPr lang="en-US" altLang="zh-CN" sz="2000" dirty="0" smtClean="0">
                <a:solidFill>
                  <a:srgbClr val="3366FF"/>
                </a:solidFill>
              </a:rPr>
              <a:t>(10</a:t>
            </a:r>
            <a:r>
              <a:rPr lang="zh-CN" altLang="en-US" sz="2000" dirty="0" smtClean="0">
                <a:solidFill>
                  <a:srgbClr val="3366FF"/>
                </a:solidFill>
              </a:rPr>
              <a:t>行</a:t>
            </a:r>
            <a:r>
              <a:rPr lang="en-US" altLang="zh-CN" sz="2000" dirty="0" smtClean="0">
                <a:solidFill>
                  <a:srgbClr val="3366FF"/>
                </a:solidFill>
              </a:rPr>
              <a:t>1</a:t>
            </a:r>
            <a:r>
              <a:rPr lang="zh-CN" altLang="en-US" sz="2000" dirty="0" smtClean="0">
                <a:solidFill>
                  <a:srgbClr val="3366FF"/>
                </a:solidFill>
              </a:rPr>
              <a:t>列</a:t>
            </a:r>
            <a:r>
              <a:rPr lang="en-US" altLang="zh-CN" sz="2000" dirty="0" smtClean="0">
                <a:solidFill>
                  <a:srgbClr val="3366FF"/>
                </a:solidFill>
              </a:rPr>
              <a:t>)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	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则	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   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是一个10×21的矩阵。</a:t>
            </a: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095527"/>
              </p:ext>
            </p:extLst>
          </p:nvPr>
        </p:nvGraphicFramePr>
        <p:xfrm>
          <a:off x="1022885" y="2157963"/>
          <a:ext cx="6159438" cy="1606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70" r:id="rId3" imgW="2629217" imgH="914717" progId="Equation.DSMT4">
                  <p:embed/>
                </p:oleObj>
              </mc:Choice>
              <mc:Fallback>
                <p:oleObj r:id="rId3" imgW="2629217" imgH="914717" progId="Equation.DSMT4">
                  <p:embed/>
                  <p:pic>
                    <p:nvPicPr>
                      <p:cNvPr id="296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885" y="2157963"/>
                        <a:ext cx="6159438" cy="16063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181370"/>
              </p:ext>
            </p:extLst>
          </p:nvPr>
        </p:nvGraphicFramePr>
        <p:xfrm>
          <a:off x="535138" y="4794814"/>
          <a:ext cx="1749526" cy="4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71" r:id="rId5" imgW="623699" imgH="229315" progId="Equation.3">
                  <p:embed/>
                </p:oleObj>
              </mc:Choice>
              <mc:Fallback>
                <p:oleObj r:id="rId5" imgW="623699" imgH="229315" progId="Equation.3">
                  <p:embed/>
                  <p:pic>
                    <p:nvPicPr>
                      <p:cNvPr id="2970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38" y="4794814"/>
                        <a:ext cx="1749526" cy="484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7490016" y="6213581"/>
            <a:ext cx="1552755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ppt2_15.m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2489" y="2944480"/>
            <a:ext cx="4565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              …                      …        …           …         …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37263" y="2116277"/>
            <a:ext cx="2897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37263" y="2526828"/>
            <a:ext cx="2897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037263" y="3290605"/>
            <a:ext cx="2897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 rot="5400000">
            <a:off x="5342359" y="2148951"/>
            <a:ext cx="2897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 rot="5400000">
            <a:off x="5342359" y="2526828"/>
            <a:ext cx="2897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 rot="5400000">
            <a:off x="5342359" y="3333934"/>
            <a:ext cx="2897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248086" y="2116277"/>
            <a:ext cx="2897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248086" y="2526828"/>
            <a:ext cx="2897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248086" y="3290605"/>
            <a:ext cx="2897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9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应用实例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2.16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范德蒙矩阵的生成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399194" y="1073799"/>
            <a:ext cx="1552755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pt2_16.m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16258" y="1468172"/>
            <a:ext cx="8591312" cy="435151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解：这里除了用列向量乘行向量之外，还用了Matlab的符号运算功能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syms x1 x2 x3 x4 real  	%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定义实符号变量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=[x1,x2,x3,x4]; y=0:3;	%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生成符号行矩阵</a:t>
            </a:r>
            <a:r>
              <a:rPr kumimoji="0" lang="es-E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和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行矩阵</a:t>
            </a:r>
            <a:r>
              <a:rPr kumimoji="0" lang="es-E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 = x'*ones(1,4)       	%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列乘行生成方阵</a:t>
            </a:r>
            <a:r>
              <a:rPr kumimoji="0" lang="es-E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 = ones(4,1)*y         	%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列乘行生成方阵</a:t>
            </a:r>
            <a:r>
              <a:rPr kumimoji="0" lang="es-E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 = A.^B                  %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两个方阵作元素群求幂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结果：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81447"/>
              </p:ext>
            </p:extLst>
          </p:nvPr>
        </p:nvGraphicFramePr>
        <p:xfrm>
          <a:off x="416813" y="4871082"/>
          <a:ext cx="7504319" cy="152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6" r:id="rId3" imgW="4445317" imgH="914717" progId="Equation.DSMT4">
                  <p:embed/>
                </p:oleObj>
              </mc:Choice>
              <mc:Fallback>
                <p:oleObj r:id="rId3" imgW="4445317" imgH="914717" progId="Equation.DSMT4">
                  <p:embed/>
                  <p:pic>
                    <p:nvPicPr>
                      <p:cNvPr id="307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13" y="4871082"/>
                        <a:ext cx="7504319" cy="15271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7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应用实例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2.6.4 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图及其矩阵表述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591245" y="6320042"/>
            <a:ext cx="1552755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ppt2_18.m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55587" y="1468172"/>
            <a:ext cx="5743295" cy="401822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n w="635">
                  <a:noFill/>
                </a:ln>
                <a:solidFill>
                  <a:prstClr val="black"/>
                </a:solidFill>
              </a:rPr>
              <a:t>例</a:t>
            </a:r>
            <a:r>
              <a:rPr lang="zh-CN" altLang="zh-CN" sz="2000" dirty="0">
                <a:ln w="635">
                  <a:noFill/>
                </a:ln>
                <a:solidFill>
                  <a:prstClr val="black"/>
                </a:solidFill>
              </a:rPr>
              <a:t>2.</a:t>
            </a:r>
            <a:r>
              <a:rPr lang="zh-CN" altLang="zh-CN" sz="2000" dirty="0" smtClean="0">
                <a:ln w="635">
                  <a:noFill/>
                </a:ln>
                <a:solidFill>
                  <a:prstClr val="black"/>
                </a:solidFill>
              </a:rPr>
              <a:t>18</a:t>
            </a:r>
            <a:r>
              <a:rPr lang="zh-CN" altLang="en-US" sz="2000" dirty="0" smtClean="0">
                <a:ln w="635">
                  <a:noFill/>
                </a:ln>
                <a:solidFill>
                  <a:prstClr val="black"/>
                </a:solidFill>
              </a:rPr>
              <a:t> 航线图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图为1，2，3，4四个城市之间的空运航线，用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有向图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表示。则该图可以用航路矩阵表示：其中第一行为由第一个城市出发的航班，分别可以到城市3、4，.因此在3、4两列处的元素为1，其余为零。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2000" dirty="0" smtClean="0">
                <a:solidFill>
                  <a:sysClr val="windowText" lastClr="000000"/>
                </a:solidFill>
              </a:rPr>
              <a:t>      </a:t>
            </a: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以此类推可以写出其他各行的元素，构成邻接矩阵A1。</a:t>
            </a: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6" name="Picture 4" descr="图2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10124" r="3516" b="10124"/>
          <a:stretch>
            <a:fillRect/>
          </a:stretch>
        </p:blipFill>
        <p:spPr bwMode="auto">
          <a:xfrm>
            <a:off x="6070319" y="1270985"/>
            <a:ext cx="2776983" cy="246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35655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704954"/>
              </p:ext>
            </p:extLst>
          </p:nvPr>
        </p:nvGraphicFramePr>
        <p:xfrm>
          <a:off x="5998882" y="4127305"/>
          <a:ext cx="2848420" cy="208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6" r:id="rId4" imgW="1070368" imgH="828333" progId="Equation.DSMT4">
                  <p:embed/>
                </p:oleObj>
              </mc:Choice>
              <mc:Fallback>
                <p:oleObj r:id="rId4" imgW="1070368" imgH="828333" progId="Equation.DSMT4">
                  <p:embed/>
                  <p:pic>
                    <p:nvPicPr>
                      <p:cNvPr id="3174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8882" y="4127305"/>
                        <a:ext cx="2848420" cy="20807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0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应用实例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2.6.4 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图及其矩阵表述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55587" y="1468172"/>
            <a:ext cx="8733138" cy="401822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3366FF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n w="635">
                  <a:noFill/>
                </a:ln>
                <a:solidFill>
                  <a:prstClr val="black"/>
                </a:solidFill>
              </a:rPr>
              <a:t>多次转机到达矩阵的</a:t>
            </a:r>
            <a:r>
              <a:rPr lang="zh-CN" altLang="en-US" sz="2000" dirty="0" smtClean="0">
                <a:ln w="635">
                  <a:noFill/>
                </a:ln>
                <a:solidFill>
                  <a:prstClr val="black"/>
                </a:solidFill>
              </a:rPr>
              <a:t>计算</a:t>
            </a:r>
            <a:endParaRPr lang="en-US" altLang="zh-CN" sz="2000" dirty="0" smtClean="0">
              <a:ln w="635">
                <a:noFill/>
              </a:ln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ysClr val="windowText" lastClr="000000"/>
                </a:solidFill>
              </a:rPr>
              <a:t>       若要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分析经过一次转机（也就是坐两次航班）能到达的城市，可以将邻接矩阵与自己相乘，得到</a:t>
            </a:r>
            <a:r>
              <a:rPr lang="en-US" altLang="zh-CN" sz="2000" dirty="0" smtClean="0">
                <a:solidFill>
                  <a:sysClr val="windowText" lastClr="000000"/>
                </a:solidFill>
              </a:rPr>
              <a:t>A2 = A1^2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来求得。实际意义就是把第一次航班的到站再作为起点，求下一个航班的终点。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</a:rPr>
              <a:t>经过两次以内转机能够到达的航路矩阵应为：</a:t>
            </a:r>
          </a:p>
          <a:p>
            <a:pPr>
              <a:lnSpc>
                <a:spcPct val="150000"/>
              </a:lnSpc>
            </a:pP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799983"/>
              </p:ext>
            </p:extLst>
          </p:nvPr>
        </p:nvGraphicFramePr>
        <p:xfrm>
          <a:off x="422425" y="3477286"/>
          <a:ext cx="5832481" cy="1327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91" r:id="rId3" imgW="3632517" imgH="825817" progId="Equation.DSMT4">
                  <p:embed/>
                </p:oleObj>
              </mc:Choice>
              <mc:Fallback>
                <p:oleObj r:id="rId3" imgW="3632517" imgH="825817" progId="Equation.DSMT4">
                  <p:embed/>
                  <p:pic>
                    <p:nvPicPr>
                      <p:cNvPr id="327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25" y="3477286"/>
                        <a:ext cx="5832481" cy="13276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980243"/>
              </p:ext>
            </p:extLst>
          </p:nvPr>
        </p:nvGraphicFramePr>
        <p:xfrm>
          <a:off x="443745" y="5273554"/>
          <a:ext cx="26638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92" r:id="rId5" imgW="1803717" imgH="825817" progId="Equation.DSMT4">
                  <p:embed/>
                </p:oleObj>
              </mc:Choice>
              <mc:Fallback>
                <p:oleObj r:id="rId5" imgW="1803717" imgH="825817" progId="Equation.DSMT4">
                  <p:embed/>
                  <p:pic>
                    <p:nvPicPr>
                      <p:cNvPr id="327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45" y="5273554"/>
                        <a:ext cx="2663825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4" descr="图2-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10124" r="3516" b="10124"/>
          <a:stretch>
            <a:fillRect/>
          </a:stretch>
        </p:blipFill>
        <p:spPr bwMode="auto">
          <a:xfrm>
            <a:off x="6668219" y="4141099"/>
            <a:ext cx="2242868" cy="198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7591245" y="6320042"/>
            <a:ext cx="1552755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ppt2_18.m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1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应用实例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2.6.5 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网络的矩阵分割和连接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482961" y="6233359"/>
            <a:ext cx="1552755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ppt2_19.m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55587" y="1468171"/>
            <a:ext cx="6334994" cy="465658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3366FF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n w="635">
                  <a:noFill/>
                </a:ln>
                <a:solidFill>
                  <a:prstClr val="black"/>
                </a:solidFill>
              </a:rPr>
              <a:t>在电路设计中，经常要把复杂的电路分割为局部电路，每一个电路都用一个网络“黑盒子”来表示。“黑盒子”的输入为</a:t>
            </a:r>
            <a:r>
              <a:rPr lang="en-US" altLang="zh-CN" sz="2000" dirty="0">
                <a:ln w="635">
                  <a:noFill/>
                </a:ln>
                <a:solidFill>
                  <a:prstClr val="black"/>
                </a:solidFill>
              </a:rPr>
              <a:t>u1</a:t>
            </a:r>
            <a:r>
              <a:rPr lang="zh-CN" altLang="en-US" sz="2000" dirty="0">
                <a:ln w="635">
                  <a:noFill/>
                </a:ln>
                <a:solidFill>
                  <a:prstClr val="black"/>
                </a:solidFill>
              </a:rPr>
              <a:t>，</a:t>
            </a:r>
            <a:r>
              <a:rPr lang="en-US" altLang="zh-CN" sz="2000" dirty="0">
                <a:ln w="635">
                  <a:noFill/>
                </a:ln>
                <a:solidFill>
                  <a:prstClr val="black"/>
                </a:solidFill>
              </a:rPr>
              <a:t>i1</a:t>
            </a:r>
            <a:r>
              <a:rPr lang="zh-CN" altLang="en-US" sz="2000" dirty="0">
                <a:ln w="635">
                  <a:noFill/>
                </a:ln>
                <a:solidFill>
                  <a:prstClr val="black"/>
                </a:solidFill>
              </a:rPr>
              <a:t>，输出为</a:t>
            </a:r>
            <a:r>
              <a:rPr lang="en-US" altLang="zh-CN" sz="2000" dirty="0">
                <a:ln w="635">
                  <a:noFill/>
                </a:ln>
                <a:solidFill>
                  <a:prstClr val="black"/>
                </a:solidFill>
              </a:rPr>
              <a:t>u2</a:t>
            </a:r>
            <a:r>
              <a:rPr lang="zh-CN" altLang="en-US" sz="2000" dirty="0">
                <a:ln w="635">
                  <a:noFill/>
                </a:ln>
                <a:solidFill>
                  <a:prstClr val="black"/>
                </a:solidFill>
              </a:rPr>
              <a:t>，</a:t>
            </a:r>
            <a:r>
              <a:rPr lang="en-US" altLang="zh-CN" sz="2000" dirty="0">
                <a:ln w="635">
                  <a:noFill/>
                </a:ln>
                <a:solidFill>
                  <a:prstClr val="black"/>
                </a:solidFill>
              </a:rPr>
              <a:t>i2</a:t>
            </a:r>
            <a:r>
              <a:rPr lang="zh-CN" altLang="en-US" sz="2000" dirty="0">
                <a:ln w="635">
                  <a:noFill/>
                </a:ln>
                <a:solidFill>
                  <a:prstClr val="black"/>
                </a:solidFill>
              </a:rPr>
              <a:t>，都有两个变量，因此其输入输出关系用</a:t>
            </a:r>
            <a:r>
              <a:rPr lang="en-US" altLang="zh-CN" sz="2000" dirty="0">
                <a:ln w="635">
                  <a:noFill/>
                </a:ln>
                <a:solidFill>
                  <a:prstClr val="black"/>
                </a:solidFill>
              </a:rPr>
              <a:t>2×2</a:t>
            </a:r>
            <a:r>
              <a:rPr lang="zh-CN" altLang="en-US" sz="2000" dirty="0">
                <a:ln w="635">
                  <a:noFill/>
                </a:ln>
                <a:solidFill>
                  <a:prstClr val="black"/>
                </a:solidFill>
              </a:rPr>
              <a:t>矩阵</a:t>
            </a:r>
            <a:r>
              <a:rPr lang="en-US" altLang="zh-CN" sz="2000" dirty="0">
                <a:ln w="635">
                  <a:noFill/>
                </a:ln>
                <a:solidFill>
                  <a:prstClr val="black"/>
                </a:solidFill>
              </a:rPr>
              <a:t>A</a:t>
            </a:r>
            <a:r>
              <a:rPr lang="zh-CN" altLang="en-US" sz="2000" dirty="0">
                <a:ln w="635">
                  <a:noFill/>
                </a:ln>
                <a:solidFill>
                  <a:prstClr val="black"/>
                </a:solidFill>
              </a:rPr>
              <a:t>来表示（如右图）：</a:t>
            </a:r>
          </a:p>
          <a:p>
            <a:pPr marL="342900" indent="-342900">
              <a:lnSpc>
                <a:spcPct val="150000"/>
              </a:lnSpc>
              <a:buClr>
                <a:srgbClr val="3366FF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n w="635">
                  <a:noFill/>
                </a:ln>
                <a:solidFill>
                  <a:prstClr val="black"/>
                </a:solidFill>
              </a:rPr>
              <a:t>A</a:t>
            </a:r>
            <a:r>
              <a:rPr lang="zh-CN" altLang="en-US" sz="2000" dirty="0">
                <a:ln w="635">
                  <a:noFill/>
                </a:ln>
                <a:solidFill>
                  <a:prstClr val="black"/>
                </a:solidFill>
              </a:rPr>
              <a:t>被称为该电路的传输矩阵</a:t>
            </a:r>
            <a:r>
              <a:rPr lang="zh-CN" altLang="en-US" sz="2000" dirty="0" smtClean="0">
                <a:ln w="635">
                  <a:noFill/>
                </a:ln>
                <a:solidFill>
                  <a:prstClr val="black"/>
                </a:solidFill>
              </a:rPr>
              <a:t>。</a:t>
            </a:r>
            <a:endParaRPr lang="en-US" altLang="zh-CN" sz="2000" dirty="0" smtClean="0">
              <a:ln w="635">
                <a:noFill/>
              </a:ln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Clr>
                <a:srgbClr val="3366FF"/>
              </a:buClr>
            </a:pPr>
            <a:r>
              <a:rPr lang="en-US" altLang="zh-CN" sz="2000" dirty="0">
                <a:ln w="635">
                  <a:noFill/>
                </a:ln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ln w="635">
                  <a:noFill/>
                </a:ln>
                <a:solidFill>
                  <a:prstClr val="black"/>
                </a:solidFill>
              </a:rPr>
              <a:t>      </a:t>
            </a:r>
            <a:r>
              <a:rPr lang="zh-CN" altLang="en-US" sz="2000" dirty="0" smtClean="0">
                <a:ln w="635">
                  <a:noFill/>
                </a:ln>
                <a:solidFill>
                  <a:prstClr val="black"/>
                </a:solidFill>
              </a:rPr>
              <a:t>传输</a:t>
            </a:r>
            <a:r>
              <a:rPr lang="zh-CN" altLang="en-US" sz="2000" dirty="0">
                <a:ln w="635">
                  <a:noFill/>
                </a:ln>
                <a:solidFill>
                  <a:prstClr val="black"/>
                </a:solidFill>
              </a:rPr>
              <a:t>矩阵的元素可以用理论计算，也可用实验测试的方法取得。把复杂的电路分成许多串接局部电路，分别求出或测出它们的传输矩阵，再相乘起来，得到总的传输矩阵，可以使分析和测量电路的工作简化。 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" t="7030" r="5536" b="7030"/>
          <a:stretch>
            <a:fillRect/>
          </a:stretch>
        </p:blipFill>
        <p:spPr bwMode="auto">
          <a:xfrm>
            <a:off x="6823494" y="1406458"/>
            <a:ext cx="1991235" cy="170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55578"/>
              </p:ext>
            </p:extLst>
          </p:nvPr>
        </p:nvGraphicFramePr>
        <p:xfrm>
          <a:off x="6823494" y="4409820"/>
          <a:ext cx="1955439" cy="89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1" r:id="rId4" imgW="865795" imgH="483967" progId="Equation.DSMT4">
                  <p:embed/>
                </p:oleObj>
              </mc:Choice>
              <mc:Fallback>
                <p:oleObj r:id="rId4" imgW="865795" imgH="483967" progId="Equation.DSMT4">
                  <p:embed/>
                  <p:pic>
                    <p:nvPicPr>
                      <p:cNvPr id="337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494" y="4409820"/>
                        <a:ext cx="1955439" cy="8954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1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应用实例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2.6.5 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网络的矩阵分割和连接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77752" y="1920858"/>
            <a:ext cx="3668682" cy="483440"/>
            <a:chOff x="755651" y="4184650"/>
            <a:chExt cx="4897438" cy="64928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563938" y="4184650"/>
              <a:ext cx="1079500" cy="649288"/>
            </a:xfrm>
            <a:prstGeom prst="rect">
              <a:avLst/>
            </a:prstGeom>
            <a:solidFill>
              <a:srgbClr val="50742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Arrow 493"/>
            <p:cNvSpPr>
              <a:spLocks noChangeShapeType="1"/>
            </p:cNvSpPr>
            <p:nvPr/>
          </p:nvSpPr>
          <p:spPr bwMode="auto">
            <a:xfrm>
              <a:off x="2555876" y="4508500"/>
              <a:ext cx="1008063" cy="158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rrow 493"/>
            <p:cNvSpPr>
              <a:spLocks noChangeShapeType="1"/>
            </p:cNvSpPr>
            <p:nvPr/>
          </p:nvSpPr>
          <p:spPr bwMode="auto">
            <a:xfrm>
              <a:off x="4645026" y="4508500"/>
              <a:ext cx="1008063" cy="158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560761" y="4184650"/>
              <a:ext cx="1082676" cy="493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kumimoji="0" lang="zh-CN" altLang="en-US" sz="1800" b="1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404939" y="4184650"/>
              <a:ext cx="1152525" cy="649288"/>
            </a:xfrm>
            <a:prstGeom prst="rect">
              <a:avLst/>
            </a:prstGeom>
            <a:solidFill>
              <a:srgbClr val="50742F"/>
            </a:solidFill>
            <a:ln w="9525">
              <a:solidFill>
                <a:srgbClr val="C00000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Arrow 497"/>
            <p:cNvSpPr>
              <a:spLocks noChangeShapeType="1"/>
            </p:cNvSpPr>
            <p:nvPr/>
          </p:nvSpPr>
          <p:spPr bwMode="auto">
            <a:xfrm>
              <a:off x="755651" y="4508500"/>
              <a:ext cx="720725" cy="158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403350" y="4184650"/>
              <a:ext cx="1150938" cy="496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kumimoji="0" lang="zh-CN" altLang="en-US" sz="1800" b="1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pic>
        <p:nvPicPr>
          <p:cNvPr id="18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" t="14195" r="7475" b="8517"/>
          <a:stretch>
            <a:fillRect/>
          </a:stretch>
        </p:blipFill>
        <p:spPr bwMode="auto">
          <a:xfrm>
            <a:off x="267373" y="1516466"/>
            <a:ext cx="45005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91" y="2521622"/>
            <a:ext cx="21431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66" y="2507335"/>
            <a:ext cx="2143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402389" y="101259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网络分解成矩阵串接</a:t>
            </a:r>
            <a:endParaRPr lang="zh-CN" alt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67373" y="2829117"/>
            <a:ext cx="5688013" cy="360251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按图列出第一个子网络的电路方程为：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写成矩阵方程：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zh-CN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第二个子网络的电路方程，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写成矩阵方程为：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328110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978436"/>
              </p:ext>
            </p:extLst>
          </p:nvPr>
        </p:nvGraphicFramePr>
        <p:xfrm>
          <a:off x="2814091" y="3325882"/>
          <a:ext cx="280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70" r:id="rId6" imgW="1145803" imgH="203959" progId="Equation.DSMT4">
                  <p:embed/>
                </p:oleObj>
              </mc:Choice>
              <mc:Fallback>
                <p:oleObj r:id="rId6" imgW="1145803" imgH="203959" progId="Equation.DSMT4">
                  <p:embed/>
                  <p:pic>
                    <p:nvPicPr>
                      <p:cNvPr id="348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091" y="3325882"/>
                        <a:ext cx="2806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3198558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28837"/>
              </p:ext>
            </p:extLst>
          </p:nvPr>
        </p:nvGraphicFramePr>
        <p:xfrm>
          <a:off x="2489448" y="4040499"/>
          <a:ext cx="34559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71" r:id="rId8" imgW="1740972" imgH="419599" progId="Equation.DSMT4">
                  <p:embed/>
                </p:oleObj>
              </mc:Choice>
              <mc:Fallback>
                <p:oleObj r:id="rId8" imgW="1740972" imgH="419599" progId="Equation.DSMT4">
                  <p:embed/>
                  <p:pic>
                    <p:nvPicPr>
                      <p:cNvPr id="348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448" y="4040499"/>
                        <a:ext cx="345598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811398"/>
              </p:ext>
            </p:extLst>
          </p:nvPr>
        </p:nvGraphicFramePr>
        <p:xfrm>
          <a:off x="2813298" y="5102286"/>
          <a:ext cx="28082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72" r:id="rId10" imgW="1400355" imgH="203959" progId="Equation.DSMT4">
                  <p:embed/>
                </p:oleObj>
              </mc:Choice>
              <mc:Fallback>
                <p:oleObj r:id="rId10" imgW="1400355" imgH="203959" progId="Equation.DSMT4">
                  <p:embed/>
                  <p:pic>
                    <p:nvPicPr>
                      <p:cNvPr id="3482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298" y="5102286"/>
                        <a:ext cx="2808287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0" y="3198558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152428"/>
              </p:ext>
            </p:extLst>
          </p:nvPr>
        </p:nvGraphicFramePr>
        <p:xfrm>
          <a:off x="1661566" y="6066791"/>
          <a:ext cx="51117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73" r:id="rId12" imgW="2730817" imgH="419417" progId="Equation.DSMT4">
                  <p:embed/>
                </p:oleObj>
              </mc:Choice>
              <mc:Fallback>
                <p:oleObj r:id="rId12" imgW="2730817" imgH="419417" progId="Equation.DSMT4">
                  <p:embed/>
                  <p:pic>
                    <p:nvPicPr>
                      <p:cNvPr id="3482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566" y="6066791"/>
                        <a:ext cx="511175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0" y="3198558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82961" y="6233359"/>
            <a:ext cx="1552755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ppt2_19.m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2.6  </a:t>
            </a:r>
            <a:r>
              <a:rPr lang="zh-CN" altLang="en-US" dirty="0">
                <a:latin typeface="微软雅黑" panose="020B0503020204020204" pitchFamily="34" charset="-122"/>
              </a:rPr>
              <a:t>应用实例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2.6.5 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网络的矩阵分割和连接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77752" y="1920858"/>
            <a:ext cx="3668682" cy="483440"/>
            <a:chOff x="755651" y="4184650"/>
            <a:chExt cx="4897438" cy="64928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563938" y="4184650"/>
              <a:ext cx="1079500" cy="649288"/>
            </a:xfrm>
            <a:prstGeom prst="rect">
              <a:avLst/>
            </a:prstGeom>
            <a:solidFill>
              <a:srgbClr val="50742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Arrow 493"/>
            <p:cNvSpPr>
              <a:spLocks noChangeShapeType="1"/>
            </p:cNvSpPr>
            <p:nvPr/>
          </p:nvSpPr>
          <p:spPr bwMode="auto">
            <a:xfrm>
              <a:off x="2555876" y="4508500"/>
              <a:ext cx="1008063" cy="158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rrow 493"/>
            <p:cNvSpPr>
              <a:spLocks noChangeShapeType="1"/>
            </p:cNvSpPr>
            <p:nvPr/>
          </p:nvSpPr>
          <p:spPr bwMode="auto">
            <a:xfrm>
              <a:off x="4645026" y="4508500"/>
              <a:ext cx="1008063" cy="158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560761" y="4184650"/>
              <a:ext cx="1082676" cy="493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kumimoji="0" lang="zh-CN" altLang="en-US" sz="1800" b="1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404939" y="4184650"/>
              <a:ext cx="1152525" cy="649288"/>
            </a:xfrm>
            <a:prstGeom prst="rect">
              <a:avLst/>
            </a:prstGeom>
            <a:solidFill>
              <a:srgbClr val="50742F"/>
            </a:solidFill>
            <a:ln w="9525">
              <a:solidFill>
                <a:srgbClr val="C00000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Arrow 497"/>
            <p:cNvSpPr>
              <a:spLocks noChangeShapeType="1"/>
            </p:cNvSpPr>
            <p:nvPr/>
          </p:nvSpPr>
          <p:spPr bwMode="auto">
            <a:xfrm>
              <a:off x="755651" y="4508500"/>
              <a:ext cx="720725" cy="158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403350" y="4184650"/>
              <a:ext cx="1150938" cy="496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kumimoji="0" lang="zh-CN" altLang="en-US" sz="1800" b="1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pic>
        <p:nvPicPr>
          <p:cNvPr id="18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" t="14195" r="7475" b="8517"/>
          <a:stretch>
            <a:fillRect/>
          </a:stretch>
        </p:blipFill>
        <p:spPr bwMode="auto">
          <a:xfrm>
            <a:off x="267373" y="1516466"/>
            <a:ext cx="45005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91" y="2521622"/>
            <a:ext cx="21431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66" y="2507335"/>
            <a:ext cx="2143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402389" y="101259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网络分解成矩阵串接</a:t>
            </a:r>
            <a:endParaRPr lang="zh-CN" alt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10869" y="3098113"/>
            <a:ext cx="5688013" cy="113188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综上可以得出电路传输矩阵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524355"/>
              </p:ext>
            </p:extLst>
          </p:nvPr>
        </p:nvGraphicFramePr>
        <p:xfrm>
          <a:off x="752362" y="4034239"/>
          <a:ext cx="55451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56" r:id="rId6" imgW="3365817" imgH="419417" progId="Equation.DSMT4">
                  <p:embed/>
                </p:oleObj>
              </mc:Choice>
              <mc:Fallback>
                <p:oleObj r:id="rId6" imgW="3365817" imgH="419417" progId="Equation.DSMT4">
                  <p:embed/>
                  <p:pic>
                    <p:nvPicPr>
                      <p:cNvPr id="358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62" y="4034239"/>
                        <a:ext cx="5545138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113243"/>
              </p:ext>
            </p:extLst>
          </p:nvPr>
        </p:nvGraphicFramePr>
        <p:xfrm>
          <a:off x="752362" y="5232008"/>
          <a:ext cx="40719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57" name="Equation" r:id="rId8" imgW="2501640" imgH="482400" progId="Equation.DSMT4">
                  <p:embed/>
                </p:oleObj>
              </mc:Choice>
              <mc:Fallback>
                <p:oleObj name="Equation" r:id="rId8" imgW="2501640" imgH="482400" progId="Equation.DSMT4">
                  <p:embed/>
                  <p:pic>
                    <p:nvPicPr>
                      <p:cNvPr id="358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62" y="5232008"/>
                        <a:ext cx="407193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7482961" y="6233359"/>
            <a:ext cx="1552755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ppt2_19.m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第二章要求掌握的概念和计算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83520" y="947766"/>
            <a:ext cx="8733300" cy="558538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1.  矩阵乘法（包括分块乘法）的定义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  <a:endParaRPr kumimoji="0" lang="zh-CN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2.  行初等变换和左乘初等矩阵的等价性；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3.  如何用单列m×1向量乘单行1×n向量构成m×n矩阵以简化矩阵赋值；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AutoNum type="arabicPeriod" startAt="4"/>
              <a:tabLst/>
              <a:defRPr/>
            </a:pPr>
            <a:r>
              <a:rPr kumimoji="0" lang="zh-CN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弄清矩阵[A,I]经rref函数行化简后求逆矩阵的原理；掌握矩阵求逆函数inv(A)，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Tx/>
              <a:buAutoNum type="arabicPeriod" startAt="4"/>
            </a:pPr>
            <a:r>
              <a:rPr lang="zh-CN" altLang="en-US" sz="2000" dirty="0" smtClean="0">
                <a:solidFill>
                  <a:sysClr val="windowText" lastClr="000000"/>
                </a:solidFill>
              </a:rPr>
              <a:t>掌握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逆矩阵的定义及用逆矩阵求方程组解的方法，特别是左除和右除的概念和用法；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Tx/>
              <a:buAutoNum type="arabicPeriod" startAt="4"/>
            </a:pPr>
            <a:r>
              <a:rPr lang="zh-CN" altLang="en-US" sz="2000" dirty="0" smtClean="0">
                <a:solidFill>
                  <a:sysClr val="windowText" lastClr="000000"/>
                </a:solidFill>
              </a:rPr>
              <a:t>矩阵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乘积的逆与逆矩阵的乘积次序要颠倒，</a:t>
            </a:r>
            <a:r>
              <a:rPr lang="en-US" altLang="zh-CN" sz="2000" dirty="0" err="1">
                <a:solidFill>
                  <a:sysClr val="windowText" lastClr="000000"/>
                </a:solidFill>
              </a:rPr>
              <a:t>inv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(A*B)=</a:t>
            </a:r>
            <a:r>
              <a:rPr lang="en-US" altLang="zh-CN" sz="2000" dirty="0" err="1">
                <a:solidFill>
                  <a:sysClr val="windowText" lastClr="000000"/>
                </a:solidFill>
              </a:rPr>
              <a:t>inv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(B)*</a:t>
            </a:r>
            <a:r>
              <a:rPr lang="en-US" altLang="zh-CN" sz="2000" dirty="0" err="1">
                <a:solidFill>
                  <a:sysClr val="windowText" lastClr="000000"/>
                </a:solidFill>
              </a:rPr>
              <a:t>inv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(A)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，转置也是如此。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Tx/>
              <a:buAutoNum type="arabicPeriod" startAt="4"/>
            </a:pPr>
            <a:r>
              <a:rPr lang="en-US" altLang="zh-CN" sz="2000" dirty="0" smtClean="0">
                <a:solidFill>
                  <a:sysClr val="windowText" lastClr="000000"/>
                </a:solidFill>
              </a:rPr>
              <a:t>MATLAB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实践：矩阵的四则运算和元素群运算，分块运算，用矩阵乘法求解方程组。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Tx/>
              <a:buAutoNum type="arabicPeriod" startAt="4"/>
            </a:pPr>
            <a:r>
              <a:rPr lang="en-US" altLang="zh-CN" sz="2000" dirty="0" smtClean="0">
                <a:solidFill>
                  <a:sysClr val="windowText" lastClr="000000"/>
                </a:solidFill>
              </a:rPr>
              <a:t>MATLAB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函数： 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eye, </a:t>
            </a:r>
            <a:r>
              <a:rPr lang="en-US" altLang="zh-CN" sz="2000" dirty="0" err="1">
                <a:solidFill>
                  <a:sysClr val="windowText" lastClr="000000"/>
                </a:solidFill>
              </a:rPr>
              <a:t>diag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, </a:t>
            </a:r>
            <a:r>
              <a:rPr lang="en-US" altLang="zh-CN" sz="2000" dirty="0" err="1">
                <a:solidFill>
                  <a:sysClr val="windowText" lastClr="000000"/>
                </a:solidFill>
              </a:rPr>
              <a:t>inv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, sum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，矩阵运算符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^, \ (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左除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) , / (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右除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) 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AutoNum type="arabicPeriod" startAt="4"/>
              <a:tabLst/>
              <a:defRPr/>
            </a:pP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164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2.1.2   </a:t>
            </a:r>
            <a:r>
              <a:rPr lang="zh-CN" altLang="en-US" dirty="0">
                <a:latin typeface="微软雅黑" panose="020B0503020204020204" pitchFamily="34" charset="-122"/>
              </a:rPr>
              <a:t>矩阵的数乘</a:t>
            </a:r>
          </a:p>
        </p:txBody>
      </p:sp>
      <p:sp>
        <p:nvSpPr>
          <p:cNvPr id="9" name="矩形 8"/>
          <p:cNvSpPr/>
          <p:nvPr/>
        </p:nvSpPr>
        <p:spPr>
          <a:xfrm>
            <a:off x="216259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数乘的定义及运算规则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9878" y="1353315"/>
            <a:ext cx="8564571" cy="1133475"/>
          </a:xfrm>
          <a:prstGeom prst="rect">
            <a:avLst/>
          </a:prstGeom>
        </p:spPr>
        <p:txBody>
          <a:bodyPr vert="horz" lIns="180000" tIns="180000" rIns="91440" bIns="45720" rtlCol="0">
            <a:norm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363"/>
              </a:lnSpc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</a:rPr>
              <a:t>定义2.2  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数</a:t>
            </a:r>
            <a:r>
              <a:rPr lang="el-GR" altLang="en-US" sz="2000" dirty="0" smtClean="0">
                <a:latin typeface="微软雅黑" panose="020B0503020204020204" pitchFamily="34" charset="-122"/>
                <a:cs typeface="Arial" panose="020B0604020202020204" pitchFamily="34" charset="0"/>
              </a:rPr>
              <a:t>λ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与矩阵                       的乘积，简称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数乘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，记作</a:t>
            </a:r>
            <a:r>
              <a:rPr lang="el-GR" altLang="en-US" sz="2000" dirty="0" smtClean="0">
                <a:latin typeface="微软雅黑" panose="020B0503020204020204" pitchFamily="34" charset="-122"/>
              </a:rPr>
              <a:t>λ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A或A</a:t>
            </a:r>
            <a:r>
              <a:rPr lang="el-GR" altLang="en-US" sz="2000" dirty="0" smtClean="0">
                <a:latin typeface="微软雅黑" panose="020B0503020204020204" pitchFamily="34" charset="-122"/>
              </a:rPr>
              <a:t>λ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 ，规定为：</a:t>
            </a:r>
          </a:p>
          <a:p>
            <a:pPr>
              <a:lnSpc>
                <a:spcPts val="3363"/>
              </a:lnSpc>
            </a:pPr>
            <a:endParaRPr lang="zh-CN" altLang="en-US" sz="2000" b="1" dirty="0" smtClean="0">
              <a:latin typeface="微软雅黑" panose="020B0503020204020204" pitchFamily="34" charset="-122"/>
            </a:endParaRPr>
          </a:p>
          <a:p>
            <a:pPr>
              <a:lnSpc>
                <a:spcPts val="3363"/>
              </a:lnSpc>
            </a:pPr>
            <a:endParaRPr lang="zh-CN" altLang="en-US" sz="2000" b="1" dirty="0" smtClean="0">
              <a:latin typeface="微软雅黑" panose="020B0503020204020204" pitchFamily="34" charset="-122"/>
            </a:endParaRPr>
          </a:p>
          <a:p>
            <a:pPr>
              <a:lnSpc>
                <a:spcPts val="3363"/>
              </a:lnSpc>
            </a:pPr>
            <a:endParaRPr lang="en-US" altLang="zh-CN" sz="2000" b="1" dirty="0" smtClean="0">
              <a:latin typeface="微软雅黑" panose="020B0503020204020204" pitchFamily="34" charset="-122"/>
            </a:endParaRPr>
          </a:p>
          <a:p>
            <a:pPr>
              <a:lnSpc>
                <a:spcPts val="3363"/>
              </a:lnSpc>
            </a:pP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3118614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25985"/>
              </p:ext>
            </p:extLst>
          </p:nvPr>
        </p:nvGraphicFramePr>
        <p:xfrm>
          <a:off x="2701979" y="1535096"/>
          <a:ext cx="1584325" cy="49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06" r:id="rId3" imgW="738840" imgH="293180" progId="Equation.DSMT4">
                  <p:embed/>
                </p:oleObj>
              </mc:Choice>
              <mc:Fallback>
                <p:oleObj r:id="rId3" imgW="738840" imgH="293180" progId="Equation.DSMT4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79" y="1535096"/>
                        <a:ext cx="1584325" cy="4979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2918589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831914"/>
              </p:ext>
            </p:extLst>
          </p:nvPr>
        </p:nvGraphicFramePr>
        <p:xfrm>
          <a:off x="1868794" y="2358633"/>
          <a:ext cx="5150448" cy="15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07" r:id="rId5" imgW="2070417" imgH="825817" progId="Equation.DSMT4">
                  <p:embed/>
                </p:oleObj>
              </mc:Choice>
              <mc:Fallback>
                <p:oleObj r:id="rId5" imgW="2070417" imgH="825817" progId="Equation.DSMT4">
                  <p:embed/>
                  <p:pic>
                    <p:nvPicPr>
                      <p:cNvPr id="30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794" y="2358633"/>
                        <a:ext cx="5150448" cy="1549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3147189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039" y="4087596"/>
            <a:ext cx="8805922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3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矩阵的</a:t>
            </a:r>
            <a:r>
              <a:rPr lang="zh-CN" altLang="en-US" sz="20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加法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数乘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统称为矩阵的线性运算，运算规律：</a:t>
            </a:r>
          </a:p>
          <a:p>
            <a:pPr>
              <a:lnSpc>
                <a:spcPts val="3363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（1）加法交换律： </a:t>
            </a:r>
            <a:r>
              <a:rPr lang="zh-CN" altLang="en-US" sz="20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 + B = B + A</a:t>
            </a:r>
            <a:endParaRPr lang="zh-CN" altLang="en-US" sz="2000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363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（2）加法结合律： </a:t>
            </a:r>
            <a:r>
              <a:rPr lang="zh-CN" altLang="en-US" sz="20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 +( B + C ) = ( A + B ) + C </a:t>
            </a:r>
            <a:endParaRPr lang="zh-CN" altLang="en-US" sz="2000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363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（3）数乘结合律：</a:t>
            </a:r>
          </a:p>
          <a:p>
            <a:pPr>
              <a:lnSpc>
                <a:spcPts val="3363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（4）数乘分配律：  </a:t>
            </a: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914120"/>
              </p:ext>
            </p:extLst>
          </p:nvPr>
        </p:nvGraphicFramePr>
        <p:xfrm>
          <a:off x="2500314" y="5509114"/>
          <a:ext cx="32416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08" r:id="rId7" imgW="1460183" imgH="216123" progId="Equation.DSMT4">
                  <p:embed/>
                </p:oleObj>
              </mc:Choice>
              <mc:Fallback>
                <p:oleObj r:id="rId7" imgW="1460183" imgH="216123" progId="Equation.DSMT4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4" y="5509114"/>
                        <a:ext cx="324167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886819"/>
              </p:ext>
            </p:extLst>
          </p:nvPr>
        </p:nvGraphicFramePr>
        <p:xfrm>
          <a:off x="2500313" y="6009175"/>
          <a:ext cx="25209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09" r:id="rId9" imgW="1183471" imgH="216592" progId="Equation.DSMT4">
                  <p:embed/>
                </p:oleObj>
              </mc:Choice>
              <mc:Fallback>
                <p:oleObj r:id="rId9" imgW="1183471" imgH="216592" progId="Equation.DSMT4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6009175"/>
                        <a:ext cx="252095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832058" y="3133470"/>
            <a:ext cx="37899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831765" y="3133470"/>
            <a:ext cx="37899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84758" y="3133470"/>
            <a:ext cx="37899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 rot="5400000">
            <a:off x="5413992" y="2488992"/>
            <a:ext cx="37899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 rot="5400000">
            <a:off x="5403237" y="2869551"/>
            <a:ext cx="37899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 rot="5400000">
            <a:off x="5403236" y="3603414"/>
            <a:ext cx="37899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 rot="2937881">
            <a:off x="5445906" y="3146357"/>
            <a:ext cx="37899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4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</a:rPr>
              <a:t>2.1.3 </a:t>
            </a:r>
            <a:r>
              <a:rPr lang="zh-CN" altLang="en-US" dirty="0" smtClean="0">
                <a:latin typeface="微软雅黑" panose="020B0503020204020204" pitchFamily="34" charset="-122"/>
              </a:rPr>
              <a:t>矩阵</a:t>
            </a:r>
            <a:r>
              <a:rPr lang="zh-CN" altLang="en-US" dirty="0">
                <a:latin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</a:rPr>
              <a:t>乘法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20199" y="961204"/>
            <a:ext cx="5474603" cy="1943100"/>
          </a:xfrm>
          <a:prstGeom prst="rect">
            <a:avLst/>
          </a:prstGeom>
        </p:spPr>
        <p:txBody>
          <a:bodyPr vert="horz" lIns="180000" tIns="180000" rIns="9144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</a:rPr>
              <a:t>例</a:t>
            </a:r>
            <a:r>
              <a:rPr lang="zh-CN" altLang="zh-CN" sz="2000" b="1" dirty="0" smtClean="0">
                <a:latin typeface="微软雅黑" panose="020B0503020204020204" pitchFamily="34" charset="-122"/>
              </a:rPr>
              <a:t>2.3 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有甲、乙、丙、丁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个服装厂，一个月的产量情况由表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2.5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给出，若甲厂生产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8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个月，乙厂生产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个月，丙厂生产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5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个月，而丁厂生产</a:t>
            </a:r>
            <a:r>
              <a:rPr lang="zh-CN" altLang="zh-CN" sz="2000" dirty="0" smtClean="0">
                <a:latin typeface="微软雅黑" panose="020B0503020204020204" pitchFamily="34" charset="-122"/>
              </a:rPr>
              <a:t>9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个月，则共生产帽子、衣服、裤子各多少？用矩阵来描述。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graphicFrame>
        <p:nvGraphicFramePr>
          <p:cNvPr id="15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44547277"/>
              </p:ext>
            </p:extLst>
          </p:nvPr>
        </p:nvGraphicFramePr>
        <p:xfrm>
          <a:off x="5712841" y="1228331"/>
          <a:ext cx="3095625" cy="1539558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303651576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73976353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5877796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28282098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93491681"/>
                    </a:ext>
                  </a:extLst>
                </a:gridCol>
              </a:tblGrid>
              <a:tr h="296863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表2.5 服装厂的月产量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222979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甲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乙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丙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丁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32446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帽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727600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衣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392044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裤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357408"/>
                  </a:ext>
                </a:extLst>
              </a:tr>
            </a:tbl>
          </a:graphicData>
        </a:graphic>
      </p:graphicFrame>
      <p:graphicFrame>
        <p:nvGraphicFramePr>
          <p:cNvPr id="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69848"/>
              </p:ext>
            </p:extLst>
          </p:nvPr>
        </p:nvGraphicFramePr>
        <p:xfrm>
          <a:off x="323850" y="3440360"/>
          <a:ext cx="3292679" cy="126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1" r:id="rId3" imgW="1209441" imgH="623970" progId="Equation.DSMT4">
                  <p:embed/>
                </p:oleObj>
              </mc:Choice>
              <mc:Fallback>
                <p:oleObj r:id="rId3" imgW="1209441" imgH="623970" progId="Equation.DSMT4">
                  <p:embed/>
                  <p:pic>
                    <p:nvPicPr>
                      <p:cNvPr id="2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40360"/>
                        <a:ext cx="3292679" cy="12647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957100"/>
              </p:ext>
            </p:extLst>
          </p:nvPr>
        </p:nvGraphicFramePr>
        <p:xfrm>
          <a:off x="3977145" y="3335189"/>
          <a:ext cx="1735696" cy="130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2" r:id="rId5" imgW="483756" imgH="814531" progId="Equation.DSMT4">
                  <p:embed/>
                </p:oleObj>
              </mc:Choice>
              <mc:Fallback>
                <p:oleObj r:id="rId5" imgW="483756" imgH="814531" progId="Equation.DSMT4">
                  <p:embed/>
                  <p:pic>
                    <p:nvPicPr>
                      <p:cNvPr id="2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145" y="3335189"/>
                        <a:ext cx="1735696" cy="13054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492275"/>
              </p:ext>
            </p:extLst>
          </p:nvPr>
        </p:nvGraphicFramePr>
        <p:xfrm>
          <a:off x="323850" y="5241138"/>
          <a:ext cx="7894243" cy="131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3" r:id="rId7" imgW="2793105" imgH="622347" progId="Equation.DSMT4">
                  <p:embed/>
                </p:oleObj>
              </mc:Choice>
              <mc:Fallback>
                <p:oleObj r:id="rId7" imgW="2793105" imgH="622347" progId="Equation.DSMT4">
                  <p:embed/>
                  <p:pic>
                    <p:nvPicPr>
                      <p:cNvPr id="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41138"/>
                        <a:ext cx="7894243" cy="13149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5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2.1.3 </a:t>
            </a:r>
            <a:r>
              <a:rPr lang="zh-CN" altLang="en-US" dirty="0">
                <a:latin typeface="微软雅黑" panose="020B0503020204020204" pitchFamily="34" charset="-122"/>
              </a:rPr>
              <a:t>矩阵的乘法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矩阵乘法定义</a:t>
            </a:r>
          </a:p>
        </p:txBody>
      </p:sp>
      <p:sp>
        <p:nvSpPr>
          <p:cNvPr id="2" name="矩形 1"/>
          <p:cNvSpPr/>
          <p:nvPr/>
        </p:nvSpPr>
        <p:spPr>
          <a:xfrm>
            <a:off x="216258" y="1478045"/>
            <a:ext cx="8571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定义2.3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设A是m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×s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矩阵，B是s×n矩阵，那么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乘积是一个m×n矩阵C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，记作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C=A*B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。其中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C的各个元素为：</a:t>
            </a:r>
          </a:p>
        </p:txBody>
      </p:sp>
      <p:graphicFrame>
        <p:nvGraphicFramePr>
          <p:cNvPr id="28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7955763"/>
              </p:ext>
            </p:extLst>
          </p:nvPr>
        </p:nvGraphicFramePr>
        <p:xfrm>
          <a:off x="554116" y="4096858"/>
          <a:ext cx="7895709" cy="2127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8" r:id="rId3" imgW="4089717" imgH="1029017" progId="Equation.DSMT4">
                  <p:embed/>
                </p:oleObj>
              </mc:Choice>
              <mc:Fallback>
                <p:oleObj r:id="rId3" imgW="4089717" imgH="1029017" progId="Equation.DSMT4">
                  <p:embed/>
                  <p:pic>
                    <p:nvPicPr>
                      <p:cNvPr id="61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16" y="4096858"/>
                        <a:ext cx="7895709" cy="21275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672799"/>
              </p:ext>
            </p:extLst>
          </p:nvPr>
        </p:nvGraphicFramePr>
        <p:xfrm>
          <a:off x="896518" y="2376278"/>
          <a:ext cx="6247256" cy="109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9" r:id="rId5" imgW="2210117" imgH="419417" progId="Equation.DSMT4">
                  <p:embed/>
                </p:oleObj>
              </mc:Choice>
              <mc:Fallback>
                <p:oleObj r:id="rId5" imgW="2210117" imgH="419417" progId="Equation.DSMT4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518" y="2376278"/>
                        <a:ext cx="6247256" cy="10920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24335" y="3729467"/>
            <a:ext cx="359397" cy="2585323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dirty="0" smtClean="0"/>
              <a:t>…</a:t>
            </a:r>
          </a:p>
          <a:p>
            <a:pPr>
              <a:lnSpc>
                <a:spcPct val="300000"/>
              </a:lnSpc>
            </a:pPr>
            <a:r>
              <a:rPr lang="en-US" altLang="zh-CN" dirty="0"/>
              <a:t>…</a:t>
            </a:r>
            <a:endParaRPr lang="zh-CN" altLang="en-US" dirty="0"/>
          </a:p>
          <a:p>
            <a:pPr>
              <a:lnSpc>
                <a:spcPct val="300000"/>
              </a:lnSpc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11840" y="4215785"/>
            <a:ext cx="359397" cy="1711366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…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501970" y="4215785"/>
            <a:ext cx="359397" cy="1711366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…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12767" y="3690697"/>
            <a:ext cx="359397" cy="2585323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dirty="0" smtClean="0"/>
              <a:t>…</a:t>
            </a:r>
          </a:p>
          <a:p>
            <a:pPr>
              <a:lnSpc>
                <a:spcPct val="300000"/>
              </a:lnSpc>
            </a:pPr>
            <a:r>
              <a:rPr lang="en-US" altLang="zh-CN" dirty="0"/>
              <a:t>…</a:t>
            </a:r>
            <a:endParaRPr lang="zh-CN" altLang="en-US" dirty="0"/>
          </a:p>
          <a:p>
            <a:pPr>
              <a:lnSpc>
                <a:spcPct val="300000"/>
              </a:lnSpc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313926" y="3690697"/>
            <a:ext cx="359397" cy="2585323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dirty="0" smtClean="0"/>
              <a:t>…</a:t>
            </a:r>
          </a:p>
          <a:p>
            <a:pPr>
              <a:lnSpc>
                <a:spcPct val="300000"/>
              </a:lnSpc>
            </a:pPr>
            <a:r>
              <a:rPr lang="en-US" altLang="zh-CN" dirty="0"/>
              <a:t>…</a:t>
            </a:r>
            <a:endParaRPr lang="zh-CN" altLang="en-US" dirty="0"/>
          </a:p>
          <a:p>
            <a:pPr>
              <a:lnSpc>
                <a:spcPct val="300000"/>
              </a:lnSpc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 rot="10800000">
            <a:off x="285483" y="4454655"/>
            <a:ext cx="2400657" cy="36933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… 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…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 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 rot="10800000">
            <a:off x="369421" y="5341811"/>
            <a:ext cx="2400657" cy="36933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… 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…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 …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/>
          <a:srcRect l="4286" t="34199" b="9652"/>
          <a:stretch/>
        </p:blipFill>
        <p:spPr>
          <a:xfrm>
            <a:off x="5835316" y="4498635"/>
            <a:ext cx="2538663" cy="33334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7"/>
          <a:srcRect l="4286" t="34199" b="9652"/>
          <a:stretch/>
        </p:blipFill>
        <p:spPr>
          <a:xfrm>
            <a:off x="5800950" y="4490643"/>
            <a:ext cx="2538663" cy="33334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/>
          <a:srcRect l="4286" t="34199" b="9652"/>
          <a:stretch/>
        </p:blipFill>
        <p:spPr>
          <a:xfrm>
            <a:off x="5835315" y="5341811"/>
            <a:ext cx="2538663" cy="33334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7"/>
          <a:srcRect l="4286" t="34199" b="9652"/>
          <a:stretch/>
        </p:blipFill>
        <p:spPr>
          <a:xfrm>
            <a:off x="3037321" y="5160628"/>
            <a:ext cx="2368316" cy="333344"/>
          </a:xfrm>
          <a:prstGeom prst="rect">
            <a:avLst/>
          </a:prstGeom>
        </p:spPr>
      </p:pic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152881"/>
              </p:ext>
            </p:extLst>
          </p:nvPr>
        </p:nvGraphicFramePr>
        <p:xfrm>
          <a:off x="2269608" y="3455592"/>
          <a:ext cx="4290343" cy="47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40" r:id="rId8" imgW="1484285" imgH="215936" progId="Equation.DSMT4">
                  <p:embed/>
                </p:oleObj>
              </mc:Choice>
              <mc:Fallback>
                <p:oleObj r:id="rId8" imgW="1484285" imgH="215936" progId="Equation.DSMT4">
                  <p:embed/>
                  <p:pic>
                    <p:nvPicPr>
                      <p:cNvPr id="61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608" y="3455592"/>
                        <a:ext cx="4290343" cy="4702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5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2.1.3 </a:t>
            </a:r>
            <a:r>
              <a:rPr lang="zh-CN" altLang="en-US" dirty="0">
                <a:latin typeface="微软雅黑" panose="020B0503020204020204" pitchFamily="34" charset="-122"/>
              </a:rPr>
              <a:t>矩阵的乘法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要点：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6258" y="1653581"/>
            <a:ext cx="7854316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可乘条件：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的行数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的形状：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 *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的元素构成：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5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2.1.3 </a:t>
            </a:r>
            <a:r>
              <a:rPr lang="zh-CN" altLang="en-US" dirty="0">
                <a:latin typeface="微软雅黑" panose="020B0503020204020204" pitchFamily="34" charset="-122"/>
              </a:rPr>
              <a:t>矩阵的乘法</a:t>
            </a:r>
          </a:p>
        </p:txBody>
      </p:sp>
      <p:sp>
        <p:nvSpPr>
          <p:cNvPr id="9" name="矩形 8"/>
          <p:cNvSpPr/>
          <p:nvPr/>
        </p:nvSpPr>
        <p:spPr>
          <a:xfrm>
            <a:off x="216258" y="1073799"/>
            <a:ext cx="5782624" cy="394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矩阵乘法不符合交换律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649414"/>
            <a:ext cx="8433944" cy="2525021"/>
          </a:xfrm>
          <a:prstGeom prst="rect">
            <a:avLst/>
          </a:prstGeom>
        </p:spPr>
        <p:txBody>
          <a:bodyPr vert="horz" lIns="180000" tIns="180000" rIns="91440" bIns="45720" rtlCol="0">
            <a:noAutofit/>
          </a:bodyPr>
          <a:lstStyle>
            <a:lvl1pPr marL="385763" indent="-385763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C000"/>
              </a:buClr>
              <a:buSzPct val="100000"/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例</a:t>
            </a:r>
            <a:r>
              <a:rPr lang="en-US" altLang="zh-CN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3366FF"/>
                </a:solidFill>
                <a:latin typeface="微软雅黑" panose="020B0503020204020204" pitchFamily="34" charset="-122"/>
              </a:rPr>
              <a:t>：</a:t>
            </a:r>
            <a:endParaRPr lang="zh-CN" altLang="zh-CN" sz="2000" dirty="0" smtClean="0">
              <a:solidFill>
                <a:srgbClr val="3366FF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 smtClean="0">
                <a:latin typeface="微软雅黑" panose="020B0503020204020204" pitchFamily="34" charset="-122"/>
              </a:rPr>
              <a:t>但BA，就没有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意义。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</a:rPr>
              <a:t>： </a:t>
            </a:r>
            <a:endParaRPr lang="en-US" altLang="zh-CN" sz="2000" dirty="0">
              <a:solidFill>
                <a:srgbClr val="3366FF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266954"/>
              </p:ext>
            </p:extLst>
          </p:nvPr>
        </p:nvGraphicFramePr>
        <p:xfrm>
          <a:off x="1380633" y="1588221"/>
          <a:ext cx="5256212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56" r:id="rId3" imgW="4049859" imgH="711208" progId="Equation.DSMT4">
                  <p:embed/>
                </p:oleObj>
              </mc:Choice>
              <mc:Fallback>
                <p:oleObj r:id="rId3" imgW="4049859" imgH="711208" progId="Equation.DSMT4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633" y="1588221"/>
                        <a:ext cx="5256212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301878"/>
              </p:ext>
            </p:extLst>
          </p:nvPr>
        </p:nvGraphicFramePr>
        <p:xfrm>
          <a:off x="405908" y="5075596"/>
          <a:ext cx="442912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57" name="Equation" r:id="rId5" imgW="2743200" imgH="711000" progId="Equation.DSMT4">
                  <p:embed/>
                </p:oleObj>
              </mc:Choice>
              <mc:Fallback>
                <p:oleObj name="Equation" r:id="rId5" imgW="2743200" imgH="711000" progId="Equation.DSMT4">
                  <p:embed/>
                  <p:pic>
                    <p:nvPicPr>
                      <p:cNvPr id="717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08" y="5075596"/>
                        <a:ext cx="442912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651355"/>
              </p:ext>
            </p:extLst>
          </p:nvPr>
        </p:nvGraphicFramePr>
        <p:xfrm>
          <a:off x="405908" y="4174435"/>
          <a:ext cx="19494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58" name="Equation" r:id="rId7" imgW="1295280" imgH="711000" progId="Equation.DSMT4">
                  <p:embed/>
                </p:oleObj>
              </mc:Choice>
              <mc:Fallback>
                <p:oleObj name="Equation" r:id="rId7" imgW="1295280" imgH="711000" progId="Equation.DSMT4">
                  <p:embed/>
                  <p:pic>
                    <p:nvPicPr>
                      <p:cNvPr id="717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08" y="4174435"/>
                        <a:ext cx="19494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43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rgbClr val="3366FF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19068</TotalTime>
  <Words>3790</Words>
  <Application>Microsoft Office PowerPoint</Application>
  <PresentationFormat>全屏显示(4:3)</PresentationFormat>
  <Paragraphs>647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66" baseType="lpstr">
      <vt:lpstr>Microsoft Yahei</vt:lpstr>
      <vt:lpstr>Vrinda</vt:lpstr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Equation.DSMT4</vt:lpstr>
      <vt:lpstr>Microsoft 公式 3.0</vt:lpstr>
      <vt:lpstr>Equation</vt:lpstr>
      <vt:lpstr>公式</vt:lpstr>
      <vt:lpstr>PowerPoint 演示文稿</vt:lpstr>
      <vt:lpstr>Outline</vt:lpstr>
      <vt:lpstr>2.1.1  矩阵的加法</vt:lpstr>
      <vt:lpstr>2.1.2   矩阵的数乘</vt:lpstr>
      <vt:lpstr>2.1.2   矩阵的数乘</vt:lpstr>
      <vt:lpstr>2.1.3 矩阵的乘法</vt:lpstr>
      <vt:lpstr>2.1.3 矩阵的乘法</vt:lpstr>
      <vt:lpstr>2.1.3 矩阵的乘法</vt:lpstr>
      <vt:lpstr>2.1.3 矩阵的乘法</vt:lpstr>
      <vt:lpstr>2.1.3 矩阵的乘法</vt:lpstr>
      <vt:lpstr>2.1.3 矩阵的乘法</vt:lpstr>
      <vt:lpstr>2.1.3 矩阵的乘法</vt:lpstr>
      <vt:lpstr>2.1.3 矩阵的乘法</vt:lpstr>
      <vt:lpstr>2.1.3 矩阵的乘法</vt:lpstr>
      <vt:lpstr>2.1.3 矩阵的乘法</vt:lpstr>
      <vt:lpstr>2.1.3 矩阵的乘法</vt:lpstr>
      <vt:lpstr>2.1.4  矩阵的转置 </vt:lpstr>
      <vt:lpstr>2.1.4  矩阵的转置 </vt:lpstr>
      <vt:lpstr>2.2  矩阵的逆</vt:lpstr>
      <vt:lpstr>2.2  矩阵的逆</vt:lpstr>
      <vt:lpstr>2.2  矩阵的逆</vt:lpstr>
      <vt:lpstr>2.2  矩阵的逆</vt:lpstr>
      <vt:lpstr>2.2  矩阵的逆</vt:lpstr>
      <vt:lpstr>2.3  矩阵的分块</vt:lpstr>
      <vt:lpstr>2.3  矩阵的分块</vt:lpstr>
      <vt:lpstr>2.3  矩阵的分块</vt:lpstr>
      <vt:lpstr>2.3  矩阵的分块</vt:lpstr>
      <vt:lpstr>2.3  矩阵的分块</vt:lpstr>
      <vt:lpstr>2.4 初等矩阵</vt:lpstr>
      <vt:lpstr>2.4  初等矩阵</vt:lpstr>
      <vt:lpstr>2.4  初等矩阵</vt:lpstr>
      <vt:lpstr>2.4  初等矩阵</vt:lpstr>
      <vt:lpstr>2.4  初等矩阵</vt:lpstr>
      <vt:lpstr>2.4  初等矩阵</vt:lpstr>
      <vt:lpstr>2.5   行阶梯变换的等价 - LU分解</vt:lpstr>
      <vt:lpstr>2.5   行阶梯变换的等价 - LU分解</vt:lpstr>
      <vt:lpstr>2.5   行阶梯变换的等价 - LU分解</vt:lpstr>
      <vt:lpstr>2.5   行阶梯变换的等价 - LU分解</vt:lpstr>
      <vt:lpstr>2.6  应用实例</vt:lpstr>
      <vt:lpstr>2.6  应用实例</vt:lpstr>
      <vt:lpstr>2.6  应用实例</vt:lpstr>
      <vt:lpstr>2.6  应用实例</vt:lpstr>
      <vt:lpstr>2.6  应用实例</vt:lpstr>
      <vt:lpstr>2.6  应用实例</vt:lpstr>
      <vt:lpstr>2.6  应用实例</vt:lpstr>
      <vt:lpstr>2.6  应用实例</vt:lpstr>
      <vt:lpstr>2.6  应用实例</vt:lpstr>
      <vt:lpstr>第二章要求掌握的概念和计算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1789</cp:revision>
  <dcterms:created xsi:type="dcterms:W3CDTF">2013-11-12T09:17:07Z</dcterms:created>
  <dcterms:modified xsi:type="dcterms:W3CDTF">2019-05-09T02:42:15Z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