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315" r:id="rId3"/>
    <p:sldId id="343" r:id="rId4"/>
    <p:sldId id="344" r:id="rId5"/>
    <p:sldId id="340" r:id="rId6"/>
    <p:sldId id="321" r:id="rId7"/>
    <p:sldId id="314" r:id="rId8"/>
    <p:sldId id="345" r:id="rId9"/>
    <p:sldId id="351" r:id="rId10"/>
    <p:sldId id="346" r:id="rId11"/>
    <p:sldId id="352" r:id="rId12"/>
    <p:sldId id="347" r:id="rId13"/>
    <p:sldId id="355" r:id="rId14"/>
    <p:sldId id="353" r:id="rId15"/>
    <p:sldId id="354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42" r:id="rId3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11" autoAdjust="0"/>
  </p:normalViewPr>
  <p:slideViewPr>
    <p:cSldViewPr>
      <p:cViewPr varScale="1">
        <p:scale>
          <a:sx n="84" d="100"/>
          <a:sy n="84" d="100"/>
        </p:scale>
        <p:origin x="78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964E0F-B5E3-454E-9EE5-A2A9C2EC79B0}"/>
              </a:ext>
            </a:extLst>
          </p:cNvPr>
          <p:cNvSpPr/>
          <p:nvPr userDrawn="1"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486150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1F59AD-F93C-4623-8EC9-6F72D325379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807B93A-9E50-4561-B061-9C86D8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3195" y="4683828"/>
            <a:ext cx="1183005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9344" y="4683828"/>
            <a:ext cx="1394656" cy="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80" y="41323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19"/>
            <a:ext cx="9144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4" y="3486150"/>
            <a:ext cx="531876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1046440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Aft>
                <a:spcPts val="2400"/>
              </a:spcAft>
              <a:buFont typeface="微软雅黑" panose="020B0503020204020204" pitchFamily="34" charset="-122"/>
              <a:buChar char="­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2087880" y="1080516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 lIns="252000" rIns="252000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 lIns="144000" tIns="144000" rIns="144000" bIns="144000"/>
          <a:lstStyle>
            <a:lvl1pPr algn="just">
              <a:lnSpc>
                <a:spcPct val="150000"/>
              </a:lnSpc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3CF76C-D1D4-4D1E-A440-6FCDFE9360C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7FE5E91F-2F96-4390-86AF-1FC2641AE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欧老师的联系方式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4B26F-38F6-4B03-9FFD-2E4CED1D893F}"/>
              </a:ext>
            </a:extLst>
          </p:cNvPr>
          <p:cNvSpPr txBox="1"/>
          <p:nvPr userDrawn="1"/>
        </p:nvSpPr>
        <p:spPr>
          <a:xfrm>
            <a:off x="0" y="15925"/>
            <a:ext cx="9143999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2" r:id="rId5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相似与特征：最佳观察角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970830CB-C427-46B9-8974-E3FB111BD9E6}"/>
              </a:ext>
            </a:extLst>
          </p:cNvPr>
          <p:cNvSpPr txBox="1">
            <a:spLocks/>
          </p:cNvSpPr>
          <p:nvPr/>
        </p:nvSpPr>
        <p:spPr>
          <a:xfrm>
            <a:off x="0" y="1361396"/>
            <a:ext cx="9144000" cy="1737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 sz="4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/>
              <a:t>第</a:t>
            </a:r>
            <a:r>
              <a:rPr lang="en-US" altLang="zh-CN" b="1" kern="0" dirty="0"/>
              <a:t>4-1</a:t>
            </a:r>
            <a:r>
              <a:rPr lang="zh-CN" altLang="en-US" b="1" kern="0" dirty="0"/>
              <a:t>讲</a:t>
            </a:r>
            <a:r>
              <a:rPr lang="en-US" altLang="zh-CN" b="1" kern="0" dirty="0"/>
              <a:t> </a:t>
            </a:r>
            <a:r>
              <a:rPr lang="zh-CN" altLang="en-US" b="1" kern="0" dirty="0"/>
              <a:t>相似变换</a:t>
            </a:r>
            <a:endParaRPr lang="en-US" altLang="zh-CN" b="1" kern="0" dirty="0"/>
          </a:p>
          <a:p>
            <a:pPr>
              <a:lnSpc>
                <a:spcPct val="150000"/>
              </a:lnSpc>
            </a:pPr>
            <a:r>
              <a:rPr lang="zh-CN" altLang="en-US" b="1" kern="0" dirty="0"/>
              <a:t>   </a:t>
            </a:r>
            <a:r>
              <a:rPr lang="en-US" altLang="zh-CN" b="1" kern="0" dirty="0"/>
              <a:t>——</a:t>
            </a:r>
            <a:r>
              <a:rPr lang="zh-CN" altLang="en-US" b="1" kern="0" dirty="0"/>
              <a:t>不同的视角，同一个变换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按照</a:t>
                </a:r>
                <a:r>
                  <a:rPr lang="zh-CN" altLang="en-US" b="0" kern="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b="0" kern="0" dirty="0"/>
                  <a:t>或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b="0" kern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</a:t>
                </a:r>
                <a:r>
                  <a:rPr lang="zh-CN" altLang="zh-CN" b="0" kern="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kern="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b="0" kern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kern="0" dirty="0"/>
                  <a:t>表示，例如：</a:t>
                </a:r>
                <a:r>
                  <a:rPr lang="en-US" altLang="zh-CN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表示，对于</a:t>
                </a:r>
                <a:r>
                  <a:rPr lang="en-US" altLang="zh-CN" i="1" dirty="0">
                    <a:latin typeface="+mj-ea"/>
                    <a:ea typeface="+mj-ea"/>
                  </a:rPr>
                  <a:t>A</a:t>
                </a:r>
                <a:r>
                  <a:rPr lang="zh-CN" altLang="en-US" b="0" dirty="0">
                    <a:latin typeface="+mj-ea"/>
                    <a:ea typeface="+mj-ea"/>
                  </a:rPr>
                  <a:t>中的每个元素，使用</a:t>
                </a:r>
                <a:r>
                  <a:rPr lang="zh-CN" alt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b="0" dirty="0"/>
                  <a:t>的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），其中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j </a:t>
                </a:r>
                <a:r>
                  <a:rPr lang="zh-CN" altLang="en-US" b="0" dirty="0">
                    <a:latin typeface="+mj-ea"/>
                    <a:ea typeface="+mj-ea"/>
                  </a:rPr>
                  <a:t>分别表示矩阵</a:t>
                </a:r>
                <a:r>
                  <a:rPr lang="en-US" altLang="zh-CN" i="1" dirty="0">
                    <a:latin typeface="+mj-ea"/>
                    <a:ea typeface="+mj-ea"/>
                  </a:rPr>
                  <a:t>A </a:t>
                </a:r>
                <a:r>
                  <a:rPr lang="zh-CN" altLang="en-US" b="0" dirty="0">
                    <a:latin typeface="+mj-ea"/>
                    <a:ea typeface="+mj-ea"/>
                  </a:rPr>
                  <a:t>的第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+mj-ea"/>
                    <a:ea typeface="+mj-ea"/>
                  </a:rPr>
                  <a:t>行，第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 </a:t>
                </a:r>
                <a:r>
                  <a:rPr lang="zh-CN" altLang="en-US" b="0" dirty="0">
                    <a:latin typeface="+mj-ea"/>
                    <a:ea typeface="+mj-ea"/>
                  </a:rPr>
                  <a:t>列。</a:t>
                </a:r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  <a:blipFill>
                <a:blip r:embed="rId2"/>
                <a:stretch>
                  <a:fillRect l="-354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当需要明确表示矩阵中的元素时，可以用方括号表示：</a:t>
                </a:r>
                <a:endParaRPr lang="en-US" altLang="zh-CN" b="0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使用“</a:t>
                </a:r>
                <a:r>
                  <a:rPr lang="en-US" altLang="zh-CN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b="0" kern="0" dirty="0"/>
                  <a:t>”表示一整行或一整列所有元素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b="0" kern="0" dirty="0"/>
                  <a:t>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kern="0" dirty="0"/>
                  <a:t>表示矩阵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i="1" kern="0" dirty="0"/>
                  <a:t> </a:t>
                </a:r>
                <a:r>
                  <a:rPr lang="zh-CN" altLang="en-US" b="0" kern="0" dirty="0"/>
                  <a:t>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0" kern="0" dirty="0"/>
                  <a:t>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en-US" altLang="zh-CN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b="0" dirty="0"/>
                  <a:t>表示第</a:t>
                </a:r>
                <a:r>
                  <a:rPr lang="en-US" altLang="zh-CN" b="0" dirty="0"/>
                  <a:t> 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/>
                  <a:t>行的所有元素</a:t>
                </a:r>
                <a:endParaRPr lang="en-US" altLang="zh-CN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  <a:blipFill>
                <a:blip r:embed="rId2"/>
                <a:stretch>
                  <a:fillRect l="-496" b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27493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定义：</a:t>
            </a:r>
            <a:r>
              <a:rPr lang="zh-CN" altLang="zh-CN" b="0" dirty="0"/>
              <a:t>一个定义在一些</a:t>
            </a:r>
            <a:r>
              <a:rPr lang="zh-CN" altLang="zh-CN" dirty="0"/>
              <a:t>向量空间</a:t>
            </a:r>
            <a:r>
              <a:rPr lang="zh-CN" altLang="en-US" b="0" dirty="0"/>
              <a:t>和一些</a:t>
            </a:r>
            <a:r>
              <a:rPr lang="zh-CN" altLang="en-US" dirty="0"/>
              <a:t>对偶空间</a:t>
            </a:r>
            <a:r>
              <a:rPr lang="zh-CN" altLang="zh-CN" b="0" dirty="0"/>
              <a:t>的</a:t>
            </a:r>
            <a:r>
              <a:rPr lang="zh-CN" altLang="zh-CN" b="0" dirty="0">
                <a:solidFill>
                  <a:srgbClr val="00B050"/>
                </a:solidFill>
              </a:rPr>
              <a:t>笛卡尔积</a:t>
            </a:r>
            <a:r>
              <a:rPr lang="zh-CN" altLang="zh-CN" b="0" dirty="0"/>
              <a:t>上的</a:t>
            </a:r>
            <a:r>
              <a:rPr lang="zh-CN" altLang="zh-CN" b="0" dirty="0">
                <a:solidFill>
                  <a:srgbClr val="0000FF"/>
                </a:solidFill>
              </a:rPr>
              <a:t>多重线性映射</a:t>
            </a:r>
            <a:r>
              <a:rPr lang="zh-CN" altLang="en-US" b="0" dirty="0">
                <a:solidFill>
                  <a:srgbClr val="0000FF"/>
                </a:solidFill>
              </a:rPr>
              <a:t>，</a:t>
            </a:r>
            <a:r>
              <a:rPr lang="zh-CN" altLang="zh-CN" b="0" dirty="0"/>
              <a:t>其坐标是</a:t>
            </a:r>
            <a:r>
              <a:rPr lang="en-US" altLang="zh-CN" b="0" i="1" dirty="0"/>
              <a:t>n </a:t>
            </a:r>
            <a:r>
              <a:rPr lang="zh-CN" altLang="zh-CN" b="0" dirty="0"/>
              <a:t>维空间内，有</a:t>
            </a:r>
            <a:r>
              <a:rPr lang="en-US" altLang="zh-CN" b="0" i="1" dirty="0"/>
              <a:t>n </a:t>
            </a:r>
            <a:r>
              <a:rPr lang="zh-CN" altLang="zh-CN" b="0" dirty="0"/>
              <a:t>个分量的一种量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两个重要概念：</a:t>
            </a:r>
            <a:r>
              <a:rPr lang="zh-CN" altLang="en-US" b="0" dirty="0">
                <a:solidFill>
                  <a:srgbClr val="0000FF"/>
                </a:solidFill>
              </a:rPr>
              <a:t>基向量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FF"/>
                </a:solidFill>
              </a:rPr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19053"/>
            <a:ext cx="8229600" cy="11053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  <a:blipFill>
                <a:blip r:embed="rId2"/>
                <a:stretch>
                  <a:fillRect l="-761" r="-5584"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600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600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600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600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600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  <a:blipFill>
                <a:blip r:embed="rId3"/>
                <a:stretch>
                  <a:fillRect l="-1043" r="-6609" b="-3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5" y="97155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66700" y="895350"/>
            <a:ext cx="8610600" cy="3703413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/>
              <a:t>使用</a:t>
            </a:r>
            <a:r>
              <a:rPr lang="zh-CN" altLang="zh-CN" b="0" kern="0" dirty="0">
                <a:solidFill>
                  <a:srgbClr val="FF0000"/>
                </a:solidFill>
              </a:rPr>
              <a:t>粗</a:t>
            </a:r>
            <a:r>
              <a:rPr lang="zh-CN" altLang="en-US" b="0" kern="0" dirty="0">
                <a:solidFill>
                  <a:srgbClr val="FF0000"/>
                </a:solidFill>
              </a:rPr>
              <a:t>斜体</a:t>
            </a:r>
            <a:r>
              <a:rPr lang="zh-CN" altLang="en-US" b="0" kern="0" dirty="0">
                <a:solidFill>
                  <a:srgbClr val="00B0F0"/>
                </a:solidFill>
              </a:rPr>
              <a:t>大写</a:t>
            </a:r>
            <a:r>
              <a:rPr lang="zh-CN" altLang="en-US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b="0" kern="0" dirty="0"/>
              <a:t>表示，例如：</a:t>
            </a:r>
            <a:r>
              <a:rPr lang="en-US" altLang="zh-CN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b="0" i="1" dirty="0">
                <a:solidFill>
                  <a:srgbClr val="0000FF"/>
                </a:solidFill>
              </a:rPr>
              <a:t>n</a:t>
            </a:r>
            <a:r>
              <a:rPr lang="en-US" altLang="zh-CN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b="0" dirty="0"/>
              <a:t>个分量</a:t>
            </a:r>
            <a:endParaRPr lang="en-US" altLang="zh-CN" b="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385239" y="1274233"/>
            <a:ext cx="9144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4343400" y="104558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3435752" y="3763365"/>
            <a:ext cx="914400" cy="838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6096000" y="1638547"/>
            <a:ext cx="9144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1385239" y="26506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196698" y="3247816"/>
            <a:ext cx="9144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3267113"/>
            <a:ext cx="9144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3124200" y="1719135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23950"/>
            <a:ext cx="8229600" cy="35495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标量 </a:t>
            </a:r>
            <a:r>
              <a:rPr lang="zh-CN" altLang="en-US" b="0" dirty="0"/>
              <a:t>可以被重新理解和定义为</a:t>
            </a:r>
            <a:r>
              <a:rPr lang="zh-CN" altLang="en-US" b="0" dirty="0">
                <a:solidFill>
                  <a:srgbClr val="0000FF"/>
                </a:solidFill>
              </a:rPr>
              <a:t>零阶张量（</a:t>
            </a:r>
            <a:r>
              <a:rPr lang="en-US" altLang="zh-CN" b="0" i="1" dirty="0">
                <a:solidFill>
                  <a:srgbClr val="0000FF"/>
                </a:solidFill>
              </a:rPr>
              <a:t>r=0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，因为，标量没有方向，所以不存在基向量，它的每个分量都是由</a:t>
            </a:r>
            <a:r>
              <a:rPr lang="en-US" altLang="zh-CN" b="0" dirty="0"/>
              <a:t>0</a:t>
            </a:r>
            <a:r>
              <a:rPr lang="zh-CN" altLang="en-US" b="0" dirty="0"/>
              <a:t>个基向量构成。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向量 </a:t>
            </a:r>
            <a:r>
              <a:rPr lang="zh-CN" altLang="en-US" b="0" dirty="0"/>
              <a:t>在每个维度上有且仅存在一个分量 ，因此向量可以被定义为</a:t>
            </a:r>
            <a:r>
              <a:rPr lang="zh-CN" altLang="en-US" b="0" dirty="0">
                <a:solidFill>
                  <a:srgbClr val="0000FF"/>
                </a:solidFill>
              </a:rPr>
              <a:t>一阶张量（</a:t>
            </a:r>
            <a:r>
              <a:rPr lang="en-US" altLang="zh-CN" b="0" i="1" dirty="0">
                <a:solidFill>
                  <a:srgbClr val="0000FF"/>
                </a:solidFill>
              </a:rPr>
              <a:t>r=1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矩阵 </a:t>
            </a:r>
            <a:r>
              <a:rPr lang="zh-CN" altLang="en-US" b="0" dirty="0"/>
              <a:t>可以被定义为</a:t>
            </a:r>
            <a:r>
              <a:rPr lang="zh-CN" altLang="en-US" b="0" dirty="0">
                <a:solidFill>
                  <a:srgbClr val="0000FF"/>
                </a:solidFill>
              </a:rPr>
              <a:t>二阶张量（</a:t>
            </a:r>
            <a:r>
              <a:rPr lang="en-US" altLang="zh-CN" b="0" i="1" dirty="0">
                <a:solidFill>
                  <a:srgbClr val="0000FF"/>
                </a:solidFill>
              </a:rPr>
              <a:t>r=2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</p:spPr>
            <p:txBody>
              <a:bodyPr/>
              <a:lstStyle/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假定在三维空间中存在一阶张量</a:t>
                </a:r>
                <a:r>
                  <a:rPr lang="en-US" altLang="zh-CN" b="0" i="1" dirty="0"/>
                  <a:t>A</a:t>
                </a:r>
                <a:r>
                  <a:rPr lang="zh-CN" altLang="zh-CN" b="0" dirty="0"/>
                  <a:t>，且该张量有</a:t>
                </a:r>
                <a:r>
                  <a:rPr lang="en-US" altLang="zh-CN" b="0" dirty="0"/>
                  <a:t>3</a:t>
                </a:r>
                <a:r>
                  <a:rPr lang="zh-CN" altLang="zh-CN" b="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b="0" dirty="0"/>
                  <a:t>阶的行矩阵：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如果一阶张量</a:t>
                </a:r>
                <a:r>
                  <a:rPr lang="en-US" altLang="zh-CN" b="0" i="1" dirty="0"/>
                  <a:t>A </a:t>
                </a:r>
                <a:r>
                  <a:rPr lang="zh-CN" altLang="zh-CN" b="0" dirty="0"/>
                  <a:t>存在于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维空间，那么它就应该有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个分量。就可以被表示为一个有序的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b="0" dirty="0"/>
                  <a:t>阶的行矩阵：</a:t>
                </a: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  <a:blipFill>
                <a:blip r:embed="rId2"/>
                <a:stretch>
                  <a:fillRect l="-400" r="-3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b="1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20212"/>
            <a:ext cx="9144000" cy="779536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b="0" dirty="0"/>
              <a:t>在几何空间中，张量</a:t>
            </a:r>
            <a:r>
              <a:rPr lang="en-US" altLang="zh-CN" b="0" i="1" dirty="0"/>
              <a:t>A </a:t>
            </a:r>
            <a:r>
              <a:rPr lang="zh-CN" altLang="zh-CN" b="0" dirty="0"/>
              <a:t>就可以形成“一条直线”，即向量</a:t>
            </a:r>
            <a:endParaRPr lang="en-US" altLang="zh-CN" b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7179"/>
            <a:ext cx="5290630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3860651"/>
            <a:ext cx="83058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000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000" b="1" i="1" kern="100" dirty="0">
                <a:latin typeface="+mj-ea"/>
                <a:ea typeface="+mj-ea"/>
              </a:rPr>
              <a:t>A</a:t>
            </a:r>
            <a:r>
              <a:rPr lang="en-US" altLang="zh-CN" sz="2000" b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4D17B6-0664-4CCE-B616-9E6BFD7FFE88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76350"/>
            <a:ext cx="9144000" cy="4103523"/>
          </a:xfrm>
        </p:spPr>
        <p:txBody>
          <a:bodyPr/>
          <a:lstStyle/>
          <a:p>
            <a:r>
              <a:rPr lang="zh-CN" altLang="en-US" b="0" dirty="0"/>
              <a:t>       在三维空间中，一个二阶张量具有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个分量，可以被表示为一个有序的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元数组或一个</a:t>
            </a:r>
            <a:r>
              <a:rPr lang="en-US" altLang="zh-CN" b="0" dirty="0">
                <a:solidFill>
                  <a:srgbClr val="0000FF"/>
                </a:solidFill>
              </a:rPr>
              <a:t>3×3</a:t>
            </a:r>
            <a:r>
              <a:rPr lang="zh-CN" altLang="en-US" b="0" dirty="0"/>
              <a:t>阶的矩阵</a:t>
            </a:r>
            <a:r>
              <a:rPr lang="zh-CN" altLang="zh-CN" b="0" dirty="0"/>
              <a:t>：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       对于</a:t>
            </a:r>
            <a:r>
              <a:rPr lang="en-US" altLang="zh-CN" b="0" dirty="0"/>
              <a:t>n</a:t>
            </a:r>
            <a:r>
              <a:rPr lang="zh-CN" altLang="en-US" b="0" dirty="0"/>
              <a:t>维空间，一个二阶张量有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个分量，可以表示为一个有序的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个元素的数组，或表示为一个</a:t>
            </a:r>
            <a:r>
              <a:rPr lang="en-US" altLang="zh-CN" b="0" dirty="0" err="1">
                <a:solidFill>
                  <a:srgbClr val="0000FF"/>
                </a:solidFill>
              </a:rPr>
              <a:t>n×n</a:t>
            </a:r>
            <a:r>
              <a:rPr lang="zh-CN" altLang="en-US" b="0" dirty="0"/>
              <a:t>阶的矩阵。</a:t>
            </a:r>
            <a:r>
              <a:rPr lang="zh-CN" altLang="zh-CN" b="0" dirty="0"/>
              <a:t>：</a:t>
            </a:r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67099"/>
            <a:ext cx="9144000" cy="1333534"/>
          </a:xfrm>
        </p:spPr>
        <p:txBody>
          <a:bodyPr/>
          <a:lstStyle/>
          <a:p>
            <a:r>
              <a:rPr lang="zh-CN" altLang="en-US" b="0" dirty="0"/>
              <a:t>       一个二阶张量可以用一个矩阵表示，在几何空间中构成“</a:t>
            </a:r>
            <a:r>
              <a:rPr lang="zh-CN" altLang="en-US" b="0" dirty="0">
                <a:solidFill>
                  <a:srgbClr val="0000FF"/>
                </a:solidFill>
              </a:rPr>
              <a:t>一个张平面</a:t>
            </a:r>
            <a:r>
              <a:rPr lang="zh-CN" altLang="en-US" b="0" dirty="0"/>
              <a:t>”。</a:t>
            </a:r>
            <a:endParaRPr lang="en-US" altLang="zh-CN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5" y="255024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53202"/>
            <a:ext cx="5943600" cy="2637096"/>
          </a:xfrm>
        </p:spPr>
        <p:txBody>
          <a:bodyPr/>
          <a:lstStyle/>
          <a:p>
            <a:r>
              <a:rPr lang="zh-CN" altLang="en-US" b="0" dirty="0"/>
              <a:t>       </a:t>
            </a:r>
            <a:r>
              <a:rPr lang="zh-CN" altLang="en-US" sz="2000" b="0" dirty="0"/>
              <a:t>按照之前对张量的定义，我们可以知道在三维空间中的一个三阶张量应该具有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个分量，可以构建出一组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>
                <a:solidFill>
                  <a:srgbClr val="0000FF"/>
                </a:solidFill>
              </a:rPr>
              <a:t>3×3</a:t>
            </a:r>
            <a:r>
              <a:rPr lang="zh-CN" altLang="en-US" sz="2000" b="0" dirty="0"/>
              <a:t>个元素的数据体。我们可以将这个数据体设想成由“三个平面”构建而成的一个“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480"/>
            <a:ext cx="2680653" cy="2952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70064" y="1299368"/>
            <a:ext cx="5334000" cy="2544763"/>
          </a:xfrm>
        </p:spPr>
        <p:txBody>
          <a:bodyPr/>
          <a:lstStyle/>
          <a:p>
            <a:r>
              <a:rPr lang="zh-CN" altLang="en-US" sz="2000" b="0" dirty="0"/>
              <a:t>      相似地，对于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维空间来说，一个三阶张量应该具有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en-US" altLang="zh-CN" sz="2000" b="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000" b="0" dirty="0"/>
              <a:t>个分量，从而构建出一组具有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 err="1">
                <a:solidFill>
                  <a:srgbClr val="0000FF"/>
                </a:solidFill>
              </a:rPr>
              <a:t>n×n</a:t>
            </a:r>
            <a:r>
              <a:rPr lang="zh-CN" altLang="en-US" sz="2000" b="0" dirty="0"/>
              <a:t>个元素的数据体。此时，可以将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维空间中的三阶张量设想成由“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>
                <a:solidFill>
                  <a:srgbClr val="0000FF"/>
                </a:solidFill>
              </a:rPr>
              <a:t>个平面</a:t>
            </a:r>
            <a:r>
              <a:rPr lang="zh-CN" altLang="en-US" sz="2000" b="0" dirty="0"/>
              <a:t>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4550"/>
            <a:ext cx="3264138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995527"/>
          </a:xfrm>
        </p:spPr>
        <p:txBody>
          <a:bodyPr/>
          <a:lstStyle/>
          <a:p>
            <a:r>
              <a:rPr lang="zh-CN" altLang="en-US" b="0" dirty="0"/>
              <a:t>       在三维空间中，一个四阶张量所具有的分量数量为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>
                <a:solidFill>
                  <a:srgbClr val="0000FF"/>
                </a:solidFill>
              </a:rPr>
              <a:t>=81 </a:t>
            </a:r>
            <a:r>
              <a:rPr lang="zh-CN" altLang="en-US" b="0" dirty="0"/>
              <a:t>。假设将每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>
                <a:solidFill>
                  <a:srgbClr val="0000FF"/>
                </a:solidFill>
              </a:rPr>
              <a:t>=27</a:t>
            </a:r>
            <a:r>
              <a:rPr lang="zh-CN" altLang="en-US" b="0" dirty="0"/>
              <a:t>个分量的三阶张量看成是一个独立的“立方体元素”，那么一个四阶的张量就可以被形象化地理解为由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zh-CN" altLang="en-US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b="0" dirty="0"/>
              <a:t>（</a:t>
            </a:r>
            <a:r>
              <a:rPr lang="en-US" altLang="zh-CN" b="0" dirty="0"/>
              <a:t>3×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81</a:t>
            </a:r>
            <a:r>
              <a:rPr lang="zh-CN" altLang="en-US" b="0" dirty="0"/>
              <a:t>）在一起的“一组积木”。将这</a:t>
            </a:r>
            <a:r>
              <a:rPr lang="en-US" altLang="zh-CN" b="0" dirty="0"/>
              <a:t>3</a:t>
            </a:r>
            <a:r>
              <a:rPr lang="zh-CN" altLang="en-US" b="0" dirty="0"/>
              <a:t>块积木排列成一排，将构建出一个由矩阵构成的“阵列”。</a:t>
            </a:r>
            <a:endParaRPr lang="en-US" altLang="zh-CN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7985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有了上面的类比，在构建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就会变得容易一些。想象一下，不难得出这样的构想，对于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，我们可以将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</a:t>
            </a:r>
            <a:r>
              <a:rPr lang="zh-CN" altLang="en-US" sz="2000" b="0" dirty="0">
                <a:solidFill>
                  <a:srgbClr val="FF0000"/>
                </a:solidFill>
              </a:rPr>
              <a:t>长宽高</a:t>
            </a:r>
            <a:r>
              <a:rPr lang="zh-CN" altLang="en-US" sz="2000" b="0" dirty="0"/>
              <a:t>都是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的立方体积木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000" b="0" dirty="0"/>
              <a:t>组合在一起构成一组具有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个方块的“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000" b="0" dirty="0"/>
              <a:t>”组合。</a:t>
            </a:r>
            <a:endParaRPr lang="en-US" altLang="zh-CN" sz="18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57550"/>
            <a:ext cx="4556125" cy="14370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504950"/>
            <a:ext cx="4376790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581150"/>
            <a:ext cx="437679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五阶张量有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000" baseline="30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86817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413388"/>
            <a:ext cx="42672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六阶张量有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列且厚度为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32735" y="1399722"/>
            <a:ext cx="8863445" cy="338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       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对于手工计算和思维认识来说，构建高阶张量是一件非常恐怖的事。</a:t>
            </a:r>
            <a:r>
              <a:rPr lang="zh-CN" altLang="en-US" sz="2000" dirty="0">
                <a:latin typeface="+mj-ea"/>
                <a:ea typeface="+mj-ea"/>
              </a:rPr>
              <a:t>幸运的是，计算机最擅长的就是处理这类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迭代</a:t>
            </a:r>
            <a:r>
              <a:rPr lang="zh-CN" altLang="en-US" sz="2000" dirty="0">
                <a:latin typeface="+mj-ea"/>
                <a:ea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000" dirty="0">
                <a:latin typeface="+mj-ea"/>
                <a:ea typeface="+mj-ea"/>
              </a:rPr>
              <a:t>GPU</a:t>
            </a:r>
            <a:r>
              <a:rPr lang="zh-CN" altLang="en-US" sz="2000" dirty="0">
                <a:latin typeface="+mj-ea"/>
                <a:ea typeface="+mj-ea"/>
              </a:rPr>
              <a:t>处理器就特别适合用来做这类重复但是简单的工作。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52400" y="83891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       线性代数中的“</a:t>
            </a:r>
            <a:r>
              <a:rPr lang="zh-CN" altLang="en-US" b="0" dirty="0">
                <a:solidFill>
                  <a:srgbClr val="0000FF"/>
                </a:solidFill>
              </a:rPr>
              <a:t>线性</a:t>
            </a:r>
            <a:r>
              <a:rPr lang="zh-CN" altLang="en-US" b="0" dirty="0"/>
              <a:t>”代表的是“</a:t>
            </a:r>
            <a:r>
              <a:rPr lang="zh-CN" altLang="en-US" b="0" dirty="0">
                <a:solidFill>
                  <a:srgbClr val="FF0000"/>
                </a:solidFill>
              </a:rPr>
              <a:t>一次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0000FF"/>
                </a:solidFill>
              </a:rPr>
              <a:t>代数</a:t>
            </a:r>
            <a:r>
              <a:rPr lang="zh-CN" altLang="en-US" b="0" dirty="0"/>
              <a:t>”就是指“</a:t>
            </a:r>
            <a:r>
              <a:rPr lang="zh-CN" altLang="en-US" b="0" dirty="0">
                <a:solidFill>
                  <a:srgbClr val="FF0000"/>
                </a:solidFill>
              </a:rPr>
              <a:t>加减乘数</a:t>
            </a:r>
            <a:r>
              <a:rPr lang="zh-CN" altLang="en-US" b="0" dirty="0"/>
              <a:t>”。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       </a:t>
            </a:r>
            <a:r>
              <a:rPr lang="zh-CN" altLang="en-US" b="0" dirty="0"/>
              <a:t>顾名思义，线性代数的主要任务就是：</a:t>
            </a:r>
            <a:r>
              <a:rPr lang="zh-CN" altLang="en-US" b="0" dirty="0">
                <a:solidFill>
                  <a:srgbClr val="FF0000"/>
                </a:solidFill>
              </a:rPr>
              <a:t>处理一次方程和一次函数</a:t>
            </a:r>
            <a:r>
              <a:rPr lang="zh-CN" altLang="en-US" b="0" dirty="0"/>
              <a:t>，因此它是</a:t>
            </a:r>
            <a:r>
              <a:rPr lang="zh-CN" altLang="en-US" b="0" dirty="0">
                <a:solidFill>
                  <a:srgbClr val="0000FF"/>
                </a:solidFill>
              </a:rPr>
              <a:t>最简单的数学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6" y="142875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94223" y="4629150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5C4E-D0CF-4D82-87D5-70C26F3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1604251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1587634"/>
            <a:ext cx="1600200" cy="5444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2589649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2578571"/>
            <a:ext cx="1600200" cy="5444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1544332"/>
            <a:ext cx="1143000" cy="1687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3959017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3959017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3864452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3902694"/>
            <a:ext cx="990600" cy="569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880986">
            <a:off x="1739281" y="33711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177168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2761115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046637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2383787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F8CA6-2971-4829-B7AB-48465FDC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r>
              <a:rPr lang="zh-CN" altLang="en-US" dirty="0"/>
              <a:t>线性代数为线性方程组提供了一种简洁的表示和操作方法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  <a:blipFill>
                <a:blip r:embed="rId2"/>
                <a:stretch>
                  <a:fillRect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7" y="2624245"/>
            <a:ext cx="3859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3531942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236868" y="2679241"/>
            <a:ext cx="24384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5658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也称为“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向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量</a:t>
                </a:r>
                <a:r>
                  <a:rPr lang="zh-CN" altLang="en-US" b="0" dirty="0"/>
                  <a:t>”；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只有数值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b="0" dirty="0"/>
                  <a:t>，没有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方向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b="0" dirty="0"/>
                  <a:t>用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F0"/>
                    </a:solidFill>
                  </a:rPr>
                  <a:t>小写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标量的数据类型很重要，例如：</a:t>
                </a:r>
                <a:endParaRPr lang="en-US" altLang="zh-CN" b="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400" dirty="0">
                    <a:latin typeface="+mj-ea"/>
                    <a:ea typeface="+mj-ea"/>
                  </a:rPr>
                  <a:t>”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400" dirty="0">
                    <a:latin typeface="+mj-ea"/>
                    <a:ea typeface="+mj-ea"/>
                  </a:rPr>
                  <a:t>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表示元素的数目</a:t>
                </a:r>
                <a:r>
                  <a:rPr lang="zh-CN" altLang="zh-CN" sz="2400" dirty="0">
                    <a:latin typeface="+mj-ea"/>
                    <a:ea typeface="+mj-ea"/>
                  </a:rPr>
                  <a:t>”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  <a:blipFill>
                <a:blip r:embed="rId2"/>
                <a:stretch>
                  <a:fillRect l="-35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C3421E9-4C14-4EC4-9CB2-B04982860F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0" y="895350"/>
            <a:ext cx="8610600" cy="35493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也称为“</a:t>
            </a:r>
            <a:r>
              <a:rPr lang="zh-CN" altLang="en-US" b="0" dirty="0">
                <a:solidFill>
                  <a:srgbClr val="0000FF"/>
                </a:solidFill>
              </a:rPr>
              <a:t>欧几里得向量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几何向量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矢量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一维数组</a:t>
            </a:r>
            <a:r>
              <a:rPr lang="zh-CN" altLang="en-US" b="0" dirty="0"/>
              <a:t>”；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既有</a:t>
            </a:r>
            <a:r>
              <a:rPr lang="zh-CN" altLang="en-US" b="0" dirty="0">
                <a:solidFill>
                  <a:srgbClr val="0000FF"/>
                </a:solidFill>
              </a:rPr>
              <a:t>数值大小</a:t>
            </a:r>
            <a:r>
              <a:rPr lang="zh-CN" altLang="en-US" b="0" dirty="0"/>
              <a:t>，又有</a:t>
            </a:r>
            <a:r>
              <a:rPr lang="zh-CN" altLang="en-US" b="0" dirty="0">
                <a:solidFill>
                  <a:srgbClr val="0000FF"/>
                </a:solidFill>
              </a:rPr>
              <a:t>方向</a:t>
            </a:r>
            <a:r>
              <a:rPr lang="zh-CN" altLang="en-US" b="0" dirty="0"/>
              <a:t>；箭头所指表方向，长度表大小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zh-CN" b="0" dirty="0">
                <a:solidFill>
                  <a:srgbClr val="FF0000"/>
                </a:solidFill>
              </a:rPr>
              <a:t>粗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表示，例如：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en-US" b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表示向量中的元素，</a:t>
            </a:r>
            <a:endParaRPr lang="en-US" altLang="zh-CN" b="0" dirty="0"/>
          </a:p>
          <a:p>
            <a:r>
              <a:rPr lang="en-US" altLang="zh-CN" b="0" dirty="0"/>
              <a:t>    </a:t>
            </a:r>
            <a:r>
              <a:rPr lang="zh-CN" altLang="en-US" b="0" dirty="0"/>
              <a:t>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j-ea"/>
                <a:ea typeface="+mj-ea"/>
                <a:cs typeface="Times New Roman" panose="02020603050405020304" pitchFamily="18" charset="0"/>
              </a:rPr>
              <a:t>重力、磁力、温度、粒子的速度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  <a:blipFill>
                <a:blip r:embed="rId2"/>
                <a:stretch>
                  <a:fillRect l="-354" b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</TotalTime>
  <Words>1980</Words>
  <Application>Microsoft Office PowerPoint</Application>
  <PresentationFormat>全屏显示(16:9)</PresentationFormat>
  <Paragraphs>147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第4章 相似与特征：最佳观察角</vt:lpstr>
      <vt:lpstr>PowerPoint 演示文稿</vt:lpstr>
      <vt:lpstr>为什么要学线性代数？</vt:lpstr>
      <vt:lpstr>为什么要学线性代数？</vt:lpstr>
      <vt:lpstr>为什么要学线性代数？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493</cp:revision>
  <dcterms:created xsi:type="dcterms:W3CDTF">2019-02-13T06:30:20Z</dcterms:created>
  <dcterms:modified xsi:type="dcterms:W3CDTF">2020-02-23T17:32:29Z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