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15" r:id="rId3"/>
    <p:sldId id="343" r:id="rId4"/>
    <p:sldId id="344" r:id="rId5"/>
    <p:sldId id="340" r:id="rId6"/>
    <p:sldId id="321" r:id="rId7"/>
    <p:sldId id="314" r:id="rId8"/>
    <p:sldId id="345" r:id="rId9"/>
    <p:sldId id="351" r:id="rId10"/>
    <p:sldId id="346" r:id="rId11"/>
    <p:sldId id="352" r:id="rId12"/>
    <p:sldId id="347" r:id="rId13"/>
    <p:sldId id="355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42" r:id="rId3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84" d="100"/>
          <a:sy n="84" d="100"/>
        </p:scale>
        <p:origin x="7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降维与压缩：抓住主成分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970830CB-C427-46B9-8974-E3FB111BD9E6}"/>
              </a:ext>
            </a:extLst>
          </p:cNvPr>
          <p:cNvSpPr txBox="1">
            <a:spLocks/>
          </p:cNvSpPr>
          <p:nvPr/>
        </p:nvSpPr>
        <p:spPr>
          <a:xfrm>
            <a:off x="0" y="1455124"/>
            <a:ext cx="9144000" cy="1737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4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/>
              <a:t>第</a:t>
            </a:r>
            <a:r>
              <a:rPr lang="en-US" altLang="zh-CN" b="1" kern="0" dirty="0"/>
              <a:t>5-3</a:t>
            </a:r>
            <a:r>
              <a:rPr lang="zh-CN" altLang="en-US" b="1" kern="0" dirty="0"/>
              <a:t>讲</a:t>
            </a:r>
            <a:r>
              <a:rPr lang="en-US" altLang="zh-CN" b="1" kern="0" dirty="0"/>
              <a:t> </a:t>
            </a:r>
            <a:r>
              <a:rPr lang="zh-CN" altLang="en-US" b="1" kern="0" dirty="0"/>
              <a:t>利用特征值分解</a:t>
            </a:r>
            <a:r>
              <a:rPr lang="en-US" altLang="zh-CN" b="1" kern="0" dirty="0"/>
              <a:t>(EVD)</a:t>
            </a:r>
          </a:p>
          <a:p>
            <a:pPr>
              <a:lnSpc>
                <a:spcPct val="150000"/>
              </a:lnSpc>
            </a:pPr>
            <a:r>
              <a:rPr lang="en-US" altLang="zh-CN" b="1" kern="0" dirty="0"/>
              <a:t>        ——</a:t>
            </a:r>
            <a:r>
              <a:rPr lang="zh-CN" altLang="en-US" b="1" kern="0" dirty="0"/>
              <a:t>进行主成分分析</a:t>
            </a:r>
            <a:r>
              <a:rPr lang="en-US" altLang="zh-CN" b="1" kern="0" dirty="0"/>
              <a:t>(PCA)</a:t>
            </a:r>
            <a:endParaRPr lang="zh-CN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19053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  <a:blipFill>
                <a:blip r:embed="rId2"/>
                <a:stretch>
                  <a:fillRect l="-761" r="-5584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  <a:blipFill>
                <a:blip r:embed="rId3"/>
                <a:stretch>
                  <a:fillRect l="-1043" r="-6609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5" y="97155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895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239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  <a:blipFill>
                <a:blip r:embed="rId2"/>
                <a:stretch>
                  <a:fillRect l="-400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20212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7179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D17B6-0664-4CCE-B616-9E6BFD7FFE88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763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67099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55024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53202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70064" y="1299368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550"/>
            <a:ext cx="3264138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995527"/>
          </a:xfrm>
        </p:spPr>
        <p:txBody>
          <a:bodyPr/>
          <a:lstStyle/>
          <a:p>
            <a:r>
              <a:rPr lang="zh-CN" altLang="en-US" b="0" dirty="0"/>
              <a:t>       在三维空间中，一个四阶张量所具有的分量数量为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>
                <a:solidFill>
                  <a:srgbClr val="0000FF"/>
                </a:solidFill>
              </a:rPr>
              <a:t>=81 </a:t>
            </a:r>
            <a:r>
              <a:rPr lang="zh-CN" altLang="en-US" b="0" dirty="0"/>
              <a:t>。假设将每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>
                <a:solidFill>
                  <a:srgbClr val="0000FF"/>
                </a:solidFill>
              </a:rPr>
              <a:t>=27</a:t>
            </a:r>
            <a:r>
              <a:rPr lang="zh-CN" altLang="en-US" b="0" dirty="0"/>
              <a:t>个分量的三阶张量看成是一个独立的“立方体元素”，那么一个四阶的张量就可以被形象化地理解为由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zh-CN" altLang="en-US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b="0" dirty="0"/>
              <a:t>（</a:t>
            </a:r>
            <a:r>
              <a:rPr lang="en-US" altLang="zh-CN" b="0" dirty="0"/>
              <a:t>3×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81</a:t>
            </a:r>
            <a:r>
              <a:rPr lang="zh-CN" altLang="en-US" b="0" dirty="0"/>
              <a:t>）在一起的“一组积木”。将这</a:t>
            </a:r>
            <a:r>
              <a:rPr lang="en-US" altLang="zh-CN" b="0" dirty="0"/>
              <a:t>3</a:t>
            </a:r>
            <a:r>
              <a:rPr lang="zh-CN" altLang="en-US" b="0" dirty="0"/>
              <a:t>块积木排列成一排，将构建出一个由矩阵构成的“阵列”。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7985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5049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413388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32735" y="1399722"/>
            <a:ext cx="8863445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对于手工计算和思维认识来说，构建高阶张量是一件非常恐怖的事。</a:t>
            </a:r>
            <a:r>
              <a:rPr lang="zh-CN" altLang="en-US" sz="2000" dirty="0">
                <a:latin typeface="+mj-ea"/>
                <a:ea typeface="+mj-ea"/>
              </a:rPr>
              <a:t>幸运的是，计算机最擅长的就是处理这类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52400" y="83891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6" y="14287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  <a:blipFill>
                <a:blip r:embed="rId2"/>
                <a:stretch>
                  <a:fillRect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  <a:blipFill>
                <a:blip r:embed="rId2"/>
                <a:stretch>
                  <a:fillRect l="-35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895350"/>
            <a:ext cx="8610600" cy="3549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  <a:blipFill>
                <a:blip r:embed="rId2"/>
                <a:stretch>
                  <a:fillRect l="-354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</TotalTime>
  <Words>1982</Words>
  <Application>Microsoft Office PowerPoint</Application>
  <PresentationFormat>全屏显示(16:9)</PresentationFormat>
  <Paragraphs>147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第5章 降维与压缩：抓住主成分</vt:lpstr>
      <vt:lpstr>PowerPoint 演示文稿</vt:lpstr>
      <vt:lpstr>为什么要学线性代数？</vt:lpstr>
      <vt:lpstr>为什么要学线性代数？</vt:lpstr>
      <vt:lpstr>为什么要学线性代数？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498</cp:revision>
  <dcterms:created xsi:type="dcterms:W3CDTF">2019-02-13T06:30:20Z</dcterms:created>
  <dcterms:modified xsi:type="dcterms:W3CDTF">2020-02-23T17:37:27Z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