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01" r:id="rId2"/>
    <p:sldId id="315" r:id="rId3"/>
    <p:sldId id="343" r:id="rId4"/>
    <p:sldId id="344" r:id="rId5"/>
    <p:sldId id="340" r:id="rId6"/>
    <p:sldId id="321" r:id="rId7"/>
    <p:sldId id="314" r:id="rId8"/>
    <p:sldId id="345" r:id="rId9"/>
    <p:sldId id="351" r:id="rId10"/>
    <p:sldId id="346" r:id="rId11"/>
    <p:sldId id="352" r:id="rId12"/>
    <p:sldId id="347" r:id="rId13"/>
    <p:sldId id="355" r:id="rId14"/>
    <p:sldId id="353" r:id="rId15"/>
    <p:sldId id="354" r:id="rId16"/>
    <p:sldId id="356" r:id="rId17"/>
    <p:sldId id="357" r:id="rId18"/>
    <p:sldId id="358" r:id="rId19"/>
    <p:sldId id="359" r:id="rId20"/>
    <p:sldId id="360" r:id="rId21"/>
    <p:sldId id="362" r:id="rId22"/>
    <p:sldId id="361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42" r:id="rId32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11" autoAdjust="0"/>
  </p:normalViewPr>
  <p:slideViewPr>
    <p:cSldViewPr>
      <p:cViewPr varScale="1">
        <p:scale>
          <a:sx n="84" d="100"/>
          <a:sy n="84" d="100"/>
        </p:scale>
        <p:origin x="78" y="5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D449-0720-4299-8DE9-69CE28848277}" type="datetimeFigureOut">
              <a:rPr lang="zh-CN" altLang="en-US" smtClean="0"/>
              <a:t>2020-2-24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0EC1B-DF12-404D-B2C7-261ED781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6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4964E0F-B5E3-454E-9EE5-A2A9C2EC79B0}"/>
              </a:ext>
            </a:extLst>
          </p:cNvPr>
          <p:cNvSpPr/>
          <p:nvPr userDrawn="1"/>
        </p:nvSpPr>
        <p:spPr>
          <a:xfrm>
            <a:off x="2913634" y="3345435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1982AEFB-EE81-48DE-9DD4-8CFBE17FAB1A}"/>
              </a:ext>
            </a:extLst>
          </p:cNvPr>
          <p:cNvSpPr/>
          <p:nvPr userDrawn="1"/>
        </p:nvSpPr>
        <p:spPr>
          <a:xfrm>
            <a:off x="836295" y="3166491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8AF12D8-A3EF-4DD4-AB7C-D25AFC1AFC14}"/>
              </a:ext>
            </a:extLst>
          </p:cNvPr>
          <p:cNvSpPr txBox="1"/>
          <p:nvPr userDrawn="1"/>
        </p:nvSpPr>
        <p:spPr>
          <a:xfrm>
            <a:off x="0" y="3486150"/>
            <a:ext cx="9144000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A1F59AD-F93C-4623-8EC9-6F72D325379A}"/>
              </a:ext>
            </a:extLst>
          </p:cNvPr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Holder 2">
            <a:extLst>
              <a:ext uri="{FF2B5EF4-FFF2-40B4-BE49-F238E27FC236}">
                <a16:creationId xmlns:a16="http://schemas.microsoft.com/office/drawing/2014/main" id="{C807B93A-9E50-4561-B061-9C86D825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1595DCD-EC7B-43D2-A89F-DA49AC4940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999394"/>
            <a:ext cx="9144000" cy="615553"/>
          </a:xfrm>
        </p:spPr>
        <p:txBody>
          <a:bodyPr/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3E208D-ADA2-402A-A9D6-032D5BDEEF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13195" y="4683828"/>
            <a:ext cx="1183005" cy="2731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521EDF-1DE4-497D-9BFA-C1092D43DE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9344" y="4683828"/>
            <a:ext cx="1394656" cy="2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6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4" name="object 39">
            <a:extLst>
              <a:ext uri="{FF2B5EF4-FFF2-40B4-BE49-F238E27FC236}">
                <a16:creationId xmlns:a16="http://schemas.microsoft.com/office/drawing/2014/main" id="{3E070FF4-8783-41C9-A071-1E73A67F0448}"/>
              </a:ext>
            </a:extLst>
          </p:cNvPr>
          <p:cNvSpPr/>
          <p:nvPr userDrawn="1"/>
        </p:nvSpPr>
        <p:spPr>
          <a:xfrm>
            <a:off x="827580" y="4132329"/>
            <a:ext cx="875362" cy="80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DD9669E9-347C-43B3-AF3E-4073BB6EE26E}"/>
              </a:ext>
            </a:extLst>
          </p:cNvPr>
          <p:cNvSpPr/>
          <p:nvPr userDrawn="1"/>
        </p:nvSpPr>
        <p:spPr>
          <a:xfrm>
            <a:off x="0" y="4159819"/>
            <a:ext cx="9144000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B44C45-5445-485A-A9AB-82E6A69D648C}"/>
              </a:ext>
            </a:extLst>
          </p:cNvPr>
          <p:cNvGrpSpPr/>
          <p:nvPr userDrawn="1"/>
        </p:nvGrpSpPr>
        <p:grpSpPr>
          <a:xfrm>
            <a:off x="8535924" y="3486150"/>
            <a:ext cx="531876" cy="762000"/>
            <a:chOff x="8496427" y="3524250"/>
            <a:chExt cx="531876" cy="698500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407C86E8-CC0C-435E-B008-514D802D90BB}"/>
                </a:ext>
              </a:extLst>
            </p:cNvPr>
            <p:cNvSpPr/>
            <p:nvPr/>
          </p:nvSpPr>
          <p:spPr>
            <a:xfrm>
              <a:off x="8496427" y="3524250"/>
              <a:ext cx="18415" cy="698500"/>
            </a:xfrm>
            <a:custGeom>
              <a:avLst/>
              <a:gdLst/>
              <a:ahLst/>
              <a:cxnLst/>
              <a:rect l="l" t="t" r="r" b="b"/>
              <a:pathLst>
                <a:path w="18415" h="698500">
                  <a:moveTo>
                    <a:pt x="0" y="0"/>
                  </a:moveTo>
                  <a:lnTo>
                    <a:pt x="18033" y="69808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C706BD38-20DC-42D1-9CCE-D8E22DFA4D53}"/>
                </a:ext>
              </a:extLst>
            </p:cNvPr>
            <p:cNvSpPr/>
            <p:nvPr/>
          </p:nvSpPr>
          <p:spPr>
            <a:xfrm>
              <a:off x="8497443" y="3524377"/>
              <a:ext cx="530860" cy="275590"/>
            </a:xfrm>
            <a:custGeom>
              <a:avLst/>
              <a:gdLst/>
              <a:ahLst/>
              <a:cxnLst/>
              <a:rect l="l" t="t" r="r" b="b"/>
              <a:pathLst>
                <a:path w="530859" h="275589">
                  <a:moveTo>
                    <a:pt x="0" y="11430"/>
                  </a:moveTo>
                  <a:lnTo>
                    <a:pt x="525017" y="0"/>
                  </a:lnTo>
                  <a:lnTo>
                    <a:pt x="530859" y="263779"/>
                  </a:lnTo>
                  <a:lnTo>
                    <a:pt x="5714" y="275209"/>
                  </a:lnTo>
                  <a:lnTo>
                    <a:pt x="0" y="11430"/>
                  </a:lnTo>
                  <a:close/>
                </a:path>
              </a:pathLst>
            </a:custGeom>
            <a:ln w="1904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48E929C1-037F-47A3-8314-A1855ACC3775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1C8F7364-5B7C-42DB-896A-FD5B81C8A842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5FB11481-8953-4103-971C-E35584A7EA1E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A8B48601-6A35-407D-8201-FCBC65D49CC2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12875AD-78B8-4A77-B09B-1DD3C78571D6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EEA1201A-3744-4689-8930-0B23AA1D04B1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C3125C63-8F63-4988-B8A2-1DE969058E3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8D76275C-4F82-4E43-9E3B-64AAE6ED451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AF500B73-32A8-4759-9554-97124E1906C2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EBA7AFF4-4DF9-4523-AE84-031732964ABD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1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E958EA40-A3DC-4C5C-A6EA-6D91120F2D29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83E523FA-32D7-48F9-9D5D-7A0DE72BE062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5BDF307F-EF03-440F-BCA7-015194B55A1D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D9A4682F-7CD6-4FDF-906D-7972A8F20B10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B23D1CF5-A322-4F0C-BAD6-D69417FB272A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4A9B59B5-D9C1-405E-986C-533A2A33D42F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31">
              <a:extLst>
                <a:ext uri="{FF2B5EF4-FFF2-40B4-BE49-F238E27FC236}">
                  <a16:creationId xmlns:a16="http://schemas.microsoft.com/office/drawing/2014/main" id="{3DEC1F7C-5B3E-45F6-A7E5-A42711676E3B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8" y="60451"/>
                  </a:lnTo>
                  <a:lnTo>
                    <a:pt x="83693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32">
              <a:extLst>
                <a:ext uri="{FF2B5EF4-FFF2-40B4-BE49-F238E27FC236}">
                  <a16:creationId xmlns:a16="http://schemas.microsoft.com/office/drawing/2014/main" id="{4BF93DE8-1B19-4C9E-A43A-43616E78B261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693" y="57911"/>
                  </a:lnTo>
                  <a:lnTo>
                    <a:pt x="1778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DB19FC18-08F7-46F3-9F4D-5C51398A9227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3"/>
                  </a:lnTo>
                  <a:lnTo>
                    <a:pt x="1777" y="60325"/>
                  </a:lnTo>
                  <a:lnTo>
                    <a:pt x="83820" y="57785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1EEFF945-5EF5-440E-8DB6-11D5913A77C4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3"/>
                  </a:moveTo>
                  <a:lnTo>
                    <a:pt x="82042" y="0"/>
                  </a:lnTo>
                  <a:lnTo>
                    <a:pt x="83820" y="57785"/>
                  </a:lnTo>
                  <a:lnTo>
                    <a:pt x="1777" y="60325"/>
                  </a:lnTo>
                  <a:lnTo>
                    <a:pt x="0" y="2413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D10CB0F1-C05A-4552-A343-BB09B5E338EC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1915" y="0"/>
                  </a:moveTo>
                  <a:lnTo>
                    <a:pt x="0" y="2539"/>
                  </a:lnTo>
                  <a:lnTo>
                    <a:pt x="1650" y="60451"/>
                  </a:lnTo>
                  <a:lnTo>
                    <a:pt x="83693" y="57911"/>
                  </a:lnTo>
                  <a:lnTo>
                    <a:pt x="81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1B1AD891-5D61-47F9-BFD1-1A8CD89C77BA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1915" y="0"/>
                  </a:lnTo>
                  <a:lnTo>
                    <a:pt x="83693" y="57911"/>
                  </a:lnTo>
                  <a:lnTo>
                    <a:pt x="1650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7">
              <a:extLst>
                <a:ext uri="{FF2B5EF4-FFF2-40B4-BE49-F238E27FC236}">
                  <a16:creationId xmlns:a16="http://schemas.microsoft.com/office/drawing/2014/main" id="{0242D25D-71A4-4DB4-8005-90B03576D9E6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8">
              <a:extLst>
                <a:ext uri="{FF2B5EF4-FFF2-40B4-BE49-F238E27FC236}">
                  <a16:creationId xmlns:a16="http://schemas.microsoft.com/office/drawing/2014/main" id="{BC60F468-DC2B-44CF-AEEE-A82C151F0F53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id="{C2180774-6741-40F4-A904-A005AE022CCA}"/>
              </a:ext>
            </a:extLst>
          </p:cNvPr>
          <p:cNvSpPr/>
          <p:nvPr userDrawn="1"/>
        </p:nvSpPr>
        <p:spPr>
          <a:xfrm>
            <a:off x="1041590" y="2114550"/>
            <a:ext cx="1188085" cy="12573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474CD09D-2373-4573-8D3F-3E5844381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0400" y="1150886"/>
            <a:ext cx="4724400" cy="1046440"/>
          </a:xfrm>
        </p:spPr>
        <p:txBody>
          <a:bodyPr/>
          <a:lstStyle>
            <a:lvl1pPr marL="342900" indent="-342900" algn="l">
              <a:lnSpc>
                <a:spcPct val="100000"/>
              </a:lnSpc>
              <a:spcAft>
                <a:spcPts val="2400"/>
              </a:spcAft>
              <a:buFont typeface="微软雅黑" panose="020B0503020204020204" pitchFamily="34" charset="-122"/>
              <a:buChar char="­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5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2299900"/>
            <a:ext cx="9144000" cy="553998"/>
          </a:xfrm>
        </p:spPr>
        <p:txBody>
          <a:bodyPr anchor="ctr"/>
          <a:lstStyle>
            <a:lvl1pPr algn="ctr"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6E85D45F-AEF7-4DB7-9C85-720C99EA920D}"/>
              </a:ext>
            </a:extLst>
          </p:cNvPr>
          <p:cNvSpPr/>
          <p:nvPr userDrawn="1"/>
        </p:nvSpPr>
        <p:spPr>
          <a:xfrm>
            <a:off x="2087880" y="1080516"/>
            <a:ext cx="4968240" cy="2982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673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90EEE-8790-4E80-8633-F5EBB0381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02204"/>
            <a:ext cx="9144000" cy="369332"/>
          </a:xfrm>
        </p:spPr>
        <p:txBody>
          <a:bodyPr lIns="252000" rIns="252000"/>
          <a:lstStyle>
            <a:lvl1pPr algn="ctr"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779536"/>
          </a:xfrm>
        </p:spPr>
        <p:txBody>
          <a:bodyPr lIns="144000" tIns="144000" rIns="144000" bIns="144000"/>
          <a:lstStyle>
            <a:lvl1pPr algn="just">
              <a:lnSpc>
                <a:spcPct val="150000"/>
              </a:lnSpc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381D6B79-5626-4211-8688-0F03C3F646B9}"/>
              </a:ext>
            </a:extLst>
          </p:cNvPr>
          <p:cNvSpPr txBox="1"/>
          <p:nvPr userDrawn="1"/>
        </p:nvSpPr>
        <p:spPr>
          <a:xfrm>
            <a:off x="1678177" y="2032507"/>
            <a:ext cx="57873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7825" algn="l"/>
                <a:tab pos="3282950" algn="l"/>
              </a:tabLst>
            </a:pPr>
            <a:r>
              <a:rPr sz="2800" b="1" dirty="0">
                <a:solidFill>
                  <a:srgbClr val="006FC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D6391A06-2E43-448C-810F-C8ADDD59684C}"/>
              </a:ext>
            </a:extLst>
          </p:cNvPr>
          <p:cNvSpPr txBox="1"/>
          <p:nvPr userDrawn="1"/>
        </p:nvSpPr>
        <p:spPr>
          <a:xfrm>
            <a:off x="1678177" y="3028950"/>
            <a:ext cx="439750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A3CF76C-D1D4-4D1E-A440-6FCDFE9360CA}"/>
              </a:ext>
            </a:extLst>
          </p:cNvPr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" name="Holder 2">
            <a:extLst>
              <a:ext uri="{FF2B5EF4-FFF2-40B4-BE49-F238E27FC236}">
                <a16:creationId xmlns:a16="http://schemas.microsoft.com/office/drawing/2014/main" id="{7FE5E91F-2F96-4390-86AF-1FC2641AE5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欧老师的联系方式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6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2283" y="462280"/>
            <a:ext cx="2059432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9625" y="1636522"/>
            <a:ext cx="752474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0" y="0"/>
            <a:ext cx="9144000" cy="185738"/>
          </a:xfrm>
          <a:prstGeom prst="rect">
            <a:avLst/>
          </a:prstGeom>
          <a:solidFill>
            <a:schemeClr val="tx1"/>
          </a:solidFill>
        </p:spPr>
        <p:txBody>
          <a:bodyPr vert="horz" lIns="270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700" dirty="0"/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0" y="49801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Xinyu Ou | ouxinyu@alumni.hust.edu.cn </a:t>
            </a:r>
            <a:endParaRPr lang="zh-CN" altLang="en-US" sz="1050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595648" y="49801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1000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10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/31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54B26F-38F6-4B03-9FFD-2E4CED1D893F}"/>
              </a:ext>
            </a:extLst>
          </p:cNvPr>
          <p:cNvSpPr txBox="1"/>
          <p:nvPr userDrawn="1"/>
        </p:nvSpPr>
        <p:spPr>
          <a:xfrm>
            <a:off x="0" y="15925"/>
            <a:ext cx="9143999" cy="15388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计算机数学（</a:t>
            </a:r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Mathematical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68" r:id="rId3"/>
    <p:sldLayoutId id="2147483662" r:id="rId4"/>
    <p:sldLayoutId id="2147483672" r:id="rId5"/>
  </p:sldLayoutIdLst>
  <p:txStyles>
    <p:titleStyle>
      <a:lvl1pPr>
        <a:defRPr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>
        <a:defRPr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2913634" y="3345435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/>
          <p:cNvSpPr/>
          <p:nvPr/>
        </p:nvSpPr>
        <p:spPr>
          <a:xfrm>
            <a:off x="838200" y="3181350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1"/>
          <p:cNvSpPr txBox="1"/>
          <p:nvPr/>
        </p:nvSpPr>
        <p:spPr>
          <a:xfrm>
            <a:off x="2971800" y="3486150"/>
            <a:ext cx="3193415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降维与压缩：抓住主成分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970830CB-C427-46B9-8974-E3FB111BD9E6}"/>
              </a:ext>
            </a:extLst>
          </p:cNvPr>
          <p:cNvSpPr txBox="1">
            <a:spLocks/>
          </p:cNvSpPr>
          <p:nvPr/>
        </p:nvSpPr>
        <p:spPr>
          <a:xfrm>
            <a:off x="0" y="1455124"/>
            <a:ext cx="9144000" cy="1737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>
              <a:defRPr sz="4000" b="0" i="0">
                <a:solidFill>
                  <a:schemeClr val="tx1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kern="0" dirty="0"/>
              <a:t>第</a:t>
            </a:r>
            <a:r>
              <a:rPr lang="en-US" altLang="zh-CN" b="1" kern="0" dirty="0"/>
              <a:t>5-4</a:t>
            </a:r>
            <a:r>
              <a:rPr lang="zh-CN" altLang="en-US" b="1" kern="0" dirty="0"/>
              <a:t>讲</a:t>
            </a:r>
            <a:r>
              <a:rPr lang="en-US" altLang="zh-CN" b="1" kern="0" dirty="0"/>
              <a:t> </a:t>
            </a:r>
            <a:r>
              <a:rPr lang="zh-CN" altLang="en-US" b="1" kern="0" dirty="0"/>
              <a:t>更通用的利器</a:t>
            </a:r>
            <a:endParaRPr lang="en-US" altLang="zh-CN" b="1" kern="0" dirty="0"/>
          </a:p>
          <a:p>
            <a:pPr>
              <a:lnSpc>
                <a:spcPct val="150000"/>
              </a:lnSpc>
            </a:pPr>
            <a:r>
              <a:rPr lang="en-US" altLang="zh-CN" b="1" kern="0" dirty="0"/>
              <a:t>              ——</a:t>
            </a:r>
            <a:r>
              <a:rPr lang="zh-CN" altLang="en-US" b="1" kern="0" dirty="0"/>
              <a:t>奇异值分解</a:t>
            </a:r>
            <a:r>
              <a:rPr lang="en-US" altLang="zh-CN" b="1" kern="0" dirty="0"/>
              <a:t>(SVD)</a:t>
            </a:r>
            <a:endParaRPr lang="zh-CN" altLang="en-US" b="1" kern="0" dirty="0"/>
          </a:p>
        </p:txBody>
      </p:sp>
    </p:spTree>
    <p:extLst>
      <p:ext uri="{BB962C8B-B14F-4D97-AF65-F5344CB8AC3E}">
        <p14:creationId xmlns:p14="http://schemas.microsoft.com/office/powerpoint/2010/main" val="98489020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 </a:t>
            </a:r>
            <a:r>
              <a:rPr lang="en-US" altLang="zh-CN" dirty="0"/>
              <a:t>(matrix)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700" y="1047750"/>
                <a:ext cx="8610600" cy="3601847"/>
              </a:xfrm>
              <a:prstGeom prst="rect">
                <a:avLst/>
              </a:prstGeom>
            </p:spPr>
            <p:txBody>
              <a:bodyPr wrap="square" lIns="144000" tIns="144000" rIns="144000" bIns="144000">
                <a:spAutoFit/>
              </a:bodyPr>
              <a:lstStyle>
                <a:lvl1pPr marL="0">
                  <a:defRPr sz="2400" b="1" i="0">
                    <a:solidFill>
                      <a:schemeClr val="tx1"/>
                    </a:solidFill>
                    <a:latin typeface="微软雅黑"/>
                    <a:ea typeface="微软雅黑" panose="020B0503020204020204" pitchFamily="34" charset="-122"/>
                    <a:cs typeface="微软雅黑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按照</a:t>
                </a:r>
                <a:r>
                  <a:rPr lang="zh-CN" altLang="en-US" b="0" kern="0" dirty="0">
                    <a:solidFill>
                      <a:srgbClr val="0000FF"/>
                    </a:solidFill>
                  </a:rPr>
                  <a:t>长方阵型排列</a:t>
                </a:r>
                <a:r>
                  <a:rPr lang="zh-CN" altLang="en-US" b="0" kern="0" dirty="0"/>
                  <a:t>的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复数</a:t>
                </a:r>
                <a:r>
                  <a:rPr lang="zh-CN" altLang="en-US" b="0" kern="0" dirty="0"/>
                  <a:t>或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实数</a:t>
                </a:r>
                <a:r>
                  <a:rPr lang="zh-CN" altLang="en-US" b="0" kern="0" dirty="0"/>
                  <a:t>的</a:t>
                </a:r>
                <a:r>
                  <a:rPr lang="zh-CN" altLang="en-US" b="0" kern="0" dirty="0">
                    <a:solidFill>
                      <a:srgbClr val="7030A0"/>
                    </a:solidFill>
                  </a:rPr>
                  <a:t>集合</a:t>
                </a:r>
                <a:r>
                  <a:rPr lang="en-US" altLang="zh-CN" b="0" kern="0" dirty="0">
                    <a:solidFill>
                      <a:schemeClr val="accent6">
                        <a:lumMod val="75000"/>
                      </a:schemeClr>
                    </a:solidFill>
                  </a:rPr>
                  <a:t>(</a:t>
                </a:r>
                <a:r>
                  <a:rPr lang="zh-CN" altLang="en-US" b="0" kern="0" dirty="0">
                    <a:solidFill>
                      <a:schemeClr val="accent6">
                        <a:lumMod val="75000"/>
                      </a:schemeClr>
                    </a:solidFill>
                  </a:rPr>
                  <a:t>通常是二维或三维）</a:t>
                </a:r>
                <a:endParaRPr lang="en-US" altLang="zh-CN" b="0" kern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使用</a:t>
                </a:r>
                <a:r>
                  <a:rPr lang="zh-CN" altLang="zh-CN" b="0" kern="0" dirty="0">
                    <a:solidFill>
                      <a:srgbClr val="FF0000"/>
                    </a:solidFill>
                  </a:rPr>
                  <a:t>粗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kern="0" dirty="0">
                    <a:solidFill>
                      <a:srgbClr val="00B0F0"/>
                    </a:solidFill>
                  </a:rPr>
                  <a:t>大写</a:t>
                </a:r>
                <a:r>
                  <a:rPr lang="zh-CN" altLang="en-US" b="0" kern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kern="0" dirty="0"/>
                  <a:t>表示，例如：</a:t>
                </a:r>
                <a:r>
                  <a:rPr lang="en-US" altLang="zh-CN" i="1" kern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 B, M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>
                    <a:cs typeface="Times New Roman" panose="02020603050405020304" pitchFamily="18" charset="0"/>
                  </a:rPr>
                  <a:t>对于一个包含</a:t>
                </a:r>
                <a:r>
                  <a:rPr lang="en-US" altLang="zh-CN" b="0" i="1" kern="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m </a:t>
                </a:r>
                <a:r>
                  <a:rPr lang="zh-CN" altLang="en-US" b="0" kern="0" dirty="0">
                    <a:cs typeface="Times New Roman" panose="02020603050405020304" pitchFamily="18" charset="0"/>
                  </a:rPr>
                  <a:t>行</a:t>
                </a:r>
                <a:r>
                  <a:rPr lang="en-US" altLang="zh-CN" b="0" i="1" kern="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n </a:t>
                </a:r>
                <a:r>
                  <a:rPr lang="zh-CN" altLang="en-US" b="0" kern="0" dirty="0">
                    <a:cs typeface="Times New Roman" panose="02020603050405020304" pitchFamily="18" charset="0"/>
                  </a:rPr>
                  <a:t>列的实数矩阵，可以用符号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表示，对于</a:t>
                </a:r>
                <a:r>
                  <a:rPr lang="en-US" altLang="zh-CN" i="1" dirty="0">
                    <a:latin typeface="+mj-ea"/>
                    <a:ea typeface="+mj-ea"/>
                  </a:rPr>
                  <a:t>A</a:t>
                </a:r>
                <a:r>
                  <a:rPr lang="zh-CN" altLang="en-US" b="0" dirty="0">
                    <a:latin typeface="+mj-ea"/>
                    <a:ea typeface="+mj-ea"/>
                  </a:rPr>
                  <a:t>中的每个元素，使用</a:t>
                </a:r>
                <a:r>
                  <a:rPr lang="zh-CN" altLang="en-US" b="0" dirty="0">
                    <a:solidFill>
                      <a:schemeClr val="accent2">
                        <a:lumMod val="75000"/>
                      </a:schemeClr>
                    </a:solidFill>
                  </a:rPr>
                  <a:t>带下标</a:t>
                </a:r>
                <a:r>
                  <a:rPr lang="zh-CN" altLang="en-US" b="0" dirty="0"/>
                  <a:t>的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dirty="0"/>
                  <a:t>表示，例如：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（或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），其中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, j </a:t>
                </a:r>
                <a:r>
                  <a:rPr lang="zh-CN" altLang="en-US" b="0" dirty="0">
                    <a:latin typeface="+mj-ea"/>
                    <a:ea typeface="+mj-ea"/>
                  </a:rPr>
                  <a:t>分别表示矩阵</a:t>
                </a:r>
                <a:r>
                  <a:rPr lang="en-US" altLang="zh-CN" i="1" dirty="0">
                    <a:latin typeface="+mj-ea"/>
                    <a:ea typeface="+mj-ea"/>
                  </a:rPr>
                  <a:t>A </a:t>
                </a:r>
                <a:r>
                  <a:rPr lang="zh-CN" altLang="en-US" b="0" dirty="0">
                    <a:latin typeface="+mj-ea"/>
                    <a:ea typeface="+mj-ea"/>
                  </a:rPr>
                  <a:t>的第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latin typeface="+mj-ea"/>
                    <a:ea typeface="+mj-ea"/>
                  </a:rPr>
                  <a:t>行，第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j </a:t>
                </a:r>
                <a:r>
                  <a:rPr lang="zh-CN" altLang="en-US" b="0" dirty="0">
                    <a:latin typeface="+mj-ea"/>
                    <a:ea typeface="+mj-ea"/>
                  </a:rPr>
                  <a:t>列。</a:t>
                </a:r>
                <a:endParaRPr lang="en-US" altLang="zh-CN" b="0" i="1" kern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1047750"/>
                <a:ext cx="8610600" cy="3601847"/>
              </a:xfrm>
              <a:prstGeom prst="rect">
                <a:avLst/>
              </a:prstGeom>
              <a:blipFill>
                <a:blip r:embed="rId2"/>
                <a:stretch>
                  <a:fillRect l="-354" r="-3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49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 </a:t>
            </a:r>
            <a:r>
              <a:rPr lang="en-US" altLang="zh-CN" dirty="0"/>
              <a:t>(matrix)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700" y="971550"/>
                <a:ext cx="8610600" cy="3583381"/>
              </a:xfrm>
              <a:prstGeom prst="rect">
                <a:avLst/>
              </a:prstGeom>
            </p:spPr>
            <p:txBody>
              <a:bodyPr wrap="square" lIns="144000" tIns="144000" rIns="144000" bIns="144000">
                <a:spAutoFit/>
              </a:bodyPr>
              <a:lstStyle>
                <a:lvl1pPr marL="0">
                  <a:defRPr sz="2400" b="1" i="0">
                    <a:solidFill>
                      <a:schemeClr val="tx1"/>
                    </a:solidFill>
                    <a:latin typeface="微软雅黑"/>
                    <a:ea typeface="微软雅黑" panose="020B0503020204020204" pitchFamily="34" charset="-122"/>
                    <a:cs typeface="微软雅黑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当需要明确表示矩阵中的元素时，可以用方括号表示：</a:t>
                </a:r>
                <a:endParaRPr lang="en-US" altLang="zh-CN" b="0" kern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i="1" kern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使用“</a:t>
                </a:r>
                <a:r>
                  <a:rPr lang="en-US" altLang="zh-CN" b="0" kern="0" dirty="0">
                    <a:solidFill>
                      <a:srgbClr val="0000FF"/>
                    </a:solidFill>
                  </a:rPr>
                  <a:t>:</a:t>
                </a:r>
                <a:r>
                  <a:rPr lang="zh-CN" altLang="en-US" b="0" kern="0" dirty="0"/>
                  <a:t>”表示一整行或一整列所有元素</a:t>
                </a:r>
                <a:endParaRPr lang="en-US" altLang="zh-CN" b="0" kern="0" dirty="0"/>
              </a:p>
              <a:p>
                <a:pPr>
                  <a:spcBef>
                    <a:spcPts val="1200"/>
                  </a:spcBef>
                </a:pPr>
                <a:r>
                  <a:rPr lang="zh-CN" altLang="en-US" b="0" kern="0" dirty="0"/>
                  <a:t>例如：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:,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kern="0" dirty="0"/>
                  <a:t>表示矩阵</a:t>
                </a:r>
                <a:r>
                  <a:rPr lang="en-US" altLang="zh-CN" i="1" kern="0" dirty="0">
                    <a:solidFill>
                      <a:srgbClr val="0000FF"/>
                    </a:solidFill>
                  </a:rPr>
                  <a:t>A</a:t>
                </a:r>
                <a:r>
                  <a:rPr lang="en-US" altLang="zh-CN" i="1" kern="0" dirty="0"/>
                  <a:t> </a:t>
                </a:r>
                <a:r>
                  <a:rPr lang="zh-CN" altLang="en-US" b="0" kern="0" dirty="0"/>
                  <a:t>第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b="0" i="1" kern="0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b="0" kern="0" dirty="0"/>
                  <a:t>列所有元素</a:t>
                </a:r>
                <a:endParaRPr lang="en-US" altLang="zh-CN" b="0" kern="0" dirty="0"/>
              </a:p>
              <a:p>
                <a:pPr>
                  <a:spcBef>
                    <a:spcPts val="1200"/>
                  </a:spcBef>
                </a:pPr>
                <a:r>
                  <a:rPr lang="en-US" altLang="zh-CN" b="0" kern="0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 :</m:t>
                        </m:r>
                      </m:sub>
                    </m:sSub>
                  </m:oMath>
                </a14:m>
                <a:r>
                  <a:rPr lang="zh-CN" altLang="zh-CN" b="0" dirty="0"/>
                  <a:t>或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zh-CN" b="0" dirty="0"/>
                  <a:t>表示第</a:t>
                </a:r>
                <a:r>
                  <a:rPr lang="en-US" altLang="zh-CN" b="0" dirty="0"/>
                  <a:t> 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zh-CN" b="0" dirty="0"/>
                  <a:t>行的所有元素</a:t>
                </a:r>
                <a:endParaRPr lang="en-US" altLang="zh-CN" b="0" kern="0" dirty="0"/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971550"/>
                <a:ext cx="8610600" cy="3583381"/>
              </a:xfrm>
              <a:prstGeom prst="rect">
                <a:avLst/>
              </a:prstGeom>
              <a:blipFill>
                <a:blip r:embed="rId2"/>
                <a:stretch>
                  <a:fillRect l="-496" b="-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3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1428750"/>
            <a:ext cx="8229600" cy="274930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定义：</a:t>
            </a:r>
            <a:r>
              <a:rPr lang="zh-CN" altLang="zh-CN" b="0" dirty="0"/>
              <a:t>一个定义在一些</a:t>
            </a:r>
            <a:r>
              <a:rPr lang="zh-CN" altLang="zh-CN" dirty="0"/>
              <a:t>向量空间</a:t>
            </a:r>
            <a:r>
              <a:rPr lang="zh-CN" altLang="en-US" b="0" dirty="0"/>
              <a:t>和一些</a:t>
            </a:r>
            <a:r>
              <a:rPr lang="zh-CN" altLang="en-US" dirty="0"/>
              <a:t>对偶空间</a:t>
            </a:r>
            <a:r>
              <a:rPr lang="zh-CN" altLang="zh-CN" b="0" dirty="0"/>
              <a:t>的</a:t>
            </a:r>
            <a:r>
              <a:rPr lang="zh-CN" altLang="zh-CN" b="0" dirty="0">
                <a:solidFill>
                  <a:srgbClr val="00B050"/>
                </a:solidFill>
              </a:rPr>
              <a:t>笛卡尔积</a:t>
            </a:r>
            <a:r>
              <a:rPr lang="zh-CN" altLang="zh-CN" b="0" dirty="0"/>
              <a:t>上的</a:t>
            </a:r>
            <a:r>
              <a:rPr lang="zh-CN" altLang="zh-CN" b="0" dirty="0">
                <a:solidFill>
                  <a:srgbClr val="0000FF"/>
                </a:solidFill>
              </a:rPr>
              <a:t>多重线性映射</a:t>
            </a:r>
            <a:r>
              <a:rPr lang="zh-CN" altLang="en-US" b="0" dirty="0">
                <a:solidFill>
                  <a:srgbClr val="0000FF"/>
                </a:solidFill>
              </a:rPr>
              <a:t>，</a:t>
            </a:r>
            <a:r>
              <a:rPr lang="zh-CN" altLang="zh-CN" b="0" dirty="0"/>
              <a:t>其坐标是</a:t>
            </a:r>
            <a:r>
              <a:rPr lang="en-US" altLang="zh-CN" b="0" i="1" dirty="0"/>
              <a:t>n </a:t>
            </a:r>
            <a:r>
              <a:rPr lang="zh-CN" altLang="zh-CN" b="0" dirty="0"/>
              <a:t>维空间内，有</a:t>
            </a:r>
            <a:r>
              <a:rPr lang="en-US" altLang="zh-CN" b="0" i="1" dirty="0"/>
              <a:t>n </a:t>
            </a:r>
            <a:r>
              <a:rPr lang="zh-CN" altLang="zh-CN" b="0" dirty="0"/>
              <a:t>个分量的一种量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zh-CN" altLang="en-US" b="0" dirty="0"/>
              <a:t>两个重要概念：</a:t>
            </a:r>
            <a:r>
              <a:rPr lang="zh-CN" altLang="en-US" b="0" dirty="0">
                <a:solidFill>
                  <a:srgbClr val="0000FF"/>
                </a:solidFill>
              </a:rPr>
              <a:t>基向量</a:t>
            </a:r>
            <a:r>
              <a:rPr lang="zh-CN" altLang="en-US" b="0" dirty="0"/>
              <a:t>和</a:t>
            </a:r>
            <a:r>
              <a:rPr lang="zh-CN" altLang="en-US" b="0" dirty="0">
                <a:solidFill>
                  <a:srgbClr val="0000FF"/>
                </a:solidFill>
              </a:rPr>
              <a:t>分量</a:t>
            </a:r>
          </a:p>
        </p:txBody>
      </p:sp>
    </p:spTree>
    <p:extLst>
      <p:ext uri="{BB962C8B-B14F-4D97-AF65-F5344CB8AC3E}">
        <p14:creationId xmlns:p14="http://schemas.microsoft.com/office/powerpoint/2010/main" val="170209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019053"/>
            <a:ext cx="8229600" cy="110539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4000" dirty="0">
                <a:solidFill>
                  <a:srgbClr val="0000FF"/>
                </a:solidFill>
              </a:rPr>
              <a:t>到底</a:t>
            </a:r>
            <a:r>
              <a:rPr lang="zh-CN" altLang="en-US" sz="4000" dirty="0">
                <a:solidFill>
                  <a:srgbClr val="C00000"/>
                </a:solidFill>
              </a:rPr>
              <a:t>张量</a:t>
            </a:r>
            <a:r>
              <a:rPr lang="zh-CN" altLang="en-US" sz="4000" dirty="0">
                <a:solidFill>
                  <a:srgbClr val="0000FF"/>
                </a:solidFill>
              </a:rPr>
              <a:t>是什么鬼东西？</a:t>
            </a:r>
          </a:p>
        </p:txBody>
      </p:sp>
    </p:spTree>
    <p:extLst>
      <p:ext uri="{BB962C8B-B14F-4D97-AF65-F5344CB8AC3E}">
        <p14:creationId xmlns:p14="http://schemas.microsoft.com/office/powerpoint/2010/main" val="112620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8D32F6-4939-46F8-A9FD-911FAA989B2B}"/>
                  </a:ext>
                </a:extLst>
              </p:cNvPr>
              <p:cNvSpPr/>
              <p:nvPr/>
            </p:nvSpPr>
            <p:spPr>
              <a:xfrm>
                <a:off x="3810000" y="1047750"/>
                <a:ext cx="4800600" cy="3257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位于</a:t>
                </a:r>
                <a:r>
                  <a:rPr lang="en-US" altLang="zh-CN" i="1" kern="100" dirty="0" err="1">
                    <a:solidFill>
                      <a:srgbClr val="0000FF"/>
                    </a:solidFill>
                    <a:latin typeface="+mj-ea"/>
                    <a:ea typeface="+mj-ea"/>
                  </a:rPr>
                  <a:t>xy</a:t>
                </a:r>
                <a:r>
                  <a:rPr lang="en-US" altLang="zh-CN" i="1" kern="100" dirty="0">
                    <a:latin typeface="+mj-ea"/>
                    <a:ea typeface="+mj-ea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平面中，因此其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坐标为</a:t>
                </a:r>
                <a:r>
                  <a:rPr lang="en-US" altLang="zh-CN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0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kern="100" dirty="0">
                    <a:latin typeface="+mj-ea"/>
                    <a:cs typeface="Times New Roman" panose="02020603050405020304" pitchFamily="18" charset="0"/>
                  </a:rPr>
                  <a:t>有</a:t>
                </a:r>
                <a:r>
                  <a:rPr lang="en-US" altLang="zh-CN" kern="100" dirty="0">
                    <a:latin typeface="+mj-ea"/>
                    <a:ea typeface="+mj-ea"/>
                  </a:rPr>
                  <a:t>3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x </a:t>
                </a:r>
                <a:r>
                  <a:rPr lang="zh-CN" altLang="zh-CN" kern="100" dirty="0">
                    <a:solidFill>
                      <a:srgbClr val="0000FF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+mj-ea"/>
                    <a:ea typeface="+mj-ea"/>
                  </a:rPr>
                  <a:t>4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y </a:t>
                </a:r>
                <a:r>
                  <a:rPr lang="zh-CN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和</a:t>
                </a:r>
                <a:r>
                  <a:rPr lang="en-US" altLang="zh-CN" kern="100" dirty="0">
                    <a:latin typeface="+mj-ea"/>
                    <a:ea typeface="+mj-ea"/>
                  </a:rPr>
                  <a:t>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z </a:t>
                </a:r>
                <a:r>
                  <a:rPr lang="zh-CN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基向量</a:t>
                </a:r>
                <a:r>
                  <a:rPr lang="zh-CN" altLang="en-US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。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所以，可以用</a:t>
                </a:r>
                <a:r>
                  <a:rPr lang="en-US" altLang="zh-CN" kern="100" dirty="0">
                    <a:latin typeface="+mj-ea"/>
                    <a:ea typeface="+mj-ea"/>
                  </a:rPr>
                  <a:t>4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x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+mj-ea"/>
                    <a:ea typeface="+mj-ea"/>
                  </a:rPr>
                  <a:t>3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y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和</a:t>
                </a:r>
                <a:r>
                  <a:rPr lang="en-US" altLang="zh-CN" kern="100" dirty="0">
                    <a:latin typeface="+mj-ea"/>
                    <a:ea typeface="+mj-ea"/>
                  </a:rPr>
                  <a:t>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来表示向量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endParaRPr lang="en-US" altLang="zh-CN" i="1" kern="100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当</a:t>
                </a:r>
                <a:r>
                  <a:rPr lang="en-US" altLang="zh-CN" i="1" kern="100" dirty="0">
                    <a:latin typeface="+mj-ea"/>
                    <a:ea typeface="+mj-ea"/>
                  </a:rPr>
                  <a:t>x, y, 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使用</a:t>
                </a:r>
                <a:r>
                  <a:rPr lang="zh-CN" altLang="zh-CN" kern="100" dirty="0">
                    <a:solidFill>
                      <a:srgbClr val="0000FF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相同的一套基向量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时，只需要用（</a:t>
                </a:r>
                <a:r>
                  <a:rPr lang="en-US" altLang="zh-CN" kern="100" dirty="0">
                    <a:latin typeface="+mj-ea"/>
                    <a:ea typeface="+mj-ea"/>
                  </a:rPr>
                  <a:t>4, 3, 0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）这三个数字就可以表示向量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，而这三个数字就称为向量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的分量。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8D32F6-4939-46F8-A9FD-911FAA989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047750"/>
                <a:ext cx="4800600" cy="3257174"/>
              </a:xfrm>
              <a:prstGeom prst="rect">
                <a:avLst/>
              </a:prstGeom>
              <a:blipFill>
                <a:blip r:embed="rId2"/>
                <a:stretch>
                  <a:fillRect l="-761" r="-5584" b="-20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129DDE-4F91-442C-B6A5-6B323C28F076}"/>
                  </a:ext>
                </a:extLst>
              </p:cNvPr>
              <p:cNvSpPr/>
              <p:nvPr/>
            </p:nvSpPr>
            <p:spPr>
              <a:xfrm>
                <a:off x="228600" y="3105150"/>
                <a:ext cx="3505200" cy="1599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6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1600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sz="1600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是笛卡尔坐标系</a:t>
                </a:r>
                <a:r>
                  <a:rPr lang="zh-CN" altLang="en-US" sz="1600" i="1" kern="1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cs typeface="Times New Roman" panose="02020603050405020304" pitchFamily="18" charset="0"/>
                  </a:rPr>
                  <a:t>（二维空间中称为直角坐标系）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中的向量，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端点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为：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A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5, 2, 0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）、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B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2, 6, 0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。</a:t>
                </a:r>
                <a:r>
                  <a:rPr lang="zh-CN" altLang="zh-CN" sz="1600" kern="100" dirty="0">
                    <a:solidFill>
                      <a:srgbClr val="0000FF"/>
                    </a:solidFill>
                    <a:latin typeface="+mj-ea"/>
                    <a:cs typeface="Times New Roman" panose="02020603050405020304" pitchFamily="18" charset="0"/>
                  </a:rPr>
                  <a:t>蓝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、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红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、</a:t>
                </a:r>
                <a:r>
                  <a:rPr lang="zh-CN" altLang="zh-CN" sz="1600" kern="100" dirty="0">
                    <a:solidFill>
                      <a:srgbClr val="92D050"/>
                    </a:solidFill>
                    <a:latin typeface="+mj-ea"/>
                    <a:cs typeface="Times New Roman" panose="02020603050405020304" pitchFamily="18" charset="0"/>
                  </a:rPr>
                  <a:t>绿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三个带</a:t>
                </a:r>
                <a:r>
                  <a:rPr lang="zh-CN" altLang="zh-CN" sz="1600" kern="100" dirty="0">
                    <a:solidFill>
                      <a:srgbClr val="0000FF"/>
                    </a:solidFill>
                    <a:latin typeface="+mj-ea"/>
                    <a:cs typeface="Times New Roman" panose="02020603050405020304" pitchFamily="18" charset="0"/>
                  </a:rPr>
                  <a:t>箭头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短线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分别代表</a:t>
                </a:r>
                <a:r>
                  <a:rPr lang="en-US" altLang="zh-CN" sz="1600" i="1" kern="100" dirty="0">
                    <a:solidFill>
                      <a:srgbClr val="0000FF"/>
                    </a:solidFill>
                    <a:latin typeface="+mj-ea"/>
                  </a:rPr>
                  <a:t>x, y, z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方向上的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基向量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，其长度均为</a:t>
                </a:r>
                <a:r>
                  <a:rPr lang="en-US" altLang="zh-CN" sz="1600" kern="100" dirty="0">
                    <a:solidFill>
                      <a:srgbClr val="0000FF"/>
                    </a:solidFill>
                    <a:latin typeface="+mj-ea"/>
                  </a:rPr>
                  <a:t>1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129DDE-4F91-442C-B6A5-6B323C28F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105150"/>
                <a:ext cx="3505200" cy="1599990"/>
              </a:xfrm>
              <a:prstGeom prst="rect">
                <a:avLst/>
              </a:prstGeom>
              <a:blipFill>
                <a:blip r:embed="rId3"/>
                <a:stretch>
                  <a:fillRect l="-1043" r="-6609" b="-3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8FC3C762-85C0-4B4B-BC11-D3FC3C8CF926}"/>
              </a:ext>
            </a:extLst>
          </p:cNvPr>
          <p:cNvGrpSpPr/>
          <p:nvPr/>
        </p:nvGrpSpPr>
        <p:grpSpPr>
          <a:xfrm>
            <a:off x="428695" y="971550"/>
            <a:ext cx="3105009" cy="1966261"/>
            <a:chOff x="3038261" y="1581938"/>
            <a:chExt cx="3105009" cy="196626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441F328-E6E7-47F3-81DF-0DC0B878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8261" y="1595301"/>
              <a:ext cx="3067478" cy="1952898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83D261B-DB4D-43A1-8491-87028930C847}"/>
                </a:ext>
              </a:extLst>
            </p:cNvPr>
            <p:cNvSpPr txBox="1"/>
            <p:nvPr/>
          </p:nvSpPr>
          <p:spPr>
            <a:xfrm>
              <a:off x="4771670" y="15819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</a:rPr>
                <a:t>以向量为例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656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7B62D441-D8B1-4D71-B2E4-CCB891B81BE0}"/>
              </a:ext>
            </a:extLst>
          </p:cNvPr>
          <p:cNvSpPr txBox="1">
            <a:spLocks/>
          </p:cNvSpPr>
          <p:nvPr/>
        </p:nvSpPr>
        <p:spPr>
          <a:xfrm>
            <a:off x="266700" y="895350"/>
            <a:ext cx="8610600" cy="3703413"/>
          </a:xfrm>
          <a:prstGeom prst="rect">
            <a:avLst/>
          </a:prstGeom>
        </p:spPr>
        <p:txBody>
          <a:bodyPr wrap="square" lIns="144000" tIns="144000" rIns="144000" bIns="144000">
            <a:spAutoFit/>
          </a:bodyPr>
          <a:lstStyle>
            <a:lvl1pPr marL="0">
              <a:defRPr sz="2400" b="1" i="0">
                <a:solidFill>
                  <a:schemeClr val="tx1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kern="0" dirty="0"/>
              <a:t>使用</a:t>
            </a:r>
            <a:r>
              <a:rPr lang="zh-CN" altLang="zh-CN" b="0" kern="0" dirty="0">
                <a:solidFill>
                  <a:srgbClr val="FF0000"/>
                </a:solidFill>
              </a:rPr>
              <a:t>粗</a:t>
            </a:r>
            <a:r>
              <a:rPr lang="zh-CN" altLang="en-US" b="0" kern="0" dirty="0">
                <a:solidFill>
                  <a:srgbClr val="FF0000"/>
                </a:solidFill>
              </a:rPr>
              <a:t>斜体</a:t>
            </a:r>
            <a:r>
              <a:rPr lang="zh-CN" altLang="en-US" b="0" kern="0" dirty="0">
                <a:solidFill>
                  <a:srgbClr val="00B0F0"/>
                </a:solidFill>
              </a:rPr>
              <a:t>大写</a:t>
            </a:r>
            <a:r>
              <a:rPr lang="zh-CN" altLang="en-US" b="0" kern="0" dirty="0">
                <a:solidFill>
                  <a:srgbClr val="00B050"/>
                </a:solidFill>
              </a:rPr>
              <a:t>英文字母</a:t>
            </a:r>
            <a:r>
              <a:rPr lang="zh-CN" altLang="en-US" b="0" kern="0" dirty="0"/>
              <a:t>表示，例如：</a:t>
            </a:r>
            <a:r>
              <a:rPr lang="en-US" altLang="zh-CN" i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B, M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对于一个 </a:t>
            </a:r>
            <a:r>
              <a:rPr lang="en-US" altLang="zh-CN" b="0" i="1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b="0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维空间中的</a:t>
            </a:r>
            <a:r>
              <a:rPr lang="en-US" altLang="zh-CN" b="0" i="1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m</a:t>
            </a:r>
            <a:r>
              <a:rPr lang="en-US" altLang="zh-CN" b="0" i="1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阶张量，它有</a:t>
            </a:r>
            <a:r>
              <a:rPr lang="en-US" altLang="zh-CN" b="0" i="1" dirty="0">
                <a:solidFill>
                  <a:srgbClr val="0000FF"/>
                </a:solidFill>
              </a:rPr>
              <a:t>n</a:t>
            </a:r>
            <a:r>
              <a:rPr lang="en-US" altLang="zh-CN" b="0" i="1" baseline="30000" dirty="0">
                <a:solidFill>
                  <a:srgbClr val="0000FF"/>
                </a:solidFill>
              </a:rPr>
              <a:t>m </a:t>
            </a:r>
            <a:r>
              <a:rPr lang="zh-CN" altLang="en-US" b="0" dirty="0"/>
              <a:t>个分量</a:t>
            </a:r>
            <a:endParaRPr lang="en-US" altLang="zh-CN" b="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定义 </a:t>
            </a:r>
            <a:r>
              <a:rPr lang="en-US" altLang="zh-CN" b="0" i="1" kern="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r=n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b="0" i="1" kern="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r</a:t>
            </a:r>
            <a:r>
              <a:rPr lang="en-US" altLang="zh-CN" b="0" i="1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称为张量</a:t>
            </a:r>
            <a:r>
              <a:rPr lang="en-US" altLang="zh-CN" i="1" kern="0" dirty="0">
                <a:latin typeface="+mj-ea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的秩或阶数。</a:t>
            </a:r>
            <a:r>
              <a:rPr lang="en-US" altLang="zh-CN" b="0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C3E967C-61A2-4489-B5AA-A0B1659A29F1}"/>
                  </a:ext>
                </a:extLst>
              </p:cNvPr>
              <p:cNvSpPr txBox="1"/>
              <p:nvPr/>
            </p:nvSpPr>
            <p:spPr>
              <a:xfrm>
                <a:off x="533400" y="2419350"/>
                <a:ext cx="8343900" cy="14218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上一张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slide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中的向量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solidFill>
                              <a:srgbClr val="7030A0"/>
                            </a:solidFill>
                            <a:latin typeface="+mj-ea"/>
                            <a:ea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 是一个三维空间中的一阶张量，因此，它有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en-US" altLang="zh-CN" baseline="30000" dirty="0">
                    <a:solidFill>
                      <a:srgbClr val="7030A0"/>
                    </a:solidFill>
                    <a:latin typeface="+mj-ea"/>
                    <a:ea typeface="+mj-ea"/>
                  </a:rPr>
                  <a:t>1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个分量</a:t>
                </a:r>
                <a:endParaRPr lang="en-US" altLang="zh-CN" dirty="0">
                  <a:solidFill>
                    <a:srgbClr val="7030A0"/>
                  </a:solidFill>
                  <a:latin typeface="+mj-ea"/>
                  <a:ea typeface="+mj-ea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若用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表示三维空间中的三阶张量，那么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将有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en-US" altLang="zh-CN" baseline="30000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个分量。</a:t>
                </a:r>
                <a:endParaRPr lang="en-US" altLang="zh-CN" dirty="0">
                  <a:solidFill>
                    <a:srgbClr val="7030A0"/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   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对于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中的某个</a:t>
                </a:r>
                <a:r>
                  <a:rPr lang="zh-CN" altLang="en-US" dirty="0">
                    <a:solidFill>
                      <a:srgbClr val="0000FF"/>
                    </a:solidFill>
                    <a:latin typeface="+mj-ea"/>
                    <a:ea typeface="+mj-ea"/>
                  </a:rPr>
                  <a:t>在坐标为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(</a:t>
                </a:r>
                <a:r>
                  <a:rPr lang="en-US" altLang="zh-CN" b="1" i="1" dirty="0" err="1">
                    <a:solidFill>
                      <a:srgbClr val="0000FF"/>
                    </a:solidFill>
                  </a:rPr>
                  <a:t>i</a:t>
                </a:r>
                <a:r>
                  <a:rPr lang="en-US" altLang="zh-CN" b="1" i="1" dirty="0">
                    <a:solidFill>
                      <a:srgbClr val="0000FF"/>
                    </a:solidFill>
                  </a:rPr>
                  <a:t>, j, k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)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元素，可以记为：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C3E967C-61A2-4489-B5AA-A0B1659A2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419350"/>
                <a:ext cx="8343900" cy="1421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56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BA9757B-7D86-42C3-823A-95E77157A8B3}"/>
              </a:ext>
            </a:extLst>
          </p:cNvPr>
          <p:cNvSpPr/>
          <p:nvPr/>
        </p:nvSpPr>
        <p:spPr>
          <a:xfrm>
            <a:off x="1385239" y="1274233"/>
            <a:ext cx="914400" cy="838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标量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4227282-9BF3-498F-A12C-B48B7C322710}"/>
              </a:ext>
            </a:extLst>
          </p:cNvPr>
          <p:cNvSpPr/>
          <p:nvPr/>
        </p:nvSpPr>
        <p:spPr>
          <a:xfrm>
            <a:off x="4343400" y="1045580"/>
            <a:ext cx="914400" cy="838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向量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D5E0C65-3759-43B3-81C3-21F4DCBBF0EB}"/>
              </a:ext>
            </a:extLst>
          </p:cNvPr>
          <p:cNvSpPr/>
          <p:nvPr/>
        </p:nvSpPr>
        <p:spPr>
          <a:xfrm>
            <a:off x="3435752" y="3763365"/>
            <a:ext cx="914400" cy="838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张量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2E8EF85-0EFE-4F28-B3E9-8D5041115D7E}"/>
              </a:ext>
            </a:extLst>
          </p:cNvPr>
          <p:cNvSpPr/>
          <p:nvPr/>
        </p:nvSpPr>
        <p:spPr>
          <a:xfrm>
            <a:off x="6096000" y="1638547"/>
            <a:ext cx="914400" cy="838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矩阵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C269A7-2927-4E5A-ADC3-E7F439113A23}"/>
              </a:ext>
            </a:extLst>
          </p:cNvPr>
          <p:cNvSpPr/>
          <p:nvPr/>
        </p:nvSpPr>
        <p:spPr>
          <a:xfrm>
            <a:off x="1385239" y="2650614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头昏眼花，这都什么和什么啊？？？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A33A8FB-44F8-402D-BFBC-2E6B507CC24E}"/>
              </a:ext>
            </a:extLst>
          </p:cNvPr>
          <p:cNvSpPr/>
          <p:nvPr/>
        </p:nvSpPr>
        <p:spPr>
          <a:xfrm>
            <a:off x="1196698" y="3247816"/>
            <a:ext cx="914400" cy="838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矢量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E8DF29C-FE98-4879-BE75-5F206CCB2B43}"/>
              </a:ext>
            </a:extLst>
          </p:cNvPr>
          <p:cNvSpPr/>
          <p:nvPr/>
        </p:nvSpPr>
        <p:spPr>
          <a:xfrm>
            <a:off x="6299524" y="3267113"/>
            <a:ext cx="914400" cy="838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数组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CD946F-888C-4874-A5A9-4C6E21D034A3}"/>
              </a:ext>
            </a:extLst>
          </p:cNvPr>
          <p:cNvSpPr/>
          <p:nvPr/>
        </p:nvSpPr>
        <p:spPr>
          <a:xfrm>
            <a:off x="3124200" y="1719135"/>
            <a:ext cx="914400" cy="838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334365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53251A-6E84-470E-BB44-4071CBD82EBB}"/>
              </a:ext>
            </a:extLst>
          </p:cNvPr>
          <p:cNvSpPr txBox="1"/>
          <p:nvPr/>
        </p:nvSpPr>
        <p:spPr>
          <a:xfrm>
            <a:off x="0" y="165735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All is Tensor</a:t>
            </a:r>
          </a:p>
          <a:p>
            <a:pPr algn="ctr"/>
            <a:endParaRPr lang="en-US" altLang="zh-CN" sz="44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+mj-ea"/>
                <a:ea typeface="+mj-ea"/>
              </a:rPr>
              <a:t>一切都是张量</a:t>
            </a:r>
          </a:p>
        </p:txBody>
      </p:sp>
    </p:spTree>
    <p:extLst>
      <p:ext uri="{BB962C8B-B14F-4D97-AF65-F5344CB8AC3E}">
        <p14:creationId xmlns:p14="http://schemas.microsoft.com/office/powerpoint/2010/main" val="248736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1123950"/>
            <a:ext cx="8229600" cy="354952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标量 </a:t>
            </a:r>
            <a:r>
              <a:rPr lang="zh-CN" altLang="en-US" b="0" dirty="0"/>
              <a:t>可以被重新理解和定义为</a:t>
            </a:r>
            <a:r>
              <a:rPr lang="zh-CN" altLang="en-US" b="0" dirty="0">
                <a:solidFill>
                  <a:srgbClr val="0000FF"/>
                </a:solidFill>
              </a:rPr>
              <a:t>零阶张量（</a:t>
            </a:r>
            <a:r>
              <a:rPr lang="en-US" altLang="zh-CN" b="0" i="1" dirty="0">
                <a:solidFill>
                  <a:srgbClr val="0000FF"/>
                </a:solidFill>
              </a:rPr>
              <a:t>r=0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，因为，标量没有方向，所以不存在基向量，它的每个分量都是由</a:t>
            </a:r>
            <a:r>
              <a:rPr lang="en-US" altLang="zh-CN" b="0" dirty="0"/>
              <a:t>0</a:t>
            </a:r>
            <a:r>
              <a:rPr lang="zh-CN" altLang="en-US" b="0" dirty="0"/>
              <a:t>个基向量构成。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向量 </a:t>
            </a:r>
            <a:r>
              <a:rPr lang="zh-CN" altLang="en-US" b="0" dirty="0"/>
              <a:t>在每个维度上有且仅存在一个分量 ，因此向量可以被定义为</a:t>
            </a:r>
            <a:r>
              <a:rPr lang="zh-CN" altLang="en-US" b="0" dirty="0">
                <a:solidFill>
                  <a:srgbClr val="0000FF"/>
                </a:solidFill>
              </a:rPr>
              <a:t>一阶张量（</a:t>
            </a:r>
            <a:r>
              <a:rPr lang="en-US" altLang="zh-CN" b="0" i="1" dirty="0">
                <a:solidFill>
                  <a:srgbClr val="0000FF"/>
                </a:solidFill>
              </a:rPr>
              <a:t>r=1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矩阵 </a:t>
            </a:r>
            <a:r>
              <a:rPr lang="zh-CN" altLang="en-US" b="0" dirty="0"/>
              <a:t>可以被定义为</a:t>
            </a:r>
            <a:r>
              <a:rPr lang="zh-CN" altLang="en-US" b="0" dirty="0">
                <a:solidFill>
                  <a:srgbClr val="0000FF"/>
                </a:solidFill>
              </a:rPr>
              <a:t>二阶张量（</a:t>
            </a:r>
            <a:r>
              <a:rPr lang="en-US" altLang="zh-CN" b="0" i="1" dirty="0">
                <a:solidFill>
                  <a:srgbClr val="0000FF"/>
                </a:solidFill>
              </a:rPr>
              <a:t>r=2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。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58824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2458" y="1361022"/>
                <a:ext cx="9144000" cy="3549525"/>
              </a:xfrm>
            </p:spPr>
            <p:txBody>
              <a:bodyPr/>
              <a:lstStyle/>
              <a:p>
                <a:r>
                  <a:rPr lang="en-US" altLang="zh-CN" b="0" dirty="0"/>
                  <a:t>     </a:t>
                </a:r>
                <a:r>
                  <a:rPr lang="zh-CN" altLang="zh-CN" b="0" dirty="0"/>
                  <a:t>假定在三维空间中存在一阶张量</a:t>
                </a:r>
                <a:r>
                  <a:rPr lang="en-US" altLang="zh-CN" b="0" i="1" dirty="0"/>
                  <a:t>A</a:t>
                </a:r>
                <a:r>
                  <a:rPr lang="zh-CN" altLang="zh-CN" b="0" dirty="0"/>
                  <a:t>，且该张量有</a:t>
                </a:r>
                <a:r>
                  <a:rPr lang="en-US" altLang="zh-CN" b="0" dirty="0"/>
                  <a:t>3</a:t>
                </a:r>
                <a:r>
                  <a:rPr lang="zh-CN" altLang="zh-CN" b="0" dirty="0"/>
                  <a:t>个分量，则可以将该张量表示为一个有序的三元数组，或一个</a:t>
                </a:r>
                <a14:m>
                  <m:oMath xmlns:m="http://schemas.openxmlformats.org/officeDocument/2006/math">
                    <m:r>
                      <a:rPr lang="en-US" altLang="zh-CN" b="0">
                        <a:latin typeface="Cambria Math" panose="02040503050406030204" pitchFamily="18" charset="0"/>
                      </a:rPr>
                      <m:t>1×3</m:t>
                    </m:r>
                  </m:oMath>
                </a14:m>
                <a:r>
                  <a:rPr lang="zh-CN" altLang="zh-CN" b="0" dirty="0"/>
                  <a:t>阶的行矩阵：</a:t>
                </a:r>
                <a:endParaRPr lang="en-US" altLang="zh-CN" b="0" dirty="0"/>
              </a:p>
              <a:p>
                <a:endParaRPr lang="en-US" altLang="zh-CN" b="0" dirty="0"/>
              </a:p>
              <a:p>
                <a:r>
                  <a:rPr lang="en-US" altLang="zh-CN" b="0" dirty="0"/>
                  <a:t>     </a:t>
                </a:r>
                <a:r>
                  <a:rPr lang="zh-CN" altLang="zh-CN" b="0" dirty="0"/>
                  <a:t>如果一阶张量</a:t>
                </a:r>
                <a:r>
                  <a:rPr lang="en-US" altLang="zh-CN" b="0" i="1" dirty="0"/>
                  <a:t>A </a:t>
                </a:r>
                <a:r>
                  <a:rPr lang="zh-CN" altLang="zh-CN" b="0" dirty="0"/>
                  <a:t>存在于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维空间，那么它就应该有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个分量。就可以被表示为一个有序的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元数组，或一个</a:t>
                </a:r>
                <a14:m>
                  <m:oMath xmlns:m="http://schemas.openxmlformats.org/officeDocument/2006/math">
                    <m:r>
                      <a:rPr lang="en-US" altLang="zh-CN" b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b="0" dirty="0"/>
                  <a:t>阶的行矩阵：</a:t>
                </a:r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458" y="1361022"/>
                <a:ext cx="9144000" cy="3549525"/>
              </a:xfrm>
              <a:blipFill>
                <a:blip r:embed="rId2"/>
                <a:stretch>
                  <a:fillRect l="-400" r="-3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E8B8583A-5427-4DD1-A25C-4FC9EC7CD53A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一阶张量（向量）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/>
              <p:nvPr/>
            </p:nvSpPr>
            <p:spPr>
              <a:xfrm>
                <a:off x="0" y="2674119"/>
                <a:ext cx="9144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].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74119"/>
                <a:ext cx="9144000" cy="461665"/>
              </a:xfrm>
              <a:prstGeom prst="rect">
                <a:avLst/>
              </a:prstGeom>
              <a:blipFill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F6F1E4-5DA4-4169-87CB-E07AF79DBA57}"/>
                  </a:ext>
                </a:extLst>
              </p:cNvPr>
              <p:cNvSpPr/>
              <p:nvPr/>
            </p:nvSpPr>
            <p:spPr>
              <a:xfrm>
                <a:off x="0" y="4311262"/>
                <a:ext cx="9144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=[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F6F1E4-5DA4-4169-87CB-E07AF79DBA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11262"/>
                <a:ext cx="9144000" cy="461665"/>
              </a:xfrm>
              <a:prstGeom prst="rect">
                <a:avLst/>
              </a:prstGeom>
              <a:blipFill>
                <a:blip r:embed="rId4"/>
                <a:stretch>
                  <a:fillRect t="-127632" b="-19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42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299900"/>
            <a:ext cx="9144000" cy="553998"/>
          </a:xfrm>
        </p:spPr>
        <p:txBody>
          <a:bodyPr/>
          <a:lstStyle/>
          <a:p>
            <a:r>
              <a:rPr lang="zh-CN" altLang="en-US" b="1" dirty="0"/>
              <a:t>为什么要学线性代数？</a:t>
            </a:r>
          </a:p>
        </p:txBody>
      </p:sp>
    </p:spTree>
    <p:extLst>
      <p:ext uri="{BB962C8B-B14F-4D97-AF65-F5344CB8AC3E}">
        <p14:creationId xmlns:p14="http://schemas.microsoft.com/office/powerpoint/2010/main" val="1828779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20212"/>
            <a:ext cx="9144000" cy="779536"/>
          </a:xfrm>
        </p:spPr>
        <p:txBody>
          <a:bodyPr/>
          <a:lstStyle/>
          <a:p>
            <a:r>
              <a:rPr lang="en-US" altLang="zh-CN" b="0" dirty="0"/>
              <a:t>      </a:t>
            </a:r>
            <a:r>
              <a:rPr lang="zh-CN" altLang="zh-CN" b="0" dirty="0"/>
              <a:t>在几何空间中，张量</a:t>
            </a:r>
            <a:r>
              <a:rPr lang="en-US" altLang="zh-CN" b="0" i="1" dirty="0"/>
              <a:t>A </a:t>
            </a:r>
            <a:r>
              <a:rPr lang="zh-CN" altLang="zh-CN" b="0" dirty="0"/>
              <a:t>就可以形成“一条直线”，即向量</a:t>
            </a:r>
            <a:endParaRPr lang="en-US" altLang="zh-CN" b="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2D0844-DA8D-4477-9643-37905CC332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517179"/>
            <a:ext cx="5290630" cy="105314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79919A1-2158-4772-A1A3-CCBD443BBFCC}"/>
              </a:ext>
            </a:extLst>
          </p:cNvPr>
          <p:cNvSpPr/>
          <p:nvPr/>
        </p:nvSpPr>
        <p:spPr>
          <a:xfrm>
            <a:off x="419100" y="3860651"/>
            <a:ext cx="830580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      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每个小立方体表示一个基元素，在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</a:t>
            </a:r>
            <a:r>
              <a:rPr lang="en-US" altLang="zh-CN" sz="2000" i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维空间中</a:t>
            </a:r>
            <a:r>
              <a:rPr lang="zh-CN" altLang="zh-CN" sz="2000" b="1" kern="100" dirty="0">
                <a:latin typeface="+mj-ea"/>
                <a:ea typeface="+mj-ea"/>
                <a:cs typeface="Times New Roman" panose="02020603050405020304" pitchFamily="18" charset="0"/>
              </a:rPr>
              <a:t>张量</a:t>
            </a:r>
            <a:r>
              <a:rPr lang="en-US" altLang="zh-CN" sz="2000" b="1" i="1" kern="100" dirty="0">
                <a:latin typeface="+mj-ea"/>
                <a:ea typeface="+mj-ea"/>
              </a:rPr>
              <a:t>A</a:t>
            </a:r>
            <a:r>
              <a:rPr lang="en-US" altLang="zh-CN" sz="2000" b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包含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个分量，即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</a:t>
            </a:r>
            <a:r>
              <a:rPr lang="en-US" altLang="zh-CN" sz="2000" i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个基元素。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4D17B6-0664-4CCE-B616-9E6BFD7FFE88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一阶张量（向量）</a:t>
            </a:r>
          </a:p>
        </p:txBody>
      </p:sp>
    </p:spTree>
    <p:extLst>
      <p:ext uri="{BB962C8B-B14F-4D97-AF65-F5344CB8AC3E}">
        <p14:creationId xmlns:p14="http://schemas.microsoft.com/office/powerpoint/2010/main" val="32116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76350"/>
            <a:ext cx="9144000" cy="4103523"/>
          </a:xfrm>
        </p:spPr>
        <p:txBody>
          <a:bodyPr/>
          <a:lstStyle/>
          <a:p>
            <a:r>
              <a:rPr lang="zh-CN" altLang="en-US" b="0" dirty="0"/>
              <a:t>       在三维空间中，一个二阶张量具有</a:t>
            </a:r>
            <a:r>
              <a:rPr lang="en-US" altLang="zh-CN" b="0" dirty="0">
                <a:solidFill>
                  <a:srgbClr val="0000FF"/>
                </a:solidFill>
              </a:rPr>
              <a:t>9</a:t>
            </a:r>
            <a:r>
              <a:rPr lang="zh-CN" altLang="en-US" b="0" dirty="0"/>
              <a:t>个分量，可以被表示为一个有序的</a:t>
            </a:r>
            <a:r>
              <a:rPr lang="en-US" altLang="zh-CN" b="0" dirty="0">
                <a:solidFill>
                  <a:srgbClr val="0000FF"/>
                </a:solidFill>
              </a:rPr>
              <a:t>9</a:t>
            </a:r>
            <a:r>
              <a:rPr lang="zh-CN" altLang="en-US" b="0" dirty="0"/>
              <a:t>元数组或一个</a:t>
            </a:r>
            <a:r>
              <a:rPr lang="en-US" altLang="zh-CN" b="0" dirty="0">
                <a:solidFill>
                  <a:srgbClr val="0000FF"/>
                </a:solidFill>
              </a:rPr>
              <a:t>3×3</a:t>
            </a:r>
            <a:r>
              <a:rPr lang="zh-CN" altLang="en-US" b="0" dirty="0"/>
              <a:t>阶的矩阵</a:t>
            </a:r>
            <a:r>
              <a:rPr lang="zh-CN" altLang="zh-CN" b="0" dirty="0"/>
              <a:t>：</a:t>
            </a:r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/>
              <a:t>       对于</a:t>
            </a:r>
            <a:r>
              <a:rPr lang="en-US" altLang="zh-CN" b="0" dirty="0"/>
              <a:t>n</a:t>
            </a:r>
            <a:r>
              <a:rPr lang="zh-CN" altLang="en-US" b="0" dirty="0"/>
              <a:t>维空间，一个二阶张量有</a:t>
            </a:r>
            <a:r>
              <a:rPr lang="en-US" altLang="zh-CN" b="0" dirty="0">
                <a:solidFill>
                  <a:srgbClr val="0000FF"/>
                </a:solidFill>
              </a:rPr>
              <a:t>n</a:t>
            </a:r>
            <a:r>
              <a:rPr lang="en-US" altLang="zh-CN" b="0" baseline="30000" dirty="0">
                <a:solidFill>
                  <a:srgbClr val="0000FF"/>
                </a:solidFill>
              </a:rPr>
              <a:t>2</a:t>
            </a:r>
            <a:r>
              <a:rPr lang="zh-CN" altLang="en-US" b="0" dirty="0"/>
              <a:t>个分量，可以表示为一个有序的</a:t>
            </a:r>
            <a:r>
              <a:rPr lang="en-US" altLang="zh-CN" b="0" dirty="0">
                <a:solidFill>
                  <a:srgbClr val="0000FF"/>
                </a:solidFill>
              </a:rPr>
              <a:t>n</a:t>
            </a:r>
            <a:r>
              <a:rPr lang="en-US" altLang="zh-CN" b="0" baseline="30000" dirty="0">
                <a:solidFill>
                  <a:srgbClr val="0000FF"/>
                </a:solidFill>
              </a:rPr>
              <a:t>2</a:t>
            </a:r>
            <a:r>
              <a:rPr lang="zh-CN" altLang="en-US" b="0" dirty="0"/>
              <a:t>个元素的数组，或表示为一个</a:t>
            </a:r>
            <a:r>
              <a:rPr lang="en-US" altLang="zh-CN" b="0" dirty="0" err="1">
                <a:solidFill>
                  <a:srgbClr val="0000FF"/>
                </a:solidFill>
              </a:rPr>
              <a:t>n×n</a:t>
            </a:r>
            <a:r>
              <a:rPr lang="zh-CN" altLang="en-US" b="0" dirty="0"/>
              <a:t>阶的矩阵。</a:t>
            </a:r>
            <a:r>
              <a:rPr lang="zh-CN" altLang="zh-CN" b="0" dirty="0"/>
              <a:t>：</a:t>
            </a:r>
          </a:p>
          <a:p>
            <a:endParaRPr lang="en-US" altLang="zh-CN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/>
              <p:nvPr/>
            </p:nvSpPr>
            <p:spPr>
              <a:xfrm>
                <a:off x="-76200" y="2589571"/>
                <a:ext cx="9144000" cy="97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2589571"/>
                <a:ext cx="9144000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9B060C5C-1517-4931-BA31-66DD1E8BE082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二阶张量（矩阵）</a:t>
            </a:r>
          </a:p>
        </p:txBody>
      </p:sp>
    </p:spTree>
    <p:extLst>
      <p:ext uri="{BB962C8B-B14F-4D97-AF65-F5344CB8AC3E}">
        <p14:creationId xmlns:p14="http://schemas.microsoft.com/office/powerpoint/2010/main" val="30992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67099"/>
            <a:ext cx="9144000" cy="1333534"/>
          </a:xfrm>
        </p:spPr>
        <p:txBody>
          <a:bodyPr/>
          <a:lstStyle/>
          <a:p>
            <a:r>
              <a:rPr lang="zh-CN" altLang="en-US" b="0" dirty="0"/>
              <a:t>       一个二阶张量可以用一个矩阵表示，在几何空间中构成“</a:t>
            </a:r>
            <a:r>
              <a:rPr lang="zh-CN" altLang="en-US" b="0" dirty="0">
                <a:solidFill>
                  <a:srgbClr val="0000FF"/>
                </a:solidFill>
              </a:rPr>
              <a:t>一个张平面</a:t>
            </a:r>
            <a:r>
              <a:rPr lang="zh-CN" altLang="en-US" b="0" dirty="0"/>
              <a:t>”。</a:t>
            </a:r>
            <a:endParaRPr lang="en-US" altLang="zh-CN" b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3C86EB-35BF-4A91-9EBC-53D11E4936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95" y="2550242"/>
            <a:ext cx="3203209" cy="21605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9D4CEA1-BC2A-48FB-9A05-C512D41AFDC4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二阶张量（矩阵）</a:t>
            </a:r>
          </a:p>
        </p:txBody>
      </p:sp>
    </p:spTree>
    <p:extLst>
      <p:ext uri="{BB962C8B-B14F-4D97-AF65-F5344CB8AC3E}">
        <p14:creationId xmlns:p14="http://schemas.microsoft.com/office/powerpoint/2010/main" val="230815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53202"/>
            <a:ext cx="5943600" cy="2637096"/>
          </a:xfrm>
        </p:spPr>
        <p:txBody>
          <a:bodyPr/>
          <a:lstStyle/>
          <a:p>
            <a:r>
              <a:rPr lang="zh-CN" altLang="en-US" b="0" dirty="0"/>
              <a:t>       </a:t>
            </a:r>
            <a:r>
              <a:rPr lang="zh-CN" altLang="en-US" sz="2000" b="0" dirty="0"/>
              <a:t>按照之前对张量的定义，我们可以知道在三维空间中的一个三阶张量应该具有</a:t>
            </a:r>
            <a:r>
              <a:rPr lang="en-US" altLang="zh-CN" sz="2000" b="0" dirty="0">
                <a:solidFill>
                  <a:srgbClr val="0000FF"/>
                </a:solidFill>
              </a:rPr>
              <a:t>3</a:t>
            </a:r>
            <a:r>
              <a:rPr lang="en-US" altLang="zh-CN" sz="2000" b="0" baseline="30000" dirty="0">
                <a:solidFill>
                  <a:srgbClr val="0000FF"/>
                </a:solidFill>
              </a:rPr>
              <a:t>3</a:t>
            </a:r>
            <a:r>
              <a:rPr lang="en-US" altLang="zh-CN" sz="2000" b="0" dirty="0">
                <a:solidFill>
                  <a:srgbClr val="0000FF"/>
                </a:solidFill>
              </a:rPr>
              <a:t>=27</a:t>
            </a:r>
            <a:r>
              <a:rPr lang="zh-CN" altLang="en-US" sz="2000" b="0" dirty="0"/>
              <a:t>个分量，可以构建出一组</a:t>
            </a:r>
            <a:r>
              <a:rPr lang="en-US" altLang="zh-CN" sz="2000" b="0" dirty="0">
                <a:solidFill>
                  <a:srgbClr val="0000FF"/>
                </a:solidFill>
              </a:rPr>
              <a:t>3</a:t>
            </a:r>
            <a:r>
              <a:rPr lang="zh-CN" altLang="en-US" sz="2000" b="0" dirty="0"/>
              <a:t>个矩阵，每个矩阵包含</a:t>
            </a:r>
            <a:r>
              <a:rPr lang="en-US" altLang="zh-CN" sz="2000" b="0" dirty="0">
                <a:solidFill>
                  <a:srgbClr val="0000FF"/>
                </a:solidFill>
              </a:rPr>
              <a:t>3×3</a:t>
            </a:r>
            <a:r>
              <a:rPr lang="zh-CN" altLang="en-US" sz="2000" b="0" dirty="0"/>
              <a:t>个元素的数据体。我们可以将这个数据体设想成由“三个平面”构建而成的一个“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</a:t>
            </a:r>
            <a:r>
              <a:rPr lang="zh-CN" altLang="en-US" sz="2000" b="0" dirty="0"/>
              <a:t>” 。</a:t>
            </a:r>
            <a:endParaRPr lang="en-US" altLang="zh-CN" sz="2000" b="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A8021C1-1A9C-4406-809D-F946C92CAA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8480"/>
            <a:ext cx="2680653" cy="29527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E7B0D29-096D-4592-B187-0A0775EF769A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三阶张量</a:t>
            </a:r>
          </a:p>
        </p:txBody>
      </p:sp>
    </p:spTree>
    <p:extLst>
      <p:ext uri="{BB962C8B-B14F-4D97-AF65-F5344CB8AC3E}">
        <p14:creationId xmlns:p14="http://schemas.microsoft.com/office/powerpoint/2010/main" val="301007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70064" y="1299368"/>
            <a:ext cx="5334000" cy="2544763"/>
          </a:xfrm>
        </p:spPr>
        <p:txBody>
          <a:bodyPr/>
          <a:lstStyle/>
          <a:p>
            <a:r>
              <a:rPr lang="zh-CN" altLang="en-US" sz="2000" b="0" dirty="0"/>
              <a:t>      相似地，对于</a:t>
            </a:r>
            <a:r>
              <a:rPr lang="en-US" altLang="zh-CN" sz="2000" b="0" dirty="0"/>
              <a:t>n</a:t>
            </a:r>
            <a:r>
              <a:rPr lang="zh-CN" altLang="en-US" sz="2000" b="0" dirty="0"/>
              <a:t>维空间来说，一个三阶张量应该具有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</a:t>
            </a:r>
            <a:r>
              <a:rPr lang="en-US" altLang="zh-CN" sz="2000" b="0" i="1" baseline="30000" dirty="0">
                <a:solidFill>
                  <a:srgbClr val="0000FF"/>
                </a:solidFill>
              </a:rPr>
              <a:t>3 </a:t>
            </a:r>
            <a:r>
              <a:rPr lang="zh-CN" altLang="en-US" sz="2000" b="0" dirty="0"/>
              <a:t>个分量，从而构建出一组具有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</a:t>
            </a:r>
            <a:r>
              <a:rPr lang="zh-CN" altLang="en-US" sz="2000" b="0" dirty="0"/>
              <a:t>个矩阵，每个矩阵包含</a:t>
            </a:r>
            <a:r>
              <a:rPr lang="en-US" altLang="zh-CN" sz="2000" b="0" dirty="0" err="1">
                <a:solidFill>
                  <a:srgbClr val="0000FF"/>
                </a:solidFill>
              </a:rPr>
              <a:t>n×n</a:t>
            </a:r>
            <a:r>
              <a:rPr lang="zh-CN" altLang="en-US" sz="2000" b="0" dirty="0"/>
              <a:t>个元素的数据体。此时，可以将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维空间中的三阶张量设想成由“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>
                <a:solidFill>
                  <a:srgbClr val="0000FF"/>
                </a:solidFill>
              </a:rPr>
              <a:t>个平面</a:t>
            </a:r>
            <a:r>
              <a:rPr lang="zh-CN" altLang="en-US" sz="2000" b="0" dirty="0"/>
              <a:t>”构建而成的一个“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</a:t>
            </a:r>
            <a:r>
              <a:rPr lang="zh-CN" altLang="en-US" sz="2000" b="0" dirty="0"/>
              <a:t>” 。</a:t>
            </a:r>
            <a:endParaRPr lang="en-US" altLang="zh-CN" sz="2000" b="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13BCBE-6E69-4C28-BFDF-BE26F88D4D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14550"/>
            <a:ext cx="3264138" cy="245998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1FF5104-C742-4096-A727-61FCAE3504F2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三阶张量</a:t>
            </a:r>
          </a:p>
        </p:txBody>
      </p:sp>
    </p:spTree>
    <p:extLst>
      <p:ext uri="{BB962C8B-B14F-4D97-AF65-F5344CB8AC3E}">
        <p14:creationId xmlns:p14="http://schemas.microsoft.com/office/powerpoint/2010/main" val="407995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428750"/>
            <a:ext cx="9144000" cy="2995527"/>
          </a:xfrm>
        </p:spPr>
        <p:txBody>
          <a:bodyPr/>
          <a:lstStyle/>
          <a:p>
            <a:r>
              <a:rPr lang="zh-CN" altLang="en-US" b="0" dirty="0"/>
              <a:t>       在三维空间中，一个四阶张量所具有的分量数量为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4</a:t>
            </a:r>
            <a:r>
              <a:rPr lang="en-US" altLang="zh-CN" b="0" dirty="0">
                <a:solidFill>
                  <a:srgbClr val="0000FF"/>
                </a:solidFill>
              </a:rPr>
              <a:t>=81 </a:t>
            </a:r>
            <a:r>
              <a:rPr lang="zh-CN" altLang="en-US" b="0" dirty="0"/>
              <a:t>。假设将每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3</a:t>
            </a:r>
            <a:r>
              <a:rPr lang="en-US" altLang="zh-CN" b="0" dirty="0">
                <a:solidFill>
                  <a:srgbClr val="0000FF"/>
                </a:solidFill>
              </a:rPr>
              <a:t>=27</a:t>
            </a:r>
            <a:r>
              <a:rPr lang="zh-CN" altLang="en-US" b="0" dirty="0"/>
              <a:t>个分量的三阶张量看成是一个独立的“立方体元素”，那么一个四阶的张量就可以被形象化地理解为由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zh-CN" altLang="en-US" b="0" dirty="0">
                <a:solidFill>
                  <a:srgbClr val="0000FF"/>
                </a:solidFill>
              </a:rPr>
              <a:t>个三阶张量组合</a:t>
            </a:r>
            <a:r>
              <a:rPr lang="zh-CN" altLang="en-US" b="0" dirty="0"/>
              <a:t>（</a:t>
            </a:r>
            <a:r>
              <a:rPr lang="en-US" altLang="zh-CN" b="0" dirty="0"/>
              <a:t>3×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3</a:t>
            </a:r>
            <a:r>
              <a:rPr lang="en-US" altLang="zh-CN" b="0" dirty="0"/>
              <a:t>=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4</a:t>
            </a:r>
            <a:r>
              <a:rPr lang="en-US" altLang="zh-CN" b="0" dirty="0"/>
              <a:t>=</a:t>
            </a:r>
            <a:r>
              <a:rPr lang="en-US" altLang="zh-CN" b="0" dirty="0">
                <a:solidFill>
                  <a:srgbClr val="0000FF"/>
                </a:solidFill>
              </a:rPr>
              <a:t>81</a:t>
            </a:r>
            <a:r>
              <a:rPr lang="zh-CN" altLang="en-US" b="0" dirty="0"/>
              <a:t>）在一起的“一组积木”。将这</a:t>
            </a:r>
            <a:r>
              <a:rPr lang="en-US" altLang="zh-CN" b="0" dirty="0"/>
              <a:t>3</a:t>
            </a:r>
            <a:r>
              <a:rPr lang="zh-CN" altLang="en-US" b="0" dirty="0"/>
              <a:t>块积木排列成一排，将构建出一个由矩阵构成的“阵列”。</a:t>
            </a:r>
            <a:endParaRPr lang="en-US" altLang="zh-CN" sz="2000" b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D66AB6-45F7-421D-9DB1-4B06525C472E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四阶张量</a:t>
            </a:r>
          </a:p>
        </p:txBody>
      </p:sp>
    </p:spTree>
    <p:extLst>
      <p:ext uri="{BB962C8B-B14F-4D97-AF65-F5344CB8AC3E}">
        <p14:creationId xmlns:p14="http://schemas.microsoft.com/office/powerpoint/2010/main" val="342488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7985"/>
            <a:ext cx="9144000" cy="2083098"/>
          </a:xfrm>
        </p:spPr>
        <p:txBody>
          <a:bodyPr/>
          <a:lstStyle/>
          <a:p>
            <a:r>
              <a:rPr lang="zh-CN" altLang="en-US" sz="2000" b="0" dirty="0"/>
              <a:t>       有了上面的类比，在构建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</a:t>
            </a:r>
            <a:r>
              <a:rPr lang="zh-CN" altLang="en-US" sz="2000" b="0" dirty="0">
                <a:solidFill>
                  <a:srgbClr val="0000FF"/>
                </a:solidFill>
              </a:rPr>
              <a:t>四阶张量</a:t>
            </a:r>
            <a:r>
              <a:rPr lang="zh-CN" altLang="en-US" sz="2000" b="0" dirty="0"/>
              <a:t>就会变得容易一些。想象一下，不难得出这样的构想，对于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</a:t>
            </a:r>
            <a:r>
              <a:rPr lang="zh-CN" altLang="en-US" sz="2000" b="0" dirty="0">
                <a:solidFill>
                  <a:srgbClr val="0000FF"/>
                </a:solidFill>
              </a:rPr>
              <a:t>四阶张量</a:t>
            </a:r>
            <a:r>
              <a:rPr lang="zh-CN" altLang="en-US" sz="2000" b="0" dirty="0"/>
              <a:t>，我们可以将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个</a:t>
            </a:r>
            <a:r>
              <a:rPr lang="zh-CN" altLang="en-US" sz="2000" b="0" dirty="0">
                <a:solidFill>
                  <a:srgbClr val="FF0000"/>
                </a:solidFill>
              </a:rPr>
              <a:t>长宽高</a:t>
            </a:r>
            <a:r>
              <a:rPr lang="zh-CN" altLang="en-US" sz="2000" b="0" dirty="0"/>
              <a:t>都是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的立方体积木</a:t>
            </a:r>
            <a:r>
              <a:rPr lang="zh-CN" altLang="en-US" sz="20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（即三阶张量）</a:t>
            </a:r>
            <a:r>
              <a:rPr lang="zh-CN" altLang="en-US" sz="2000" b="0" dirty="0"/>
              <a:t>组合在一起构成一组具有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个方块的“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立方体元素</a:t>
            </a:r>
            <a:r>
              <a:rPr lang="zh-CN" altLang="en-US" sz="2000" b="0" dirty="0"/>
              <a:t>”组合。</a:t>
            </a:r>
            <a:endParaRPr lang="en-US" altLang="zh-CN" sz="1800" b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18F0F4-D65B-42C0-A65C-E48C7EE3A9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257550"/>
            <a:ext cx="4556125" cy="143700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1D922BB-C17C-4308-9060-21A6FCF99992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四阶张量</a:t>
            </a:r>
          </a:p>
        </p:txBody>
      </p:sp>
    </p:spTree>
    <p:extLst>
      <p:ext uri="{BB962C8B-B14F-4D97-AF65-F5344CB8AC3E}">
        <p14:creationId xmlns:p14="http://schemas.microsoft.com/office/powerpoint/2010/main" val="399237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E8DEA2-A76F-40CA-B11E-4790190F0B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10" y="1504950"/>
            <a:ext cx="4376790" cy="303496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3F8579D-D53D-456E-A74E-7233C35D8239}"/>
              </a:ext>
            </a:extLst>
          </p:cNvPr>
          <p:cNvSpPr/>
          <p:nvPr/>
        </p:nvSpPr>
        <p:spPr>
          <a:xfrm>
            <a:off x="4648200" y="1581150"/>
            <a:ext cx="4376790" cy="2802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       五阶张量有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5</a:t>
            </a:r>
            <a:r>
              <a:rPr lang="en-US" altLang="zh-CN" sz="2000" baseline="30000" dirty="0">
                <a:solidFill>
                  <a:srgbClr val="0000FF"/>
                </a:solidFill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个分量，那么我们可以构建成一个</a:t>
            </a:r>
            <a:r>
              <a:rPr lang="en-US" altLang="zh-CN" sz="2000" i="1" dirty="0" err="1">
                <a:solidFill>
                  <a:srgbClr val="0000FF"/>
                </a:solidFill>
                <a:latin typeface="+mj-ea"/>
                <a:ea typeface="+mj-ea"/>
              </a:rPr>
              <a:t>n×n</a:t>
            </a:r>
            <a:r>
              <a:rPr lang="zh-CN" altLang="en-US" sz="2000" dirty="0">
                <a:latin typeface="+mj-ea"/>
                <a:ea typeface="+mj-ea"/>
              </a:rPr>
              <a:t>的“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立方体组合</a:t>
            </a:r>
            <a:r>
              <a:rPr lang="zh-CN" altLang="en-US" sz="2000" dirty="0">
                <a:latin typeface="+mj-ea"/>
                <a:ea typeface="+mj-ea"/>
              </a:rPr>
              <a:t>”，即一个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行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列的结构体，结构体的每个元素是一个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的立方体元素，视觉上看，就像“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积木块垒起来的一堵墙</a:t>
            </a:r>
            <a:r>
              <a:rPr lang="zh-CN" altLang="en-US" sz="2000" dirty="0">
                <a:latin typeface="+mj-ea"/>
                <a:ea typeface="+mj-ea"/>
              </a:rPr>
              <a:t>”。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F8327-3E1A-4940-BD6E-7D19BCA91559}"/>
              </a:ext>
            </a:extLst>
          </p:cNvPr>
          <p:cNvSpPr/>
          <p:nvPr/>
        </p:nvSpPr>
        <p:spPr>
          <a:xfrm>
            <a:off x="152400" y="838918"/>
            <a:ext cx="3352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高阶张量 </a:t>
            </a:r>
            <a:r>
              <a:rPr lang="en-US" altLang="zh-CN" dirty="0">
                <a:latin typeface="+mj-ea"/>
              </a:rPr>
              <a:t>– </a:t>
            </a:r>
            <a:r>
              <a:rPr lang="zh-CN" altLang="en-US" dirty="0">
                <a:latin typeface="+mj-ea"/>
              </a:rPr>
              <a:t>五阶张量</a:t>
            </a:r>
            <a:r>
              <a:rPr lang="en-US" altLang="zh-CN" dirty="0">
                <a:latin typeface="+mj-ea"/>
              </a:rPr>
              <a:t>/</a:t>
            </a:r>
            <a:r>
              <a:rPr lang="zh-CN" altLang="en-US" dirty="0">
                <a:latin typeface="+mj-ea"/>
              </a:rPr>
              <a:t>六阶张量</a:t>
            </a:r>
          </a:p>
        </p:txBody>
      </p:sp>
    </p:spTree>
    <p:extLst>
      <p:ext uri="{BB962C8B-B14F-4D97-AF65-F5344CB8AC3E}">
        <p14:creationId xmlns:p14="http://schemas.microsoft.com/office/powerpoint/2010/main" val="352111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D3944D-91F8-44E4-9F2F-B5E9325433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386817"/>
            <a:ext cx="4289492" cy="35257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9479D7E-741F-4404-B515-D6422CC87EC4}"/>
              </a:ext>
            </a:extLst>
          </p:cNvPr>
          <p:cNvSpPr/>
          <p:nvPr/>
        </p:nvSpPr>
        <p:spPr>
          <a:xfrm>
            <a:off x="152400" y="1413388"/>
            <a:ext cx="4267200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       六阶张量有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5</a:t>
            </a:r>
            <a:r>
              <a:rPr lang="zh-CN" altLang="en-US" sz="2000" dirty="0">
                <a:latin typeface="+mj-ea"/>
                <a:ea typeface="+mj-ea"/>
              </a:rPr>
              <a:t>个分量，那么，我们可以构建成一个</a:t>
            </a:r>
            <a:r>
              <a:rPr lang="en-US" altLang="zh-CN" sz="2000" i="1" dirty="0" err="1">
                <a:solidFill>
                  <a:srgbClr val="0000FF"/>
                </a:solidFill>
                <a:latin typeface="+mj-ea"/>
                <a:ea typeface="+mj-ea"/>
              </a:rPr>
              <a:t>n×n×n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的“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立方体组合</a:t>
            </a:r>
            <a:r>
              <a:rPr lang="zh-CN" altLang="en-US" sz="2000" dirty="0">
                <a:latin typeface="+mj-ea"/>
                <a:ea typeface="+mj-ea"/>
              </a:rPr>
              <a:t>”，即一个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行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列且厚度为</a:t>
            </a:r>
            <a:r>
              <a:rPr lang="en-US" altLang="zh-CN" sz="2000" dirty="0">
                <a:latin typeface="+mj-ea"/>
                <a:ea typeface="+mj-ea"/>
              </a:rPr>
              <a:t>n</a:t>
            </a:r>
            <a:r>
              <a:rPr lang="zh-CN" altLang="en-US" sz="2000" dirty="0">
                <a:latin typeface="+mj-ea"/>
                <a:ea typeface="+mj-ea"/>
              </a:rPr>
              <a:t>的结构体，结构体的每个元素也是一个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的立方体元素，视觉上看，就像“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积木块垒起来的一个方垛</a:t>
            </a:r>
            <a:r>
              <a:rPr lang="zh-CN" altLang="en-US" sz="2000" dirty="0">
                <a:latin typeface="+mj-ea"/>
                <a:ea typeface="+mj-ea"/>
              </a:rPr>
              <a:t>”。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C9778A-B69A-4957-8026-BCEC5DD95AC8}"/>
              </a:ext>
            </a:extLst>
          </p:cNvPr>
          <p:cNvSpPr/>
          <p:nvPr/>
        </p:nvSpPr>
        <p:spPr>
          <a:xfrm>
            <a:off x="152400" y="838918"/>
            <a:ext cx="3352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高阶张量 </a:t>
            </a:r>
            <a:r>
              <a:rPr lang="en-US" altLang="zh-CN" dirty="0">
                <a:latin typeface="+mj-ea"/>
              </a:rPr>
              <a:t>– </a:t>
            </a:r>
            <a:r>
              <a:rPr lang="zh-CN" altLang="en-US" dirty="0">
                <a:latin typeface="+mj-ea"/>
              </a:rPr>
              <a:t>五阶张量</a:t>
            </a:r>
            <a:r>
              <a:rPr lang="en-US" altLang="zh-CN" dirty="0">
                <a:latin typeface="+mj-ea"/>
              </a:rPr>
              <a:t>/</a:t>
            </a:r>
            <a:r>
              <a:rPr lang="zh-CN" altLang="en-US" dirty="0">
                <a:latin typeface="+mj-ea"/>
              </a:rPr>
              <a:t>六阶张量</a:t>
            </a:r>
          </a:p>
        </p:txBody>
      </p:sp>
    </p:spTree>
    <p:extLst>
      <p:ext uri="{BB962C8B-B14F-4D97-AF65-F5344CB8AC3E}">
        <p14:creationId xmlns:p14="http://schemas.microsoft.com/office/powerpoint/2010/main" val="301727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479D7E-741F-4404-B515-D6422CC87EC4}"/>
              </a:ext>
            </a:extLst>
          </p:cNvPr>
          <p:cNvSpPr/>
          <p:nvPr/>
        </p:nvSpPr>
        <p:spPr>
          <a:xfrm>
            <a:off x="132735" y="1399722"/>
            <a:ext cx="8863445" cy="3385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latin typeface="+mj-ea"/>
                <a:ea typeface="+mj-ea"/>
              </a:rPr>
              <a:t>       </a:t>
            </a:r>
            <a:r>
              <a:rPr lang="en-US" altLang="zh-CN" sz="2000" dirty="0">
                <a:latin typeface="+mj-ea"/>
                <a:ea typeface="+mj-ea"/>
              </a:rPr>
              <a:t>N</a:t>
            </a:r>
            <a:r>
              <a:rPr lang="zh-CN" altLang="en-US" sz="2000" dirty="0">
                <a:latin typeface="+mj-ea"/>
                <a:ea typeface="+mj-ea"/>
              </a:rPr>
              <a:t>阶张量，我们可以通过逐层地进行积木的组合，先从一阶张量开始，构建一排一阶张量形成的二阶张量，再构建成方阵形式的三阶张量；然后将三阶张量看成是一个方块元素来构建形如“一排方块”的四阶张量，再到“一堵墙”、“一个方垛”；后再将这个“方垛”看成是一个元素，继续构建“一排方块”，再到“一堵墙”、“一个方垛”，依次类推下去。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对于手工计算和思维认识来说，构建高阶张量是一件非常恐怖的事。</a:t>
            </a:r>
            <a:r>
              <a:rPr lang="zh-CN" altLang="en-US" sz="2000" dirty="0">
                <a:latin typeface="+mj-ea"/>
                <a:ea typeface="+mj-ea"/>
              </a:rPr>
              <a:t>幸运的是，计算机最擅长的就是处理这类</a:t>
            </a: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迭代</a:t>
            </a:r>
            <a:r>
              <a:rPr lang="zh-CN" altLang="en-US" sz="2000" dirty="0">
                <a:latin typeface="+mj-ea"/>
                <a:ea typeface="+mj-ea"/>
              </a:rPr>
              <a:t>问题，只要不是无限不可解的问题，计算机总是能够获得理想的结果。当然，处理时间还需要看计算机的硬件配置情况，比如今天流行的</a:t>
            </a:r>
            <a:r>
              <a:rPr lang="en-US" altLang="zh-CN" sz="2000" dirty="0">
                <a:latin typeface="+mj-ea"/>
                <a:ea typeface="+mj-ea"/>
              </a:rPr>
              <a:t>GPU</a:t>
            </a:r>
            <a:r>
              <a:rPr lang="zh-CN" altLang="en-US" sz="2000" dirty="0">
                <a:latin typeface="+mj-ea"/>
                <a:ea typeface="+mj-ea"/>
              </a:rPr>
              <a:t>处理器就特别适合用来做这类重复但是简单的工作。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31F4E2-C4DD-4C45-8A36-D2D003792712}"/>
              </a:ext>
            </a:extLst>
          </p:cNvPr>
          <p:cNvSpPr/>
          <p:nvPr/>
        </p:nvSpPr>
        <p:spPr>
          <a:xfrm>
            <a:off x="152400" y="838918"/>
            <a:ext cx="1828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更高阶张量 </a:t>
            </a:r>
          </a:p>
        </p:txBody>
      </p:sp>
    </p:spTree>
    <p:extLst>
      <p:ext uri="{BB962C8B-B14F-4D97-AF65-F5344CB8AC3E}">
        <p14:creationId xmlns:p14="http://schemas.microsoft.com/office/powerpoint/2010/main" val="333735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什么是线性代数 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3549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/>
              <a:t>       线性代数中的“</a:t>
            </a:r>
            <a:r>
              <a:rPr lang="zh-CN" altLang="en-US" b="0" dirty="0">
                <a:solidFill>
                  <a:srgbClr val="0000FF"/>
                </a:solidFill>
              </a:rPr>
              <a:t>线性</a:t>
            </a:r>
            <a:r>
              <a:rPr lang="zh-CN" altLang="en-US" b="0" dirty="0"/>
              <a:t>”代表的是“</a:t>
            </a:r>
            <a:r>
              <a:rPr lang="zh-CN" altLang="en-US" b="0" dirty="0">
                <a:solidFill>
                  <a:srgbClr val="FF0000"/>
                </a:solidFill>
              </a:rPr>
              <a:t>一次</a:t>
            </a:r>
            <a:r>
              <a:rPr lang="zh-CN" altLang="en-US" b="0" dirty="0"/>
              <a:t>”，“</a:t>
            </a:r>
            <a:r>
              <a:rPr lang="zh-CN" altLang="en-US" b="0" dirty="0">
                <a:solidFill>
                  <a:srgbClr val="0000FF"/>
                </a:solidFill>
              </a:rPr>
              <a:t>代数</a:t>
            </a:r>
            <a:r>
              <a:rPr lang="zh-CN" altLang="en-US" b="0" dirty="0"/>
              <a:t>”就是指“</a:t>
            </a:r>
            <a:r>
              <a:rPr lang="zh-CN" altLang="en-US" b="0" dirty="0">
                <a:solidFill>
                  <a:srgbClr val="FF0000"/>
                </a:solidFill>
              </a:rPr>
              <a:t>加减乘数</a:t>
            </a:r>
            <a:r>
              <a:rPr lang="zh-CN" altLang="en-US" b="0" dirty="0"/>
              <a:t>”。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en-US" altLang="zh-CN" b="0" dirty="0"/>
              <a:t>       </a:t>
            </a:r>
            <a:r>
              <a:rPr lang="zh-CN" altLang="en-US" b="0" dirty="0"/>
              <a:t>顾名思义，线性代数的主要任务就是：</a:t>
            </a:r>
            <a:r>
              <a:rPr lang="zh-CN" altLang="en-US" b="0" dirty="0">
                <a:solidFill>
                  <a:srgbClr val="FF0000"/>
                </a:solidFill>
              </a:rPr>
              <a:t>处理一次方程和一次函数</a:t>
            </a:r>
            <a:r>
              <a:rPr lang="zh-CN" altLang="en-US" b="0" dirty="0"/>
              <a:t>，因此它是</a:t>
            </a:r>
            <a:r>
              <a:rPr lang="zh-CN" altLang="en-US" b="0" dirty="0">
                <a:solidFill>
                  <a:srgbClr val="0000FF"/>
                </a:solidFill>
              </a:rPr>
              <a:t>最简单的数学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12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53251A-6E84-470E-BB44-4071CBD82EBB}"/>
              </a:ext>
            </a:extLst>
          </p:cNvPr>
          <p:cNvSpPr txBox="1"/>
          <p:nvPr/>
        </p:nvSpPr>
        <p:spPr>
          <a:xfrm>
            <a:off x="-15586" y="1428750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The tensor is the fact of the universe</a:t>
            </a:r>
          </a:p>
          <a:p>
            <a:pPr algn="ctr"/>
            <a:endParaRPr lang="en-US" altLang="zh-CN" sz="44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+mj-ea"/>
                <a:ea typeface="+mj-ea"/>
              </a:rPr>
              <a:t>张量是宇宙的本质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A68E87-2B36-4F25-8A7B-B04630CC9622}"/>
              </a:ext>
            </a:extLst>
          </p:cNvPr>
          <p:cNvSpPr/>
          <p:nvPr/>
        </p:nvSpPr>
        <p:spPr>
          <a:xfrm>
            <a:off x="5994223" y="4629150"/>
            <a:ext cx="31341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——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著名数学家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Lillian R.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Leber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692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A5C4E-D0CF-4D82-87D5-70C26F31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2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7795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DBEC2D2-60D3-4101-9933-86978418E991}"/>
              </a:ext>
            </a:extLst>
          </p:cNvPr>
          <p:cNvSpPr/>
          <p:nvPr/>
        </p:nvSpPr>
        <p:spPr>
          <a:xfrm>
            <a:off x="1600200" y="1604251"/>
            <a:ext cx="14478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计算机领域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63A9391-CE15-45DE-A642-91BBDA558B04}"/>
              </a:ext>
            </a:extLst>
          </p:cNvPr>
          <p:cNvSpPr/>
          <p:nvPr/>
        </p:nvSpPr>
        <p:spPr>
          <a:xfrm>
            <a:off x="3810000" y="1587634"/>
            <a:ext cx="1600200" cy="5444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离散数据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8313DF0-A6DD-4885-8F72-174C648C48F1}"/>
              </a:ext>
            </a:extLst>
          </p:cNvPr>
          <p:cNvSpPr/>
          <p:nvPr/>
        </p:nvSpPr>
        <p:spPr>
          <a:xfrm>
            <a:off x="1600200" y="2589649"/>
            <a:ext cx="14478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线性代数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3E3E52A-E4E0-4D73-A427-AE03D806FE98}"/>
              </a:ext>
            </a:extLst>
          </p:cNvPr>
          <p:cNvSpPr/>
          <p:nvPr/>
        </p:nvSpPr>
        <p:spPr>
          <a:xfrm>
            <a:off x="3810000" y="2578571"/>
            <a:ext cx="1600200" cy="54447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连续数据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F167CE-EA1C-4450-BB37-8D02B30BC951}"/>
              </a:ext>
            </a:extLst>
          </p:cNvPr>
          <p:cNvSpPr/>
          <p:nvPr/>
        </p:nvSpPr>
        <p:spPr>
          <a:xfrm>
            <a:off x="6172200" y="1544332"/>
            <a:ext cx="1143000" cy="16874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计算机科学家大多很少接触线性代数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DC7DC2D-5F6B-4418-BF18-0C5306F4ED46}"/>
              </a:ext>
            </a:extLst>
          </p:cNvPr>
          <p:cNvSpPr/>
          <p:nvPr/>
        </p:nvSpPr>
        <p:spPr>
          <a:xfrm>
            <a:off x="7086600" y="3959017"/>
            <a:ext cx="6096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AI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E17D2E-259B-4A9B-81B3-FFAA282E795E}"/>
              </a:ext>
            </a:extLst>
          </p:cNvPr>
          <p:cNvSpPr/>
          <p:nvPr/>
        </p:nvSpPr>
        <p:spPr>
          <a:xfrm>
            <a:off x="5118100" y="3959017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机器学习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713889-D467-4A48-9EF9-0F23E06A9D0E}"/>
              </a:ext>
            </a:extLst>
          </p:cNvPr>
          <p:cNvSpPr txBox="1"/>
          <p:nvPr/>
        </p:nvSpPr>
        <p:spPr>
          <a:xfrm>
            <a:off x="2768600" y="3864452"/>
            <a:ext cx="16764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函数逼近、最优化求解等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5CB9AE-83C8-4AF2-9508-F287A202F9E8}"/>
              </a:ext>
            </a:extLst>
          </p:cNvPr>
          <p:cNvSpPr/>
          <p:nvPr/>
        </p:nvSpPr>
        <p:spPr>
          <a:xfrm>
            <a:off x="1104900" y="3902694"/>
            <a:ext cx="990600" cy="56984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+mj-ea"/>
                <a:ea typeface="+mj-ea"/>
              </a:rPr>
              <a:t>连续函数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DB64631-6C06-4C0A-BB40-7DA971A8440C}"/>
              </a:ext>
            </a:extLst>
          </p:cNvPr>
          <p:cNvSpPr/>
          <p:nvPr/>
        </p:nvSpPr>
        <p:spPr>
          <a:xfrm rot="17880986">
            <a:off x="1739281" y="3371156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5E9D633-BDBD-480A-B8AA-07CDBE5606E8}"/>
              </a:ext>
            </a:extLst>
          </p:cNvPr>
          <p:cNvSpPr/>
          <p:nvPr/>
        </p:nvSpPr>
        <p:spPr>
          <a:xfrm>
            <a:off x="3302000" y="1771683"/>
            <a:ext cx="304800" cy="1793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22310B01-C6FC-4418-B88E-5EB6504CCCF9}"/>
              </a:ext>
            </a:extLst>
          </p:cNvPr>
          <p:cNvSpPr/>
          <p:nvPr/>
        </p:nvSpPr>
        <p:spPr>
          <a:xfrm>
            <a:off x="3302000" y="2761115"/>
            <a:ext cx="304800" cy="1793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466E2DFF-2DB1-49FB-9772-FBCF1869E5F6}"/>
              </a:ext>
            </a:extLst>
          </p:cNvPr>
          <p:cNvSpPr/>
          <p:nvPr/>
        </p:nvSpPr>
        <p:spPr>
          <a:xfrm>
            <a:off x="5681107" y="2046637"/>
            <a:ext cx="228600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DA0B324-CF56-4289-B2A1-D8B5A0E78B66}"/>
              </a:ext>
            </a:extLst>
          </p:cNvPr>
          <p:cNvSpPr/>
          <p:nvPr/>
        </p:nvSpPr>
        <p:spPr>
          <a:xfrm rot="10800000">
            <a:off x="66579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94862FD-76F2-4ADE-A039-DB99F72B02FF}"/>
              </a:ext>
            </a:extLst>
          </p:cNvPr>
          <p:cNvSpPr/>
          <p:nvPr/>
        </p:nvSpPr>
        <p:spPr>
          <a:xfrm rot="10800000">
            <a:off x="46894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6AB4715-BBB5-49BB-AE0A-8004B2B984C9}"/>
              </a:ext>
            </a:extLst>
          </p:cNvPr>
          <p:cNvSpPr/>
          <p:nvPr/>
        </p:nvSpPr>
        <p:spPr>
          <a:xfrm rot="10800000">
            <a:off x="23399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64F4787-D7C4-4A20-86D3-EE2BDEB38013}"/>
              </a:ext>
            </a:extLst>
          </p:cNvPr>
          <p:cNvSpPr/>
          <p:nvPr/>
        </p:nvSpPr>
        <p:spPr>
          <a:xfrm>
            <a:off x="1334513" y="2383787"/>
            <a:ext cx="1905000" cy="949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656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8E264-12C2-42AA-8AC8-CDABEDA0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8F8CA6-2971-4829-B7AB-48465FDC0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02204"/>
            <a:ext cx="9144000" cy="369332"/>
          </a:xfrm>
        </p:spPr>
        <p:txBody>
          <a:bodyPr/>
          <a:lstStyle/>
          <a:p>
            <a:r>
              <a:rPr lang="zh-CN" altLang="en-US" dirty="0"/>
              <a:t>线性代数为线性方程组提供了一种简洁的表示和操作方法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E03379-02FF-4020-AC3C-D37D8323DBE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1219200" y="1171536"/>
                <a:ext cx="2743200" cy="1114628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=−13</m:t>
                              </m:r>
                              <m:r>
                                <m:rPr>
                                  <m:nor/>
                                </m:rPr>
                                <a:rPr lang="zh-CN" altLang="zh-CN" dirty="0"/>
                                <m:t> 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=9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E03379-02FF-4020-AC3C-D37D8323D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1219200" y="1171536"/>
                <a:ext cx="2743200" cy="1114628"/>
              </a:xfrm>
              <a:blipFill>
                <a:blip r:embed="rId2"/>
                <a:stretch>
                  <a:fillRect b="-13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E0585C0-719D-4C1C-AF0D-0B4CF1F9DE8F}"/>
                  </a:ext>
                </a:extLst>
              </p:cNvPr>
              <p:cNvSpPr/>
              <p:nvPr/>
            </p:nvSpPr>
            <p:spPr>
              <a:xfrm>
                <a:off x="914400" y="3044276"/>
                <a:ext cx="3200400" cy="975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270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  <a:p>
                <a:r>
                  <a:rPr lang="en-US" altLang="zh-CN" kern="100" dirty="0">
                    <a:latin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CN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E0585C0-719D-4C1C-AF0D-0B4CF1F9DE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044276"/>
                <a:ext cx="3200400" cy="975332"/>
              </a:xfrm>
              <a:prstGeom prst="rect">
                <a:avLst/>
              </a:prstGeom>
              <a:blipFill>
                <a:blip r:embed="rId3"/>
                <a:stretch>
                  <a:fillRect l="-1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右 6">
            <a:extLst>
              <a:ext uri="{FF2B5EF4-FFF2-40B4-BE49-F238E27FC236}">
                <a16:creationId xmlns:a16="http://schemas.microsoft.com/office/drawing/2014/main" id="{8806B467-BCF1-4E70-8B21-D60B90641A28}"/>
              </a:ext>
            </a:extLst>
          </p:cNvPr>
          <p:cNvSpPr/>
          <p:nvPr/>
        </p:nvSpPr>
        <p:spPr>
          <a:xfrm rot="5400000">
            <a:off x="2321637" y="2624245"/>
            <a:ext cx="385926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39566C53-4B2D-4526-8E7E-6049D0CB23A7}"/>
              </a:ext>
            </a:extLst>
          </p:cNvPr>
          <p:cNvSpPr/>
          <p:nvPr/>
        </p:nvSpPr>
        <p:spPr>
          <a:xfrm>
            <a:off x="4381500" y="3531942"/>
            <a:ext cx="381000" cy="30082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618247-785B-4732-B4C3-B67EA193E911}"/>
              </a:ext>
            </a:extLst>
          </p:cNvPr>
          <p:cNvSpPr txBox="1"/>
          <p:nvPr/>
        </p:nvSpPr>
        <p:spPr>
          <a:xfrm>
            <a:off x="5236868" y="2679241"/>
            <a:ext cx="2438400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计算方便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容易理解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节省书写空间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more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69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 animBg="1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标量、向量、矩阵、张量</a:t>
            </a:r>
          </a:p>
        </p:txBody>
      </p:sp>
    </p:spTree>
    <p:extLst>
      <p:ext uri="{BB962C8B-B14F-4D97-AF65-F5344CB8AC3E}">
        <p14:creationId xmlns:p14="http://schemas.microsoft.com/office/powerpoint/2010/main" val="356588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标量 </a:t>
            </a:r>
            <a:r>
              <a:rPr lang="en-US" altLang="zh-CN" dirty="0"/>
              <a:t>(scalar)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04800" y="971550"/>
                <a:ext cx="8610600" cy="3543049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也称为“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无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向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量</a:t>
                </a:r>
                <a:r>
                  <a:rPr lang="zh-CN" altLang="en-US" b="0" dirty="0"/>
                  <a:t>”；</a:t>
                </a:r>
                <a:endParaRPr lang="en-US" altLang="zh-CN" b="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只有数值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大小</a:t>
                </a:r>
                <a:r>
                  <a:rPr lang="zh-CN" altLang="en-US" b="0" dirty="0"/>
                  <a:t>，没有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方向</a:t>
                </a:r>
                <a:r>
                  <a:rPr lang="zh-CN" altLang="en-US" b="0" dirty="0"/>
                  <a:t>；</a:t>
                </a:r>
                <a:endParaRPr lang="en-US" altLang="zh-CN" b="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</a:t>
                </a:r>
                <a:r>
                  <a:rPr lang="zh-CN" altLang="en-US" b="0" dirty="0"/>
                  <a:t>用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dirty="0">
                    <a:solidFill>
                      <a:srgbClr val="00B0F0"/>
                    </a:solidFill>
                  </a:rPr>
                  <a:t>小写</a:t>
                </a:r>
                <a:r>
                  <a:rPr lang="zh-CN" altLang="en-US" b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dirty="0"/>
                  <a:t>表示，例如：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标量的数据类型很重要，例如：</a:t>
                </a:r>
                <a:endParaRPr lang="en-US" altLang="zh-CN" b="0" dirty="0"/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latin typeface="+mj-ea"/>
                    <a:ea typeface="+mj-ea"/>
                  </a:rPr>
                  <a:t>定义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+mj-ea"/>
                    <a:ea typeface="+mj-ea"/>
                  </a:rPr>
                  <a:t>实数</a:t>
                </a:r>
                <a:r>
                  <a:rPr lang="zh-CN" altLang="en-US" sz="2400" dirty="0">
                    <a:latin typeface="+mj-ea"/>
                    <a:ea typeface="+mj-ea"/>
                  </a:rPr>
                  <a:t>标量时，“</a:t>
                </a:r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𝑠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ℝ</m:t>
                    </m:r>
                  </m:oMath>
                </a14:m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表示一条线的斜率</a:t>
                </a:r>
                <a:r>
                  <a:rPr lang="zh-CN" altLang="en-US" sz="2400" dirty="0">
                    <a:latin typeface="+mj-ea"/>
                    <a:ea typeface="+mj-ea"/>
                  </a:rPr>
                  <a:t>”</a:t>
                </a:r>
                <a:endParaRPr lang="en-US" altLang="zh-CN" sz="2400" dirty="0">
                  <a:latin typeface="+mj-ea"/>
                  <a:ea typeface="+mj-ea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latin typeface="+mj-ea"/>
                    <a:ea typeface="+mj-ea"/>
                  </a:rPr>
                  <a:t>定义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+mj-ea"/>
                    <a:ea typeface="+mj-ea"/>
                  </a:rPr>
                  <a:t>自然数</a:t>
                </a:r>
                <a:r>
                  <a:rPr lang="zh-CN" altLang="en-US" sz="2400" dirty="0">
                    <a:latin typeface="+mj-ea"/>
                    <a:ea typeface="+mj-ea"/>
                  </a:rPr>
                  <a:t>标量时，</a:t>
                </a:r>
                <a:r>
                  <a:rPr lang="zh-CN" altLang="zh-CN" sz="2400" dirty="0">
                    <a:latin typeface="+mj-ea"/>
                    <a:ea typeface="+mj-ea"/>
                  </a:rPr>
                  <a:t>“</a:t>
                </a:r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ℕ</m:t>
                    </m:r>
                  </m:oMath>
                </a14:m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表示元素的数目</a:t>
                </a:r>
                <a:r>
                  <a:rPr lang="zh-CN" altLang="zh-CN" sz="2400" dirty="0">
                    <a:latin typeface="+mj-ea"/>
                    <a:ea typeface="+mj-ea"/>
                  </a:rPr>
                  <a:t>”</a:t>
                </a:r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04800" y="971550"/>
                <a:ext cx="8610600" cy="3543049"/>
              </a:xfrm>
              <a:blipFill>
                <a:blip r:embed="rId2"/>
                <a:stretch>
                  <a:fillRect l="-354" b="-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28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 </a:t>
            </a:r>
            <a:r>
              <a:rPr lang="en-US" altLang="zh-CN" dirty="0"/>
              <a:t>(vector)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AC3421E9-4C14-4EC4-9CB2-B04982860FF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700" y="895350"/>
            <a:ext cx="8610600" cy="354933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也称为“</a:t>
            </a:r>
            <a:r>
              <a:rPr lang="zh-CN" altLang="en-US" b="0" dirty="0">
                <a:solidFill>
                  <a:srgbClr val="0000FF"/>
                </a:solidFill>
              </a:rPr>
              <a:t>欧几里得向量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几何向量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矢量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一维数组</a:t>
            </a:r>
            <a:r>
              <a:rPr lang="zh-CN" altLang="en-US" b="0" dirty="0"/>
              <a:t>”；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既有</a:t>
            </a:r>
            <a:r>
              <a:rPr lang="zh-CN" altLang="en-US" b="0" dirty="0">
                <a:solidFill>
                  <a:srgbClr val="0000FF"/>
                </a:solidFill>
              </a:rPr>
              <a:t>数值大小</a:t>
            </a:r>
            <a:r>
              <a:rPr lang="zh-CN" altLang="en-US" b="0" dirty="0"/>
              <a:t>，又有</a:t>
            </a:r>
            <a:r>
              <a:rPr lang="zh-CN" altLang="en-US" b="0" dirty="0">
                <a:solidFill>
                  <a:srgbClr val="0000FF"/>
                </a:solidFill>
              </a:rPr>
              <a:t>方向</a:t>
            </a:r>
            <a:r>
              <a:rPr lang="zh-CN" altLang="en-US" b="0" dirty="0"/>
              <a:t>；箭头所指表方向，长度表大小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zh-CN" altLang="en-US" b="0" dirty="0"/>
              <a:t>用</a:t>
            </a:r>
            <a:r>
              <a:rPr lang="zh-CN" altLang="zh-CN" b="0" dirty="0">
                <a:solidFill>
                  <a:srgbClr val="FF0000"/>
                </a:solidFill>
              </a:rPr>
              <a:t>粗</a:t>
            </a:r>
            <a:r>
              <a:rPr lang="zh-CN" altLang="en-US" b="0" dirty="0">
                <a:solidFill>
                  <a:srgbClr val="FF0000"/>
                </a:solidFill>
              </a:rPr>
              <a:t>斜体</a:t>
            </a:r>
            <a:r>
              <a:rPr lang="zh-CN" altLang="en-US" b="0" dirty="0">
                <a:solidFill>
                  <a:srgbClr val="00B0F0"/>
                </a:solidFill>
              </a:rPr>
              <a:t>小写</a:t>
            </a:r>
            <a:r>
              <a:rPr lang="zh-CN" altLang="en-US" b="0" dirty="0">
                <a:solidFill>
                  <a:srgbClr val="00B050"/>
                </a:solidFill>
              </a:rPr>
              <a:t>英文字母</a:t>
            </a:r>
            <a:r>
              <a:rPr lang="zh-CN" altLang="en-US" b="0" dirty="0"/>
              <a:t>表示，例如：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zh-CN" altLang="en-US" b="0" dirty="0"/>
              <a:t>用</a:t>
            </a:r>
            <a:r>
              <a:rPr lang="zh-CN" altLang="en-US" b="0" dirty="0">
                <a:solidFill>
                  <a:schemeClr val="accent2">
                    <a:lumMod val="75000"/>
                  </a:schemeClr>
                </a:solidFill>
              </a:rPr>
              <a:t>带下标</a:t>
            </a:r>
            <a:r>
              <a:rPr lang="zh-CN" altLang="en-US" b="0" dirty="0"/>
              <a:t>的</a:t>
            </a:r>
            <a:r>
              <a:rPr lang="zh-CN" altLang="en-US" b="0" dirty="0">
                <a:solidFill>
                  <a:srgbClr val="FF0000"/>
                </a:solidFill>
              </a:rPr>
              <a:t>斜体</a:t>
            </a:r>
            <a:r>
              <a:rPr lang="zh-CN" altLang="en-US" b="0" dirty="0">
                <a:solidFill>
                  <a:srgbClr val="00B0F0"/>
                </a:solidFill>
              </a:rPr>
              <a:t>小写</a:t>
            </a:r>
            <a:r>
              <a:rPr lang="zh-CN" altLang="en-US" b="0" dirty="0">
                <a:solidFill>
                  <a:srgbClr val="00B050"/>
                </a:solidFill>
              </a:rPr>
              <a:t>英文字母</a:t>
            </a:r>
            <a:r>
              <a:rPr lang="zh-CN" altLang="en-US" b="0" dirty="0"/>
              <a:t>表示向量中的元素，</a:t>
            </a:r>
            <a:endParaRPr lang="en-US" altLang="zh-CN" b="0" dirty="0"/>
          </a:p>
          <a:p>
            <a:r>
              <a:rPr lang="en-US" altLang="zh-CN" b="0" dirty="0"/>
              <a:t>    </a:t>
            </a:r>
            <a:r>
              <a:rPr lang="zh-CN" altLang="en-US" b="0" dirty="0"/>
              <a:t>如：</a:t>
            </a:r>
            <a:r>
              <a: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+mj-ea"/>
                <a:ea typeface="+mj-ea"/>
                <a:cs typeface="Times New Roman" panose="02020603050405020304" pitchFamily="18" charset="0"/>
              </a:rPr>
              <a:t>重力、磁力、温度、粒子的速度</a:t>
            </a:r>
            <a:endParaRPr lang="en-US" altLang="zh-CN" b="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 </a:t>
            </a:r>
            <a:r>
              <a:rPr lang="en-US" altLang="zh-CN" dirty="0"/>
              <a:t>(vector)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AC3421E9-4C14-4EC4-9CB2-B04982860FF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266700" y="1123950"/>
                <a:ext cx="8610600" cy="3294135"/>
              </a:xfrm>
            </p:spPr>
            <p:txBody>
              <a:bodyPr/>
              <a:lstStyle/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使用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列向量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，记为：</a:t>
                </a:r>
                <a14:m>
                  <m:oMath xmlns:m="http://schemas.openxmlformats.org/officeDocument/2006/math">
                    <m:r>
                      <a:rPr lang="zh-CN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zh-CN" altLang="en-US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列向量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b="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个元素。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18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使用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的转置，表示</a:t>
                </a:r>
                <a:r>
                  <a:rPr lang="zh-CN" altLang="en-US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行向量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，记为：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行向量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b="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个元素。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AC3421E9-4C14-4EC4-9CB2-B04982860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66700" y="1123950"/>
                <a:ext cx="8610600" cy="3294135"/>
              </a:xfrm>
              <a:blipFill>
                <a:blip r:embed="rId2"/>
                <a:stretch>
                  <a:fillRect l="-354" b="-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6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1785</TotalTime>
  <Words>1979</Words>
  <Application>Microsoft Office PowerPoint</Application>
  <PresentationFormat>全屏显示(16:9)</PresentationFormat>
  <Paragraphs>147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微软雅黑</vt:lpstr>
      <vt:lpstr>Arial</vt:lpstr>
      <vt:lpstr>Calibri</vt:lpstr>
      <vt:lpstr>Cambria Math</vt:lpstr>
      <vt:lpstr>Times New Roman</vt:lpstr>
      <vt:lpstr>Wingdings</vt:lpstr>
      <vt:lpstr>Office Theme</vt:lpstr>
      <vt:lpstr>第5章 降维与压缩：抓住主成分</vt:lpstr>
      <vt:lpstr>PowerPoint 演示文稿</vt:lpstr>
      <vt:lpstr>为什么要学线性代数？</vt:lpstr>
      <vt:lpstr>为什么要学线性代数？</vt:lpstr>
      <vt:lpstr>为什么要学线性代数？</vt:lpstr>
      <vt:lpstr>PowerPoint 演示文稿</vt:lpstr>
      <vt:lpstr>标量 (scalar)</vt:lpstr>
      <vt:lpstr>向量 (vector)</vt:lpstr>
      <vt:lpstr>向量 (vector)</vt:lpstr>
      <vt:lpstr>矩阵 (matrix)</vt:lpstr>
      <vt:lpstr>矩阵 (matrix)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chenying0907</dc:creator>
  <cp:lastModifiedBy>欧 新宇</cp:lastModifiedBy>
  <cp:revision>499</cp:revision>
  <dcterms:created xsi:type="dcterms:W3CDTF">2019-02-13T06:30:20Z</dcterms:created>
  <dcterms:modified xsi:type="dcterms:W3CDTF">2020-02-23T17:39:10Z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2019-02-13T00:00:00Z</vt:filetime>
  </property>
</Properties>
</file>