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2" r:id="rId2"/>
    <p:sldId id="440" r:id="rId3"/>
    <p:sldId id="441" r:id="rId4"/>
    <p:sldId id="444" r:id="rId5"/>
    <p:sldId id="445" r:id="rId6"/>
    <p:sldId id="459" r:id="rId7"/>
    <p:sldId id="442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0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11" d="100"/>
          <a:sy n="111" d="100"/>
        </p:scale>
        <p:origin x="150" y="-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14,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14,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pandas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s://www.runoob.com/w3cnote/matplotlib-tutori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ouxinyu/Teaching/blob/master/MachineLearning/Notebooks/Ch02-Installations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numpy/numpy-tutoria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ouxinyu/Teaching/blob/master/MachineLearning/Notebooks/functions/Numpy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讲 </a:t>
            </a:r>
            <a:r>
              <a:rPr lang="en-US" altLang="zh-CN" b="1" dirty="0"/>
              <a:t>Python</a:t>
            </a:r>
            <a:r>
              <a:rPr lang="zh-CN" altLang="en-US" b="1" dirty="0"/>
              <a:t>机器学习</a:t>
            </a:r>
            <a:br>
              <a:rPr lang="en-US" altLang="zh-CN" b="1" dirty="0"/>
            </a:br>
            <a:r>
              <a:rPr lang="zh-CN" altLang="en-US" b="1"/>
              <a:t>环境安装</a:t>
            </a:r>
            <a:r>
              <a:rPr lang="zh-CN" altLang="en-US" b="1" dirty="0"/>
              <a:t>和配置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Scipy</a:t>
            </a:r>
            <a:r>
              <a:rPr lang="en-US" altLang="zh-CN" b="1" dirty="0"/>
              <a:t> </a:t>
            </a:r>
            <a:r>
              <a:rPr lang="zh-CN" altLang="en-US" b="1" dirty="0"/>
              <a:t>科学计算工具集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 err="1"/>
              <a:t>Scipy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from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scipy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import </a:t>
            </a:r>
            <a:r>
              <a:rPr lang="en-US" altLang="zh-CN" b="1" dirty="0">
                <a:solidFill>
                  <a:srgbClr val="0000FF"/>
                </a:solidFill>
              </a:rPr>
              <a:t>sparse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</a:rPr>
              <a:t>对</a:t>
            </a:r>
            <a:r>
              <a:rPr lang="en-US" altLang="zh-CN" b="1" dirty="0" err="1">
                <a:solidFill>
                  <a:srgbClr val="0000FF"/>
                </a:solidFill>
              </a:rPr>
              <a:t>scipy</a:t>
            </a:r>
            <a:r>
              <a:rPr lang="zh-CN" altLang="en-US" b="1" dirty="0">
                <a:solidFill>
                  <a:srgbClr val="0000FF"/>
                </a:solidFill>
              </a:rPr>
              <a:t>的使用需要利用</a:t>
            </a:r>
            <a:r>
              <a:rPr lang="en-US" altLang="zh-CN" b="1" dirty="0">
                <a:solidFill>
                  <a:srgbClr val="0000FF"/>
                </a:solidFill>
              </a:rPr>
              <a:t>from</a:t>
            </a:r>
            <a:r>
              <a:rPr lang="zh-CN" altLang="en-US" b="1" dirty="0">
                <a:solidFill>
                  <a:srgbClr val="0000FF"/>
                </a:solidFill>
              </a:rPr>
              <a:t>关键字来引用其内部的子库</a:t>
            </a:r>
            <a:r>
              <a:rPr lang="en-US" altLang="zh-CN" dirty="0"/>
              <a:t>np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F11CE5-BF5C-4282-85DD-7996110C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0" y="3336851"/>
            <a:ext cx="7601341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 </a:t>
            </a:r>
            <a:r>
              <a:rPr lang="zh-CN" altLang="en-US" b="1" dirty="0"/>
              <a:t>数据分析工具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/>
              <a:t>Pandas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pandas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  </a:t>
            </a:r>
            <a:r>
              <a:rPr lang="en-US" altLang="zh-CN" b="1" dirty="0">
                <a:solidFill>
                  <a:srgbClr val="0000FF"/>
                </a:solidFill>
              </a:rPr>
              <a:t>pd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zh-CN" altLang="en-US" dirty="0"/>
              <a:t>关键字导入</a:t>
            </a:r>
            <a:r>
              <a:rPr lang="en-US" altLang="zh-CN" dirty="0">
                <a:solidFill>
                  <a:srgbClr val="0000FF"/>
                </a:solidFill>
              </a:rPr>
              <a:t>pandas </a:t>
            </a:r>
            <a:r>
              <a:rPr lang="zh-CN" altLang="en-US" dirty="0"/>
              <a:t>库，并使用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/>
              <a:t> </a:t>
            </a:r>
            <a:r>
              <a:rPr lang="zh-CN" altLang="en-US" dirty="0"/>
              <a:t>关键字将其简化。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6AEF5A-499A-45DC-843F-60595A54A81B}"/>
              </a:ext>
            </a:extLst>
          </p:cNvPr>
          <p:cNvSpPr txBox="1"/>
          <p:nvPr/>
        </p:nvSpPr>
        <p:spPr>
          <a:xfrm>
            <a:off x="228600" y="3498396"/>
            <a:ext cx="8686800" cy="275544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/>
            <a:r>
              <a:rPr lang="en-US" altLang="zh-CN" sz="2200" dirty="0">
                <a:latin typeface="+mn-ea"/>
              </a:rPr>
              <a:t>    Pandas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Python</a:t>
            </a:r>
            <a:r>
              <a:rPr lang="zh-CN" altLang="en-US" sz="2200" dirty="0">
                <a:latin typeface="+mn-ea"/>
              </a:rPr>
              <a:t>中进行数据分析的库，它具有以下功能</a:t>
            </a: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latin typeface="+mn-ea"/>
              </a:rPr>
              <a:t>生成类似</a:t>
            </a:r>
            <a:r>
              <a:rPr lang="en-US" altLang="zh-CN" sz="2200" dirty="0">
                <a:latin typeface="+mn-ea"/>
              </a:rPr>
              <a:t>Excel</a:t>
            </a:r>
            <a:r>
              <a:rPr lang="zh-CN" altLang="en-US" sz="2200" dirty="0">
                <a:latin typeface="+mn-ea"/>
              </a:rPr>
              <a:t>表格式的数据表，并对数据进行修改操作；</a:t>
            </a: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latin typeface="+mn-ea"/>
              </a:rPr>
              <a:t>从不同的数据源中获取数据，例如：</a:t>
            </a:r>
            <a:r>
              <a:rPr lang="en-US" altLang="zh-CN" sz="2200" dirty="0">
                <a:latin typeface="+mn-ea"/>
              </a:rPr>
              <a:t>SQL Server, Excel</a:t>
            </a:r>
            <a:r>
              <a:rPr lang="zh-CN" altLang="en-US" sz="2200" dirty="0">
                <a:latin typeface="+mn-ea"/>
              </a:rPr>
              <a:t>表格</a:t>
            </a:r>
            <a:r>
              <a:rPr lang="en-US" altLang="zh-CN" sz="2200" dirty="0">
                <a:latin typeface="+mn-ea"/>
              </a:rPr>
              <a:t>, CSV</a:t>
            </a:r>
            <a:r>
              <a:rPr lang="zh-CN" altLang="en-US" sz="2200" dirty="0">
                <a:latin typeface="+mn-ea"/>
              </a:rPr>
              <a:t>文件</a:t>
            </a:r>
            <a:r>
              <a:rPr lang="en-US" altLang="zh-CN" sz="2200" dirty="0">
                <a:latin typeface="+mn-ea"/>
              </a:rPr>
              <a:t>, Oracle</a:t>
            </a:r>
            <a:r>
              <a:rPr lang="zh-CN" altLang="en-US" sz="2200" dirty="0">
                <a:latin typeface="+mn-ea"/>
              </a:rPr>
              <a:t>等；</a:t>
            </a: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latin typeface="+mn-ea"/>
              </a:rPr>
              <a:t>在不同的列中使用不同的数据类型，例如：整型，浮点型，字符串型等。</a:t>
            </a: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7030A0"/>
                </a:solidFill>
                <a:latin typeface="+mn-ea"/>
              </a:rPr>
              <a:t>更多信息请参考“</a:t>
            </a:r>
            <a:r>
              <a:rPr lang="en-US" altLang="zh-CN" sz="2200" dirty="0">
                <a:solidFill>
                  <a:srgbClr val="7030A0"/>
                </a:solidFill>
                <a:latin typeface="+mn-ea"/>
              </a:rPr>
              <a:t>Pandas</a:t>
            </a:r>
            <a:r>
              <a:rPr lang="zh-CN" altLang="en-US" sz="2200" dirty="0">
                <a:solidFill>
                  <a:srgbClr val="7030A0"/>
                </a:solidFill>
                <a:latin typeface="+mn-ea"/>
              </a:rPr>
              <a:t>中文网”，</a:t>
            </a:r>
            <a:r>
              <a:rPr lang="en-US" altLang="zh-CN" sz="2200" dirty="0">
                <a:solidFill>
                  <a:srgbClr val="7030A0"/>
                </a:solidFill>
                <a:latin typeface="+mn-ea"/>
              </a:rPr>
              <a:t>URL</a:t>
            </a:r>
            <a:r>
              <a:rPr lang="zh-CN" altLang="en-US" sz="2200" dirty="0">
                <a:solidFill>
                  <a:srgbClr val="7030A0"/>
                </a:solidFill>
                <a:latin typeface="+mn-ea"/>
              </a:rPr>
              <a:t>：</a:t>
            </a:r>
            <a:r>
              <a:rPr lang="en-US" altLang="zh-CN" sz="2200" dirty="0">
                <a:solidFill>
                  <a:srgbClr val="7030A0"/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https://www.pypandas.cn/</a:t>
            </a:r>
            <a:endParaRPr lang="en-US" altLang="zh-CN" sz="2200" dirty="0">
              <a:solidFill>
                <a:srgbClr val="7030A0"/>
              </a:solidFill>
              <a:latin typeface="+mn-ea"/>
            </a:endParaRP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2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 </a:t>
            </a:r>
            <a:r>
              <a:rPr lang="zh-CN" altLang="en-US" b="1" dirty="0"/>
              <a:t>数据分析工具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13D59-E3E4-4A50-9EFC-335D9B169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/>
          <a:stretch/>
        </p:blipFill>
        <p:spPr>
          <a:xfrm>
            <a:off x="28575" y="1427142"/>
            <a:ext cx="9086850" cy="43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 </a:t>
            </a:r>
            <a:r>
              <a:rPr lang="zh-CN" altLang="en-US" b="1" dirty="0"/>
              <a:t>数据分析工具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如果想要把一些数据段进行排除，可以使用查询语句来实现。例如，不显示“魏国”的武将信息。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C0F94-713B-4A9B-AB28-BF7AD537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652028"/>
            <a:ext cx="9144000" cy="20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Matplotlib</a:t>
            </a:r>
            <a:r>
              <a:rPr lang="zh-CN" altLang="en-US" b="1" dirty="0"/>
              <a:t>绘图库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中最重要的绘图库，它可以生成出版质量级别的图形，包括折线图、散点图、直方图等。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matplotlib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  </a:t>
            </a:r>
            <a:r>
              <a:rPr lang="en-US" altLang="zh-CN" b="1" dirty="0" err="1">
                <a:solidFill>
                  <a:srgbClr val="0000FF"/>
                </a:solidFill>
              </a:rPr>
              <a:t>plt</a:t>
            </a:r>
            <a:r>
              <a:rPr lang="en-US" altLang="zh-CN" b="1" dirty="0">
                <a:solidFill>
                  <a:srgbClr val="0000FF"/>
                </a:solidFill>
              </a:rPr>
              <a:t>  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载入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matplotlib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库并简化命名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  %matplotlib inline 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实现在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jupyter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中实时绘图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具体信息可以参考</a:t>
            </a:r>
            <a:r>
              <a:rPr lang="en-US" altLang="zh-CN" sz="2000" dirty="0">
                <a:solidFill>
                  <a:srgbClr val="FF0000"/>
                </a:solidFill>
              </a:rPr>
              <a:t>RUNOOB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matplotlib</a:t>
            </a:r>
            <a:r>
              <a:rPr lang="zh-CN" altLang="en-US" sz="2000" dirty="0">
                <a:solidFill>
                  <a:srgbClr val="FF0000"/>
                </a:solidFill>
              </a:rPr>
              <a:t>板块：</a:t>
            </a:r>
            <a:r>
              <a:rPr lang="en-US" altLang="zh-CN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https://www.runoob.com/w3cnote/matplotlib-tutorial.html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英语不错的同学，可以直接访问</a:t>
            </a:r>
            <a:r>
              <a:rPr lang="en-US" altLang="zh-CN" sz="2000" dirty="0">
                <a:solidFill>
                  <a:srgbClr val="FF0000"/>
                </a:solidFill>
              </a:rPr>
              <a:t>matplotlib</a:t>
            </a:r>
            <a:r>
              <a:rPr lang="zh-CN" altLang="en-US" sz="2000" dirty="0">
                <a:solidFill>
                  <a:srgbClr val="FF0000"/>
                </a:solidFill>
              </a:rPr>
              <a:t>项目页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http://matplotlib.org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</p:spTree>
    <p:extLst>
      <p:ext uri="{BB962C8B-B14F-4D97-AF65-F5344CB8AC3E}">
        <p14:creationId xmlns:p14="http://schemas.microsoft.com/office/powerpoint/2010/main" val="284668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Matplotlib</a:t>
            </a:r>
            <a:r>
              <a:rPr lang="zh-CN" altLang="en-US" b="1" dirty="0"/>
              <a:t>绘图库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0ED4E-E501-4210-A54F-9BF67584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" y="4996474"/>
            <a:ext cx="5675752" cy="1568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2314C7-38A8-4F17-AADD-9EDDD082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633"/>
            <a:ext cx="9015748" cy="3465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03D06B-99CD-4F20-8F49-E616AADA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72" y="3114675"/>
            <a:ext cx="3711402" cy="24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Matplotlib</a:t>
            </a:r>
            <a:r>
              <a:rPr lang="zh-CN" altLang="en-US" b="1" dirty="0"/>
              <a:t>绘图库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4CAF3-E856-4FAF-ACDD-31F43F43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" y="2093015"/>
            <a:ext cx="9144000" cy="4398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050A7E-537F-4CD5-BBC4-A0ECAAB8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92" y="962387"/>
            <a:ext cx="4600630" cy="29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dirty="0"/>
              <a:t>   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中最重要的机器学习模块之一。它基于</a:t>
            </a:r>
            <a:r>
              <a:rPr lang="en-US" altLang="zh-CN" dirty="0" err="1"/>
              <a:t>Scipy</a:t>
            </a:r>
            <a:r>
              <a:rPr lang="zh-CN" altLang="en-US" dirty="0"/>
              <a:t>库，在不同的领域中已经发展出大量基于</a:t>
            </a:r>
            <a:r>
              <a:rPr lang="en-US" altLang="zh-CN" dirty="0" err="1"/>
              <a:t>Scipy</a:t>
            </a:r>
            <a:r>
              <a:rPr lang="zh-CN" altLang="en-US" dirty="0"/>
              <a:t>的工具包，它们被统一称为</a:t>
            </a:r>
            <a:r>
              <a:rPr lang="en-US" altLang="zh-CN" dirty="0" err="1"/>
              <a:t>Scikits</a:t>
            </a:r>
            <a:r>
              <a:rPr lang="zh-CN" altLang="en-US" dirty="0"/>
              <a:t>，其中最著名的一个分支就是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。它包含众多的机器学习算法，主要分为六大类：分类、回归、聚类、数据降维、模型选择和数据预处理。下列给出一个使用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进行分类的简单例子。在下例中会随机生成包含</a:t>
            </a:r>
            <a:r>
              <a:rPr lang="en-US" altLang="zh-CN" dirty="0"/>
              <a:t>300</a:t>
            </a:r>
            <a:r>
              <a:rPr lang="zh-CN" altLang="en-US" dirty="0"/>
              <a:t>个具有两种属性数据的数据集，然后利用简单的</a:t>
            </a:r>
            <a:r>
              <a:rPr lang="en-US" altLang="zh-CN" dirty="0"/>
              <a:t>SVM</a:t>
            </a:r>
            <a:r>
              <a:rPr lang="zh-CN" altLang="en-US" dirty="0"/>
              <a:t>分类器实现分类。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</a:t>
            </a:r>
            <a:r>
              <a:rPr lang="zh-CN" altLang="en-US" dirty="0"/>
              <a:t>库的使用比较复杂，后续的课程将会逐渐讲解。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</p:spTree>
    <p:extLst>
      <p:ext uri="{BB962C8B-B14F-4D97-AF65-F5344CB8AC3E}">
        <p14:creationId xmlns:p14="http://schemas.microsoft.com/office/powerpoint/2010/main" val="321104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dirty="0"/>
              <a:t> 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FFDEC-52EA-43E7-879A-B4DCE270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" y="1512485"/>
            <a:ext cx="9044054" cy="31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dirty="0"/>
              <a:t> 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4E962-B4ED-49A0-9DD6-DC56D47E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" y="1505076"/>
            <a:ext cx="9091679" cy="21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Python</a:t>
            </a:r>
            <a:r>
              <a:rPr lang="zh-CN" altLang="en-US" b="1" dirty="0">
                <a:latin typeface="+mn-ea"/>
                <a:ea typeface="+mn-ea"/>
              </a:rPr>
              <a:t>环境的安装和配置</a:t>
            </a:r>
            <a:endParaRPr lang="en-US" altLang="zh-CN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基本环境的安装</a:t>
            </a:r>
            <a:r>
              <a:rPr lang="zh-CN" altLang="en-US" i="1" dirty="0">
                <a:solidFill>
                  <a:srgbClr val="FF0000"/>
                </a:solidFill>
                <a:latin typeface="+mn-ea"/>
                <a:ea typeface="+mn-ea"/>
              </a:rPr>
              <a:t>（仅适用于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i="1" dirty="0">
                <a:solidFill>
                  <a:srgbClr val="FF0000"/>
                </a:solidFill>
                <a:latin typeface="+mn-ea"/>
                <a:ea typeface="+mn-ea"/>
              </a:rPr>
              <a:t>基础学习）</a:t>
            </a:r>
            <a:endParaRPr lang="en-US" altLang="zh-CN" i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标准环境的安装</a:t>
            </a:r>
            <a:r>
              <a:rPr lang="zh-CN" altLang="en-US" i="1" dirty="0">
                <a:solidFill>
                  <a:srgbClr val="FF0000"/>
                </a:solidFill>
                <a:latin typeface="+mn-ea"/>
                <a:ea typeface="+mn-ea"/>
              </a:rPr>
              <a:t>（适合于包括机器学习、数据分析、可视化等多个领域的开发和学习）</a:t>
            </a:r>
            <a:endParaRPr lang="en-US" altLang="zh-CN" i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机器学习必需库的安装和测试</a:t>
            </a:r>
            <a:endParaRPr lang="en-US" altLang="zh-CN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  <a:ea typeface="+mn-ea"/>
              </a:rPr>
              <a:t>Numpy</a:t>
            </a:r>
            <a:r>
              <a:rPr lang="zh-CN" altLang="en-US" dirty="0">
                <a:latin typeface="+mn-ea"/>
                <a:ea typeface="+mn-ea"/>
              </a:rPr>
              <a:t>基础科学计算库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  <a:ea typeface="+mn-ea"/>
              </a:rPr>
              <a:t>Scipy</a:t>
            </a:r>
            <a:r>
              <a:rPr lang="zh-CN" altLang="en-US" dirty="0">
                <a:latin typeface="+mn-ea"/>
                <a:ea typeface="+mn-ea"/>
              </a:rPr>
              <a:t>科学计算工具库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Pandas</a:t>
            </a:r>
            <a:r>
              <a:rPr lang="zh-CN" altLang="en-US" dirty="0">
                <a:latin typeface="+mn-ea"/>
                <a:ea typeface="+mn-ea"/>
              </a:rPr>
              <a:t>数据分析工具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Matplotlib</a:t>
            </a:r>
            <a:r>
              <a:rPr lang="zh-CN" altLang="en-US" dirty="0">
                <a:latin typeface="+mn-ea"/>
                <a:ea typeface="+mn-ea"/>
              </a:rPr>
              <a:t>绘图库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  <a:ea typeface="+mn-ea"/>
              </a:rPr>
              <a:t>Scikit</a:t>
            </a:r>
            <a:r>
              <a:rPr lang="en-US" altLang="zh-CN" dirty="0">
                <a:latin typeface="+mn-ea"/>
                <a:ea typeface="+mn-ea"/>
              </a:rPr>
              <a:t>-learn</a:t>
            </a:r>
            <a:r>
              <a:rPr lang="zh-CN" altLang="en-US" dirty="0">
                <a:latin typeface="+mn-ea"/>
                <a:ea typeface="+mn-ea"/>
              </a:rPr>
              <a:t>机器学习库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1" dirty="0"/>
              <a:t>0.9666666666666667</a:t>
            </a:r>
          </a:p>
          <a:p>
            <a:pPr marL="0" indent="0" algn="just">
              <a:buNone/>
            </a:pPr>
            <a:r>
              <a:rPr lang="zh-CN" altLang="en-US" dirty="0"/>
              <a:t> 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DAA895-7998-4B1F-94A2-F2437561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" y="1495408"/>
            <a:ext cx="9015478" cy="47053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DDD2FE-4EC6-452A-AFC3-D81105660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73"/>
          <a:stretch/>
        </p:blipFill>
        <p:spPr>
          <a:xfrm>
            <a:off x="5013763" y="657208"/>
            <a:ext cx="4098107" cy="2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优点：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           </a:t>
            </a:r>
            <a:r>
              <a:rPr lang="zh-CN" altLang="en-US" sz="2800" b="1" dirty="0">
                <a:latin typeface="+mn-ea"/>
                <a:ea typeface="+mn-ea"/>
              </a:rPr>
              <a:t>简单、原生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缺点：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           </a:t>
            </a:r>
            <a:r>
              <a:rPr lang="zh-CN" altLang="en-US" sz="2800" b="1" dirty="0">
                <a:latin typeface="+mn-ea"/>
                <a:ea typeface="+mn-ea"/>
              </a:rPr>
              <a:t>处理其他领域的应用需要手动安装大量第三方库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适用于：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          《</a:t>
            </a:r>
            <a:r>
              <a:rPr lang="zh-CN" altLang="en-US" sz="2800" b="1" dirty="0">
                <a:latin typeface="+mn-ea"/>
                <a:ea typeface="+mn-ea"/>
              </a:rPr>
              <a:t>程序设计基础（</a:t>
            </a:r>
            <a:r>
              <a:rPr lang="en-US" altLang="zh-CN" sz="2800" b="1" dirty="0">
                <a:latin typeface="+mn-ea"/>
                <a:ea typeface="+mn-ea"/>
              </a:rPr>
              <a:t>Python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》</a:t>
            </a:r>
            <a:r>
              <a:rPr lang="zh-CN" altLang="en-US" sz="2800" b="1" dirty="0">
                <a:latin typeface="+mn-ea"/>
                <a:ea typeface="+mn-ea"/>
              </a:rPr>
              <a:t>课程学习</a:t>
            </a:r>
            <a:endParaRPr lang="en-US" altLang="zh-CN" sz="2800" b="1" dirty="0">
              <a:latin typeface="+mn-ea"/>
              <a:ea typeface="+mn-ea"/>
            </a:endParaRPr>
          </a:p>
          <a:p>
            <a:pPr marL="397800" lvl="1" indent="0">
              <a:lnSpc>
                <a:spcPct val="150000"/>
              </a:lnSpc>
              <a:buNone/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/>
              <a:t>Python</a:t>
            </a:r>
            <a:r>
              <a:rPr lang="zh-CN" altLang="en-US" dirty="0"/>
              <a:t>环境的安装和配置 </a:t>
            </a:r>
            <a:r>
              <a:rPr lang="en-US" altLang="zh-CN" dirty="0"/>
              <a:t>– </a:t>
            </a:r>
            <a:r>
              <a:rPr lang="zh-CN" altLang="en-US" dirty="0"/>
              <a:t>极简版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安装</a:t>
            </a:r>
            <a:r>
              <a:rPr lang="en-US" altLang="zh-CN" b="1" dirty="0"/>
              <a:t>Python</a:t>
            </a:r>
            <a:r>
              <a:rPr lang="zh-CN" altLang="en-US" b="1" dirty="0"/>
              <a:t>环境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访问</a:t>
            </a: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官网并下载最新版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双击并运行安装，勾选</a:t>
            </a:r>
            <a:r>
              <a:rPr lang="en-US" altLang="zh-CN" dirty="0">
                <a:latin typeface="+mn-ea"/>
                <a:ea typeface="+mn-ea"/>
              </a:rPr>
              <a:t>【Add Python 3.8 to PATH】</a:t>
            </a:r>
          </a:p>
          <a:p>
            <a:pPr marL="397800" lvl="1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228600" lvl="1" indent="-288000"/>
            <a:r>
              <a:rPr lang="zh-CN" altLang="en-US" b="1" dirty="0"/>
              <a:t>安装</a:t>
            </a:r>
            <a:r>
              <a:rPr lang="en-US" altLang="zh-CN" b="1" dirty="0"/>
              <a:t>《</a:t>
            </a:r>
            <a:r>
              <a:rPr lang="zh-CN" altLang="en-US" b="1" dirty="0"/>
              <a:t>程序设计基础（</a:t>
            </a:r>
            <a:r>
              <a:rPr lang="en-US" altLang="zh-CN" b="1" dirty="0"/>
              <a:t>Python</a:t>
            </a:r>
            <a:r>
              <a:rPr lang="zh-CN" altLang="en-US" b="1" dirty="0"/>
              <a:t>）</a:t>
            </a:r>
            <a:r>
              <a:rPr lang="en-US" altLang="zh-CN" b="1" dirty="0"/>
              <a:t>》</a:t>
            </a:r>
            <a:r>
              <a:rPr lang="zh-CN" altLang="en-US" b="1" dirty="0"/>
              <a:t>课程的基本库</a:t>
            </a:r>
          </a:p>
          <a:p>
            <a:pPr marL="397800" lvl="1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3978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/>
              <a:t>Python</a:t>
            </a:r>
            <a:r>
              <a:rPr lang="zh-CN" altLang="en-US" dirty="0"/>
              <a:t>环境的安装和配置 </a:t>
            </a:r>
            <a:r>
              <a:rPr lang="en-US" altLang="zh-CN" dirty="0"/>
              <a:t>– </a:t>
            </a:r>
            <a:r>
              <a:rPr lang="zh-CN" altLang="en-US" dirty="0"/>
              <a:t>极简版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5C534-D1A6-46D4-B135-5871BD8F8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5"/>
          <a:stretch/>
        </p:blipFill>
        <p:spPr>
          <a:xfrm>
            <a:off x="68074" y="3306233"/>
            <a:ext cx="5736865" cy="29770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F2D57C-579F-4A9D-A42B-5F7D9BD21482}"/>
              </a:ext>
            </a:extLst>
          </p:cNvPr>
          <p:cNvSpPr/>
          <p:nvPr/>
        </p:nvSpPr>
        <p:spPr>
          <a:xfrm>
            <a:off x="4673600" y="5214843"/>
            <a:ext cx="3529143" cy="991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</a:rPr>
              <a:t>注意：因各种未知问题，有时可能需要多次安装才能连接上服务器。</a:t>
            </a:r>
          </a:p>
        </p:txBody>
      </p:sp>
    </p:spTree>
    <p:extLst>
      <p:ext uri="{BB962C8B-B14F-4D97-AF65-F5344CB8AC3E}">
        <p14:creationId xmlns:p14="http://schemas.microsoft.com/office/powerpoint/2010/main" val="4829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Python</a:t>
            </a:r>
            <a:r>
              <a:rPr lang="zh-CN" altLang="en-US" b="1" dirty="0">
                <a:latin typeface="+mn-ea"/>
                <a:ea typeface="+mn-ea"/>
              </a:rPr>
              <a:t>集成环境</a:t>
            </a:r>
            <a:r>
              <a:rPr lang="en-US" altLang="zh-CN" b="1" dirty="0">
                <a:latin typeface="+mn-ea"/>
                <a:ea typeface="+mn-ea"/>
              </a:rPr>
              <a:t>Anaconda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Visual Studio Code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 err="1">
                <a:latin typeface="+mn-ea"/>
                <a:ea typeface="+mn-ea"/>
              </a:rPr>
              <a:t>VSCode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ea typeface="+mn-ea"/>
              </a:rPr>
              <a:t>JupyterLab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 err="1">
                <a:latin typeface="+mn-ea"/>
                <a:ea typeface="+mn-ea"/>
              </a:rPr>
              <a:t>Jupyter</a:t>
            </a:r>
            <a:r>
              <a:rPr lang="en-US" altLang="zh-CN" b="1" dirty="0">
                <a:latin typeface="+mn-ea"/>
                <a:ea typeface="+mn-ea"/>
              </a:rPr>
              <a:t> Notebook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+mn-ea"/>
                <a:ea typeface="+mn-ea"/>
              </a:rPr>
              <a:t>操作方法：参考本课程</a:t>
            </a:r>
            <a:r>
              <a:rPr lang="en-US" altLang="zh-CN" b="1" dirty="0">
                <a:latin typeface="+mn-ea"/>
                <a:ea typeface="+mn-ea"/>
              </a:rPr>
              <a:t>Notebook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=&gt; http://ouxinyu.cn/Teaching/ml.html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=&gt; 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02</a:t>
            </a:r>
            <a:r>
              <a:rPr lang="zh-CN" altLang="en-US" dirty="0">
                <a:latin typeface="+mn-ea"/>
                <a:ea typeface="+mn-ea"/>
              </a:rPr>
              <a:t>章 安装和配置 </a:t>
            </a:r>
            <a:r>
              <a:rPr lang="en-US" altLang="zh-CN" dirty="0">
                <a:latin typeface="+mn-ea"/>
                <a:ea typeface="+mn-ea"/>
                <a:hlinkClick r:id="rId2"/>
              </a:rPr>
              <a:t>[Notebook]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/>
              <a:t>Python</a:t>
            </a:r>
            <a:r>
              <a:rPr lang="zh-CN" altLang="en-US" dirty="0"/>
              <a:t>环境的安装和配置 </a:t>
            </a:r>
            <a:r>
              <a:rPr lang="en-US" altLang="zh-CN" dirty="0"/>
              <a:t>– </a:t>
            </a:r>
            <a:r>
              <a:rPr lang="zh-CN" altLang="en-US" dirty="0"/>
              <a:t>标准版</a:t>
            </a:r>
          </a:p>
        </p:txBody>
      </p:sp>
    </p:spTree>
    <p:extLst>
      <p:ext uri="{BB962C8B-B14F-4D97-AF65-F5344CB8AC3E}">
        <p14:creationId xmlns:p14="http://schemas.microsoft.com/office/powerpoint/2010/main" val="26561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测试</a:t>
            </a:r>
            <a:r>
              <a:rPr lang="en-US" altLang="zh-CN" b="1" dirty="0"/>
              <a:t>Python</a:t>
            </a:r>
            <a:r>
              <a:rPr lang="zh-CN" altLang="en-US" b="1" dirty="0"/>
              <a:t>环境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方法一：打开</a:t>
            </a:r>
            <a:r>
              <a:rPr lang="en-US" altLang="zh-CN" dirty="0"/>
              <a:t>IDLE</a:t>
            </a:r>
            <a:r>
              <a:rPr lang="zh-CN" altLang="en-US" dirty="0"/>
              <a:t>交互环境，并执行下列指令进行测试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方法二：打开</a:t>
            </a:r>
            <a:r>
              <a:rPr lang="en-US" altLang="zh-CN" dirty="0"/>
              <a:t>IDLE</a:t>
            </a:r>
            <a:r>
              <a:rPr lang="zh-CN" altLang="en-US" dirty="0"/>
              <a:t>文件编辑器，并输入下列代码并运行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3978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 </a:t>
            </a:r>
            <a:r>
              <a:rPr lang="en-US" altLang="zh-CN" dirty="0"/>
              <a:t>Python</a:t>
            </a:r>
            <a:r>
              <a:rPr lang="zh-CN" altLang="en-US" dirty="0"/>
              <a:t>环境的测试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216FC-1542-4707-A9D0-590CC7C3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60" y="4121679"/>
            <a:ext cx="5322643" cy="14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r>
              <a:rPr lang="zh-CN" altLang="en-US" b="1" dirty="0"/>
              <a:t>更复杂一些的测试代码（请各位同学尝试）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 </a:t>
            </a:r>
            <a:r>
              <a:rPr lang="en-US" altLang="zh-CN" dirty="0"/>
              <a:t>Python</a:t>
            </a:r>
            <a:r>
              <a:rPr lang="zh-CN" altLang="en-US" dirty="0"/>
              <a:t>环境的测试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B4545-5ED4-4A66-A966-81514E98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305"/>
            <a:ext cx="9144000" cy="27258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6C2F54-1B50-495F-BD72-79A11BA661AD}"/>
              </a:ext>
            </a:extLst>
          </p:cNvPr>
          <p:cNvSpPr txBox="1"/>
          <p:nvPr/>
        </p:nvSpPr>
        <p:spPr>
          <a:xfrm>
            <a:off x="6406978" y="6314812"/>
            <a:ext cx="2737021" cy="36401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r"/>
            <a:r>
              <a:rPr lang="en-US" altLang="zh-CN" sz="2000" dirty="0">
                <a:solidFill>
                  <a:srgbClr val="3201CF"/>
                </a:solidFill>
                <a:ea typeface="等线" panose="02010600030101010101" pitchFamily="2" charset="-122"/>
              </a:rPr>
              <a:t>0201SimpleExamples.py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201C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A0EAA-760C-439A-94BA-DAE2B964A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94"/>
          <a:stretch/>
        </p:blipFill>
        <p:spPr>
          <a:xfrm>
            <a:off x="53029" y="4383239"/>
            <a:ext cx="9037941" cy="14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Numpy</a:t>
            </a:r>
            <a:r>
              <a:rPr lang="zh-CN" altLang="en-US" b="1" dirty="0"/>
              <a:t>基础科学计算库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Numpy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中最基础的科学计算库，它的功能主要包括高位</a:t>
            </a:r>
            <a:r>
              <a:rPr lang="zh-CN" altLang="en-US" dirty="0">
                <a:solidFill>
                  <a:srgbClr val="0000FF"/>
                </a:solidFill>
              </a:rPr>
              <a:t>数组（</a:t>
            </a:r>
            <a:r>
              <a:rPr lang="en-US" altLang="zh-CN" dirty="0">
                <a:solidFill>
                  <a:srgbClr val="0000FF"/>
                </a:solidFill>
              </a:rPr>
              <a:t>Array</a:t>
            </a:r>
            <a:r>
              <a:rPr lang="zh-CN" altLang="en-US" dirty="0">
                <a:solidFill>
                  <a:srgbClr val="0000FF"/>
                </a:solidFill>
              </a:rPr>
              <a:t>）计算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线性代数计算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傅里叶变换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0000FF"/>
                </a:solidFill>
              </a:rPr>
              <a:t>产生伪随机数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Numpy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机器学习库</a:t>
            </a:r>
            <a:r>
              <a:rPr lang="en-US" altLang="zh-CN" b="1" dirty="0" err="1">
                <a:solidFill>
                  <a:srgbClr val="FF0000"/>
                </a:solidFill>
              </a:rPr>
              <a:t>scikit</a:t>
            </a:r>
            <a:r>
              <a:rPr lang="en-US" altLang="zh-CN" b="1" dirty="0">
                <a:solidFill>
                  <a:srgbClr val="FF0000"/>
                </a:solidFill>
              </a:rPr>
              <a:t>-learn</a:t>
            </a:r>
            <a:r>
              <a:rPr lang="zh-CN" altLang="en-US" dirty="0"/>
              <a:t>的重要组成部分，因为机器学习库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主要依赖于数组形式的数据来进行处理。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更多信息请参考：</a:t>
            </a:r>
            <a:r>
              <a:rPr lang="en-US" altLang="zh-CN" dirty="0"/>
              <a:t>RUNOOB</a:t>
            </a:r>
            <a:r>
              <a:rPr lang="zh-CN" altLang="en-US" dirty="0"/>
              <a:t>站的</a:t>
            </a:r>
            <a:r>
              <a:rPr lang="en-US" altLang="zh-CN" dirty="0" err="1"/>
              <a:t>Numpy</a:t>
            </a:r>
            <a:r>
              <a:rPr lang="zh-CN" altLang="en-US" dirty="0"/>
              <a:t>栏目：</a:t>
            </a:r>
            <a:r>
              <a:rPr lang="en-US" altLang="zh-CN" dirty="0">
                <a:hlinkClick r:id="rId2"/>
              </a:rPr>
              <a:t>https://www.runoob.com/numpy/numpy-tutorial.html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</p:spTree>
    <p:extLst>
      <p:ext uri="{BB962C8B-B14F-4D97-AF65-F5344CB8AC3E}">
        <p14:creationId xmlns:p14="http://schemas.microsoft.com/office/powerpoint/2010/main" val="82181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Numpy</a:t>
            </a:r>
            <a:r>
              <a:rPr lang="zh-CN" altLang="en-US" b="1" dirty="0"/>
              <a:t>基础科学计算库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dirty="0" err="1"/>
              <a:t>Numpy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numpy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np.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zh-CN" altLang="en-US" dirty="0"/>
              <a:t>关键字导入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库，并使用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/>
              <a:t> </a:t>
            </a:r>
            <a:r>
              <a:rPr lang="zh-CN" altLang="en-US" dirty="0"/>
              <a:t>关键字将其简化为 </a:t>
            </a:r>
            <a:r>
              <a:rPr lang="en-US" altLang="zh-CN" dirty="0"/>
              <a:t>np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88D4D7-5678-4DED-8339-2BEFF169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9" y="3239675"/>
            <a:ext cx="8782501" cy="3283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17238E-8748-41AF-9924-9ACFD93E52C2}"/>
              </a:ext>
            </a:extLst>
          </p:cNvPr>
          <p:cNvSpPr txBox="1"/>
          <p:nvPr/>
        </p:nvSpPr>
        <p:spPr>
          <a:xfrm>
            <a:off x="4161125" y="6177080"/>
            <a:ext cx="4982874" cy="50569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访问课程</a:t>
            </a:r>
            <a:r>
              <a:rPr lang="en-US" altLang="zh-CN" sz="2400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[Notebook]</a:t>
            </a:r>
            <a:r>
              <a:rPr lang="zh-CN" altLang="en-US" sz="2400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查看更多实例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72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5579</TotalTime>
  <Words>1036</Words>
  <Application>Microsoft Office PowerPoint</Application>
  <PresentationFormat>全屏显示(4:3)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Calibri Light</vt:lpstr>
      <vt:lpstr>Times New Roman</vt:lpstr>
      <vt:lpstr>Vrinda</vt:lpstr>
      <vt:lpstr>Office 主题​​</vt:lpstr>
      <vt:lpstr>第2讲 Python机器学习 环境安装和配置</vt:lpstr>
      <vt:lpstr>Outlines</vt:lpstr>
      <vt:lpstr>一、 Python环境的安装和配置 – 极简版</vt:lpstr>
      <vt:lpstr>一、 Python环境的安装和配置 – 极简版</vt:lpstr>
      <vt:lpstr>一、 Python环境的安装和配置 – 标准版</vt:lpstr>
      <vt:lpstr>二、 Python环境的测试</vt:lpstr>
      <vt:lpstr>二、 Python环境的测试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725</cp:revision>
  <dcterms:created xsi:type="dcterms:W3CDTF">2016-09-20T07:20:31Z</dcterms:created>
  <dcterms:modified xsi:type="dcterms:W3CDTF">2020-01-14T03:31:12Z</dcterms:modified>
</cp:coreProperties>
</file>