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301" r:id="rId2"/>
    <p:sldId id="379" r:id="rId3"/>
    <p:sldId id="380" r:id="rId4"/>
    <p:sldId id="381" r:id="rId5"/>
    <p:sldId id="371" r:id="rId6"/>
    <p:sldId id="372" r:id="rId7"/>
    <p:sldId id="373" r:id="rId8"/>
    <p:sldId id="383" r:id="rId9"/>
    <p:sldId id="384" r:id="rId10"/>
    <p:sldId id="374" r:id="rId11"/>
    <p:sldId id="385" r:id="rId12"/>
    <p:sldId id="377" r:id="rId13"/>
    <p:sldId id="386" r:id="rId14"/>
    <p:sldId id="387" r:id="rId15"/>
    <p:sldId id="315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70" r:id="rId25"/>
    <p:sldId id="402" r:id="rId26"/>
    <p:sldId id="403" r:id="rId27"/>
    <p:sldId id="404" r:id="rId28"/>
    <p:sldId id="405" r:id="rId29"/>
    <p:sldId id="396" r:id="rId30"/>
    <p:sldId id="406" r:id="rId31"/>
    <p:sldId id="397" r:id="rId32"/>
    <p:sldId id="407" r:id="rId33"/>
    <p:sldId id="398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399" r:id="rId42"/>
    <p:sldId id="415" r:id="rId43"/>
    <p:sldId id="416" r:id="rId44"/>
    <p:sldId id="417" r:id="rId45"/>
    <p:sldId id="418" r:id="rId46"/>
    <p:sldId id="400" r:id="rId47"/>
    <p:sldId id="419" r:id="rId48"/>
    <p:sldId id="420" r:id="rId49"/>
    <p:sldId id="421" r:id="rId50"/>
    <p:sldId id="422" r:id="rId51"/>
    <p:sldId id="378" r:id="rId52"/>
    <p:sldId id="401" r:id="rId53"/>
    <p:sldId id="423" r:id="rId54"/>
    <p:sldId id="424" r:id="rId55"/>
    <p:sldId id="425" r:id="rId56"/>
    <p:sldId id="426" r:id="rId57"/>
    <p:sldId id="427" r:id="rId58"/>
    <p:sldId id="428" r:id="rId59"/>
    <p:sldId id="429" r:id="rId60"/>
    <p:sldId id="430" r:id="rId61"/>
    <p:sldId id="431" r:id="rId62"/>
    <p:sldId id="432" r:id="rId63"/>
    <p:sldId id="433" r:id="rId64"/>
    <p:sldId id="434" r:id="rId65"/>
    <p:sldId id="435" r:id="rId66"/>
    <p:sldId id="436" r:id="rId67"/>
    <p:sldId id="437" r:id="rId68"/>
    <p:sldId id="438" r:id="rId69"/>
    <p:sldId id="439" r:id="rId70"/>
    <p:sldId id="342" r:id="rId71"/>
  </p:sldIdLst>
  <p:sldSz cx="9144000" cy="6858000" type="screen4x3"/>
  <p:notesSz cx="9144000" cy="51435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40" autoAdjust="0"/>
    <p:restoredTop sz="97311" autoAdjust="0"/>
  </p:normalViewPr>
  <p:slideViewPr>
    <p:cSldViewPr>
      <p:cViewPr varScale="1">
        <p:scale>
          <a:sx n="77" d="100"/>
          <a:sy n="77" d="100"/>
        </p:scale>
        <p:origin x="96" y="978"/>
      </p:cViewPr>
      <p:guideLst>
        <p:guide orient="horz" pos="384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2020-4-24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14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928052" y="403860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-1" y="4536206"/>
            <a:ext cx="9144000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3070325"/>
            <a:ext cx="9144000" cy="677108"/>
          </a:xfrm>
        </p:spPr>
        <p:txBody>
          <a:bodyPr/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E208D-ADA2-402A-A9D6-032D5BDEEF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3698" y="6318490"/>
            <a:ext cx="1183005" cy="3641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21EDF-1DE4-497D-9BFA-C1092D43DE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19846" y="6318490"/>
            <a:ext cx="1394656" cy="364168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0AE80A5B-656A-4912-8553-5ED159B18E1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Holder 2">
            <a:extLst>
              <a:ext uri="{FF2B5EF4-FFF2-40B4-BE49-F238E27FC236}">
                <a16:creationId xmlns:a16="http://schemas.microsoft.com/office/drawing/2014/main" id="{C97F5ECA-A77A-40B6-BF8F-F2A82638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827579" y="5461000"/>
            <a:ext cx="1001220" cy="107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5546427"/>
            <a:ext cx="9144000" cy="1079500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8535925" y="4648200"/>
            <a:ext cx="531876" cy="1016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827579" y="3048000"/>
            <a:ext cx="1402097" cy="14478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1400874"/>
            <a:ext cx="4724400" cy="1319144"/>
          </a:xfrm>
        </p:spPr>
        <p:txBody>
          <a:bodyPr/>
          <a:lstStyle>
            <a:lvl1pPr marL="342891" indent="-342891" algn="l">
              <a:lnSpc>
                <a:spcPct val="150000"/>
              </a:lnSpc>
              <a:spcAft>
                <a:spcPts val="80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9FD92A52-FEAA-4442-B24C-DFBD0B1938B7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" name="Holder 2">
            <a:extLst>
              <a:ext uri="{FF2B5EF4-FFF2-40B4-BE49-F238E27FC236}">
                <a16:creationId xmlns:a16="http://schemas.microsoft.com/office/drawing/2014/main" id="{A424263A-B13D-4168-B557-0808BE9E0A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学习目标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937379"/>
            <a:ext cx="9144000" cy="553997"/>
          </a:xfrm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1577340" y="1219200"/>
            <a:ext cx="5989320" cy="3976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 lIns="252000" rIns="252000" anchor="ctr"/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91472E6-B101-4C60-9A44-56E5BDA13E03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Holder 2">
            <a:extLst>
              <a:ext uri="{FF2B5EF4-FFF2-40B4-BE49-F238E27FC236}">
                <a16:creationId xmlns:a16="http://schemas.microsoft.com/office/drawing/2014/main" id="{3D9E8637-7446-4694-A4A9-F9335135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F60ED85-8164-4C45-AAC0-200471DA7321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Holder 2">
            <a:extLst>
              <a:ext uri="{FF2B5EF4-FFF2-40B4-BE49-F238E27FC236}">
                <a16:creationId xmlns:a16="http://schemas.microsoft.com/office/drawing/2014/main" id="{59E4ECF2-4801-4B14-857F-D5C8A1D7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037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678178" y="2710011"/>
            <a:ext cx="578739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784" algn="l"/>
                <a:tab pos="3282869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678178" y="4038601"/>
            <a:ext cx="4397503" cy="967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0856F89-5771-41FB-970E-68571E46436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807BA48F-DD9F-41E0-9B47-A44F6457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616376"/>
            <a:ext cx="91440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6" y="2182029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-1"/>
            <a:ext cx="9144000" cy="192000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6691499"/>
            <a:ext cx="4595648" cy="166501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67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67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9" y="6693978"/>
            <a:ext cx="4548353" cy="164212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67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67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67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/31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3" r:id="rId5"/>
    <p:sldLayoutId id="2147483672" r:id="rId6"/>
  </p:sldLayoutIdLst>
  <p:txStyles>
    <p:titleStyle>
      <a:lvl1pPr algn="ctr"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F570A8-D083-40D5-87E4-D82D14654E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514600"/>
            <a:ext cx="9144000" cy="150810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dirty="0"/>
              <a:t>第</a:t>
            </a:r>
            <a:r>
              <a:rPr lang="en-US" altLang="zh-CN" dirty="0"/>
              <a:t>05</a:t>
            </a:r>
            <a:r>
              <a:rPr lang="zh-CN" altLang="en-US" dirty="0"/>
              <a:t>讲</a:t>
            </a:r>
            <a:r>
              <a:rPr lang="en-US" altLang="zh-CN" dirty="0"/>
              <a:t> </a:t>
            </a:r>
            <a:r>
              <a:rPr lang="zh-CN" altLang="en-US" dirty="0"/>
              <a:t>矩阵乘向量的新视角</a:t>
            </a:r>
            <a:endParaRPr lang="en-US" altLang="zh-CN" dirty="0"/>
          </a:p>
          <a:p>
            <a:pPr>
              <a:spcAft>
                <a:spcPts val="1200"/>
              </a:spcAft>
            </a:pPr>
            <a:r>
              <a:rPr lang="en-US" altLang="zh-CN" dirty="0"/>
              <a:t>—— </a:t>
            </a:r>
            <a:r>
              <a:rPr lang="zh-CN" altLang="en-US" dirty="0"/>
              <a:t>变换基底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F30B52-06D7-4831-8AD2-CCC2CD32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坐标与变换</a:t>
            </a:r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矩阵乘法</a:t>
            </a:r>
            <a:r>
              <a:rPr lang="zh-CN" altLang="en-US" dirty="0"/>
              <a:t>的新视角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0143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159E3F1-ADD0-410B-940F-3CF44871C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589" y="5193178"/>
            <a:ext cx="3048000" cy="1432192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4127A-22E8-47CF-BA12-9493AA092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zh-CN" altLang="en-US" dirty="0">
                <a:solidFill>
                  <a:srgbClr val="0000FF"/>
                </a:solidFill>
              </a:rPr>
              <a:t>行</a:t>
            </a:r>
            <a:r>
              <a:rPr lang="zh-CN" altLang="en-US" dirty="0"/>
              <a:t>视角的矩阵乘法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AE43C9-22D7-4A27-ACD3-3A8EF952B84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085056"/>
          </a:xfrm>
        </p:spPr>
        <p:txBody>
          <a:bodyPr/>
          <a:lstStyle/>
          <a:p>
            <a:r>
              <a:rPr lang="zh-CN" altLang="en-US" dirty="0"/>
              <a:t>       下面我们来回顾一下</a:t>
            </a:r>
            <a:r>
              <a:rPr lang="zh-CN" altLang="en-US" dirty="0">
                <a:solidFill>
                  <a:srgbClr val="0000FF"/>
                </a:solidFill>
              </a:rPr>
              <a:t>矩阵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向量</a:t>
            </a:r>
            <a:r>
              <a:rPr lang="zh-CN" altLang="en-US" dirty="0"/>
              <a:t>相乘的运算法则。假设存在一个 𝑚 维向量 𝑥 和一个 𝑚</a:t>
            </a:r>
            <a:r>
              <a:rPr lang="en-US" altLang="zh-CN" dirty="0"/>
              <a:t>×</a:t>
            </a:r>
            <a:r>
              <a:rPr lang="zh-CN" altLang="en-US" dirty="0"/>
              <a:t>𝑛 的矩阵𝐴，它们相乘的规则如下：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不难发现，矩阵𝐴第𝑖行的行向量的各成分和列向量𝑥各成分分别相乘后再相加，得到的就是结果向量𝐴𝑥中的第𝑖个成分。</a:t>
            </a:r>
            <a:r>
              <a:rPr lang="zh-CN" altLang="en-US" dirty="0">
                <a:solidFill>
                  <a:srgbClr val="0000FF"/>
                </a:solidFill>
              </a:rPr>
              <a:t>这个计算方法就是多次应用了向量点乘的定义</a:t>
            </a:r>
            <a:r>
              <a:rPr lang="zh-CN" altLang="en-US" dirty="0"/>
              <a:t>式，即：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78E264-12C2-42AA-8AC8-CDABEDA0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矩阵乘法的新视角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09BFA8-B21A-4E81-B7EE-6B5C8AD70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438400"/>
            <a:ext cx="6866667" cy="1514286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20D78FD-C66F-4AE4-B9A6-5B104EB98461}"/>
              </a:ext>
            </a:extLst>
          </p:cNvPr>
          <p:cNvCxnSpPr/>
          <p:nvPr/>
        </p:nvCxnSpPr>
        <p:spPr>
          <a:xfrm>
            <a:off x="1866900" y="3200400"/>
            <a:ext cx="2057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4634E20-8ABA-4CC3-A1DA-18BE334C748B}"/>
              </a:ext>
            </a:extLst>
          </p:cNvPr>
          <p:cNvCxnSpPr>
            <a:cxnSpLocks/>
          </p:cNvCxnSpPr>
          <p:nvPr/>
        </p:nvCxnSpPr>
        <p:spPr>
          <a:xfrm>
            <a:off x="4572000" y="2590800"/>
            <a:ext cx="0" cy="1257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B250615F-2F41-40BE-9A15-7E83DD606D45}"/>
              </a:ext>
            </a:extLst>
          </p:cNvPr>
          <p:cNvSpPr/>
          <p:nvPr/>
        </p:nvSpPr>
        <p:spPr>
          <a:xfrm>
            <a:off x="5071664" y="2865521"/>
            <a:ext cx="2743185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96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4127A-22E8-47CF-BA12-9493AA092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zh-CN" altLang="en-US" dirty="0">
                <a:solidFill>
                  <a:srgbClr val="0000FF"/>
                </a:solidFill>
              </a:rPr>
              <a:t>列</a:t>
            </a:r>
            <a:r>
              <a:rPr lang="zh-CN" altLang="en-US" dirty="0"/>
              <a:t>视角的矩阵乘法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AE43C9-22D7-4A27-ACD3-3A8EF952B84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6965845"/>
          </a:xfrm>
        </p:spPr>
        <p:txBody>
          <a:bodyPr/>
          <a:lstStyle/>
          <a:p>
            <a:r>
              <a:rPr lang="zh-CN" altLang="en-US" dirty="0"/>
              <a:t>       依然以一个 𝑚 维向量 𝑥 和一个 𝑚</a:t>
            </a:r>
            <a:r>
              <a:rPr lang="en-US" altLang="zh-CN" dirty="0"/>
              <a:t>×</a:t>
            </a:r>
            <a:r>
              <a:rPr lang="zh-CN" altLang="en-US" dirty="0"/>
              <a:t>𝑛 的矩阵 𝐴 的乘法为例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dirty="0"/>
              <a:t>       </a:t>
            </a:r>
            <a:r>
              <a:rPr lang="zh-CN" altLang="en-US" dirty="0"/>
              <a:t>不难发现，矩阵</a:t>
            </a:r>
            <a:r>
              <a:rPr lang="en-US" altLang="zh-CN" dirty="0"/>
              <a:t>A</a:t>
            </a:r>
            <a:r>
              <a:rPr lang="zh-CN" altLang="en-US" dirty="0">
                <a:solidFill>
                  <a:srgbClr val="0000FF"/>
                </a:solidFill>
              </a:rPr>
              <a:t>第</a:t>
            </a:r>
            <a:r>
              <a:rPr lang="en-US" altLang="zh-CN" dirty="0">
                <a:solidFill>
                  <a:srgbClr val="0000FF"/>
                </a:solidFill>
              </a:rPr>
              <a:t>j</a:t>
            </a:r>
            <a:r>
              <a:rPr lang="zh-CN" altLang="en-US" dirty="0">
                <a:solidFill>
                  <a:srgbClr val="0000FF"/>
                </a:solidFill>
              </a:rPr>
              <a:t>列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列向量</a:t>
            </a:r>
            <a:r>
              <a:rPr lang="zh-CN" altLang="en-US" dirty="0"/>
              <a:t>的各成分和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列向量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zh-CN" altLang="en-US" dirty="0"/>
              <a:t>对应的</a:t>
            </a:r>
            <a:r>
              <a:rPr lang="zh-CN" altLang="en-US" dirty="0">
                <a:solidFill>
                  <a:srgbClr val="0000FF"/>
                </a:solidFill>
              </a:rPr>
              <a:t>第</a:t>
            </a:r>
            <a:r>
              <a:rPr lang="en-US" altLang="zh-CN" dirty="0">
                <a:solidFill>
                  <a:srgbClr val="0000FF"/>
                </a:solidFill>
              </a:rPr>
              <a:t>j</a:t>
            </a:r>
            <a:r>
              <a:rPr lang="zh-CN" altLang="en-US" dirty="0">
                <a:solidFill>
                  <a:srgbClr val="0000FF"/>
                </a:solidFill>
              </a:rPr>
              <a:t>行</a:t>
            </a:r>
            <a:r>
              <a:rPr lang="zh-CN" altLang="en-US" dirty="0"/>
              <a:t>相乘，得到的是结果向量</a:t>
            </a:r>
            <a:r>
              <a:rPr lang="en-US" altLang="zh-CN" dirty="0"/>
              <a:t>Ax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0000FF"/>
                </a:solidFill>
              </a:rPr>
              <a:t>第</a:t>
            </a:r>
            <a:r>
              <a:rPr lang="en-US" altLang="zh-CN" dirty="0">
                <a:solidFill>
                  <a:srgbClr val="0000FF"/>
                </a:solidFill>
              </a:rPr>
              <a:t>j</a:t>
            </a:r>
            <a:r>
              <a:rPr lang="zh-CN" altLang="en-US" dirty="0">
                <a:solidFill>
                  <a:srgbClr val="0000FF"/>
                </a:solidFill>
              </a:rPr>
              <a:t>个成分</a:t>
            </a:r>
            <a:r>
              <a:rPr lang="zh-CN" altLang="en-US" dirty="0"/>
              <a:t>。</a:t>
            </a:r>
            <a:r>
              <a:rPr lang="en-US" altLang="zh-CN" dirty="0"/>
              <a:t>Ax</a:t>
            </a:r>
            <a:r>
              <a:rPr lang="zh-CN" altLang="en-US" dirty="0"/>
              <a:t>相乘的运算就简化成了两个向量的点乘，即：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78E264-12C2-42AA-8AC8-CDABEDA0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矩阵乘法的新视角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BB058C3-F14B-4F43-B69C-63477EC8B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1" y="1981200"/>
            <a:ext cx="8895238" cy="130476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FD6AA04-D9C3-46E3-867A-844D5D91C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19" y="5012580"/>
            <a:ext cx="3450286" cy="1457547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67BB696-CF3E-452B-B60A-C616A4FD6456}"/>
              </a:ext>
            </a:extLst>
          </p:cNvPr>
          <p:cNvCxnSpPr>
            <a:cxnSpLocks/>
          </p:cNvCxnSpPr>
          <p:nvPr/>
        </p:nvCxnSpPr>
        <p:spPr>
          <a:xfrm>
            <a:off x="1524000" y="2133600"/>
            <a:ext cx="0" cy="1143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48CCAD2-84C4-4066-8971-4E04266F4467}"/>
              </a:ext>
            </a:extLst>
          </p:cNvPr>
          <p:cNvCxnSpPr/>
          <p:nvPr/>
        </p:nvCxnSpPr>
        <p:spPr>
          <a:xfrm>
            <a:off x="2667000" y="2633581"/>
            <a:ext cx="304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346838A4-3DAE-45C9-9487-D9C11525AA47}"/>
              </a:ext>
            </a:extLst>
          </p:cNvPr>
          <p:cNvSpPr/>
          <p:nvPr/>
        </p:nvSpPr>
        <p:spPr>
          <a:xfrm>
            <a:off x="4267200" y="1905000"/>
            <a:ext cx="914397" cy="1523993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05AF5A-2BCE-4D5B-B764-D37BF8CAEAD9}"/>
              </a:ext>
            </a:extLst>
          </p:cNvPr>
          <p:cNvSpPr txBox="1"/>
          <p:nvPr/>
        </p:nvSpPr>
        <p:spPr>
          <a:xfrm>
            <a:off x="4724398" y="4838911"/>
            <a:ext cx="3962400" cy="163121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accent6"/>
                </a:solidFill>
              </a:rPr>
              <a:t>       这个结果很有趣，从列的角度来看，矩阵</a:t>
            </a:r>
            <a:r>
              <a:rPr lang="en-US" altLang="zh-CN" sz="2000" dirty="0">
                <a:solidFill>
                  <a:schemeClr val="accent6"/>
                </a:solidFill>
              </a:rPr>
              <a:t>A</a:t>
            </a:r>
            <a:r>
              <a:rPr lang="zh-CN" altLang="en-US" sz="2000" dirty="0">
                <a:solidFill>
                  <a:schemeClr val="accent6"/>
                </a:solidFill>
              </a:rPr>
              <a:t>与向量</a:t>
            </a:r>
            <a:r>
              <a:rPr lang="en-US" altLang="zh-CN" sz="2000" dirty="0">
                <a:solidFill>
                  <a:schemeClr val="accent6"/>
                </a:solidFill>
              </a:rPr>
              <a:t>x</a:t>
            </a:r>
            <a:r>
              <a:rPr lang="zh-CN" altLang="en-US" sz="2000" dirty="0">
                <a:solidFill>
                  <a:schemeClr val="accent6"/>
                </a:solidFill>
              </a:rPr>
              <a:t>的乘法，实质上对</a:t>
            </a:r>
            <a:r>
              <a:rPr lang="zh-CN" altLang="en-US" sz="2000" b="1" dirty="0">
                <a:solidFill>
                  <a:srgbClr val="C00000"/>
                </a:solidFill>
              </a:rPr>
              <a:t>矩阵</a:t>
            </a:r>
            <a:r>
              <a:rPr lang="en-US" altLang="zh-CN" sz="2000" b="1" dirty="0">
                <a:solidFill>
                  <a:srgbClr val="C00000"/>
                </a:solidFill>
              </a:rPr>
              <a:t>A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的各个列向量</a:t>
            </a:r>
            <a:r>
              <a:rPr lang="zh-CN" altLang="en-US" sz="2000" dirty="0">
                <a:solidFill>
                  <a:schemeClr val="accent6"/>
                </a:solidFill>
              </a:rPr>
              <a:t>进行</a:t>
            </a:r>
            <a:r>
              <a:rPr lang="zh-CN" altLang="en-US" sz="2000" dirty="0">
                <a:solidFill>
                  <a:srgbClr val="0000FF"/>
                </a:solidFill>
              </a:rPr>
              <a:t>线性组合</a:t>
            </a:r>
            <a:r>
              <a:rPr lang="zh-CN" altLang="en-US" sz="2000" dirty="0">
                <a:solidFill>
                  <a:schemeClr val="accent6"/>
                </a:solidFill>
              </a:rPr>
              <a:t>的过程，每个列向量的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系数</a:t>
            </a:r>
            <a:r>
              <a:rPr lang="zh-CN" altLang="en-US" sz="2000" dirty="0">
                <a:solidFill>
                  <a:schemeClr val="accent6"/>
                </a:solidFill>
              </a:rPr>
              <a:t>就是</a:t>
            </a:r>
            <a:r>
              <a:rPr lang="zh-CN" altLang="en-US" sz="2000" b="1" dirty="0">
                <a:solidFill>
                  <a:srgbClr val="C00000"/>
                </a:solidFill>
              </a:rPr>
              <a:t>向量</a:t>
            </a:r>
            <a:r>
              <a:rPr lang="en-US" altLang="zh-CN" sz="2000" b="1" dirty="0">
                <a:solidFill>
                  <a:srgbClr val="C00000"/>
                </a:solidFill>
              </a:rPr>
              <a:t>x</a:t>
            </a:r>
            <a:r>
              <a:rPr lang="zh-CN" altLang="en-US" sz="2000" dirty="0">
                <a:solidFill>
                  <a:schemeClr val="accent6"/>
                </a:solidFill>
              </a:rPr>
              <a:t>的各个对应成分。</a:t>
            </a:r>
          </a:p>
        </p:txBody>
      </p:sp>
    </p:spTree>
    <p:extLst>
      <p:ext uri="{BB962C8B-B14F-4D97-AF65-F5344CB8AC3E}">
        <p14:creationId xmlns:p14="http://schemas.microsoft.com/office/powerpoint/2010/main" val="122038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4127A-22E8-47CF-BA12-9493AA092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例题讲解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7AE43C9-22D7-4A27-ACD3-3A8EF952B84D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4243498"/>
              </a:xfrm>
            </p:spPr>
            <p:txBody>
              <a:bodyPr/>
              <a:lstStyle/>
              <a:p>
                <a:r>
                  <a:rPr lang="en-US" altLang="zh-CN" b="1" dirty="0"/>
                  <a:t>【</a:t>
                </a:r>
                <a:r>
                  <a:rPr lang="zh-CN" altLang="en-US" b="1" dirty="0"/>
                  <a:t>例</a:t>
                </a:r>
                <a:r>
                  <a:rPr lang="en-US" altLang="zh-CN" b="1" dirty="0"/>
                  <a:t>5.2】</a:t>
                </a:r>
                <a:r>
                  <a:rPr lang="zh-CN" altLang="en-US" dirty="0"/>
                  <a:t>给出矩阵乘法：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通过乘法计算，最终所得到的结果向量是：</a:t>
                </a:r>
                <a:endParaRPr lang="en-US" altLang="zh-CN" dirty="0"/>
              </a:p>
              <a:p>
                <a:r>
                  <a:rPr lang="zh-CN" altLang="en-US" dirty="0"/>
                  <a:t>       位于矩阵第一列的列向量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的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倍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加上</a:t>
                </a:r>
                <a:r>
                  <a:rPr lang="zh-CN" altLang="en-US" dirty="0"/>
                  <a:t>位于第二列的列向量的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倍。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7AE43C9-22D7-4A27-ACD3-3A8EF952B8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4243498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0F78E264-12C2-42AA-8AC8-CDABEDA0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矩阵乘法的新视角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C3551F-CC8E-4155-A29C-500D5C463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762" y="1981200"/>
            <a:ext cx="4990476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4127A-22E8-47CF-BA12-9493AA092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小   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AE43C9-22D7-4A27-ACD3-3A8EF952B84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3549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综上所述，一个矩阵和一个向量相乘的过程可以理解为：</a:t>
            </a:r>
            <a:r>
              <a:rPr lang="zh-CN" altLang="en-US" dirty="0">
                <a:solidFill>
                  <a:srgbClr val="0000FF"/>
                </a:solidFill>
              </a:rPr>
              <a:t>对位于原矩阵各列的列向量重新进行线性组合的过程</a:t>
            </a:r>
            <a:r>
              <a:rPr lang="zh-CN" altLang="en-US" dirty="0"/>
              <a:t>，而在线性组合的运算过程中，结果中的</a:t>
            </a:r>
            <a:r>
              <a:rPr lang="zh-CN" altLang="en-US" dirty="0">
                <a:solidFill>
                  <a:srgbClr val="FF0000"/>
                </a:solidFill>
              </a:rPr>
              <a:t>各个系数</a:t>
            </a:r>
            <a:r>
              <a:rPr lang="zh-CN" altLang="en-US" dirty="0"/>
              <a:t>就是乘法运算的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列向量中所对应的各个成分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这是一种从列的角度去看待矩阵与向量乘法的新视角，对于理解空间坐标的概念非常有帮助。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78E264-12C2-42AA-8AC8-CDABEDA0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矩阵乘法的新视角</a:t>
            </a:r>
          </a:p>
        </p:txBody>
      </p:sp>
    </p:spTree>
    <p:extLst>
      <p:ext uri="{BB962C8B-B14F-4D97-AF65-F5344CB8AC3E}">
        <p14:creationId xmlns:p14="http://schemas.microsoft.com/office/powerpoint/2010/main" val="248797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zh-CN" altLang="en-US" dirty="0">
                <a:solidFill>
                  <a:srgbClr val="FF0000"/>
                </a:solidFill>
              </a:rPr>
              <a:t>基底变换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坐标变换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779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168F94C-1FE0-48CE-8573-2D7C9DF971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52108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在进行</a:t>
            </a:r>
            <a:r>
              <a:rPr lang="zh-CN" altLang="en-US" b="1" dirty="0"/>
              <a:t>坐标变换</a:t>
            </a:r>
            <a:r>
              <a:rPr lang="zh-CN" altLang="en-US" dirty="0"/>
              <a:t>的时候，我们有时候也会将其解释为</a:t>
            </a:r>
            <a:r>
              <a:rPr lang="zh-CN" altLang="en-US" dirty="0">
                <a:solidFill>
                  <a:srgbClr val="0000FF"/>
                </a:solidFill>
              </a:rPr>
              <a:t>基底变换</a:t>
            </a:r>
            <a:r>
              <a:rPr lang="zh-CN" altLang="en-US" dirty="0"/>
              <a:t>，事实上坐标变换和基底变换在某种程度上可以理解为是一回事。与此同时，我们也可以说这是向量的基底变换，因为在空间中，我们通常将</a:t>
            </a:r>
            <a:r>
              <a:rPr lang="zh-CN" altLang="en-US" dirty="0">
                <a:solidFill>
                  <a:srgbClr val="7030A0"/>
                </a:solidFill>
              </a:rPr>
              <a:t>向量</a:t>
            </a:r>
            <a:r>
              <a:rPr lang="zh-CN" altLang="en-US" dirty="0"/>
              <a:t>称成为</a:t>
            </a:r>
            <a:r>
              <a:rPr lang="zh-CN" altLang="en-US" dirty="0">
                <a:solidFill>
                  <a:srgbClr val="7030A0"/>
                </a:solidFill>
              </a:rPr>
              <a:t>坐</a:t>
            </a:r>
            <a:r>
              <a:rPr lang="zh-CN" altLang="en-US" dirty="0"/>
              <a:t>标。所不同的是，</a:t>
            </a:r>
            <a:r>
              <a:rPr lang="zh-CN" altLang="en-US" b="1" dirty="0"/>
              <a:t>基底变换</a:t>
            </a:r>
            <a:r>
              <a:rPr lang="zh-CN" altLang="en-US" dirty="0"/>
              <a:t>描述的是坐标的参照体系的变换，而</a:t>
            </a:r>
            <a:r>
              <a:rPr lang="zh-CN" altLang="en-US" b="1" dirty="0"/>
              <a:t>坐标变换</a:t>
            </a:r>
            <a:r>
              <a:rPr lang="zh-CN" altLang="en-US" dirty="0"/>
              <a:t>描述的是一个向量在不同坐标系下的具体的值。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简单的说，给定一个基于特定</a:t>
            </a:r>
            <a:r>
              <a:rPr lang="zh-CN" altLang="en-US" dirty="0">
                <a:solidFill>
                  <a:srgbClr val="FF0000"/>
                </a:solidFill>
              </a:rPr>
              <a:t>基底𝑈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坐标𝑥</a:t>
            </a:r>
            <a:r>
              <a:rPr lang="zh-CN" altLang="en-US" dirty="0"/>
              <a:t>，其坐标变换的实质就是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将该坐标 𝑥 从基底 𝑈 迁移到基底𝑉，得到新的坐标值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此处我们可以将坐标变换表示为</a:t>
            </a:r>
            <a:r>
              <a:rPr lang="zh-CN" altLang="en-US" dirty="0">
                <a:solidFill>
                  <a:srgbClr val="0000FF"/>
                </a:solidFill>
              </a:rPr>
              <a:t>： </a:t>
            </a:r>
            <a:r>
              <a:rPr lang="en-US" altLang="zh-CN" dirty="0">
                <a:solidFill>
                  <a:srgbClr val="0000FF"/>
                </a:solidFill>
              </a:rPr>
              <a:t>[</a:t>
            </a:r>
            <a:r>
              <a:rPr lang="zh-CN" altLang="en-US" dirty="0">
                <a:solidFill>
                  <a:srgbClr val="0000FF"/>
                </a:solidFill>
              </a:rPr>
              <a:t>𝑥</a:t>
            </a:r>
            <a:r>
              <a:rPr lang="en-US" altLang="zh-CN" dirty="0">
                <a:solidFill>
                  <a:srgbClr val="0000FF"/>
                </a:solidFill>
              </a:rPr>
              <a:t>]</a:t>
            </a:r>
            <a:r>
              <a:rPr lang="zh-CN" altLang="en-US" baseline="-25000" dirty="0">
                <a:solidFill>
                  <a:srgbClr val="0000FF"/>
                </a:solidFill>
              </a:rPr>
              <a:t>𝑈</a:t>
            </a:r>
            <a:r>
              <a:rPr lang="zh-CN" altLang="en-US" dirty="0">
                <a:solidFill>
                  <a:srgbClr val="0000FF"/>
                </a:solidFill>
              </a:rPr>
              <a:t>−</a:t>
            </a:r>
            <a:r>
              <a:rPr lang="en-US" altLang="zh-CN" dirty="0">
                <a:solidFill>
                  <a:srgbClr val="0000FF"/>
                </a:solidFill>
              </a:rPr>
              <a:t>&gt;[</a:t>
            </a:r>
            <a:r>
              <a:rPr lang="zh-CN" altLang="en-US" dirty="0">
                <a:solidFill>
                  <a:srgbClr val="0000FF"/>
                </a:solidFill>
              </a:rPr>
              <a:t>𝑥</a:t>
            </a:r>
            <a:r>
              <a:rPr lang="en-US" altLang="zh-CN" dirty="0">
                <a:solidFill>
                  <a:srgbClr val="0000FF"/>
                </a:solidFill>
              </a:rPr>
              <a:t>]</a:t>
            </a:r>
            <a:r>
              <a:rPr lang="zh-CN" altLang="en-US" baseline="-25000" dirty="0">
                <a:solidFill>
                  <a:srgbClr val="0000FF"/>
                </a:solidFill>
              </a:rPr>
              <a:t>𝑉</a:t>
            </a:r>
            <a:r>
              <a:rPr lang="zh-CN" altLang="en-US" baseline="-25000" dirty="0"/>
              <a:t>。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D12A99-440D-476F-BB37-579B7F29F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基于基底变换的坐标变换</a:t>
            </a:r>
          </a:p>
        </p:txBody>
      </p:sp>
    </p:spTree>
    <p:extLst>
      <p:ext uri="{BB962C8B-B14F-4D97-AF65-F5344CB8AC3E}">
        <p14:creationId xmlns:p14="http://schemas.microsoft.com/office/powerpoint/2010/main" val="1952312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168F94C-1FE0-48CE-8573-2D7C9DF971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19200"/>
            <a:ext cx="9144000" cy="300339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基于基底的坐标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从矩阵乘法的角度理解基底变换和坐标变换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从标准基开始的基底变换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从任意基开始的基底变换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一般向量空间的基底变换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D12A99-440D-476F-BB37-579B7F29F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基于基底变换的坐标变换</a:t>
            </a:r>
          </a:p>
        </p:txBody>
      </p:sp>
    </p:spTree>
    <p:extLst>
      <p:ext uri="{BB962C8B-B14F-4D97-AF65-F5344CB8AC3E}">
        <p14:creationId xmlns:p14="http://schemas.microsoft.com/office/powerpoint/2010/main" val="56545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D97E7A-63DD-499B-8587-135743578A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zh-CN" altLang="en-US" dirty="0"/>
              <a:t>基于基底的坐标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C3B82-A49C-4DCC-B738-232BD5EC68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35488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【</a:t>
            </a:r>
            <a:r>
              <a:rPr lang="zh-CN" altLang="en-US" b="1" dirty="0"/>
              <a:t>定义</a:t>
            </a:r>
            <a:r>
              <a:rPr lang="en-US" altLang="zh-CN" b="1" dirty="0"/>
              <a:t>】 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       </a:t>
            </a:r>
            <a:r>
              <a:rPr lang="zh-CN" altLang="en-US" dirty="0"/>
              <a:t>假设二维空间</a:t>
            </a:r>
            <a:r>
              <a:rPr lang="zh-CN" altLang="en-US" b="1" dirty="0"/>
              <a:t>𝑅</a:t>
            </a:r>
            <a:r>
              <a:rPr lang="en-US" altLang="zh-CN" baseline="30000" dirty="0"/>
              <a:t>2</a:t>
            </a:r>
            <a:r>
              <a:rPr lang="zh-CN" altLang="en-US" dirty="0"/>
              <a:t>存在标准基为</a:t>
            </a:r>
            <a:r>
              <a:rPr lang="zh-CN" altLang="en-US" dirty="0">
                <a:solidFill>
                  <a:srgbClr val="0000FF"/>
                </a:solidFill>
              </a:rPr>
              <a:t>𝑒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dirty="0">
                <a:solidFill>
                  <a:srgbClr val="0000FF"/>
                </a:solidFill>
              </a:rPr>
              <a:t>𝑒</a:t>
            </a:r>
            <a:r>
              <a:rPr lang="en-US" altLang="zh-CN" baseline="-25000" dirty="0">
                <a:solidFill>
                  <a:srgbClr val="0000FF"/>
                </a:solidFill>
              </a:rPr>
              <a:t>2</a:t>
            </a:r>
            <a:r>
              <a:rPr lang="zh-CN" altLang="en-US" dirty="0"/>
              <a:t>，任何</a:t>
            </a:r>
            <a:r>
              <a:rPr lang="zh-CN" altLang="en-US" b="1" dirty="0"/>
              <a:t>𝑅</a:t>
            </a:r>
            <a:r>
              <a:rPr lang="en-US" altLang="zh-CN" baseline="30000" dirty="0"/>
              <a:t>2</a:t>
            </a:r>
            <a:r>
              <a:rPr lang="zh-CN" altLang="en-US" dirty="0"/>
              <a:t>中的向量</a:t>
            </a:r>
            <a:r>
              <a:rPr lang="zh-CN" altLang="en-US" b="1" dirty="0"/>
              <a:t> 𝑥</a:t>
            </a:r>
            <a:r>
              <a:rPr lang="zh-CN" altLang="en-US" dirty="0"/>
              <a:t> 都可以表示为线性组合</a:t>
            </a:r>
            <a:r>
              <a:rPr lang="en-US" altLang="zh-CN" dirty="0"/>
              <a:t>: </a:t>
            </a:r>
            <a:r>
              <a:rPr lang="zh-CN" altLang="en-US" dirty="0">
                <a:solidFill>
                  <a:srgbClr val="FF0000"/>
                </a:solidFill>
              </a:rPr>
              <a:t>𝑥</a:t>
            </a:r>
            <a:r>
              <a:rPr lang="en-US" altLang="zh-CN" dirty="0">
                <a:solidFill>
                  <a:srgbClr val="0000FF"/>
                </a:solidFill>
              </a:rPr>
              <a:t>=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𝑥</a:t>
            </a:r>
            <a:r>
              <a:rPr lang="en-US" altLang="zh-CN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𝑒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+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𝑥</a:t>
            </a:r>
            <a:r>
              <a:rPr lang="en-US" altLang="zh-CN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𝑒</a:t>
            </a:r>
            <a:r>
              <a:rPr lang="en-US" altLang="zh-CN" baseline="-25000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。</a:t>
            </a:r>
            <a:r>
              <a:rPr lang="zh-CN" altLang="en-US" dirty="0"/>
              <a:t>标量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𝑥</a:t>
            </a:r>
            <a:r>
              <a:rPr lang="en-US" altLang="zh-CN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𝑥</a:t>
            </a:r>
            <a:r>
              <a:rPr lang="en-US" altLang="zh-CN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altLang="zh-CN" dirty="0"/>
              <a:t> </a:t>
            </a:r>
            <a:r>
              <a:rPr lang="zh-CN" altLang="en-US" dirty="0"/>
              <a:t>可以看成是 </a:t>
            </a:r>
            <a:r>
              <a:rPr lang="zh-CN" altLang="en-US" b="1" dirty="0"/>
              <a:t>𝑥</a:t>
            </a:r>
            <a:r>
              <a:rPr lang="zh-CN" altLang="en-US" dirty="0"/>
              <a:t> 在标准基下的坐标。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事实上，对任意</a:t>
            </a:r>
            <a:r>
              <a:rPr lang="zh-CN" altLang="en-US" b="1" dirty="0"/>
              <a:t>𝑅</a:t>
            </a:r>
            <a:r>
              <a:rPr lang="en-US" altLang="zh-CN" baseline="30000" dirty="0"/>
              <a:t>2</a:t>
            </a:r>
            <a:r>
              <a:rPr lang="zh-CN" altLang="en-US" dirty="0"/>
              <a:t>的基 </a:t>
            </a:r>
            <a:r>
              <a:rPr lang="en-US" altLang="zh-CN" dirty="0">
                <a:solidFill>
                  <a:srgbClr val="0000FF"/>
                </a:solidFill>
              </a:rPr>
              <a:t>{</a:t>
            </a:r>
            <a:r>
              <a:rPr lang="zh-CN" altLang="en-US" dirty="0">
                <a:solidFill>
                  <a:srgbClr val="0000FF"/>
                </a:solidFill>
              </a:rPr>
              <a:t>𝑦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dirty="0">
                <a:solidFill>
                  <a:srgbClr val="0000FF"/>
                </a:solidFill>
              </a:rPr>
              <a:t>𝑧</a:t>
            </a:r>
            <a:r>
              <a:rPr lang="en-US" altLang="zh-CN" dirty="0">
                <a:solidFill>
                  <a:srgbClr val="0000FF"/>
                </a:solidFill>
              </a:rPr>
              <a:t>} </a:t>
            </a:r>
            <a:r>
              <a:rPr lang="zh-CN" altLang="en-US" dirty="0"/>
              <a:t>，给定向量 𝑥 可唯一地表示为线性组合</a:t>
            </a:r>
            <a:r>
              <a:rPr lang="en-US" altLang="zh-CN" dirty="0"/>
              <a:t>: </a:t>
            </a:r>
            <a:r>
              <a:rPr lang="zh-CN" altLang="en-US" dirty="0"/>
              <a:t>𝑥</a:t>
            </a:r>
            <a:r>
              <a:rPr lang="en-US" altLang="zh-CN" dirty="0"/>
              <a:t>=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𝛼</a:t>
            </a:r>
            <a:r>
              <a:rPr lang="zh-CN" altLang="en-US" dirty="0">
                <a:solidFill>
                  <a:srgbClr val="0000FF"/>
                </a:solidFill>
              </a:rPr>
              <a:t>𝑦</a:t>
            </a:r>
            <a:r>
              <a:rPr lang="en-US" altLang="zh-CN" dirty="0"/>
              <a:t>+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𝛽</a:t>
            </a:r>
            <a:r>
              <a:rPr lang="zh-CN" altLang="en-US" dirty="0">
                <a:solidFill>
                  <a:srgbClr val="0000FF"/>
                </a:solidFill>
              </a:rPr>
              <a:t>𝑧</a:t>
            </a:r>
            <a:r>
              <a:rPr lang="zh-CN" altLang="en-US" dirty="0"/>
              <a:t>，标量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𝛼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𝛽</a:t>
            </a:r>
            <a:r>
              <a:rPr lang="zh-CN" altLang="en-US" dirty="0"/>
              <a:t>为 </a:t>
            </a:r>
            <a:r>
              <a:rPr lang="zh-CN" altLang="en-US" b="1" dirty="0"/>
              <a:t>𝑥 </a:t>
            </a:r>
            <a:r>
              <a:rPr lang="zh-CN" altLang="en-US" dirty="0"/>
              <a:t>相应于基</a:t>
            </a:r>
            <a:r>
              <a:rPr lang="en-US" altLang="zh-CN" dirty="0">
                <a:solidFill>
                  <a:srgbClr val="0000FF"/>
                </a:solidFill>
              </a:rPr>
              <a:t>{</a:t>
            </a:r>
            <a:r>
              <a:rPr lang="zh-CN" altLang="en-US" dirty="0">
                <a:solidFill>
                  <a:srgbClr val="0000FF"/>
                </a:solidFill>
              </a:rPr>
              <a:t>𝑦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dirty="0">
                <a:solidFill>
                  <a:srgbClr val="0000FF"/>
                </a:solidFill>
              </a:rPr>
              <a:t>𝑧</a:t>
            </a:r>
            <a:r>
              <a:rPr lang="en-US" altLang="zh-CN" dirty="0">
                <a:solidFill>
                  <a:srgbClr val="0000FF"/>
                </a:solidFill>
              </a:rPr>
              <a:t>}</a:t>
            </a:r>
            <a:r>
              <a:rPr lang="zh-CN" altLang="en-US" dirty="0"/>
              <a:t>的坐标。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3AFBD7E-5060-4257-8E2B-78C8D7D5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基于基底的坐标</a:t>
            </a:r>
          </a:p>
        </p:txBody>
      </p:sp>
    </p:spTree>
    <p:extLst>
      <p:ext uri="{BB962C8B-B14F-4D97-AF65-F5344CB8AC3E}">
        <p14:creationId xmlns:p14="http://schemas.microsoft.com/office/powerpoint/2010/main" val="2457128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D97E7A-63DD-499B-8587-135743578A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zh-CN" altLang="en-US" dirty="0"/>
              <a:t>基于基底的坐标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C3B82-A49C-4DCC-B738-232BD5EC68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35488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对基</a:t>
            </a:r>
            <a:r>
              <a:rPr lang="en-US" altLang="zh-CN" dirty="0">
                <a:solidFill>
                  <a:srgbClr val="0000FF"/>
                </a:solidFill>
              </a:rPr>
              <a:t>{</a:t>
            </a:r>
            <a:r>
              <a:rPr lang="zh-CN" altLang="en-US" dirty="0">
                <a:solidFill>
                  <a:srgbClr val="0000FF"/>
                </a:solidFill>
              </a:rPr>
              <a:t>𝑦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dirty="0">
                <a:solidFill>
                  <a:srgbClr val="0000FF"/>
                </a:solidFill>
              </a:rPr>
              <a:t>𝑧</a:t>
            </a:r>
            <a:r>
              <a:rPr lang="en-US" altLang="zh-CN" dirty="0">
                <a:solidFill>
                  <a:srgbClr val="0000FF"/>
                </a:solidFill>
              </a:rPr>
              <a:t>}</a:t>
            </a:r>
            <a:r>
              <a:rPr lang="zh-CN" altLang="en-US" dirty="0"/>
              <a:t>中的元素进行排序，使得 </a:t>
            </a:r>
            <a:r>
              <a:rPr lang="zh-CN" altLang="en-US" dirty="0">
                <a:solidFill>
                  <a:srgbClr val="0000FF"/>
                </a:solidFill>
              </a:rPr>
              <a:t>𝑦</a:t>
            </a:r>
            <a:r>
              <a:rPr lang="zh-CN" altLang="en-US" dirty="0"/>
              <a:t> 为第一个基向量，</a:t>
            </a:r>
            <a:r>
              <a:rPr lang="zh-CN" altLang="en-US" dirty="0">
                <a:solidFill>
                  <a:srgbClr val="0000FF"/>
                </a:solidFill>
              </a:rPr>
              <a:t>𝑧</a:t>
            </a:r>
            <a:r>
              <a:rPr lang="zh-CN" altLang="en-US" dirty="0"/>
              <a:t> 为第二个基向量，并将这个有序的基记为 </a:t>
            </a:r>
            <a:r>
              <a:rPr lang="en-US" altLang="zh-CN" dirty="0">
                <a:solidFill>
                  <a:srgbClr val="0000FF"/>
                </a:solidFill>
              </a:rPr>
              <a:t>[</a:t>
            </a:r>
            <a:r>
              <a:rPr lang="zh-CN" altLang="en-US" dirty="0">
                <a:solidFill>
                  <a:srgbClr val="0000FF"/>
                </a:solidFill>
              </a:rPr>
              <a:t>𝑦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dirty="0">
                <a:solidFill>
                  <a:srgbClr val="0000FF"/>
                </a:solidFill>
              </a:rPr>
              <a:t>𝑧</a:t>
            </a:r>
            <a:r>
              <a:rPr lang="en-US" altLang="zh-CN" dirty="0">
                <a:solidFill>
                  <a:srgbClr val="0000FF"/>
                </a:solidFill>
              </a:rPr>
              <a:t>] </a:t>
            </a:r>
            <a:r>
              <a:rPr lang="zh-CN" altLang="en-US" dirty="0"/>
              <a:t>。然后称向量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𝛼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𝛽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zh-CN" altLang="en-US" baseline="30000" dirty="0"/>
              <a:t>𝑇</a:t>
            </a:r>
            <a:r>
              <a:rPr lang="zh-CN" altLang="en-US" dirty="0"/>
              <a:t>为 </a:t>
            </a:r>
            <a:r>
              <a:rPr lang="zh-CN" altLang="en-US" b="1" dirty="0"/>
              <a:t>𝑥</a:t>
            </a:r>
            <a:r>
              <a:rPr lang="zh-CN" altLang="en-US" dirty="0"/>
              <a:t> 对应于 </a:t>
            </a:r>
            <a:r>
              <a:rPr lang="en-US" altLang="zh-CN" dirty="0">
                <a:solidFill>
                  <a:srgbClr val="0000FF"/>
                </a:solidFill>
              </a:rPr>
              <a:t>[</a:t>
            </a:r>
            <a:r>
              <a:rPr lang="zh-CN" altLang="en-US" dirty="0">
                <a:solidFill>
                  <a:srgbClr val="0000FF"/>
                </a:solidFill>
              </a:rPr>
              <a:t>𝑦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dirty="0">
                <a:solidFill>
                  <a:srgbClr val="0000FF"/>
                </a:solidFill>
              </a:rPr>
              <a:t>𝑧</a:t>
            </a:r>
            <a:r>
              <a:rPr lang="en-US" altLang="zh-CN" dirty="0">
                <a:solidFill>
                  <a:srgbClr val="0000FF"/>
                </a:solidFill>
              </a:rPr>
              <a:t>] </a:t>
            </a:r>
            <a:r>
              <a:rPr lang="zh-CN" altLang="en-US" dirty="0"/>
              <a:t>的坐标向量。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注意，如果交换基向量的顺序为</a:t>
            </a:r>
            <a:r>
              <a:rPr lang="en-US" altLang="zh-CN" dirty="0">
                <a:solidFill>
                  <a:srgbClr val="0000FF"/>
                </a:solidFill>
              </a:rPr>
              <a:t>[</a:t>
            </a:r>
            <a:r>
              <a:rPr lang="zh-CN" altLang="en-US" dirty="0">
                <a:solidFill>
                  <a:srgbClr val="0000FF"/>
                </a:solidFill>
              </a:rPr>
              <a:t>𝑧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dirty="0">
                <a:solidFill>
                  <a:srgbClr val="0000FF"/>
                </a:solidFill>
              </a:rPr>
              <a:t>𝑦</a:t>
            </a:r>
            <a:r>
              <a:rPr lang="en-US" altLang="zh-CN" dirty="0">
                <a:solidFill>
                  <a:srgbClr val="0000FF"/>
                </a:solidFill>
              </a:rPr>
              <a:t>]</a:t>
            </a:r>
            <a:r>
              <a:rPr lang="zh-CN" altLang="en-US" dirty="0"/>
              <a:t>，则必须同时交换坐标向量。</a:t>
            </a:r>
            <a:r>
              <a:rPr lang="zh-CN" altLang="en-US" b="1" dirty="0"/>
              <a:t>𝑥</a:t>
            </a:r>
            <a:r>
              <a:rPr lang="zh-CN" altLang="en-US" dirty="0"/>
              <a:t> 对应于 </a:t>
            </a:r>
            <a:r>
              <a:rPr lang="en-US" altLang="zh-CN" dirty="0">
                <a:solidFill>
                  <a:srgbClr val="0000FF"/>
                </a:solidFill>
              </a:rPr>
              <a:t>[</a:t>
            </a:r>
            <a:r>
              <a:rPr lang="zh-CN" altLang="en-US" dirty="0">
                <a:solidFill>
                  <a:srgbClr val="0000FF"/>
                </a:solidFill>
              </a:rPr>
              <a:t>𝑧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dirty="0">
                <a:solidFill>
                  <a:srgbClr val="0000FF"/>
                </a:solidFill>
              </a:rPr>
              <a:t>𝑦</a:t>
            </a:r>
            <a:r>
              <a:rPr lang="en-US" altLang="zh-CN" dirty="0">
                <a:solidFill>
                  <a:srgbClr val="0000FF"/>
                </a:solidFill>
              </a:rPr>
              <a:t>] </a:t>
            </a:r>
            <a:r>
              <a:rPr lang="zh-CN" altLang="en-US" dirty="0"/>
              <a:t>的坐标向量为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𝛽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𝛼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zh-CN" altLang="en-US" baseline="30000" dirty="0"/>
              <a:t>𝑇</a:t>
            </a:r>
            <a:r>
              <a:rPr lang="zh-CN" altLang="en-US" dirty="0"/>
              <a:t> 。当使用下标基时，例如 </a:t>
            </a:r>
            <a:r>
              <a:rPr lang="en-US" altLang="zh-CN" dirty="0">
                <a:solidFill>
                  <a:srgbClr val="0000FF"/>
                </a:solidFill>
              </a:rPr>
              <a:t>{</a:t>
            </a:r>
            <a:r>
              <a:rPr lang="zh-CN" altLang="en-US" dirty="0">
                <a:solidFill>
                  <a:srgbClr val="0000FF"/>
                </a:solidFill>
              </a:rPr>
              <a:t>𝑢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dirty="0">
                <a:solidFill>
                  <a:srgbClr val="0000FF"/>
                </a:solidFill>
              </a:rPr>
              <a:t>𝑢</a:t>
            </a:r>
            <a:r>
              <a:rPr lang="en-US" altLang="zh-CN" baseline="-25000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}</a:t>
            </a:r>
            <a:r>
              <a:rPr lang="zh-CN" altLang="en-US" dirty="0"/>
              <a:t>，下标就表示基向量的一个顺序。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3AFBD7E-5060-4257-8E2B-78C8D7D5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基于基底的坐标</a:t>
            </a:r>
          </a:p>
        </p:txBody>
      </p:sp>
    </p:spTree>
    <p:extLst>
      <p:ext uri="{BB962C8B-B14F-4D97-AF65-F5344CB8AC3E}">
        <p14:creationId xmlns:p14="http://schemas.microsoft.com/office/powerpoint/2010/main" val="4364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498071-34C4-4750-B6C7-087BE20F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本章要点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CE41EB-45B4-4025-86B9-3542BE3E266A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0" y="818939"/>
            <a:ext cx="9144000" cy="52201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理解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基底变化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和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坐标变换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的原理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学会从将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-apple-system"/>
              </a:rPr>
              <a:t>标准基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STIXMathJax_Main"/>
              </a:rPr>
              <a:t>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STIXMathJax_Normal-italic"/>
              </a:rPr>
              <a:t>𝑒</a:t>
            </a:r>
            <a:r>
              <a:rPr kumimoji="0" lang="zh-CN" altLang="zh-CN" sz="2800" b="0" i="0" u="none" strike="noStrike" cap="none" normalizeH="0" baseline="-2500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STIXMathJax_Main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STIXMathJax_Main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STIXMathJax_Normal-italic"/>
              </a:rPr>
              <a:t>𝑒</a:t>
            </a:r>
            <a:r>
              <a:rPr kumimoji="0" lang="zh-CN" altLang="zh-CN" sz="2800" b="0" i="0" u="none" strike="noStrike" cap="none" normalizeH="0" baseline="-2500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STIXMathJax_Main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STIXMathJax_Main"/>
              </a:rPr>
              <a:t>]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下的坐标迁移到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特定基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Normal-italic"/>
              </a:rPr>
              <a:t>𝑢</a:t>
            </a:r>
            <a:r>
              <a:rPr kumimoji="0" lang="zh-CN" altLang="zh-CN" sz="2800" b="0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Normal-italic"/>
              </a:rPr>
              <a:t>𝑢</a:t>
            </a:r>
            <a:r>
              <a:rPr kumimoji="0" lang="zh-CN" altLang="zh-CN" sz="2800" b="0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]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，并求转移矩阵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学会从将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特定基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Normal-italic"/>
              </a:rPr>
              <a:t>𝑢</a:t>
            </a:r>
            <a:r>
              <a:rPr kumimoji="0" lang="zh-CN" altLang="zh-CN" sz="2800" b="0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Normal-italic"/>
              </a:rPr>
              <a:t>𝑢</a:t>
            </a:r>
            <a:r>
              <a:rPr kumimoji="0" lang="zh-CN" altLang="zh-CN" sz="2800" b="0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]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下的坐标迁移到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-apple-system"/>
              </a:rPr>
              <a:t>标准基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STIXMathJax_Main"/>
              </a:rPr>
              <a:t>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STIXMathJax_Normal-italic"/>
              </a:rPr>
              <a:t>𝑒</a:t>
            </a:r>
            <a:r>
              <a:rPr kumimoji="0" lang="zh-CN" altLang="zh-CN" sz="2800" b="0" i="0" u="none" strike="noStrike" cap="none" normalizeH="0" baseline="-2500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STIXMathJax_Main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STIXMathJax_Main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STIXMathJax_Normal-italic"/>
              </a:rPr>
              <a:t>𝑒</a:t>
            </a:r>
            <a:r>
              <a:rPr kumimoji="0" lang="zh-CN" altLang="zh-CN" sz="2800" b="0" i="0" u="none" strike="noStrike" cap="none" normalizeH="0" baseline="-2500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STIXMathJax_Main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STIXMathJax_Main"/>
              </a:rPr>
              <a:t>]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，并求转移矩阵</a:t>
            </a:r>
          </a:p>
          <a:p>
            <a:pPr marL="457200" lvl="0" indent="-4572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学会从将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特定基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Normal-italic"/>
              </a:rPr>
              <a:t>𝑢</a:t>
            </a:r>
            <a:r>
              <a:rPr kumimoji="0" lang="zh-CN" altLang="zh-CN" sz="2800" b="0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Normal-italic"/>
              </a:rPr>
              <a:t>𝑢</a:t>
            </a:r>
            <a:r>
              <a:rPr kumimoji="0" lang="zh-CN" altLang="zh-CN" sz="2800" b="0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]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下的坐标迁移到</a:t>
            </a:r>
            <a:r>
              <a:rPr lang="zh-CN" altLang="zh-CN" sz="2800" dirty="0">
                <a:solidFill>
                  <a:srgbClr val="FF0000"/>
                </a:solidFill>
                <a:ea typeface="-apple-system"/>
              </a:rPr>
              <a:t>特定基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Normal-italic"/>
              </a:rPr>
              <a:t>𝑣</a:t>
            </a:r>
            <a:r>
              <a:rPr kumimoji="0" lang="zh-CN" altLang="zh-CN" sz="2800" b="0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Normal-italic"/>
              </a:rPr>
              <a:t>𝑣</a:t>
            </a:r>
            <a:r>
              <a:rPr kumimoji="0" lang="zh-CN" altLang="zh-CN" sz="2800" b="0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TIXMathJax_Main"/>
              </a:rPr>
              <a:t>]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，并求转移矩阵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重点掌握配合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-apple-system"/>
              </a:rPr>
              <a:t>Python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描述实现上述功能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D97E7A-63DD-499B-8587-135743578A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zh-CN" altLang="en-US" dirty="0"/>
              <a:t>例题讲解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C3B82-A49C-4DCC-B738-232BD5EC68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2164531"/>
          </a:xfrm>
        </p:spPr>
        <p:txBody>
          <a:bodyPr/>
          <a:lstStyle/>
          <a:p>
            <a:r>
              <a:rPr lang="en-US" altLang="zh-CN" b="1" dirty="0"/>
              <a:t>【</a:t>
            </a:r>
            <a:r>
              <a:rPr lang="zh-CN" altLang="en-US" b="1" dirty="0"/>
              <a:t>例</a:t>
            </a:r>
            <a:r>
              <a:rPr lang="en-US" altLang="zh-CN" b="1" dirty="0"/>
              <a:t>5.3】 </a:t>
            </a:r>
            <a:r>
              <a:rPr lang="zh-CN" altLang="en-US" dirty="0"/>
              <a:t>令 𝑦</a:t>
            </a:r>
            <a:r>
              <a:rPr lang="en-US" altLang="zh-CN" dirty="0"/>
              <a:t>=(2,1)</a:t>
            </a:r>
            <a:r>
              <a:rPr lang="zh-CN" altLang="en-US" baseline="30000" dirty="0"/>
              <a:t>𝑇</a:t>
            </a:r>
            <a:r>
              <a:rPr lang="zh-CN" altLang="en-US" dirty="0"/>
              <a:t>，𝑧</a:t>
            </a:r>
            <a:r>
              <a:rPr lang="en-US" altLang="zh-CN" dirty="0"/>
              <a:t>=(1,4)</a:t>
            </a:r>
            <a:r>
              <a:rPr lang="zh-CN" altLang="en-US" baseline="30000" dirty="0"/>
              <a:t>𝑇</a:t>
            </a:r>
            <a:r>
              <a:rPr lang="zh-CN" altLang="en-US" dirty="0"/>
              <a:t> 。向量</a:t>
            </a:r>
            <a:r>
              <a:rPr lang="en-US" altLang="zh-CN" dirty="0"/>
              <a:t>y</a:t>
            </a:r>
            <a:r>
              <a:rPr lang="zh-CN" altLang="en-US" dirty="0"/>
              <a:t>和</a:t>
            </a:r>
            <a:r>
              <a:rPr lang="en-US" altLang="zh-CN" dirty="0"/>
              <a:t>z</a:t>
            </a:r>
            <a:r>
              <a:rPr lang="zh-CN" altLang="en-US" dirty="0"/>
              <a:t>线性无关，且构成</a:t>
            </a:r>
            <a:r>
              <a:rPr lang="zh-CN" altLang="en-US" b="1" dirty="0"/>
              <a:t>𝑅</a:t>
            </a:r>
            <a:r>
              <a:rPr lang="en-US" altLang="zh-CN" baseline="30000" dirty="0"/>
              <a:t>2</a:t>
            </a:r>
            <a:r>
              <a:rPr lang="zh-CN" altLang="en-US" dirty="0"/>
              <a:t>的一组基。向量 𝑥</a:t>
            </a:r>
            <a:r>
              <a:rPr lang="en-US" altLang="zh-CN" dirty="0"/>
              <a:t>=(7,7)</a:t>
            </a:r>
            <a:r>
              <a:rPr lang="zh-CN" altLang="en-US" baseline="30000" dirty="0"/>
              <a:t>𝑇</a:t>
            </a:r>
            <a:r>
              <a:rPr lang="zh-CN" altLang="en-US" dirty="0"/>
              <a:t> 可写为线性组合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7030A0"/>
                </a:solidFill>
              </a:rPr>
              <a:t>x=3y+z</a:t>
            </a:r>
            <a:r>
              <a:rPr lang="zh-CN" altLang="en-US" dirty="0"/>
              <a:t>。此处，</a:t>
            </a:r>
            <a:r>
              <a:rPr lang="en-US" altLang="zh-CN" dirty="0"/>
              <a:t>x</a:t>
            </a:r>
            <a:r>
              <a:rPr lang="zh-CN" altLang="en-US" dirty="0"/>
              <a:t>相应于</a:t>
            </a:r>
            <a:r>
              <a:rPr lang="en-US" altLang="zh-CN" dirty="0"/>
              <a:t>[y, z]</a:t>
            </a:r>
            <a:r>
              <a:rPr lang="zh-CN" altLang="en-US" dirty="0"/>
              <a:t>的坐标向量是 </a:t>
            </a:r>
            <a:r>
              <a:rPr lang="en-US" altLang="zh-CN" dirty="0"/>
              <a:t>(3,1)</a:t>
            </a:r>
            <a:r>
              <a:rPr lang="zh-CN" altLang="en-US" baseline="30000" dirty="0"/>
              <a:t>𝑇</a:t>
            </a:r>
            <a:r>
              <a:rPr lang="zh-CN" altLang="en-US" dirty="0"/>
              <a:t>。从几何上看，坐标向量表示如何从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原点</a:t>
            </a:r>
            <a:r>
              <a:rPr lang="zh-CN" altLang="en-US" dirty="0"/>
              <a:t>移动到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点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(7,7)</a:t>
            </a:r>
            <a:r>
              <a:rPr lang="zh-CN" altLang="en-US" dirty="0"/>
              <a:t>，即</a:t>
            </a:r>
            <a:r>
              <a:rPr lang="zh-CN" altLang="en-US" dirty="0">
                <a:solidFill>
                  <a:srgbClr val="0000FF"/>
                </a:solidFill>
              </a:rPr>
              <a:t>首先</a:t>
            </a:r>
            <a:r>
              <a:rPr lang="zh-CN" altLang="en-US" dirty="0"/>
              <a:t>沿着</a:t>
            </a:r>
            <a:r>
              <a:rPr lang="en-US" altLang="zh-CN" dirty="0"/>
              <a:t>y</a:t>
            </a:r>
            <a:r>
              <a:rPr lang="zh-CN" altLang="en-US" dirty="0"/>
              <a:t>方向，</a:t>
            </a:r>
            <a:r>
              <a:rPr lang="zh-CN" altLang="en-US" dirty="0">
                <a:solidFill>
                  <a:srgbClr val="0000FF"/>
                </a:solidFill>
              </a:rPr>
              <a:t>然后</a:t>
            </a:r>
            <a:r>
              <a:rPr lang="zh-CN" altLang="en-US" dirty="0"/>
              <a:t>沿着</a:t>
            </a:r>
            <a:r>
              <a:rPr lang="en-US" altLang="zh-CN" dirty="0"/>
              <a:t>z</a:t>
            </a:r>
            <a:r>
              <a:rPr lang="zh-CN" altLang="en-US" dirty="0"/>
              <a:t>方向。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3AFBD7E-5060-4257-8E2B-78C8D7D5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基于基底的坐标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F2923FC-15FF-4827-85A0-2B189FB26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42" y="3657600"/>
            <a:ext cx="3396916" cy="25457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6E9FE9F-E611-4B07-A48D-CAE90A6F1883}"/>
              </a:ext>
            </a:extLst>
          </p:cNvPr>
          <p:cNvSpPr txBox="1"/>
          <p:nvPr/>
        </p:nvSpPr>
        <p:spPr>
          <a:xfrm>
            <a:off x="76200" y="3352800"/>
            <a:ext cx="5334000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       如果把</a:t>
            </a:r>
            <a:r>
              <a:rPr lang="en-US" altLang="zh-CN" dirty="0">
                <a:latin typeface="+mj-ea"/>
                <a:ea typeface="+mj-ea"/>
              </a:rPr>
              <a:t>z</a:t>
            </a:r>
            <a:r>
              <a:rPr lang="zh-CN" altLang="en-US" dirty="0">
                <a:latin typeface="+mj-ea"/>
                <a:ea typeface="+mj-ea"/>
              </a:rPr>
              <a:t>看作是第一个基向量，</a:t>
            </a:r>
            <a:r>
              <a:rPr lang="en-US" altLang="zh-CN" dirty="0">
                <a:latin typeface="+mj-ea"/>
                <a:ea typeface="+mj-ea"/>
              </a:rPr>
              <a:t>y</a:t>
            </a:r>
            <a:r>
              <a:rPr lang="zh-CN" altLang="en-US" dirty="0">
                <a:latin typeface="+mj-ea"/>
                <a:ea typeface="+mj-ea"/>
              </a:rPr>
              <a:t>是第二个基向量，则：</a:t>
            </a:r>
            <a:r>
              <a:rPr lang="en-US" altLang="zh-CN" dirty="0">
                <a:solidFill>
                  <a:srgbClr val="7030A0"/>
                </a:solidFill>
                <a:latin typeface="+mj-ea"/>
                <a:ea typeface="+mj-ea"/>
                <a:cs typeface="Times New Roman" panose="02020603050405020304" pitchFamily="18" charset="0"/>
              </a:rPr>
              <a:t>x=z+3y</a:t>
            </a:r>
            <a:r>
              <a:rPr lang="zh-CN" altLang="en-US" dirty="0">
                <a:latin typeface="+mj-ea"/>
                <a:ea typeface="+mj-ea"/>
              </a:rPr>
              <a:t>。</a:t>
            </a:r>
            <a:r>
              <a:rPr lang="en-US" altLang="zh-CN" dirty="0">
                <a:latin typeface="+mj-ea"/>
                <a:ea typeface="+mj-ea"/>
              </a:rPr>
              <a:t>x</a:t>
            </a:r>
            <a:r>
              <a:rPr lang="zh-CN" altLang="en-US" dirty="0">
                <a:latin typeface="+mj-ea"/>
                <a:ea typeface="+mj-ea"/>
              </a:rPr>
              <a:t>对应于</a:t>
            </a:r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</a:rPr>
              <a:t>有序基</a:t>
            </a:r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[z, y]</a:t>
            </a:r>
            <a:r>
              <a:rPr lang="zh-CN" altLang="en-US" dirty="0">
                <a:latin typeface="+mj-ea"/>
                <a:ea typeface="+mj-ea"/>
              </a:rPr>
              <a:t>的坐标向量为</a:t>
            </a:r>
            <a:r>
              <a:rPr lang="en-US" altLang="zh-CN" dirty="0">
                <a:latin typeface="+mj-ea"/>
                <a:ea typeface="+mj-ea"/>
              </a:rPr>
              <a:t>(1,3)</a:t>
            </a:r>
            <a:r>
              <a:rPr lang="zh-CN" altLang="en-US" baseline="30000" dirty="0">
                <a:latin typeface="+mj-ea"/>
                <a:ea typeface="+mj-ea"/>
              </a:rPr>
              <a:t>𝑇</a:t>
            </a:r>
            <a:r>
              <a:rPr lang="zh-CN" altLang="en-US" dirty="0">
                <a:latin typeface="+mj-ea"/>
                <a:ea typeface="+mj-ea"/>
              </a:rPr>
              <a:t> 。从几何上看，这个向量告诉我们如何从原点移动到点</a:t>
            </a:r>
            <a:r>
              <a:rPr lang="en-US" altLang="zh-CN" dirty="0">
                <a:latin typeface="+mj-ea"/>
                <a:ea typeface="+mj-ea"/>
              </a:rPr>
              <a:t>(7,7)</a:t>
            </a:r>
            <a:r>
              <a:rPr lang="zh-CN" altLang="en-US" dirty="0">
                <a:latin typeface="+mj-ea"/>
                <a:ea typeface="+mj-ea"/>
              </a:rPr>
              <a:t>，即首先沿着</a:t>
            </a:r>
            <a:r>
              <a:rPr lang="en-US" altLang="zh-CN" dirty="0">
                <a:latin typeface="+mj-ea"/>
                <a:ea typeface="+mj-ea"/>
              </a:rPr>
              <a:t>z</a:t>
            </a:r>
            <a:r>
              <a:rPr lang="zh-CN" altLang="en-US" dirty="0">
                <a:latin typeface="+mj-ea"/>
                <a:ea typeface="+mj-ea"/>
              </a:rPr>
              <a:t>方向，然后沿着</a:t>
            </a:r>
            <a:r>
              <a:rPr lang="en-US" altLang="zh-CN" dirty="0">
                <a:latin typeface="+mj-ea"/>
                <a:ea typeface="+mj-ea"/>
              </a:rPr>
              <a:t>y</a:t>
            </a:r>
            <a:r>
              <a:rPr lang="zh-CN" altLang="en-US" dirty="0">
                <a:latin typeface="+mj-ea"/>
                <a:ea typeface="+mj-ea"/>
              </a:rPr>
              <a:t>方向移动。</a:t>
            </a:r>
          </a:p>
        </p:txBody>
      </p:sp>
    </p:spTree>
    <p:extLst>
      <p:ext uri="{BB962C8B-B14F-4D97-AF65-F5344CB8AC3E}">
        <p14:creationId xmlns:p14="http://schemas.microsoft.com/office/powerpoint/2010/main" val="185500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D97E7A-63DD-499B-8587-135743578A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zh-CN" altLang="en-US" dirty="0"/>
              <a:t>例题讲解：人口迁移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AC3B82-A49C-4DCC-B738-232BD5EC685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039485"/>
              </a:xfrm>
            </p:spPr>
            <p:txBody>
              <a:bodyPr/>
              <a:lstStyle/>
              <a:p>
                <a:r>
                  <a:rPr lang="en-US" altLang="zh-CN" b="1" dirty="0"/>
                  <a:t>【</a:t>
                </a:r>
                <a:r>
                  <a:rPr lang="zh-CN" altLang="en-US" b="1" dirty="0"/>
                  <a:t>例</a:t>
                </a:r>
                <a:r>
                  <a:rPr lang="en-US" altLang="zh-CN" b="1" dirty="0"/>
                  <a:t>5.4】</a:t>
                </a:r>
                <a:r>
                  <a:rPr lang="zh-CN" altLang="en-US" dirty="0"/>
                  <a:t>假设一个大城市的总人口保持相对固定；然而，每年</a:t>
                </a:r>
                <a:r>
                  <a:rPr lang="en-US" altLang="zh-CN" dirty="0"/>
                  <a:t>6%</a:t>
                </a:r>
                <a:r>
                  <a:rPr lang="zh-CN" altLang="en-US" dirty="0"/>
                  <a:t>的人从城市搬到郊区，</a:t>
                </a:r>
                <a:r>
                  <a:rPr lang="en-US" altLang="zh-CN" dirty="0"/>
                  <a:t>2%</a:t>
                </a:r>
                <a:r>
                  <a:rPr lang="zh-CN" altLang="en-US" dirty="0"/>
                  <a:t>的的人从郊区搬到城市。如果初始时，</a:t>
                </a:r>
                <a:r>
                  <a:rPr lang="en-US" altLang="zh-CN" dirty="0"/>
                  <a:t>30%</a:t>
                </a:r>
                <a:r>
                  <a:rPr lang="zh-CN" altLang="en-US" dirty="0"/>
                  <a:t>的人生活在城市，</a:t>
                </a:r>
                <a:r>
                  <a:rPr lang="en-US" altLang="zh-CN" dirty="0"/>
                  <a:t>70%</a:t>
                </a:r>
                <a:r>
                  <a:rPr lang="zh-CN" altLang="en-US" dirty="0"/>
                  <a:t>的人生活中郊区，那么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年后这些比例有什么变化？</a:t>
                </a:r>
                <a:r>
                  <a:rPr lang="en-US" altLang="zh-CN" dirty="0"/>
                  <a:t>30</a:t>
                </a:r>
                <a:r>
                  <a:rPr lang="zh-CN" altLang="en-US" dirty="0"/>
                  <a:t>年后呢？</a:t>
                </a:r>
                <a:r>
                  <a:rPr lang="en-US" altLang="zh-CN" dirty="0"/>
                  <a:t>50</a:t>
                </a:r>
                <a:r>
                  <a:rPr lang="zh-CN" altLang="en-US" dirty="0"/>
                  <a:t>年后呢？长时过程意味着什么？</a:t>
                </a:r>
                <a:endParaRPr lang="en-US" altLang="zh-CN" dirty="0"/>
              </a:p>
              <a:p>
                <a:pPr>
                  <a:spcBef>
                    <a:spcPts val="1200"/>
                  </a:spcBef>
                </a:pPr>
                <a:r>
                  <a:rPr lang="zh-CN" altLang="en-US" dirty="0"/>
                  <a:t>解：人口的变化可由矩阵乘法确定。</a:t>
                </a:r>
                <a:endParaRPr lang="en-US" altLang="zh-CN" dirty="0"/>
              </a:p>
              <a:p>
                <a:r>
                  <a:rPr lang="zh-CN" altLang="en-US" dirty="0"/>
                  <a:t>若令：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.94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0.02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0.06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0.98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其中，</a:t>
                </a:r>
                <a:r>
                  <a:rPr lang="en-US" altLang="zh-CN" dirty="0"/>
                  <a:t>0.94</a:t>
                </a:r>
                <a:r>
                  <a:rPr lang="zh-CN" altLang="en-US" dirty="0"/>
                  <a:t>表示一年后仍然生活在城市的人口比例，</a:t>
                </a:r>
                <a:r>
                  <a:rPr lang="en-US" altLang="zh-CN" dirty="0"/>
                  <a:t>0.02</a:t>
                </a:r>
                <a:r>
                  <a:rPr lang="zh-CN" altLang="en-US" dirty="0"/>
                  <a:t>表示从郊区搬到城市的人口比例；</a:t>
                </a:r>
                <a:r>
                  <a:rPr lang="en-US" altLang="zh-CN" dirty="0"/>
                  <a:t>0.06</a:t>
                </a:r>
                <a:r>
                  <a:rPr lang="zh-CN" altLang="en-US" dirty="0"/>
                  <a:t>表示从城市搬到郊区的人口比例，</a:t>
                </a:r>
                <a:r>
                  <a:rPr lang="en-US" altLang="zh-CN" dirty="0"/>
                  <a:t>0.98</a:t>
                </a:r>
                <a:r>
                  <a:rPr lang="zh-CN" altLang="en-US" dirty="0"/>
                  <a:t>表示仍然生活在郊区的人口比例。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AC3B82-A49C-4DCC-B738-232BD5EC68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039485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13AFBD7E-5060-4257-8E2B-78C8D7D5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基于基底的坐标</a:t>
            </a:r>
          </a:p>
        </p:txBody>
      </p:sp>
    </p:spTree>
    <p:extLst>
      <p:ext uri="{BB962C8B-B14F-4D97-AF65-F5344CB8AC3E}">
        <p14:creationId xmlns:p14="http://schemas.microsoft.com/office/powerpoint/2010/main" val="2542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D97E7A-63DD-499B-8587-135743578A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zh-CN" altLang="en-US" dirty="0"/>
              <a:t>例题讲解：人口迁移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AC3B82-A49C-4DCC-B738-232BD5EC685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102835"/>
              </a:xfrm>
            </p:spPr>
            <p:txBody>
              <a:bodyPr/>
              <a:lstStyle/>
              <a:p>
                <a:r>
                  <a:rPr lang="zh-CN" altLang="en-US" dirty="0"/>
                  <a:t>      则，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年后，在城市和郊区生活的人口比例可由 𝑥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𝐴𝑥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求得；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年后的比例可由 𝑥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𝐴𝑥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𝐴</a:t>
                </a:r>
                <a:r>
                  <a:rPr lang="en-US" altLang="zh-CN" baseline="30000" dirty="0"/>
                  <a:t>2</a:t>
                </a:r>
                <a:r>
                  <a:rPr lang="zh-CN" altLang="en-US" dirty="0"/>
                  <a:t>𝑥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求得；一般地，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年后的比例可由 𝑥</a:t>
                </a:r>
                <a:r>
                  <a:rPr lang="zh-CN" altLang="en-US" baseline="-25000" dirty="0"/>
                  <a:t>𝑛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𝐴</a:t>
                </a:r>
                <a:r>
                  <a:rPr lang="zh-CN" altLang="en-US" baseline="30000" dirty="0"/>
                  <a:t>𝑛</a:t>
                </a:r>
                <a:r>
                  <a:rPr lang="zh-CN" altLang="en-US" dirty="0"/>
                  <a:t>𝑥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给出。</a:t>
                </a:r>
                <a:endParaRPr lang="en-US" altLang="zh-CN" dirty="0"/>
              </a:p>
              <a:p>
                <a:r>
                  <a:rPr lang="en-US" altLang="zh-CN" dirty="0"/>
                  <a:t>       </a:t>
                </a:r>
                <a:r>
                  <a:rPr lang="zh-CN" altLang="en-US" dirty="0"/>
                  <a:t>如果计算</a:t>
                </a:r>
                <a:r>
                  <a:rPr lang="en-US" altLang="zh-CN" dirty="0"/>
                  <a:t>n=10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30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50</a:t>
                </a:r>
                <a:r>
                  <a:rPr lang="zh-CN" altLang="en-US" dirty="0"/>
                  <a:t>时的百分比，并将它们舍入到最接近的百分比，我们有：</a:t>
                </a:r>
                <a:endParaRPr lang="en-US" altLang="zh-CN" dirty="0"/>
              </a:p>
              <a:p>
                <a:pPr marL="89535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04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zh-CN" altLang="en-US" dirty="0"/>
                      <m:t>，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272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728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</a:p>
              <a:p>
                <a:pPr marL="89535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08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zh-CN" altLang="en-US" dirty="0"/>
                      <m:t>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3949700" indent="-30543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AC3B82-A49C-4DCC-B738-232BD5EC68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102835"/>
              </a:xfrm>
              <a:blipFill>
                <a:blip r:embed="rId2"/>
                <a:stretch>
                  <a:fillRect l="-467" r="-3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13AFBD7E-5060-4257-8E2B-78C8D7D5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基于基底的坐标</a:t>
            </a:r>
          </a:p>
        </p:txBody>
      </p:sp>
    </p:spTree>
    <p:extLst>
      <p:ext uri="{BB962C8B-B14F-4D97-AF65-F5344CB8AC3E}">
        <p14:creationId xmlns:p14="http://schemas.microsoft.com/office/powerpoint/2010/main" val="72841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D97E7A-63DD-499B-8587-135743578A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zh-CN" altLang="en-US" dirty="0"/>
              <a:t>例题讲解：人口迁移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3AFBD7E-5060-4257-8E2B-78C8D7D5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基于基底的坐标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2D83A7-9536-4DD1-93A2-1E93FBDE7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1" y="1397096"/>
            <a:ext cx="8942857" cy="473333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122D653-5DBF-4133-AA1A-1DC0F04AB8E5}"/>
              </a:ext>
            </a:extLst>
          </p:cNvPr>
          <p:cNvSpPr txBox="1"/>
          <p:nvPr/>
        </p:nvSpPr>
        <p:spPr>
          <a:xfrm>
            <a:off x="228600" y="57150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       当</a:t>
            </a:r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持续增加时，向量序列 𝑥</a:t>
            </a:r>
            <a:r>
              <a:rPr lang="zh-CN" altLang="en-US" sz="2000" baseline="-25000" dirty="0">
                <a:solidFill>
                  <a:srgbClr val="0000FF"/>
                </a:solidFill>
                <a:latin typeface="+mj-ea"/>
                <a:ea typeface="+mj-ea"/>
              </a:rPr>
              <a:t>𝑛</a:t>
            </a:r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</a:rPr>
              <a:t>=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𝐴</a:t>
            </a:r>
            <a:r>
              <a:rPr lang="zh-CN" altLang="en-US" sz="2000" baseline="30000" dirty="0">
                <a:solidFill>
                  <a:srgbClr val="0000FF"/>
                </a:solidFill>
                <a:latin typeface="+mj-ea"/>
                <a:ea typeface="+mj-ea"/>
              </a:rPr>
              <a:t>𝑛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𝑥</a:t>
            </a:r>
            <a:r>
              <a:rPr lang="en-US" altLang="zh-CN" sz="2000" baseline="-25000" dirty="0">
                <a:solidFill>
                  <a:srgbClr val="0000FF"/>
                </a:solidFill>
                <a:latin typeface="+mj-ea"/>
                <a:ea typeface="+mj-ea"/>
              </a:rPr>
              <a:t>0</a:t>
            </a:r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将收敛到极限  𝑥</a:t>
            </a:r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</a:rPr>
              <a:t>=[0.25,0.75]</a:t>
            </a:r>
            <a:r>
              <a:rPr lang="zh-CN" altLang="en-US" sz="2000" baseline="30000" dirty="0">
                <a:solidFill>
                  <a:srgbClr val="0000FF"/>
                </a:solidFill>
                <a:latin typeface="+mj-ea"/>
                <a:ea typeface="+mj-ea"/>
              </a:rPr>
              <a:t>𝑇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 。向量</a:t>
            </a:r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的极限称为该过程的</a:t>
            </a:r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稳态向量（</a:t>
            </a:r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</a:rPr>
              <a:t>steady-state vector</a:t>
            </a:r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）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。有兴趣的同学可以查询有关</a:t>
            </a:r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马尔可夫过程</a:t>
            </a:r>
            <a:r>
              <a:rPr lang="en-US" altLang="zh-CN" sz="2000" b="1" dirty="0">
                <a:solidFill>
                  <a:srgbClr val="FF0000"/>
                </a:solidFill>
                <a:latin typeface="+mj-ea"/>
                <a:ea typeface="+mj-ea"/>
              </a:rPr>
              <a:t>(Markov process)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的相关文献。</a:t>
            </a:r>
          </a:p>
        </p:txBody>
      </p:sp>
    </p:spTree>
    <p:extLst>
      <p:ext uri="{BB962C8B-B14F-4D97-AF65-F5344CB8AC3E}">
        <p14:creationId xmlns:p14="http://schemas.microsoft.com/office/powerpoint/2010/main" val="199453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0E73A7-FCEC-4B96-9242-94C26E2A62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zh-CN" altLang="en-US" dirty="0"/>
              <a:t>基于二阶方阵的基底变换（坐标变换）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2742F20-C029-44AA-8DDD-974ECAFE4BFA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4291651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前面我们说过向量的坐标必须依托于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基底</a:t>
                </a:r>
                <a:r>
                  <a:rPr lang="zh-CN" altLang="en-US" dirty="0"/>
                  <a:t>的选取，也就是说，向量的坐标在明确了基底的前提下才有实际意义。而对于二维列向量，我们说它对应到空间中的坐标是</a:t>
                </a:r>
                <a:r>
                  <a:rPr lang="en-US" altLang="zh-CN" dirty="0"/>
                  <a:t>(x, y)</a:t>
                </a:r>
                <a:r>
                  <a:rPr lang="zh-CN" altLang="en-US" dirty="0"/>
                  <a:t>，其实就是基于默认基底：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). </a:t>
                </a:r>
                <a:r>
                  <a:rPr lang="zh-CN" altLang="en-US" dirty="0"/>
                  <a:t>那么二维基向量的完整表达就应该是：</a:t>
                </a:r>
                <a:endParaRPr lang="en-US" altLang="zh-CN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zh-CN" altLang="en-US" dirty="0"/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zh-CN" altLang="en-US" dirty="0"/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= </a:t>
                </a:r>
                <a:r>
                  <a:rPr lang="zh-CN" altLang="en-US" dirty="0"/>
                  <a:t>𝑥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zh-CN" altLang="en-US" dirty="0"/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</a:t>
                </a:r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2742F20-C029-44AA-8DDD-974ECAFE4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4291651"/>
              </a:xfrm>
              <a:blipFill>
                <a:blip r:embed="rId2"/>
                <a:stretch>
                  <a:fillRect l="-467" r="-3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从矩阵乘法的角度理解基底变换（坐标变换）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1956923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0E73A7-FCEC-4B96-9242-94C26E2A62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zh-CN" altLang="en-US" dirty="0"/>
              <a:t>基于二阶方阵的基底变换（坐标变换）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2742F20-C029-44AA-8DDD-974ECAFE4BFA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6247828"/>
              </a:xfrm>
            </p:spPr>
            <p:txBody>
              <a:bodyPr/>
              <a:lstStyle/>
              <a:p>
                <a:r>
                  <a:rPr lang="zh-CN" altLang="en-US" dirty="0"/>
                  <a:t>       下面我们就利用这个概念来讲矩阵与向量的乘法运算进行展开，进一步理解坐标变换的过程。</a:t>
                </a:r>
              </a:p>
              <a:p>
                <a:r>
                  <a:rPr lang="zh-CN" altLang="en-US" dirty="0"/>
                  <a:t>       给定一个矩阵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，若存在向量𝑢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zh-CN" altLang="en-US" dirty="0"/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zh-CN" altLang="en-US" dirty="0"/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，则它们之间的乘法关系可以表示为：</a:t>
                </a:r>
                <a:endParaRPr lang="en-US" altLang="zh-CN" dirty="0"/>
              </a:p>
              <a:p>
                <a:pPr marL="806450"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𝐴𝑢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dirty="0"/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dirty="0"/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b="0" i="0" dirty="0" smtClean="0"/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altLang="zh-CN" i="1" dirty="0">
                    <a:latin typeface="Cambria Math" panose="02040503050406030204" pitchFamily="18" charset="0"/>
                  </a:rPr>
                </a:br>
                <a:r>
                  <a:rPr lang="en-US" altLang="zh-CN" i="1" dirty="0">
                    <a:latin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dirty="0"/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2742F20-C029-44AA-8DDD-974ECAFE4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6247828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从矩阵乘法的角度理解基底变换（坐标变换）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3322168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0E73A7-FCEC-4B96-9242-94C26E2A62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zh-CN" altLang="en-US" dirty="0"/>
              <a:t>基于二阶方阵的基底变换（坐标变换）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2742F20-C029-44AA-8DDD-974ECAFE4BFA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360855"/>
              </a:xfrm>
            </p:spPr>
            <p:txBody>
              <a:bodyPr/>
              <a:lstStyle/>
              <a:p>
                <a:r>
                  <a:rPr lang="zh-CN" altLang="en-US" dirty="0"/>
                  <a:t>       更连贯地表达，我们可以认为在矩阵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的作用下，向量 𝑢 将从</a:t>
                </a:r>
                <a:r>
                  <a:rPr lang="zh-CN" altLang="en-US" b="1" dirty="0"/>
                  <a:t>标准基迁移到一个新的基下</a:t>
                </a:r>
                <a:r>
                  <a:rPr lang="zh-CN" altLang="en-US" dirty="0"/>
                  <a:t>，即完成了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坐标变换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algn="ctr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dirty="0"/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algn="l">
                  <a:lnSpc>
                    <a:spcPct val="100000"/>
                  </a:lnSpc>
                </a:pPr>
                <a:r>
                  <a:rPr lang="zh-CN" altLang="en-US" dirty="0"/>
                  <a:t>      具体而言，通过乘法运算，矩阵把向量的基底进行了变换，旧的基底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) </a:t>
                </a:r>
                <a:r>
                  <a:rPr lang="zh-CN" altLang="en-US" dirty="0"/>
                  <a:t>变成了新的基底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457200" indent="-457200" algn="l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映射前，由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旧基底</a:t>
                </a:r>
                <a:r>
                  <a:rPr lang="zh-CN" altLang="en-US" dirty="0"/>
                  <a:t>分别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乘以</a:t>
                </a:r>
                <a:r>
                  <a:rPr lang="zh-CN" altLang="en-US" dirty="0"/>
                  <a:t>对应的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坐标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(x, y)</a:t>
                </a:r>
                <a:r>
                  <a:rPr lang="zh-CN" altLang="en-US" dirty="0"/>
                  <a:t>来表示其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空间位置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marL="457200" indent="-457200" algn="l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映射后，由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新基底</a:t>
                </a:r>
                <a:r>
                  <a:rPr lang="zh-CN" altLang="en-US" dirty="0"/>
                  <a:t>去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乘以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坐标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(x, y)</a:t>
                </a:r>
                <a:r>
                  <a:rPr lang="zh-CN" altLang="en-US" dirty="0"/>
                  <a:t>来表述坐标在新的基底下的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空间位置</a:t>
                </a:r>
                <a:r>
                  <a:rPr lang="zh-CN" altLang="en-US" dirty="0"/>
                  <a:t>：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dirty="0"/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2742F20-C029-44AA-8DDD-974ECAFE4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360855"/>
              </a:xfrm>
              <a:blipFill>
                <a:blip r:embed="rId2"/>
                <a:stretch>
                  <a:fillRect l="-467" r="-2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从矩阵乘法的角度理解基底变换（坐标变换）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3654190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0E73A7-FCEC-4B96-9242-94C26E2A62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zh-CN" altLang="en-US" dirty="0"/>
              <a:t>基于二阶方阵的基底变换（坐标变换）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742F20-C029-44AA-8DDD-974ECAFE4BF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724136"/>
          </a:xfrm>
        </p:spPr>
        <p:txBody>
          <a:bodyPr/>
          <a:lstStyle/>
          <a:p>
            <a:r>
              <a:rPr lang="zh-CN" altLang="en-US" dirty="0"/>
              <a:t>      该映射关系可以用下图来表示：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从矩阵乘法的角度理解基底变换（坐标变换）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F65AC3-590E-4EA5-A395-27570D997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57" y="2057400"/>
            <a:ext cx="8114286" cy="3561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2CCBC0E-710F-499F-B4B8-015EDCC5B1F6}"/>
                  </a:ext>
                </a:extLst>
              </p:cNvPr>
              <p:cNvSpPr/>
              <p:nvPr/>
            </p:nvSpPr>
            <p:spPr>
              <a:xfrm>
                <a:off x="76200" y="5619305"/>
                <a:ext cx="8991600" cy="796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dirty="0"/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2CCBC0E-710F-499F-B4B8-015EDCC5B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619305"/>
                <a:ext cx="8991600" cy="7964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右 7">
            <a:extLst>
              <a:ext uri="{FF2B5EF4-FFF2-40B4-BE49-F238E27FC236}">
                <a16:creationId xmlns:a16="http://schemas.microsoft.com/office/drawing/2014/main" id="{1490D491-63FB-4CB8-ACBA-6DE2F41C10AF}"/>
              </a:ext>
            </a:extLst>
          </p:cNvPr>
          <p:cNvSpPr/>
          <p:nvPr/>
        </p:nvSpPr>
        <p:spPr>
          <a:xfrm>
            <a:off x="4330262" y="3373214"/>
            <a:ext cx="381000" cy="35264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465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0E73A7-FCEC-4B96-9242-94C26E2A62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结果分析</a:t>
            </a:r>
            <a:r>
              <a:rPr lang="en-US" altLang="zh-CN" dirty="0"/>
              <a:t>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2742F20-C029-44AA-8DDD-974ECAFE4BFA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261917"/>
              </a:xfrm>
            </p:spPr>
            <p:txBody>
              <a:bodyPr/>
              <a:lstStyle/>
              <a:p>
                <a:pPr marL="358775" indent="-358775"/>
                <a:r>
                  <a:rPr lang="zh-CN" altLang="en-US" dirty="0"/>
                  <a:t>        综合矩阵的乘法公式不难发现：</a:t>
                </a:r>
                <a:endParaRPr lang="en-US" altLang="zh-CN" dirty="0"/>
              </a:p>
              <a:p>
                <a:pPr marL="358775" indent="-358775"/>
                <a:r>
                  <a:rPr lang="en-US" altLang="zh-CN" dirty="0"/>
                  <a:t>1. </a:t>
                </a:r>
                <a:r>
                  <a:rPr lang="zh-CN" altLang="en-US" dirty="0"/>
                  <a:t>矩阵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的第一列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就是原始的</a:t>
                </a:r>
                <a:r>
                  <a:rPr lang="zh-CN" altLang="en-US" dirty="0">
                    <a:solidFill>
                      <a:schemeClr val="accent3">
                        <a:lumMod val="75000"/>
                      </a:schemeClr>
                    </a:solidFill>
                  </a:rPr>
                  <a:t>𝑥方向</a:t>
                </a:r>
                <a:r>
                  <a:rPr lang="zh-CN" altLang="en-US" dirty="0"/>
                  <a:t>上的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标准基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dirty="0">
                                  <a:solidFill>
                                    <a:srgbClr val="0000FF"/>
                                  </a:solidFill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变换所得到的</a:t>
                </a:r>
                <a:r>
                  <a:rPr lang="zh-CN" altLang="en-US" dirty="0">
                    <a:solidFill>
                      <a:schemeClr val="accent6">
                        <a:lumMod val="50000"/>
                      </a:schemeClr>
                    </a:solidFill>
                  </a:rPr>
                  <a:t>目标位置</a:t>
                </a:r>
                <a:r>
                  <a:rPr lang="zh-CN" altLang="en-US" dirty="0"/>
                  <a:t>（基于新基向量的坐标），而第二列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就是</a:t>
                </a:r>
                <a:r>
                  <a:rPr lang="zh-CN" altLang="en-US" dirty="0">
                    <a:solidFill>
                      <a:schemeClr val="accent3">
                        <a:lumMod val="75000"/>
                      </a:schemeClr>
                    </a:solidFill>
                  </a:rPr>
                  <a:t>𝑦方向</a:t>
                </a:r>
                <a:r>
                  <a:rPr lang="zh-CN" altLang="en-US" dirty="0"/>
                  <a:t>上的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标准基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映射后的</a:t>
                </a:r>
                <a:r>
                  <a:rPr lang="zh-CN" altLang="en-US" dirty="0">
                    <a:solidFill>
                      <a:schemeClr val="accent6">
                        <a:lumMod val="50000"/>
                      </a:schemeClr>
                    </a:solidFill>
                  </a:rPr>
                  <a:t>目标位置</a:t>
                </a:r>
                <a:r>
                  <a:rPr lang="zh-CN" altLang="en-US" dirty="0"/>
                  <a:t>（基于新基向量的坐标）。</a:t>
                </a:r>
              </a:p>
              <a:p>
                <a:pPr marL="358775" indent="-358775"/>
                <a:r>
                  <a:rPr lang="en-US" altLang="zh-CN" dirty="0"/>
                  <a:t>2. </a:t>
                </a:r>
                <a:r>
                  <a:rPr lang="zh-CN" altLang="en-US" dirty="0"/>
                  <a:t>映射后得到的新向量，如果以向量 </a:t>
                </a:r>
                <a:r>
                  <a:rPr lang="en-US" altLang="zh-CN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) </a:t>
                </a:r>
                <a:r>
                  <a:rPr lang="zh-CN" altLang="en-US" dirty="0"/>
                  <a:t>为基底那么其坐标仍然是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；如果以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标准基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solidFill>
                      <a:srgbClr val="0000FF"/>
                    </a:solidFill>
                  </a:rPr>
                  <a:t>) </a:t>
                </a:r>
                <a:r>
                  <a:rPr lang="zh-CN" altLang="en-US" dirty="0"/>
                  <a:t>为基底，那么其坐标就变为 </a:t>
                </a:r>
                <a:r>
                  <a:rPr lang="en-US" altLang="zh-CN" b="1" dirty="0"/>
                  <a:t>(</a:t>
                </a:r>
                <a:r>
                  <a:rPr lang="zh-CN" altLang="en-US" b="1" dirty="0"/>
                  <a:t>𝑎𝑥</a:t>
                </a:r>
                <a:r>
                  <a:rPr lang="en-US" altLang="zh-CN" b="1" dirty="0"/>
                  <a:t>+</a:t>
                </a:r>
                <a:r>
                  <a:rPr lang="zh-CN" altLang="en-US" b="1" dirty="0"/>
                  <a:t>𝑏𝑦</a:t>
                </a:r>
                <a:r>
                  <a:rPr lang="en-US" altLang="zh-CN" b="1" dirty="0"/>
                  <a:t>,</a:t>
                </a:r>
                <a:r>
                  <a:rPr lang="zh-CN" altLang="en-US" b="1" dirty="0"/>
                  <a:t>𝑐𝑥</a:t>
                </a:r>
                <a:r>
                  <a:rPr lang="en-US" altLang="zh-CN" b="1" dirty="0"/>
                  <a:t>+</a:t>
                </a:r>
                <a:r>
                  <a:rPr lang="zh-CN" altLang="en-US" b="1" dirty="0"/>
                  <a:t>𝑑𝑦</a:t>
                </a:r>
                <a:r>
                  <a:rPr lang="en-US" altLang="zh-CN" b="1" dirty="0"/>
                  <a:t>)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2742F20-C029-44AA-8DDD-974ECAFE4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261917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从矩阵乘法的角度理解基底变换（坐标变换）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2573542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0E73A7-FCEC-4B96-9242-94C26E2A62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zh-CN" altLang="en-US" dirty="0"/>
              <a:t>基于三阶方阵的基底变换（坐标变换）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2742F20-C029-44AA-8DDD-974ECAFE4BFA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150669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dirty="0"/>
                  <a:t>       三阶方阵和三维列向量相乘的例子，其运算规则也满足二阶变换的原理：</a:t>
                </a:r>
                <a:endParaRPr lang="en-US" altLang="zh-CN" dirty="0"/>
              </a:p>
              <a:p>
                <a:pPr algn="l">
                  <a:lnSpc>
                    <a:spcPct val="100000"/>
                  </a:lnSpc>
                </a:pPr>
                <a:endParaRPr lang="en-US" altLang="zh-CN" dirty="0"/>
              </a:p>
              <a:p>
                <a:pPr marL="719138" algn="l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𝐴𝑢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  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dirty="0"/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altLang="zh-CN" i="1" dirty="0">
                    <a:latin typeface="Cambria Math" panose="02040503050406030204" pitchFamily="18" charset="0"/>
                  </a:rPr>
                </a:br>
                <a:r>
                  <a:rPr lang="en-US" altLang="zh-CN" i="1" dirty="0">
                    <a:latin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2742F20-C029-44AA-8DDD-974ECAFE4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150669"/>
              </a:xfrm>
              <a:blipFill>
                <a:blip r:embed="rId2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从矩阵乘法的角度理解基底变换（坐标变换）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82205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27096B-58FD-454E-BA29-DEAB4600C88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3604925"/>
          </a:xfrm>
        </p:spPr>
        <p:txBody>
          <a:bodyPr/>
          <a:lstStyle/>
          <a:p>
            <a:r>
              <a:rPr lang="zh-CN" altLang="en-US" dirty="0"/>
              <a:t>         我们知道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同一个向量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0000FF"/>
                </a:solidFill>
              </a:rPr>
              <a:t>不同的基（坐标系）</a:t>
            </a:r>
            <a:r>
              <a:rPr lang="zh-CN" altLang="en-US" dirty="0"/>
              <a:t>下有</a:t>
            </a:r>
            <a:r>
              <a:rPr lang="zh-CN" altLang="en-US" dirty="0">
                <a:solidFill>
                  <a:srgbClr val="FF0000"/>
                </a:solidFill>
              </a:rPr>
              <a:t>不同的表示</a:t>
            </a:r>
            <a:r>
              <a:rPr lang="zh-CN" altLang="en-US" dirty="0"/>
              <a:t>（坐标），那么不同的基与不同的坐标之间又有怎么样的关系呢？其实，很多应用问题都可以通过从一个坐标系</a:t>
            </a:r>
            <a:r>
              <a:rPr lang="zh-CN" altLang="en-US" b="1" dirty="0"/>
              <a:t>转换</a:t>
            </a:r>
            <a:r>
              <a:rPr lang="zh-CN" altLang="en-US" dirty="0"/>
              <a:t>为另一个坐标系而得到简化。</a:t>
            </a:r>
            <a:endParaRPr lang="en-US" altLang="zh-CN" dirty="0"/>
          </a:p>
          <a:p>
            <a:r>
              <a:rPr lang="zh-CN" altLang="en-US" dirty="0"/>
              <a:t>例一：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B9679B2-81FE-424B-98D1-D620408D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05</a:t>
            </a:r>
            <a:r>
              <a:rPr lang="zh-CN" altLang="en-US" dirty="0"/>
              <a:t>讲 矩阵乘向量的新视角</a:t>
            </a:r>
            <a:r>
              <a:rPr lang="en-US" altLang="zh-CN" dirty="0"/>
              <a:t>—— </a:t>
            </a:r>
            <a:r>
              <a:rPr lang="zh-CN" altLang="en-US" dirty="0"/>
              <a:t>变换基底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413ADB-D842-4209-B5B5-041AFC04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2987"/>
            <a:ext cx="9144000" cy="272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0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0E73A7-FCEC-4B96-9242-94C26E2A62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结果分析</a:t>
            </a:r>
            <a:r>
              <a:rPr lang="en-US" altLang="zh-CN" dirty="0"/>
              <a:t>】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2742F20-C029-44AA-8DDD-974ECAFE4BFA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129188"/>
              </a:xfrm>
            </p:spPr>
            <p:txBody>
              <a:bodyPr/>
              <a:lstStyle/>
              <a:p>
                <a:pPr marL="358775" indent="-358775">
                  <a:lnSpc>
                    <a:spcPct val="120000"/>
                  </a:lnSpc>
                </a:pPr>
                <a:r>
                  <a:rPr lang="en-US" altLang="zh-CN" sz="2000" dirty="0"/>
                  <a:t>1. </a:t>
                </a:r>
                <a:r>
                  <a:rPr lang="zh-CN" altLang="en-US" sz="2000" dirty="0"/>
                  <a:t>矩阵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的第一列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/>
                  <a:t>就是</a:t>
                </a:r>
                <a:r>
                  <a:rPr lang="zh-CN" altLang="en-US" sz="2000" dirty="0">
                    <a:solidFill>
                      <a:srgbClr val="0000FF"/>
                    </a:solidFill>
                  </a:rPr>
                  <a:t>标准基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dirty="0">
                                  <a:solidFill>
                                    <a:srgbClr val="0000FF"/>
                                  </a:solidFill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/>
                  <a:t>变换后得到的</a:t>
                </a:r>
                <a:r>
                  <a:rPr lang="zh-CN" alt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目标位置</a:t>
                </a:r>
                <a:r>
                  <a:rPr lang="zh-CN" altLang="en-US" sz="2000" dirty="0"/>
                  <a:t>；第二列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/>
                  <a:t>就是</a:t>
                </a:r>
                <a:r>
                  <a:rPr lang="zh-CN" altLang="en-US" sz="2000" dirty="0">
                    <a:solidFill>
                      <a:srgbClr val="0000FF"/>
                    </a:solidFill>
                  </a:rPr>
                  <a:t>标准基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dirty="0" smtClean="0">
                                  <a:solidFill>
                                    <a:srgbClr val="0000FF"/>
                                  </a:solidFill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0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/>
                  <a:t>映射后的</a:t>
                </a:r>
                <a:r>
                  <a:rPr lang="zh-CN" alt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目标位置</a:t>
                </a:r>
                <a:r>
                  <a:rPr lang="zh-CN" altLang="en-US" sz="2000" dirty="0"/>
                  <a:t>；而方阵第三列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/>
                  <a:t>就是</a:t>
                </a:r>
                <a:r>
                  <a:rPr lang="zh-CN" altLang="en-US" sz="2000" dirty="0">
                    <a:solidFill>
                      <a:srgbClr val="0000FF"/>
                    </a:solidFill>
                  </a:rPr>
                  <a:t>标准基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000" dirty="0">
                                  <a:solidFill>
                                    <a:srgbClr val="0000FF"/>
                                  </a:solidFill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0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/>
                  <a:t>映射后的</a:t>
                </a:r>
                <a:r>
                  <a:rPr lang="zh-CN" alt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目标位置</a:t>
                </a:r>
                <a:r>
                  <a:rPr lang="zh-CN" altLang="en-US" sz="2000" dirty="0"/>
                  <a:t>。</a:t>
                </a:r>
              </a:p>
              <a:p>
                <a:pPr marL="358775" indent="-358775">
                  <a:lnSpc>
                    <a:spcPct val="120000"/>
                  </a:lnSpc>
                </a:pPr>
                <a:r>
                  <a:rPr lang="en-US" altLang="zh-CN" sz="2000" dirty="0"/>
                  <a:t>2. </a:t>
                </a:r>
                <a:r>
                  <a:rPr lang="zh-CN" altLang="en-US" sz="2000" dirty="0"/>
                  <a:t>映射后的目标向量如果在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新的基底 </a:t>
                </a:r>
                <a:r>
                  <a:rPr lang="en-US" altLang="zh-CN" sz="2000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CN" sz="2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下，其坐标</a:t>
                </a:r>
                <a:r>
                  <a:rPr lang="zh-CN" altLang="en-US" sz="2000" dirty="0"/>
                  <a:t>仍然是</a:t>
                </a: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sz="2000" b="0" i="1"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</m:oMath>
                </a14:m>
                <a:r>
                  <a:rPr lang="en-US" altLang="zh-CN" sz="2000" i="1" dirty="0">
                    <a:latin typeface="+mj-ea"/>
                    <a:ea typeface="+mj-ea"/>
                  </a:rPr>
                  <a:t>,</a:t>
                </a:r>
                <a:r>
                  <a:rPr lang="zh-CN" altLang="en-US" sz="2000" dirty="0">
                    <a:latin typeface="+mj-ea"/>
                    <a:ea typeface="+mj-ea"/>
                  </a:rPr>
                  <a:t>𝑦</a:t>
                </a:r>
                <a:r>
                  <a:rPr lang="en-US" altLang="zh-CN" sz="2000" i="1" dirty="0">
                    <a:latin typeface="+mj-ea"/>
                    <a:ea typeface="+mj-ea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+mj-ea"/>
                      </a:rPr>
                      <m:t>𝑧</m:t>
                    </m:r>
                  </m:oMath>
                </a14:m>
                <a:r>
                  <a:rPr lang="en-US" altLang="zh-CN" sz="2000" dirty="0"/>
                  <a:t>)</a:t>
                </a:r>
                <a:r>
                  <a:rPr lang="zh-CN" altLang="en-US" sz="2000" dirty="0"/>
                  <a:t>；如果回到</a:t>
                </a:r>
                <a:r>
                  <a:rPr lang="zh-CN" altLang="en-US" sz="2000" dirty="0">
                    <a:solidFill>
                      <a:srgbClr val="0000FF"/>
                    </a:solidFill>
                  </a:rPr>
                  <a:t>标准基</a:t>
                </a:r>
                <a:r>
                  <a:rPr lang="zh-CN" altLang="en-US" sz="2000" dirty="0"/>
                  <a:t>下，新基底和其对应的</a:t>
                </a:r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坐标</a:t>
                </a: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i="1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</a:rPr>
                  <a:t>,</a:t>
                </a:r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</a:rPr>
                  <a:t>𝑦</a:t>
                </a:r>
                <a:r>
                  <a:rPr lang="en-US" altLang="zh-CN" sz="2000" i="1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</a:rPr>
                  <a:t>)</a:t>
                </a:r>
                <a:r>
                  <a:rPr lang="zh-CN" altLang="en-US" sz="2000" dirty="0"/>
                  <a:t>相结合，就能得到默认原始基底的坐标值，具体表示为：</a:t>
                </a:r>
                <a:r>
                  <a:rPr lang="en-US" altLang="zh-CN" sz="20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𝑐𝑧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𝑒𝑦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𝑓𝑧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h𝑦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𝑖𝑧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2742F20-C029-44AA-8DDD-974ECAFE4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129188"/>
              </a:xfrm>
              <a:blipFill>
                <a:blip r:embed="rId2"/>
                <a:stretch>
                  <a:fillRect l="-133" r="-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从矩阵乘法的角度理解基底变换（坐标变换）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2643194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0E73A7-FCEC-4B96-9242-94C26E2A62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m×n</a:t>
            </a:r>
            <a:r>
              <a:rPr lang="zh-CN" altLang="en-US" dirty="0"/>
              <a:t>阶方阵的基底变换（坐标变换）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742F20-C029-44AA-8DDD-974ECAFE4BF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47811"/>
          </a:xfrm>
        </p:spPr>
        <p:txBody>
          <a:bodyPr/>
          <a:lstStyle/>
          <a:p>
            <a:r>
              <a:rPr lang="zh-CN" altLang="en-US" dirty="0"/>
              <a:t>       下面讨论更一般的例子，给定一个矩阵𝐴</a:t>
            </a:r>
            <a:r>
              <a:rPr lang="zh-CN" altLang="en-US" baseline="-25000" dirty="0"/>
              <a:t>𝑚</a:t>
            </a:r>
            <a:r>
              <a:rPr lang="en-US" altLang="zh-CN" baseline="-25000" dirty="0"/>
              <a:t>×</a:t>
            </a:r>
            <a:r>
              <a:rPr lang="zh-CN" altLang="en-US" baseline="-25000" dirty="0"/>
              <a:t>𝑛</a:t>
            </a:r>
            <a:r>
              <a:rPr lang="en-US" altLang="zh-CN" dirty="0"/>
              <a:t>(</a:t>
            </a:r>
            <a:r>
              <a:rPr lang="zh-CN" altLang="en-US" dirty="0"/>
              <a:t>𝑚≠𝑛</a:t>
            </a:r>
            <a:r>
              <a:rPr lang="en-US" altLang="zh-CN" dirty="0"/>
              <a:t>)</a:t>
            </a:r>
            <a:r>
              <a:rPr lang="zh-CN" altLang="en-US" dirty="0"/>
              <a:t>和向量一个 𝑛 维列向量𝑥。我们按照上面的步骤计算矩阵</a:t>
            </a:r>
            <a:r>
              <a:rPr lang="zh-CN" altLang="en-US" b="1" dirty="0"/>
              <a:t>𝐴</a:t>
            </a:r>
            <a:r>
              <a:rPr lang="zh-CN" altLang="en-US" dirty="0"/>
              <a:t>和向量</a:t>
            </a:r>
            <a:r>
              <a:rPr lang="zh-CN" altLang="en-US" b="1" dirty="0"/>
              <a:t>𝑥</a:t>
            </a:r>
            <a:r>
              <a:rPr lang="zh-CN" altLang="en-US" dirty="0"/>
              <a:t>的乘法，可以得到：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在𝑚</a:t>
            </a:r>
            <a:r>
              <a:rPr lang="en-US" altLang="zh-CN" dirty="0"/>
              <a:t>×</a:t>
            </a:r>
            <a:r>
              <a:rPr lang="zh-CN" altLang="en-US" dirty="0"/>
              <a:t>𝑛形状大小的矩阵𝐴的作用下，原始的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𝑛维</a:t>
            </a:r>
            <a:r>
              <a:rPr lang="zh-CN" altLang="en-US" dirty="0"/>
              <a:t>向量 </a:t>
            </a:r>
            <a:r>
              <a:rPr lang="en-US" altLang="zh-CN" dirty="0"/>
              <a:t>[1,0,…,0]</a:t>
            </a:r>
            <a:r>
              <a:rPr lang="en-US" altLang="zh-CN" baseline="30000" dirty="0"/>
              <a:t>T</a:t>
            </a:r>
            <a:r>
              <a:rPr lang="zh-CN" altLang="en-US" dirty="0"/>
              <a:t>被映射了新的</a:t>
            </a:r>
            <a:r>
              <a:rPr lang="zh-CN" altLang="en-US" dirty="0">
                <a:solidFill>
                  <a:srgbClr val="0000FF"/>
                </a:solidFill>
              </a:rPr>
              <a:t>𝑚维</a:t>
            </a:r>
            <a:r>
              <a:rPr lang="zh-CN" altLang="en-US" dirty="0"/>
              <a:t>度基向量</a:t>
            </a:r>
            <a:r>
              <a:rPr lang="en-US" altLang="zh-CN" dirty="0"/>
              <a:t>[</a:t>
            </a:r>
            <a:r>
              <a:rPr lang="zh-CN" altLang="en-US" dirty="0"/>
              <a:t>𝑎</a:t>
            </a:r>
            <a:r>
              <a:rPr lang="en-US" altLang="zh-CN" baseline="-25000" dirty="0"/>
              <a:t>11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21</a:t>
            </a:r>
            <a:r>
              <a:rPr lang="en-US" altLang="zh-CN" dirty="0"/>
              <a:t>,…,</a:t>
            </a:r>
            <a:r>
              <a:rPr lang="zh-CN" altLang="en-US" dirty="0"/>
              <a:t>𝑎</a:t>
            </a:r>
            <a:r>
              <a:rPr lang="zh-CN" altLang="en-US" baseline="-25000" dirty="0"/>
              <a:t>𝑚</a:t>
            </a:r>
            <a:r>
              <a:rPr lang="en-US" altLang="zh-CN" baseline="-25000" dirty="0"/>
              <a:t>1</a:t>
            </a:r>
            <a:r>
              <a:rPr lang="en-US" altLang="zh-CN" dirty="0"/>
              <a:t>]</a:t>
            </a:r>
            <a:r>
              <a:rPr lang="zh-CN" altLang="en-US" dirty="0"/>
              <a:t>；原始的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𝑛维</a:t>
            </a:r>
            <a:r>
              <a:rPr lang="zh-CN" altLang="en-US" dirty="0"/>
              <a:t>向量 </a:t>
            </a:r>
            <a:r>
              <a:rPr lang="en-US" altLang="zh-CN" dirty="0"/>
              <a:t>[0,0,…,1]</a:t>
            </a:r>
            <a:r>
              <a:rPr lang="en-US" altLang="zh-CN" baseline="30000" dirty="0"/>
              <a:t>T</a:t>
            </a:r>
            <a:r>
              <a:rPr lang="zh-CN" altLang="en-US" dirty="0"/>
              <a:t>被映射了新的</a:t>
            </a:r>
            <a:r>
              <a:rPr lang="zh-CN" altLang="en-US" dirty="0">
                <a:solidFill>
                  <a:srgbClr val="0000FF"/>
                </a:solidFill>
              </a:rPr>
              <a:t>𝑚维</a:t>
            </a:r>
            <a:r>
              <a:rPr lang="zh-CN" altLang="en-US" dirty="0"/>
              <a:t>度基向量</a:t>
            </a:r>
            <a:r>
              <a:rPr lang="en-US" altLang="zh-CN" dirty="0"/>
              <a:t>[</a:t>
            </a:r>
            <a:r>
              <a:rPr lang="zh-CN" altLang="en-US" dirty="0"/>
              <a:t>𝑎</a:t>
            </a:r>
            <a:r>
              <a:rPr lang="en-US" altLang="zh-CN" baseline="-25000" dirty="0"/>
              <a:t>1n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2n</a:t>
            </a:r>
            <a:r>
              <a:rPr lang="en-US" altLang="zh-CN" dirty="0"/>
              <a:t>,…,</a:t>
            </a:r>
            <a:r>
              <a:rPr lang="zh-CN" altLang="en-US" dirty="0"/>
              <a:t>𝑎</a:t>
            </a:r>
            <a:r>
              <a:rPr lang="zh-CN" altLang="en-US" baseline="-25000" dirty="0"/>
              <a:t>𝑚𝑛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从矩阵乘法的角度理解基底变换（坐标变换）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607F96-DB6C-4D6A-B76B-7EC87DFB1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63" y="2890004"/>
            <a:ext cx="8714286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18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0E73A7-FCEC-4B96-9242-94C26E2A62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结果分析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742F20-C029-44AA-8DDD-974ECAFE4BF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525451"/>
          </a:xfrm>
        </p:spPr>
        <p:txBody>
          <a:bodyPr/>
          <a:lstStyle/>
          <a:p>
            <a:r>
              <a:rPr lang="zh-CN" altLang="en-US" dirty="0"/>
              <a:t>       从推导结果可以发现，</a:t>
            </a:r>
            <a:r>
              <a:rPr lang="zh-CN" altLang="en-US" b="1" dirty="0"/>
              <a:t>映射前后的坐标维度发生了变换</a:t>
            </a:r>
            <a:r>
              <a:rPr lang="zh-CN" altLang="en-US" dirty="0"/>
              <a:t>，原始的</a:t>
            </a:r>
            <a:r>
              <a:rPr lang="zh-CN" altLang="en-US" dirty="0">
                <a:solidFill>
                  <a:srgbClr val="0000FF"/>
                </a:solidFill>
              </a:rPr>
              <a:t>𝑛维列向量</a:t>
            </a:r>
            <a:r>
              <a:rPr lang="zh-CN" altLang="en-US" dirty="0"/>
              <a:t>变成了</a:t>
            </a:r>
            <a:r>
              <a:rPr lang="zh-CN" altLang="en-US" dirty="0">
                <a:solidFill>
                  <a:srgbClr val="FF0000"/>
                </a:solidFill>
              </a:rPr>
              <a:t>𝑛个𝑚维列向量的线性组合</a:t>
            </a:r>
            <a:r>
              <a:rPr lang="zh-CN" altLang="en-US" dirty="0"/>
              <a:t>，最终的运算结果是一个</a:t>
            </a:r>
            <a:r>
              <a:rPr lang="zh-CN" altLang="en-US" dirty="0">
                <a:solidFill>
                  <a:srgbClr val="0000FF"/>
                </a:solidFill>
              </a:rPr>
              <a:t>𝑚维的列向量</a:t>
            </a:r>
            <a:r>
              <a:rPr lang="zh-CN" altLang="en-US" dirty="0"/>
              <a:t>。由此，我们不难得出结论：</a:t>
            </a:r>
            <a:r>
              <a:rPr lang="zh-CN" altLang="en-US" u="sng" dirty="0"/>
              <a:t>映射后的向量维数和原始向量维数的关系取决于映射矩阵的维数𝑚和𝑛的</a:t>
            </a:r>
            <a:r>
              <a:rPr lang="zh-CN" altLang="en-US" dirty="0"/>
              <a:t>关系：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𝑚</a:t>
            </a:r>
            <a:r>
              <a:rPr lang="en-US" altLang="zh-CN" dirty="0"/>
              <a:t>&gt;</a:t>
            </a:r>
            <a:r>
              <a:rPr lang="zh-CN" altLang="en-US" dirty="0"/>
              <a:t>𝑛，映射后的目标向量维数</a:t>
            </a:r>
            <a:r>
              <a:rPr lang="zh-CN" altLang="en-US" dirty="0">
                <a:solidFill>
                  <a:srgbClr val="0000FF"/>
                </a:solidFill>
              </a:rPr>
              <a:t>大于</a:t>
            </a:r>
            <a:r>
              <a:rPr lang="zh-CN" altLang="en-US" dirty="0"/>
              <a:t>原始向量的维数。但𝑚</a:t>
            </a:r>
            <a:r>
              <a:rPr lang="en-US" altLang="zh-CN" dirty="0"/>
              <a:t>&gt;</a:t>
            </a:r>
            <a:r>
              <a:rPr lang="zh-CN" altLang="en-US" dirty="0"/>
              <a:t>𝑛时，矩阵</a:t>
            </a:r>
            <a:r>
              <a:rPr lang="en-US" altLang="zh-CN" dirty="0"/>
              <a:t>A</a:t>
            </a:r>
            <a:r>
              <a:rPr lang="zh-CN" altLang="en-US" dirty="0"/>
              <a:t>中的 𝑛 个列向量不足以表达 𝑚 维空间中的所有向量。因此，这 𝑛 个向量无法成为 𝑚 维空间的基底。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𝑚</a:t>
            </a:r>
            <a:r>
              <a:rPr lang="en-US" altLang="zh-CN" dirty="0"/>
              <a:t>&lt;</a:t>
            </a:r>
            <a:r>
              <a:rPr lang="zh-CN" altLang="en-US" dirty="0"/>
              <a:t>𝑛，目标向量的维数</a:t>
            </a:r>
            <a:r>
              <a:rPr lang="zh-CN" altLang="en-US" dirty="0">
                <a:solidFill>
                  <a:srgbClr val="0000FF"/>
                </a:solidFill>
              </a:rPr>
              <a:t>小于</a:t>
            </a:r>
            <a:r>
              <a:rPr lang="zh-CN" altLang="en-US" dirty="0"/>
              <a:t>原始向量的维数，则 𝑛 个向量中，一定存在线性相关的向量，因此它也无法构成基底。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𝑚</a:t>
            </a:r>
            <a:r>
              <a:rPr lang="en-US" altLang="zh-CN" dirty="0"/>
              <a:t>=</a:t>
            </a:r>
            <a:r>
              <a:rPr lang="zh-CN" altLang="en-US" dirty="0"/>
              <a:t>𝑛，方阵，目标向量维数与原始向量</a:t>
            </a:r>
            <a:r>
              <a:rPr lang="zh-CN" altLang="en-US" dirty="0">
                <a:solidFill>
                  <a:srgbClr val="0000FF"/>
                </a:solidFill>
              </a:rPr>
              <a:t>一致</a:t>
            </a:r>
            <a:r>
              <a:rPr lang="zh-CN" altLang="en-US" dirty="0"/>
              <a:t>。此时，如果这𝑛个向量线性无关，则它们就能够构建一组新的基底。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从矩阵乘法的角度理解基底变换（坐标变换）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1806987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776238"/>
                <a:ext cx="9144000" cy="502307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一旦决定使用一组新的基，就需要寻找在这组基下的坐标。例如，假设我们希望用一组不同的基代替 𝑅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中的标准基 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𝑒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𝑒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，不妨设：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事实上，我们希望做的是在两个坐标系间进行转换。考虑下面</a:t>
                </a:r>
                <a:r>
                  <a:rPr lang="zh-CN" altLang="en-US" b="1" dirty="0"/>
                  <a:t>两个问题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/>
                  <a:t>给定一个向量 𝑥</a:t>
                </a:r>
                <a:r>
                  <a:rPr lang="en-US" altLang="zh-CN" dirty="0"/>
                  <a:t>=(</a:t>
                </a:r>
                <a:r>
                  <a:rPr lang="zh-CN" altLang="en-US" dirty="0"/>
                  <a:t>𝑥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𝑥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</a:t>
                </a:r>
                <a:r>
                  <a:rPr lang="zh-CN" altLang="en-US" baseline="30000" dirty="0"/>
                  <a:t>𝑇</a:t>
                </a:r>
                <a:r>
                  <a:rPr lang="zh-CN" altLang="en-US" dirty="0"/>
                  <a:t>，求它在 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下的坐标。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/>
                  <a:t>给定一个向量 𝑐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，求它在 𝑒</a:t>
                </a:r>
                <a:r>
                  <a:rPr lang="en-US" altLang="zh-CN" baseline="-25000" dirty="0"/>
                  <a:t>1 </a:t>
                </a:r>
                <a:r>
                  <a:rPr lang="zh-CN" altLang="en-US" dirty="0"/>
                  <a:t>和 𝑒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下的坐标。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776238"/>
                <a:ext cx="9144000" cy="5023070"/>
              </a:xfrm>
              <a:blipFill>
                <a:blip r:embed="rId2"/>
                <a:stretch>
                  <a:fillRect l="-667" r="-3867" b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从标准基开始的基底变换（坐标变换）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3800149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8D66A-02E5-49FF-90BA-FB28573EE1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21087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accent4"/>
                    </a:solidFill>
                  </a:rPr>
                  <a:t>2. </a:t>
                </a:r>
                <a:r>
                  <a:rPr lang="zh-CN" altLang="en-US" dirty="0">
                    <a:solidFill>
                      <a:schemeClr val="accent4"/>
                    </a:solidFill>
                  </a:rPr>
                  <a:t>给定一个向量 𝑐</a:t>
                </a:r>
                <a:r>
                  <a:rPr lang="en-US" altLang="zh-CN" baseline="-25000" dirty="0">
                    <a:solidFill>
                      <a:schemeClr val="accent4"/>
                    </a:solidFill>
                  </a:rPr>
                  <a:t>1</a:t>
                </a:r>
                <a:r>
                  <a:rPr lang="zh-CN" altLang="en-US" dirty="0">
                    <a:solidFill>
                      <a:schemeClr val="accent4"/>
                    </a:solidFill>
                  </a:rPr>
                  <a:t>𝑢</a:t>
                </a:r>
                <a:r>
                  <a:rPr lang="en-US" altLang="zh-CN" baseline="-25000" dirty="0">
                    <a:solidFill>
                      <a:schemeClr val="accent4"/>
                    </a:solidFill>
                  </a:rPr>
                  <a:t>1</a:t>
                </a:r>
                <a:r>
                  <a:rPr lang="en-US" altLang="zh-CN" dirty="0">
                    <a:solidFill>
                      <a:schemeClr val="accent4"/>
                    </a:solidFill>
                  </a:rPr>
                  <a:t>+</a:t>
                </a:r>
                <a:r>
                  <a:rPr lang="zh-CN" altLang="en-US" dirty="0">
                    <a:solidFill>
                      <a:schemeClr val="accent4"/>
                    </a:solidFill>
                  </a:rPr>
                  <a:t>𝑐</a:t>
                </a:r>
                <a:r>
                  <a:rPr lang="en-US" altLang="zh-CN" baseline="-25000" dirty="0">
                    <a:solidFill>
                      <a:schemeClr val="accent4"/>
                    </a:solidFill>
                  </a:rPr>
                  <a:t>2</a:t>
                </a:r>
                <a:r>
                  <a:rPr lang="zh-CN" altLang="en-US" dirty="0">
                    <a:solidFill>
                      <a:schemeClr val="accent4"/>
                    </a:solidFill>
                  </a:rPr>
                  <a:t>𝑢</a:t>
                </a:r>
                <a:r>
                  <a:rPr lang="en-US" altLang="zh-CN" baseline="-25000" dirty="0">
                    <a:solidFill>
                      <a:schemeClr val="accent4"/>
                    </a:solidFill>
                  </a:rPr>
                  <a:t>2</a:t>
                </a:r>
                <a:r>
                  <a:rPr lang="zh-CN" altLang="en-US" dirty="0">
                    <a:solidFill>
                      <a:schemeClr val="accent4"/>
                    </a:solidFill>
                  </a:rPr>
                  <a:t>，求它在 𝑒</a:t>
                </a:r>
                <a:r>
                  <a:rPr lang="en-US" altLang="zh-CN" baseline="-25000" dirty="0">
                    <a:solidFill>
                      <a:schemeClr val="accent4"/>
                    </a:solidFill>
                  </a:rPr>
                  <a:t>1 </a:t>
                </a:r>
                <a:r>
                  <a:rPr lang="zh-CN" altLang="en-US" dirty="0">
                    <a:solidFill>
                      <a:schemeClr val="accent4"/>
                    </a:solidFill>
                  </a:rPr>
                  <a:t>和 𝑒</a:t>
                </a:r>
                <a:r>
                  <a:rPr lang="en-US" altLang="zh-CN" baseline="-25000" dirty="0">
                    <a:solidFill>
                      <a:schemeClr val="accent4"/>
                    </a:solidFill>
                  </a:rPr>
                  <a:t>2</a:t>
                </a:r>
                <a:r>
                  <a:rPr lang="en-US" altLang="zh-CN" dirty="0">
                    <a:solidFill>
                      <a:schemeClr val="accent4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4"/>
                    </a:solidFill>
                  </a:rPr>
                  <a:t>下的坐标。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下面，我们先求解</a:t>
                </a:r>
                <a:r>
                  <a:rPr lang="zh-CN" altLang="en-US" b="1" dirty="0"/>
                  <a:t>任务</a:t>
                </a:r>
                <a:r>
                  <a:rPr lang="en-US" altLang="zh-CN" b="1" dirty="0"/>
                  <a:t>2</a:t>
                </a:r>
                <a:r>
                  <a:rPr lang="zh-CN" altLang="en-US" dirty="0"/>
                  <a:t>，因为它相对简单。为了将基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转换为标准基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𝑒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𝑒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，我们必须将原来的基元素𝑢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和𝑢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表示为新的基元素𝑒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和𝑒</a:t>
                </a:r>
                <a:r>
                  <a:rPr lang="en-US" altLang="zh-CN" baseline="-25000" dirty="0"/>
                  <a:t>2 </a:t>
                </a:r>
                <a:r>
                  <a:rPr lang="zh-CN" altLang="en-US" dirty="0"/>
                  <a:t>。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719138"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zh-CN" altLang="en-US" dirty="0"/>
                        <m:t>𝑒</m:t>
                      </m:r>
                      <m:r>
                        <m:rPr>
                          <m:nor/>
                        </m:rPr>
                        <a:rPr lang="en-US" altLang="zh-CN" baseline="-25000" dirty="0"/>
                        <m:t>1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nor/>
                        </m:rPr>
                        <a:rPr lang="zh-CN" altLang="en-US" dirty="0"/>
                        <m:t>𝑒</m:t>
                      </m:r>
                      <m:r>
                        <m:rPr>
                          <m:nor/>
                        </m:rPr>
                        <a:rPr lang="en-US" altLang="zh-CN" b="0" i="0" baseline="-25000" dirty="0" smtClean="0"/>
                        <m:t>2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719138"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dirty="0"/>
                        <m:t>𝑒</m:t>
                      </m:r>
                      <m:r>
                        <m:rPr>
                          <m:nor/>
                        </m:rPr>
                        <a:rPr lang="en-US" altLang="zh-CN" baseline="-25000" dirty="0"/>
                        <m:t>1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CN" altLang="en-US" dirty="0"/>
                        <m:t>𝑒</m:t>
                      </m:r>
                      <m:r>
                        <m:rPr>
                          <m:nor/>
                        </m:rPr>
                        <a:rPr lang="en-US" altLang="zh-CN" baseline="-25000" dirty="0"/>
                        <m:t>2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由此得到：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𝑐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1 </a:t>
                </a:r>
                <a:r>
                  <a:rPr lang="en-US" altLang="zh-CN" dirty="0"/>
                  <a:t>(3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𝑒</m:t>
                    </m:r>
                  </m:oMath>
                </a14:m>
                <a:r>
                  <a:rPr lang="en-US" altLang="zh-CN" baseline="-25000" dirty="0"/>
                  <a:t>1</a:t>
                </a:r>
                <a:r>
                  <a:rPr lang="en-US" altLang="zh-CN" dirty="0"/>
                  <a:t>+2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𝑒</m:t>
                    </m:r>
                    <m:r>
                      <m:rPr>
                        <m:nor/>
                      </m:rPr>
                      <a:rPr lang="en-US" altLang="zh-CN" baseline="-25000" dirty="0"/>
                      <m:t>2</m:t>
                    </m:r>
                  </m:oMath>
                </a14:m>
                <a:r>
                  <a:rPr lang="en-US" altLang="zh-CN" dirty="0"/>
                  <a:t>)+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2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𝑒</m:t>
                    </m:r>
                  </m:oMath>
                </a14:m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𝑒</m:t>
                    </m:r>
                    <m:r>
                      <m:rPr>
                        <m:nor/>
                      </m:rPr>
                      <a:rPr lang="en-US" altLang="zh-CN" baseline="-25000" dirty="0"/>
                      <m:t>2</m:t>
                    </m:r>
                  </m:oMath>
                </a14:m>
                <a:r>
                  <a:rPr lang="en-US" altLang="zh-CN" dirty="0"/>
                  <a:t>)=</a:t>
                </a:r>
                <a:r>
                  <a:rPr lang="en-US" altLang="zh-CN" baseline="-25000" dirty="0"/>
                  <a:t> </a:t>
                </a:r>
                <a:r>
                  <a:rPr lang="en-US" altLang="zh-CN" dirty="0"/>
                  <a:t>(3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𝑐</m:t>
                    </m:r>
                    <m:r>
                      <m:rPr>
                        <m:nor/>
                      </m:rPr>
                      <a:rPr lang="en-US" altLang="zh-CN" baseline="-25000" dirty="0"/>
                      <m:t>1</m:t>
                    </m:r>
                    <m:r>
                      <m:rPr>
                        <m:nor/>
                      </m:rPr>
                      <a:rPr lang="zh-CN" altLang="en-US" dirty="0"/>
                      <m:t>𝑒</m:t>
                    </m:r>
                  </m:oMath>
                </a14:m>
                <a:r>
                  <a:rPr lang="en-US" altLang="zh-CN" baseline="-25000" dirty="0"/>
                  <a:t>1</a:t>
                </a:r>
                <a:r>
                  <a:rPr lang="en-US" altLang="zh-CN" dirty="0"/>
                  <a:t>+2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𝑐</m:t>
                    </m:r>
                    <m:r>
                      <m:rPr>
                        <m:nor/>
                      </m:rPr>
                      <a:rPr lang="en-US" altLang="zh-CN" baseline="-25000" dirty="0"/>
                      <m:t>1</m:t>
                    </m:r>
                    <m:r>
                      <m:rPr>
                        <m:nor/>
                      </m:rPr>
                      <a:rPr lang="zh-CN" altLang="en-US" dirty="0"/>
                      <m:t>𝑒</m:t>
                    </m:r>
                    <m:r>
                      <m:rPr>
                        <m:nor/>
                      </m:rPr>
                      <a:rPr lang="en-US" altLang="zh-CN" baseline="-25000" dirty="0"/>
                      <m:t>2</m:t>
                    </m:r>
                  </m:oMath>
                </a14:m>
                <a:r>
                  <a:rPr lang="en-US" altLang="zh-CN" dirty="0"/>
                  <a:t>)+</a:t>
                </a:r>
                <a:r>
                  <a:rPr lang="en-US" altLang="zh-CN" baseline="-25000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𝑐</m:t>
                    </m:r>
                    <m:r>
                      <m:rPr>
                        <m:nor/>
                      </m:rPr>
                      <a:rPr lang="en-US" altLang="zh-CN" baseline="-25000" dirty="0"/>
                      <m:t>2</m:t>
                    </m:r>
                    <m:r>
                      <m:rPr>
                        <m:nor/>
                      </m:rPr>
                      <a:rPr lang="zh-CN" altLang="en-US" dirty="0"/>
                      <m:t>𝑒</m:t>
                    </m:r>
                  </m:oMath>
                </a14:m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𝑐</m:t>
                    </m:r>
                    <m:r>
                      <m:rPr>
                        <m:nor/>
                      </m:rPr>
                      <a:rPr lang="en-US" altLang="zh-CN" baseline="-25000" dirty="0"/>
                      <m:t>2</m:t>
                    </m:r>
                    <m:r>
                      <m:rPr>
                        <m:nor/>
                      </m:rPr>
                      <a:rPr lang="zh-CN" altLang="en-US" dirty="0"/>
                      <m:t>𝑒</m:t>
                    </m:r>
                    <m:r>
                      <m:rPr>
                        <m:nor/>
                      </m:rPr>
                      <a:rPr lang="en-US" altLang="zh-CN" baseline="-25000" dirty="0"/>
                      <m:t>2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         =(3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𝑒</m:t>
                    </m:r>
                  </m:oMath>
                </a14:m>
                <a:r>
                  <a:rPr lang="en-US" altLang="zh-CN" baseline="-25000" dirty="0"/>
                  <a:t>1</a:t>
                </a:r>
                <a:r>
                  <a:rPr lang="en-US" altLang="zh-CN" dirty="0"/>
                  <a:t>+(2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𝑒</m:t>
                    </m:r>
                    <m:r>
                      <m:rPr>
                        <m:nor/>
                      </m:rPr>
                      <a:rPr lang="en-US" altLang="zh-CN" baseline="-25000" dirty="0"/>
                      <m:t>2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210877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从标准基开始的基底变换（坐标变换）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1035515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8D66A-02E5-49FF-90BA-FB28573EE1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437414"/>
              </a:xfrm>
            </p:spPr>
            <p:txBody>
              <a:bodyPr/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dirty="0"/>
                  <a:t>𝑐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 </a:t>
                </a:r>
                <a:r>
                  <a:rPr lang="en-US" altLang="zh-CN" dirty="0"/>
                  <a:t>=(3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𝑒</m:t>
                    </m:r>
                  </m:oMath>
                </a14:m>
                <a:r>
                  <a:rPr lang="en-US" altLang="zh-CN" baseline="-25000" dirty="0"/>
                  <a:t>1</a:t>
                </a:r>
                <a:r>
                  <a:rPr lang="en-US" altLang="zh-CN" dirty="0"/>
                  <a:t>+(2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𝑒</m:t>
                    </m:r>
                    <m:r>
                      <m:rPr>
                        <m:nor/>
                      </m:rPr>
                      <a:rPr lang="en-US" altLang="zh-CN" baseline="-25000" dirty="0"/>
                      <m:t>2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因此𝑐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 </a:t>
                </a:r>
                <a:r>
                  <a:rPr lang="zh-CN" altLang="en-US" dirty="0"/>
                  <a:t>相应于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𝑒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𝑒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的坐标向量为：</a:t>
                </a:r>
                <a:endParaRPr lang="en-US" altLang="zh-CN" dirty="0"/>
              </a:p>
              <a:p>
                <a:pPr marL="719138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dirty="0"/>
                                  <m:t>3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dirty="0"/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aseline="-25000" dirty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dirty="0"/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dirty="0"/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aseline="-25000" dirty="0"/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dirty="0"/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dirty="0"/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aseline="-25000" dirty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dirty="0"/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dirty="0"/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aseline="-25000" dirty="0"/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dirty="0"/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aseline="-25000" dirty="0"/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dirty="0"/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aseline="-25000" dirty="0"/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如果令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dirty="0"/>
                          <m:t>𝑢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zh-CN" b="0" i="0" baseline="-25000" dirty="0" smtClean="0"/>
                          <m:t>, </m:t>
                        </m:r>
                        <m:r>
                          <m:rPr>
                            <m:nor/>
                          </m:rPr>
                          <a:rPr lang="zh-CN" altLang="en-US" dirty="0"/>
                          <m:t>𝑢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则给定任何相应于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1, 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r>
                  <a:rPr lang="zh-CN" altLang="en-US" dirty="0"/>
                  <a:t>的坐标向量𝑐，求相应于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[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𝑒</a:t>
                </a:r>
                <a:r>
                  <a:rPr lang="en-US" altLang="zh-CN" baseline="-25000" dirty="0">
                    <a:solidFill>
                      <a:srgbClr val="0000FF"/>
                    </a:solidFill>
                  </a:rPr>
                  <a:t>1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,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𝑒</a:t>
                </a:r>
                <a:r>
                  <a:rPr lang="en-US" altLang="zh-CN" baseline="-25000" dirty="0">
                    <a:solidFill>
                      <a:srgbClr val="0000FF"/>
                    </a:solidFill>
                  </a:rPr>
                  <a:t>2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]</a:t>
                </a:r>
                <a:r>
                  <a:rPr lang="zh-CN" altLang="en-US" dirty="0"/>
                  <a:t>的坐标向量 𝑥，我们只需要用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𝑈 乘以 𝑐</a:t>
                </a:r>
                <a:r>
                  <a:rPr lang="zh-CN" altLang="en-US" dirty="0"/>
                  <a:t>，就可以得到 </a:t>
                </a:r>
                <a:r>
                  <a:rPr lang="zh-CN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转移公式：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𝑥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=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𝑈𝑐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此时，称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𝑈</a:t>
                </a:r>
                <a:r>
                  <a:rPr lang="zh-CN" altLang="en-US" dirty="0"/>
                  <a:t>为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有序基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1, 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r>
                  <a:rPr lang="zh-CN" altLang="en-US" dirty="0"/>
                  <a:t>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标准基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[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𝑒</a:t>
                </a:r>
                <a:r>
                  <a:rPr lang="en-US" altLang="zh-CN" baseline="-25000" dirty="0">
                    <a:solidFill>
                      <a:srgbClr val="0000FF"/>
                    </a:solidFill>
                  </a:rPr>
                  <a:t>1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,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𝑒</a:t>
                </a:r>
                <a:r>
                  <a:rPr lang="en-US" altLang="zh-CN" baseline="-25000" dirty="0">
                    <a:solidFill>
                      <a:srgbClr val="0000FF"/>
                    </a:solidFill>
                  </a:rPr>
                  <a:t>2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]</a:t>
                </a:r>
                <a:r>
                  <a:rPr lang="zh-CN" altLang="en-US" dirty="0"/>
                  <a:t>的</a:t>
                </a:r>
                <a:r>
                  <a:rPr lang="zh-CN" altLang="en-US" b="1" dirty="0"/>
                  <a:t>转移矩阵</a:t>
                </a:r>
                <a:r>
                  <a:rPr lang="en-US" altLang="zh-CN" b="1" dirty="0"/>
                  <a:t>(transition matrix)</a:t>
                </a:r>
                <a:r>
                  <a:rPr lang="zh-CN" altLang="en-US" dirty="0"/>
                  <a:t> 。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437414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从标准基开始的基底变换（坐标变换）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DF170B-AC8B-4C4F-972B-87CB23F9A988}"/>
              </a:ext>
            </a:extLst>
          </p:cNvPr>
          <p:cNvSpPr/>
          <p:nvPr/>
        </p:nvSpPr>
        <p:spPr>
          <a:xfrm>
            <a:off x="1752600" y="5105400"/>
            <a:ext cx="2438400" cy="533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800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8D66A-02E5-49FF-90BA-FB28573EE1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3548884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dirty="0"/>
                  <a:t>       为了求解</a:t>
                </a:r>
                <a:r>
                  <a:rPr lang="zh-CN" altLang="en-US" b="1" dirty="0"/>
                  <a:t>任务</a:t>
                </a:r>
                <a:r>
                  <a:rPr lang="en-US" altLang="zh-CN" b="1" dirty="0"/>
                  <a:t>1</a:t>
                </a:r>
                <a:r>
                  <a:rPr lang="zh-CN" altLang="en-US" dirty="0"/>
                  <a:t>，我们需要求从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[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𝑒</a:t>
                </a:r>
                <a:r>
                  <a:rPr lang="en-US" altLang="zh-CN" baseline="-25000" dirty="0">
                    <a:solidFill>
                      <a:srgbClr val="0000FF"/>
                    </a:solidFill>
                  </a:rPr>
                  <a:t>1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,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𝑒</a:t>
                </a:r>
                <a:r>
                  <a:rPr lang="en-US" altLang="zh-CN" baseline="-25000" dirty="0">
                    <a:solidFill>
                      <a:srgbClr val="0000FF"/>
                    </a:solidFill>
                  </a:rPr>
                  <a:t>2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]</a:t>
                </a:r>
                <a:r>
                  <a:rPr lang="zh-CN" altLang="en-US" dirty="0"/>
                  <a:t>到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1, 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r>
                  <a:rPr lang="zh-CN" altLang="en-US" dirty="0"/>
                  <a:t>的转移矩阵。任务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中的矩阵 𝑈 是非奇异的，因此它的列向量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1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2</m:t>
                    </m:r>
                  </m:oMath>
                </a14:m>
                <a:r>
                  <a:rPr lang="zh-CN" altLang="en-US" dirty="0"/>
                  <a:t>线性无关。由上面的转移公式可以得到：𝑐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𝑈</a:t>
                </a:r>
                <a:r>
                  <a:rPr lang="zh-CN" altLang="en-US" baseline="30000" dirty="0"/>
                  <a:t>−</a:t>
                </a:r>
                <a:r>
                  <a:rPr lang="en-US" altLang="zh-CN" baseline="30000" dirty="0"/>
                  <a:t>1</a:t>
                </a:r>
                <a:r>
                  <a:rPr lang="zh-CN" altLang="en-US" dirty="0"/>
                  <a:t>𝑥。</a:t>
                </a:r>
                <a:endParaRPr lang="en-US" altLang="zh-CN" dirty="0"/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>
                    <a:latin typeface="Cambria Math" panose="02040503050406030204" pitchFamily="18" charset="0"/>
                  </a:rPr>
                  <a:t>         因此，给定向量：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baseline="3000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altLang="zh-CN" baseline="-25000" dirty="0"/>
                      <m:t>1</m:t>
                    </m:r>
                    <m:r>
                      <m:rPr>
                        <m:nor/>
                      </m:rPr>
                      <a:rPr lang="zh-CN" altLang="en-US" dirty="0"/>
                      <m:t>𝑒</m:t>
                    </m:r>
                    <m:r>
                      <m:rPr>
                        <m:nor/>
                      </m:rPr>
                      <a:rPr lang="en-US" altLang="zh-CN" baseline="-25000" dirty="0"/>
                      <m:t>1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zh-CN" altLang="en-US" dirty="0"/>
                      <m:t>𝑒</m:t>
                    </m:r>
                    <m:r>
                      <m:rPr>
                        <m:nor/>
                      </m:rPr>
                      <a:rPr lang="en-US" altLang="zh-CN" baseline="-25000" dirty="0"/>
                      <m:t>2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，只需要乘以</a:t>
                </a:r>
                <a:r>
                  <a:rPr lang="zh-CN" altLang="en-US" dirty="0"/>
                  <a:t>𝑈</a:t>
                </a:r>
                <a:r>
                  <a:rPr lang="zh-CN" altLang="en-US" baseline="30000" dirty="0"/>
                  <a:t>−</a:t>
                </a:r>
                <a:r>
                  <a:rPr lang="en-US" altLang="zh-CN" baseline="30000" dirty="0"/>
                  <a:t>1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即可求出在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1, 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r>
                  <a:rPr lang="zh-CN" altLang="en-US" dirty="0"/>
                  <a:t>下的坐标向量。其中𝑈</a:t>
                </a:r>
                <a:r>
                  <a:rPr lang="zh-CN" altLang="en-US" baseline="30000" dirty="0"/>
                  <a:t>−</a:t>
                </a:r>
                <a:r>
                  <a:rPr lang="en-US" altLang="zh-CN" baseline="30000" dirty="0"/>
                  <a:t>1</a:t>
                </a:r>
                <a:r>
                  <a:rPr lang="zh-CN" altLang="en-US" dirty="0"/>
                  <a:t>为从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[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𝑒</a:t>
                </a:r>
                <a:r>
                  <a:rPr lang="en-US" altLang="zh-CN" baseline="-25000" dirty="0">
                    <a:solidFill>
                      <a:srgbClr val="0000FF"/>
                    </a:solidFill>
                  </a:rPr>
                  <a:t>1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,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𝑒</a:t>
                </a:r>
                <a:r>
                  <a:rPr lang="en-US" altLang="zh-CN" baseline="-25000" dirty="0">
                    <a:solidFill>
                      <a:srgbClr val="0000FF"/>
                    </a:solidFill>
                  </a:rPr>
                  <a:t>2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]</a:t>
                </a:r>
                <a:r>
                  <a:rPr lang="zh-CN" altLang="en-US" dirty="0"/>
                  <a:t>到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1, 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r>
                  <a:rPr lang="zh-CN" altLang="en-US" dirty="0"/>
                  <a:t>的转移矩阵。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3548884"/>
              </a:xfrm>
              <a:blipFill>
                <a:blip r:embed="rId2"/>
                <a:stretch>
                  <a:fillRect l="-467" b="-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从标准基开始的基底变换（坐标变换）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C7650D-8003-4EA2-91C2-E886425742A4}"/>
              </a:ext>
            </a:extLst>
          </p:cNvPr>
          <p:cNvSpPr txBox="1"/>
          <p:nvPr/>
        </p:nvSpPr>
        <p:spPr>
          <a:xfrm>
            <a:off x="92528" y="4945981"/>
            <a:ext cx="8958943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CN" altLang="en-US" b="1" dirty="0"/>
              <a:t>逆矩阵的求解方法：</a:t>
            </a:r>
            <a:r>
              <a:rPr lang="zh-CN" altLang="en-US" dirty="0"/>
              <a:t>假设存在矩阵</a:t>
            </a:r>
            <a:r>
              <a:rPr lang="en-US" altLang="zh-CN" i="1" dirty="0"/>
              <a:t>A</a:t>
            </a:r>
            <a:r>
              <a:rPr lang="zh-CN" altLang="en-US" dirty="0"/>
              <a:t>，我们可以构造一个新的矩阵  𝐵</a:t>
            </a:r>
            <a:r>
              <a:rPr lang="en-US" altLang="zh-CN" dirty="0"/>
              <a:t>=[</a:t>
            </a:r>
            <a:r>
              <a:rPr lang="zh-CN" altLang="en-US" dirty="0"/>
              <a:t>𝐴𝐼</a:t>
            </a:r>
            <a:r>
              <a:rPr lang="en-US" altLang="zh-CN" dirty="0"/>
              <a:t>] </a:t>
            </a:r>
            <a:r>
              <a:rPr lang="zh-CN" altLang="en-US" dirty="0"/>
              <a:t>，然后对</a:t>
            </a:r>
            <a:r>
              <a:rPr lang="en-US" altLang="zh-CN" i="1" dirty="0"/>
              <a:t>B</a:t>
            </a:r>
            <a:r>
              <a:rPr lang="zh-CN" altLang="en-US" dirty="0"/>
              <a:t>进行初等行变换，目标是将</a:t>
            </a:r>
            <a:r>
              <a:rPr lang="en-US" altLang="zh-CN" i="1" dirty="0"/>
              <a:t>A</a:t>
            </a:r>
            <a:r>
              <a:rPr lang="zh-CN" altLang="en-US" dirty="0"/>
              <a:t>转换为单位矩阵</a:t>
            </a:r>
            <a:r>
              <a:rPr lang="en-US" altLang="zh-CN" i="1" dirty="0"/>
              <a:t>I</a:t>
            </a:r>
            <a:r>
              <a:rPr lang="zh-CN" altLang="en-US" dirty="0"/>
              <a:t>。当新的矩阵产生的时候，</a:t>
            </a:r>
            <a:r>
              <a:rPr lang="en-US" altLang="zh-CN" i="1" dirty="0"/>
              <a:t>I</a:t>
            </a:r>
            <a:r>
              <a:rPr lang="zh-CN" altLang="en-US" dirty="0"/>
              <a:t>的伴随矩阵就是</a:t>
            </a:r>
            <a:r>
              <a:rPr lang="en-US" altLang="zh-CN" i="1" dirty="0"/>
              <a:t>A</a:t>
            </a:r>
            <a:r>
              <a:rPr lang="zh-CN" altLang="en-US" dirty="0"/>
              <a:t>的逆矩阵𝐴</a:t>
            </a:r>
            <a:r>
              <a:rPr lang="zh-CN" altLang="en-US" baseline="30000" dirty="0"/>
              <a:t>−</a:t>
            </a:r>
            <a:r>
              <a:rPr lang="en-US" altLang="zh-CN" baseline="30000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。即， 𝐶</a:t>
            </a:r>
            <a:r>
              <a:rPr lang="en-US" altLang="zh-CN" dirty="0"/>
              <a:t>=[</a:t>
            </a:r>
            <a:r>
              <a:rPr lang="zh-CN" altLang="en-US" dirty="0"/>
              <a:t>𝐼𝐴</a:t>
            </a:r>
            <a:r>
              <a:rPr lang="zh-CN" altLang="en-US" baseline="30000" dirty="0"/>
              <a:t>−</a:t>
            </a:r>
            <a:r>
              <a:rPr lang="en-US" altLang="zh-CN" baseline="30000" dirty="0"/>
              <a:t>1</a:t>
            </a:r>
            <a:r>
              <a:rPr lang="en-US" altLang="zh-CN" dirty="0"/>
              <a:t>] 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857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8D66A-02E5-49FF-90BA-FB28573EE1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例题讲解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393428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例</a:t>
                </a:r>
                <a:r>
                  <a:rPr lang="en-US" altLang="zh-CN" b="1" dirty="0"/>
                  <a:t>5.5】 </a:t>
                </a:r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 smtClean="0">
                        <a:solidFill>
                          <a:schemeClr val="tx1"/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 smtClean="0">
                        <a:solidFill>
                          <a:schemeClr val="tx1"/>
                        </a:solidFill>
                      </a:rPr>
                      <m:t>1</m:t>
                    </m:r>
                    <m:r>
                      <a:rPr lang="en-US" altLang="zh-CN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=(3,2)</a:t>
                </a:r>
                <a:r>
                  <a:rPr lang="zh-CN" altLang="en-US" baseline="30000" dirty="0"/>
                  <a:t>𝑇</a:t>
                </a:r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𝑢</m:t>
                    </m:r>
                    <m:r>
                      <a:rPr lang="en-US" altLang="zh-CN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=(1,1)</a:t>
                </a:r>
                <a:r>
                  <a:rPr lang="zh-CN" altLang="en-US" baseline="30000" dirty="0"/>
                  <a:t>𝑇 </a:t>
                </a:r>
                <a:r>
                  <a:rPr lang="zh-CN" altLang="en-US" dirty="0"/>
                  <a:t>及 𝑥</a:t>
                </a:r>
                <a:r>
                  <a:rPr lang="en-US" altLang="zh-CN" dirty="0"/>
                  <a:t>=(7,4)</a:t>
                </a:r>
                <a:r>
                  <a:rPr lang="zh-CN" altLang="en-US" baseline="30000" dirty="0"/>
                  <a:t>𝑇</a:t>
                </a:r>
                <a:r>
                  <a:rPr lang="zh-CN" altLang="en-US" dirty="0"/>
                  <a:t>。求𝑥相应于𝑢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和𝑢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的坐标向量。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/>
                  <a:t>解：根据前面的思路，从 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𝑒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𝑒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到 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𝑢</m:t>
                    </m:r>
                    <m:r>
                      <m:rPr>
                        <m:nor/>
                      </m:rPr>
                      <a:rPr lang="en-US" altLang="zh-CN" baseline="-25000" dirty="0"/>
                      <m:t>1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𝑢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] </a:t>
                </a:r>
                <a:r>
                  <a:rPr lang="zh-CN" altLang="en-US" dirty="0"/>
                  <a:t>的转移矩阵为 𝑈 的逆矩阵，其中：𝑈</a:t>
                </a:r>
                <a:r>
                  <a:rPr lang="en-US" altLang="zh-CN" dirty="0"/>
                  <a:t>=(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/>
                  <a:t>因此，𝑐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𝑈</a:t>
                </a:r>
                <a:r>
                  <a:rPr lang="zh-CN" altLang="en-US" baseline="30000" dirty="0"/>
                  <a:t>−</a:t>
                </a:r>
                <a:r>
                  <a:rPr lang="en-US" altLang="zh-CN" baseline="30000" dirty="0"/>
                  <a:t>1</a:t>
                </a:r>
                <a:r>
                  <a:rPr lang="zh-CN" altLang="en-US" dirty="0"/>
                  <a:t>𝑥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/>
                  <a:t>即 𝑐 为要求的坐标向量，且 𝑥</a:t>
                </a:r>
                <a:r>
                  <a:rPr lang="en-US" altLang="zh-CN" dirty="0"/>
                  <a:t>=3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−2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/>
                  <a:t>       </a:t>
                </a:r>
                <a:r>
                  <a:rPr lang="zh-CN" altLang="en-US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下面使用</a:t>
                </a:r>
                <a:r>
                  <a:rPr lang="en-US" altLang="zh-CN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Python</a:t>
                </a:r>
                <a:r>
                  <a:rPr lang="zh-CN" altLang="en-US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求解转移矩阵𝑈的逆矩阵𝑈</a:t>
                </a:r>
                <a:r>
                  <a:rPr lang="zh-CN" altLang="en-US" i="1" baseline="30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−</a:t>
                </a:r>
                <a:r>
                  <a:rPr lang="en-US" altLang="zh-CN" i="1" baseline="30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zh-CN" altLang="en-US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和矩阵与向量之间的乘法。</a:t>
                </a:r>
                <a:endParaRPr lang="zh-CN" altLang="en-US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393428"/>
              </a:xfrm>
              <a:blipFill>
                <a:blip r:embed="rId2"/>
                <a:stretch>
                  <a:fillRect l="-467" r="-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从标准基开始的基底变换（坐标变换）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3548365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8D66A-02E5-49FF-90BA-FB28573EE1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例题讲解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从标准基开始的基底变换（坐标变换）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CB9A40-EC69-4546-837B-7758B1C77F8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ABC372-6D93-4B8E-B04E-F12C1F36F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62" y="2121233"/>
            <a:ext cx="6088772" cy="4034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77F8E8-E13B-4D0E-8381-6B0492AB5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401557"/>
            <a:ext cx="2142924" cy="237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22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8D66A-02E5-49FF-90BA-FB28573EE1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例题讲解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204978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例</a:t>
                </a:r>
                <a:r>
                  <a:rPr lang="en-US" altLang="zh-CN" b="1" dirty="0"/>
                  <a:t>5.6】 </a:t>
                </a:r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m:rPr>
                        <m:nor/>
                      </m:rPr>
                      <a:rPr lang="en-US" altLang="zh-CN" baseline="-25000" dirty="0" smtClean="0">
                        <a:solidFill>
                          <a:schemeClr val="tx1"/>
                        </a:solidFill>
                      </a:rPr>
                      <m:t>1</m:t>
                    </m:r>
                    <m:r>
                      <a:rPr lang="en-US" altLang="zh-CN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=(1,-1)</a:t>
                </a:r>
                <a:r>
                  <a:rPr lang="zh-CN" altLang="en-US" baseline="30000" dirty="0"/>
                  <a:t>𝑇</a:t>
                </a:r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=(-2,3)</a:t>
                </a:r>
                <a:r>
                  <a:rPr lang="zh-CN" altLang="en-US" baseline="30000" dirty="0"/>
                  <a:t>𝑇</a:t>
                </a:r>
                <a:r>
                  <a:rPr lang="zh-CN" altLang="en-US" dirty="0"/>
                  <a:t>。求从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𝑒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𝑒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到 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𝑢</m:t>
                    </m:r>
                    <m:r>
                      <m:rPr>
                        <m:nor/>
                      </m:rPr>
                      <a:rPr lang="en-US" altLang="zh-CN" baseline="-25000" dirty="0"/>
                      <m:t>1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𝑢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] </a:t>
                </a:r>
                <a:r>
                  <a:rPr lang="zh-CN" altLang="en-US" dirty="0"/>
                  <a:t>的转移矩阵，并确定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𝑥</m:t>
                    </m:r>
                  </m:oMath>
                </a14:m>
                <a:r>
                  <a:rPr lang="en-US" altLang="zh-CN" dirty="0"/>
                  <a:t>=(1,2)</a:t>
                </a:r>
                <a:r>
                  <a:rPr lang="zh-CN" altLang="en-US" baseline="30000" dirty="0"/>
                  <a:t>𝑇</a:t>
                </a:r>
                <a:r>
                  <a:rPr lang="zh-CN" altLang="en-US" dirty="0"/>
                  <a:t>相应于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m:rPr>
                        <m:nor/>
                      </m:rPr>
                      <a:rPr lang="en-US" altLang="zh-CN" baseline="-25000" dirty="0"/>
                      <m:t>1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]</a:t>
                </a:r>
                <a:r>
                  <a:rPr lang="zh-CN" altLang="en-US" dirty="0"/>
                  <a:t>的坐标向量。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/>
                  <a:t>解：从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𝑒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𝑒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m:rPr>
                        <m:nor/>
                      </m:rPr>
                      <a:rPr lang="en-US" altLang="zh-CN" baseline="-25000" dirty="0"/>
                      <m:t>1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]</a:t>
                </a:r>
                <a:r>
                  <a:rPr lang="zh-CN" altLang="en-US" dirty="0"/>
                  <a:t>的转移矩阵为：</a:t>
                </a:r>
                <a:r>
                  <a:rPr lang="en-US" altLang="zh-CN" i="1" dirty="0"/>
                  <a:t>B </a:t>
                </a:r>
                <a:r>
                  <a:rPr lang="en-US" altLang="zh-CN" dirty="0"/>
                  <a:t>=(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m:rPr>
                        <m:nor/>
                      </m:rPr>
                      <a:rPr lang="en-US" altLang="zh-CN" baseline="-25000" dirty="0"/>
                      <m:t>1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/>
                  <a:t>由此，从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m:rPr>
                        <m:nor/>
                      </m:rPr>
                      <a:rPr lang="en-US" altLang="zh-CN" baseline="-25000" dirty="0"/>
                      <m:t>1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]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𝑒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𝑒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的转移矩阵为：</a:t>
                </a:r>
                <a:r>
                  <a:rPr lang="en-US" altLang="zh-CN" i="1" dirty="0"/>
                  <a:t>B </a:t>
                </a:r>
                <a:r>
                  <a:rPr lang="zh-CN" altLang="en-US" baseline="30000" dirty="0"/>
                  <a:t>−</a:t>
                </a:r>
                <a:r>
                  <a:rPr lang="en-US" altLang="zh-CN" baseline="30000" dirty="0"/>
                  <a:t>1</a:t>
                </a:r>
                <a:r>
                  <a:rPr lang="zh-CN" altLang="en-US" dirty="0"/>
                  <a:t>𝑥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/>
                  <a:t>因此，向量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𝑥</m:t>
                    </m:r>
                  </m:oMath>
                </a14:m>
                <a:r>
                  <a:rPr lang="zh-CN" altLang="en-US" dirty="0"/>
                  <a:t>相应于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m:rPr>
                        <m:nor/>
                      </m:rPr>
                      <a:rPr lang="en-US" altLang="zh-CN" baseline="-25000" dirty="0"/>
                      <m:t>1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]</a:t>
                </a:r>
                <a:r>
                  <a:rPr lang="zh-CN" altLang="en-US" dirty="0"/>
                  <a:t>的坐标向量为：</a:t>
                </a:r>
                <a:endParaRPr lang="en-US" altLang="zh-CN" dirty="0"/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/>
                  <a:t>𝑐 </a:t>
                </a:r>
                <a:r>
                  <a:rPr lang="en-US" altLang="zh-CN" dirty="0"/>
                  <a:t>=</a:t>
                </a:r>
                <a:r>
                  <a:rPr lang="en-US" altLang="zh-CN" i="1" dirty="0"/>
                  <a:t>B </a:t>
                </a:r>
                <a:r>
                  <a:rPr lang="zh-CN" altLang="en-US" baseline="30000" dirty="0"/>
                  <a:t>−</a:t>
                </a:r>
                <a:r>
                  <a:rPr lang="en-US" altLang="zh-CN" baseline="30000" dirty="0"/>
                  <a:t>1</a:t>
                </a:r>
                <a:r>
                  <a:rPr lang="zh-CN" altLang="en-US" dirty="0"/>
                  <a:t>𝑥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/>
                  <a:t>于是有：𝑥</a:t>
                </a:r>
                <a:r>
                  <a:rPr lang="en-US" altLang="zh-CN" dirty="0"/>
                  <a:t>=7</a:t>
                </a:r>
                <a:r>
                  <a:rPr lang="zh-CN" altLang="en-US" dirty="0"/>
                  <a:t>𝑏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+3</a:t>
                </a:r>
                <a:r>
                  <a:rPr lang="zh-CN" altLang="en-US" dirty="0"/>
                  <a:t>𝑏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。</a:t>
                </a:r>
                <a:endParaRPr lang="zh-CN" altLang="en-US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204978"/>
              </a:xfrm>
              <a:blipFill>
                <a:blip r:embed="rId2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从标准基开始的基底变换（坐标变换）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12116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27096B-58FD-454E-BA29-DEAB4600C88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5524809"/>
          </a:xfrm>
        </p:spPr>
        <p:txBody>
          <a:bodyPr/>
          <a:lstStyle/>
          <a:p>
            <a:r>
              <a:rPr lang="zh-CN" altLang="en-US" dirty="0"/>
              <a:t>例二：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在一个向量空间中转换坐标和从一组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基</a:t>
            </a:r>
            <a:r>
              <a:rPr lang="zh-CN" altLang="en-US" dirty="0"/>
              <a:t>转为另外一组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基</a:t>
            </a:r>
            <a:r>
              <a:rPr lang="zh-CN" altLang="en-US" dirty="0"/>
              <a:t>本质上是相同的。本节中，我们讨论从一个坐标系转换为另一坐标系的问题，并证明它可以通过将给定向量</a:t>
            </a:r>
            <a:r>
              <a:rPr lang="zh-CN" altLang="en-US" dirty="0">
                <a:solidFill>
                  <a:srgbClr val="0000FF"/>
                </a:solidFill>
              </a:rPr>
              <a:t> 𝑥 </a:t>
            </a:r>
            <a:r>
              <a:rPr lang="zh-CN" altLang="en-US" dirty="0"/>
              <a:t>乘以一个非奇异矩阵</a:t>
            </a:r>
            <a:r>
              <a:rPr lang="zh-CN" altLang="en-US" dirty="0">
                <a:solidFill>
                  <a:srgbClr val="0000FF"/>
                </a:solidFill>
              </a:rPr>
              <a:t> 𝑆 </a:t>
            </a:r>
            <a:r>
              <a:rPr lang="zh-CN" altLang="en-US" dirty="0"/>
              <a:t>来实现。乘积</a:t>
            </a:r>
            <a:r>
              <a:rPr lang="zh-CN" altLang="en-US" dirty="0">
                <a:solidFill>
                  <a:srgbClr val="0000FF"/>
                </a:solidFill>
              </a:rPr>
              <a:t> 𝑦</a:t>
            </a:r>
            <a:r>
              <a:rPr lang="en-US" altLang="zh-CN" dirty="0">
                <a:solidFill>
                  <a:srgbClr val="0000FF"/>
                </a:solidFill>
              </a:rPr>
              <a:t>=</a:t>
            </a:r>
            <a:r>
              <a:rPr lang="zh-CN" altLang="en-US" dirty="0">
                <a:solidFill>
                  <a:srgbClr val="0000FF"/>
                </a:solidFill>
              </a:rPr>
              <a:t>𝑆𝑥</a:t>
            </a:r>
            <a:r>
              <a:rPr lang="zh-CN" altLang="en-US" dirty="0"/>
              <a:t> 为新坐标系下的坐标向量。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B9679B2-81FE-424B-98D1-D620408D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05</a:t>
            </a:r>
            <a:r>
              <a:rPr lang="zh-CN" altLang="en-US" dirty="0"/>
              <a:t>讲 矩阵乘向量的新视角</a:t>
            </a:r>
            <a:r>
              <a:rPr lang="en-US" altLang="zh-CN" dirty="0"/>
              <a:t>—— </a:t>
            </a:r>
            <a:r>
              <a:rPr lang="zh-CN" altLang="en-US" dirty="0"/>
              <a:t>变换基底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6CAB53-41F5-4706-BF85-B042AE0F5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1600"/>
            <a:ext cx="8534400" cy="281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4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8D66A-02E5-49FF-90BA-FB28573EE1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例题讲解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从标准基开始的基底变换（坐标变换）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C9A26E-52BC-4531-842C-3BD241EE285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CEC98F-7674-4589-A253-A3B2D09F3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96"/>
            <a:ext cx="6477000" cy="41331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4F87A5D-605F-4C66-9B60-7B9315DEE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781" y="3733800"/>
            <a:ext cx="2123895" cy="268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635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776238"/>
                <a:ext cx="9144000" cy="576487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下面我们讨论一下从一组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非标准基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a:rPr lang="en-US" altLang="zh-CN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r>
                  <a:rPr lang="zh-CN" altLang="en-US" dirty="0"/>
                  <a:t>到另一组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非标准基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,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r>
                  <a:rPr lang="zh-CN" altLang="en-US" dirty="0"/>
                  <a:t>的坐标变换问题。假设对给定的向量 𝑥，它相应于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的坐标为：𝑥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现在，我们希望将𝑥表示为和基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𝑢</m:t>
                    </m:r>
                    <m:r>
                      <m:rPr>
                        <m:nor/>
                      </m:rPr>
                      <a:rPr lang="en-US" altLang="zh-CN" baseline="-25000" dirty="0"/>
                      <m:t>1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𝑢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]</a:t>
                </a:r>
                <a:r>
                  <a:rPr lang="zh-CN" altLang="en-US" dirty="0"/>
                  <a:t>对应的坐标𝑑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𝑑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。即求标量𝑑</a:t>
                </a:r>
                <a:r>
                  <a:rPr lang="en-US" altLang="zh-CN" baseline="-25000" dirty="0"/>
                  <a:t>1,</a:t>
                </a:r>
                <a:r>
                  <a:rPr lang="zh-CN" altLang="en-US" baseline="-25000" dirty="0"/>
                  <a:t> </a:t>
                </a:r>
                <a:r>
                  <a:rPr lang="zh-CN" altLang="en-US" dirty="0"/>
                  <a:t>𝑑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，使得：𝑐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2 </a:t>
                </a:r>
                <a:r>
                  <a:rPr lang="en-US" altLang="zh-CN" dirty="0"/>
                  <a:t>= </a:t>
                </a:r>
                <a:r>
                  <a:rPr lang="zh-CN" altLang="en-US" dirty="0"/>
                  <a:t>𝑑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𝑑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若令 𝑉</a:t>
                </a:r>
                <a:r>
                  <a:rPr lang="en-US" altLang="zh-CN" dirty="0"/>
                  <a:t>=(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，且 𝑈</a:t>
                </a:r>
                <a:r>
                  <a:rPr lang="en-US" altLang="zh-CN" dirty="0"/>
                  <a:t>=(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𝑢</m:t>
                    </m:r>
                    <m:r>
                      <m:rPr>
                        <m:nor/>
                      </m:rPr>
                      <a:rPr lang="en-US" altLang="zh-CN" baseline="-25000" dirty="0"/>
                      <m:t>1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𝑢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，则上面的方程可以写成矩阵形式：𝑉𝑐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𝑈𝑑 ，由此可以得到：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𝑑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=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𝑈</a:t>
                </a:r>
                <a:r>
                  <a:rPr lang="zh-CN" altLang="en-US" baseline="30000" dirty="0">
                    <a:solidFill>
                      <a:srgbClr val="0000FF"/>
                    </a:solidFill>
                  </a:rPr>
                  <a:t>−</a:t>
                </a:r>
                <a:r>
                  <a:rPr lang="en-US" altLang="zh-CN" baseline="30000" dirty="0">
                    <a:solidFill>
                      <a:srgbClr val="0000FF"/>
                    </a:solidFill>
                  </a:rPr>
                  <a:t>1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𝑉𝑐 </a:t>
                </a:r>
                <a:r>
                  <a:rPr lang="zh-CN" altLang="en-US" dirty="0"/>
                  <a:t>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因此，给定 𝑅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中的向量 𝑥 及其对应的有序基 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的坐标向量 𝑐，要求 𝑥 相应于新基 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𝑢</m:t>
                    </m:r>
                    <m:r>
                      <m:rPr>
                        <m:nor/>
                      </m:rPr>
                      <a:rPr lang="en-US" altLang="zh-CN" baseline="-25000" dirty="0"/>
                      <m:t>1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𝑢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] </a:t>
                </a:r>
                <a:r>
                  <a:rPr lang="zh-CN" altLang="en-US" dirty="0"/>
                  <a:t>的坐标向量𝑑，只需将 𝑐 乘以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V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的转移矩阵： 𝑆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𝑈</a:t>
                </a:r>
                <a:r>
                  <a:rPr lang="zh-CN" altLang="en-US" baseline="30000" dirty="0"/>
                  <a:t>−</a:t>
                </a:r>
                <a:r>
                  <a:rPr lang="en-US" altLang="zh-CN" baseline="30000" dirty="0"/>
                  <a:t>1</a:t>
                </a:r>
                <a:r>
                  <a:rPr lang="zh-CN" altLang="en-US" dirty="0"/>
                  <a:t>𝑉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776238"/>
                <a:ext cx="9144000" cy="5764875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从任意基开始的基底变换（坐标变换）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33897302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8D66A-02E5-49FF-90BA-FB28573EE1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例题讲解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6"/>
                <a:ext cx="9144000" cy="5119314"/>
              </a:xfrm>
            </p:spPr>
            <p:txBody>
              <a:bodyPr/>
              <a:lstStyle/>
              <a:p>
                <a:pPr algn="l">
                  <a:lnSpc>
                    <a:spcPct val="200000"/>
                  </a:lnSpc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例</a:t>
                </a:r>
                <a:r>
                  <a:rPr lang="en-US" altLang="zh-CN" b="1" dirty="0"/>
                  <a:t>5.7】</a:t>
                </a:r>
                <a:r>
                  <a:rPr lang="zh-CN" altLang="en-US" dirty="0"/>
                  <a:t>求从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非标准基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,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 </a:t>
                </a:r>
                <a:r>
                  <a:rPr lang="zh-CN" altLang="en-US" dirty="0"/>
                  <a:t>到另一组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非标准基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a:rPr lang="en-US" altLang="zh-CN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的转移矩阵，其中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[5,2]</a:t>
                </a:r>
                <a:r>
                  <a:rPr lang="en-US" altLang="zh-CN" baseline="30000" dirty="0">
                    <a:solidFill>
                      <a:schemeClr val="tx1"/>
                    </a:solidFill>
                  </a:rPr>
                  <a:t>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[7,3]</a:t>
                </a:r>
                <a:r>
                  <a:rPr lang="en-US" altLang="zh-CN" baseline="30000" dirty="0">
                    <a:solidFill>
                      <a:schemeClr val="tx1"/>
                    </a:solidFill>
                  </a:rPr>
                  <a:t>T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及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</a:rPr>
                      <m:t>𝑢</m:t>
                    </m:r>
                  </m:oMath>
                </a14:m>
                <a:r>
                  <a:rPr lang="en-US" altLang="zh-CN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[3,2]</a:t>
                </a:r>
                <a:r>
                  <a:rPr lang="en-US" altLang="zh-CN" baseline="30000" dirty="0">
                    <a:solidFill>
                      <a:schemeClr val="tx1"/>
                    </a:solidFill>
                  </a:rPr>
                  <a:t>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</a:rPr>
                      <m:t>𝑢</m:t>
                    </m:r>
                  </m:oMath>
                </a14:m>
                <a:r>
                  <a:rPr lang="en-US" altLang="zh-CN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[1,1]</a:t>
                </a:r>
                <a:r>
                  <a:rPr lang="en-US" altLang="zh-CN" baseline="30000" dirty="0">
                    <a:solidFill>
                      <a:schemeClr val="tx1"/>
                    </a:solidFill>
                  </a:rPr>
                  <a:t>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。</a:t>
                </a:r>
                <a:endParaRPr lang="en-US" altLang="zh-CN" baseline="30000" dirty="0"/>
              </a:p>
              <a:p>
                <a:pPr algn="l">
                  <a:lnSpc>
                    <a:spcPct val="200000"/>
                  </a:lnSpc>
                </a:pPr>
                <a:r>
                  <a:rPr lang="zh-CN" altLang="en-US" dirty="0"/>
                  <a:t>解：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从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[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]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到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tx1"/>
                        </a:solidFill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</a:rPr>
                      <m:t>𝑢</m:t>
                    </m:r>
                    <m:r>
                      <a:rPr lang="en-US" altLang="zh-CN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]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的转移矩阵为</a:t>
                </a:r>
                <a:endParaRPr lang="en-US" altLang="zh-CN" baseline="30000" dirty="0">
                  <a:solidFill>
                    <a:schemeClr val="tx1"/>
                  </a:solidFill>
                </a:endParaRPr>
              </a:p>
              <a:p>
                <a:pPr algn="l">
                  <a:lnSpc>
                    <a:spcPct val="200000"/>
                  </a:lnSpc>
                </a:pPr>
                <a:r>
                  <a:rPr lang="zh-CN" altLang="en-US" dirty="0"/>
                  <a:t>𝑆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𝑈</a:t>
                </a:r>
                <a:r>
                  <a:rPr lang="zh-CN" altLang="en-US" baseline="30000" dirty="0"/>
                  <a:t>−</a:t>
                </a:r>
                <a:r>
                  <a:rPr lang="en-US" altLang="zh-CN" baseline="30000" dirty="0"/>
                  <a:t>1</a:t>
                </a:r>
                <a:r>
                  <a:rPr lang="zh-CN" altLang="en-US" dirty="0"/>
                  <a:t>𝑉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aseline="30000" dirty="0">
                    <a:solidFill>
                      <a:schemeClr val="tx1"/>
                    </a:solidFill>
                  </a:rPr>
                  <a:t>-1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baseline="30000" dirty="0">
                  <a:solidFill>
                    <a:schemeClr val="tx1"/>
                  </a:solidFill>
                </a:endParaRPr>
              </a:p>
              <a:p>
                <a:pPr algn="l">
                  <a:lnSpc>
                    <a:spcPct val="200000"/>
                  </a:lnSpc>
                </a:pPr>
                <a:r>
                  <a:rPr lang="zh-CN" altLang="en-US" dirty="0"/>
                  <a:t>       相似地，矩阵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的转移矩阵𝑈−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和矩阵乘法，也可以使用</a:t>
                </a:r>
                <a:r>
                  <a:rPr lang="en-US" altLang="zh-CN" dirty="0"/>
                  <a:t>Python</a:t>
                </a:r>
                <a:r>
                  <a:rPr lang="zh-CN" altLang="en-US" dirty="0"/>
                  <a:t>来完成。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6"/>
                <a:ext cx="9144000" cy="5119314"/>
              </a:xfrm>
              <a:blipFill>
                <a:blip r:embed="rId2"/>
                <a:stretch>
                  <a:fillRect l="-467" r="-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从任意基开始的基底变换（坐标变换）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5973846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8D66A-02E5-49FF-90BA-FB28573EE1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例题讲解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从任意基开始的基底变换（坐标变换）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52367A-1818-4161-ABF0-1933ADF4C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8800"/>
            <a:ext cx="5693673" cy="37083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AC41193-CFFC-4A75-8CCC-0626EF49E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429000"/>
            <a:ext cx="2147118" cy="260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049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8D66A-02E5-49FF-90BA-FB28573EE1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例题讲解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6"/>
                <a:ext cx="9144000" cy="5210877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结果分析</a:t>
                </a:r>
                <a:r>
                  <a:rPr lang="en-US" altLang="zh-CN" b="1" dirty="0"/>
                  <a:t>】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/>
                  <a:t>        从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,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r>
                  <a:rPr lang="zh-CN" altLang="en-US" dirty="0"/>
                  <a:t>到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a:rPr lang="en-US" altLang="zh-CN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r>
                  <a:rPr lang="zh-CN" altLang="en-US" dirty="0"/>
                  <a:t>的转换可以看成是一个两步的过程。</a:t>
                </a:r>
                <a:r>
                  <a:rPr lang="zh-CN" altLang="en-US" b="1" dirty="0"/>
                  <a:t>首先</a:t>
                </a:r>
                <a:r>
                  <a:rPr lang="zh-CN" altLang="en-US" dirty="0"/>
                  <a:t>从 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,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r>
                  <a:rPr lang="zh-CN" altLang="en-US" dirty="0"/>
                  <a:t>转换为标准基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[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𝑒</a:t>
                </a:r>
                <a:r>
                  <a:rPr lang="en-US" altLang="zh-CN" baseline="-25000" dirty="0">
                    <a:solidFill>
                      <a:srgbClr val="0000FF"/>
                    </a:solidFill>
                  </a:rPr>
                  <a:t>1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,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𝑒</a:t>
                </a:r>
                <a:r>
                  <a:rPr lang="en-US" altLang="zh-CN" baseline="-25000" dirty="0">
                    <a:solidFill>
                      <a:srgbClr val="0000FF"/>
                    </a:solidFill>
                  </a:rPr>
                  <a:t>2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] </a:t>
                </a:r>
                <a:r>
                  <a:rPr lang="zh-CN" altLang="en-US" dirty="0"/>
                  <a:t>，</a:t>
                </a:r>
                <a:r>
                  <a:rPr lang="zh-CN" altLang="en-US" b="1" dirty="0"/>
                  <a:t>然后</a:t>
                </a:r>
                <a:r>
                  <a:rPr lang="zh-CN" altLang="en-US" dirty="0"/>
                  <a:t>再从标准基转换为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a:rPr lang="en-US" altLang="zh-CN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。给定向量空间𝑅</a:t>
                </a:r>
                <a:r>
                  <a:rPr lang="en-US" altLang="zh-CN" baseline="30000" dirty="0"/>
                  <a:t>2</a:t>
                </a:r>
                <a:r>
                  <a:rPr lang="zh-CN" altLang="en-US" dirty="0"/>
                  <a:t>中的向量 𝑥，若 𝑐 为 𝑥 相应于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,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r>
                  <a:rPr lang="zh-CN" altLang="en-US" dirty="0"/>
                  <a:t>的坐标向量，且 𝑑 为 𝑥 相应于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a:rPr lang="en-US" altLang="zh-CN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r>
                  <a:rPr lang="zh-CN" altLang="en-US" dirty="0"/>
                  <a:t>的坐标向量，则：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dirty="0"/>
                  <a:t>𝑐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𝑐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=</a:t>
                </a:r>
                <a:r>
                  <a:rPr lang="zh-CN" altLang="en-US" dirty="0"/>
                  <a:t>𝑥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𝑒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𝑥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𝑒</a:t>
                </a:r>
                <a:r>
                  <a:rPr lang="en-US" altLang="zh-CN" baseline="-25000" dirty="0"/>
                  <a:t>2 </a:t>
                </a:r>
                <a:r>
                  <a:rPr lang="en-US" altLang="zh-CN" dirty="0"/>
                  <a:t>= </a:t>
                </a:r>
                <a:r>
                  <a:rPr lang="zh-CN" altLang="en-US" dirty="0"/>
                  <a:t>𝑑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𝑑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/>
                  <a:t>       因为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是从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,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r>
                  <a:rPr lang="zh-CN" altLang="en-US" dirty="0"/>
                  <a:t>到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[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𝑒</a:t>
                </a:r>
                <a:r>
                  <a:rPr lang="en-US" altLang="zh-CN" baseline="-25000" dirty="0">
                    <a:solidFill>
                      <a:srgbClr val="0000FF"/>
                    </a:solidFill>
                  </a:rPr>
                  <a:t>1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,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𝑒</a:t>
                </a:r>
                <a:r>
                  <a:rPr lang="en-US" altLang="zh-CN" baseline="-25000" dirty="0">
                    <a:solidFill>
                      <a:srgbClr val="0000FF"/>
                    </a:solidFill>
                  </a:rPr>
                  <a:t>2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]</a:t>
                </a:r>
                <a:r>
                  <a:rPr lang="zh-CN" altLang="en-US" dirty="0"/>
                  <a:t>的转移矩阵，且 𝑈</a:t>
                </a:r>
                <a:r>
                  <a:rPr lang="zh-CN" altLang="en-US" baseline="30000" dirty="0"/>
                  <a:t>−</a:t>
                </a:r>
                <a:r>
                  <a:rPr lang="en-US" altLang="zh-CN" baseline="30000" dirty="0"/>
                  <a:t>1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是从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𝑒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𝑒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到 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a:rPr lang="en-US" altLang="zh-CN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的转移矩阵，由此得到：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𝑉𝑐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=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𝑥 </a:t>
                </a:r>
                <a:r>
                  <a:rPr lang="zh-CN" altLang="en-US" dirty="0"/>
                  <a:t>及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𝑈</a:t>
                </a:r>
                <a:r>
                  <a:rPr lang="zh-CN" altLang="en-US" baseline="30000" dirty="0">
                    <a:solidFill>
                      <a:srgbClr val="FF0000"/>
                    </a:solidFill>
                  </a:rPr>
                  <a:t>−</a:t>
                </a:r>
                <a:r>
                  <a:rPr lang="en-US" altLang="zh-CN" baseline="30000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𝑥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=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𝑑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/>
                  <a:t>        于是，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𝑈</a:t>
                </a:r>
                <a:r>
                  <a:rPr lang="zh-CN" altLang="en-US" baseline="30000" dirty="0">
                    <a:solidFill>
                      <a:srgbClr val="FF0000"/>
                    </a:solidFill>
                  </a:rPr>
                  <a:t>−</a:t>
                </a:r>
                <a:r>
                  <a:rPr lang="en-US" altLang="zh-CN" baseline="30000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𝑉𝑐</a:t>
                </a:r>
                <a:r>
                  <a:rPr lang="en-US" altLang="zh-CN" dirty="0"/>
                  <a:t>=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𝑈</a:t>
                </a:r>
                <a:r>
                  <a:rPr lang="zh-CN" altLang="en-US" baseline="30000" dirty="0">
                    <a:solidFill>
                      <a:srgbClr val="FF0000"/>
                    </a:solidFill>
                  </a:rPr>
                  <a:t>−</a:t>
                </a:r>
                <a:r>
                  <a:rPr lang="en-US" altLang="zh-CN" baseline="30000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𝑥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𝑑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6"/>
                <a:ext cx="9144000" cy="5210877"/>
              </a:xfrm>
              <a:blipFill>
                <a:blip r:embed="rId2"/>
                <a:stretch>
                  <a:fillRect l="-467" r="-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从任意基开始的基底变换（坐标变换）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4202501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8D66A-02E5-49FF-90BA-FB28573EE1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例题讲解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6"/>
                <a:ext cx="9144000" cy="3134027"/>
              </a:xfrm>
            </p:spPr>
            <p:txBody>
              <a:bodyPr/>
              <a:lstStyle/>
              <a:p>
                <a:pPr algn="l">
                  <a:lnSpc>
                    <a:spcPct val="200000"/>
                  </a:lnSpc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结果分析</a:t>
                </a:r>
                <a:r>
                  <a:rPr lang="en-US" altLang="zh-CN" b="1" dirty="0"/>
                  <a:t>】</a:t>
                </a:r>
              </a:p>
              <a:p>
                <a:pPr>
                  <a:lnSpc>
                    <a:spcPct val="200000"/>
                  </a:lnSpc>
                </a:pPr>
                <a:r>
                  <a:rPr lang="zh-CN" altLang="en-US" dirty="0"/>
                  <a:t>       如前所述，我们得到了从 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,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𝑣</a:t>
                </a:r>
                <a:r>
                  <a:rPr lang="en-US" altLang="zh-CN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r>
                  <a:rPr lang="zh-CN" altLang="en-US" dirty="0"/>
                  <a:t>到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𝑢</m:t>
                    </m:r>
                    <m:r>
                      <a:rPr lang="en-US" altLang="zh-CN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r>
                  <a:rPr lang="zh-CN" altLang="en-US" dirty="0"/>
                  <a:t>的转移矩阵为 𝑆</a:t>
                </a:r>
                <a:r>
                  <a:rPr lang="en-US" altLang="zh-CN" dirty="0"/>
                  <a:t>=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𝑈</a:t>
                </a:r>
                <a:r>
                  <a:rPr lang="zh-CN" altLang="en-US" baseline="30000" dirty="0">
                    <a:solidFill>
                      <a:srgbClr val="FF0000"/>
                    </a:solidFill>
                  </a:rPr>
                  <a:t>−</a:t>
                </a:r>
                <a:r>
                  <a:rPr lang="en-US" altLang="zh-CN" baseline="30000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𝑉</a:t>
                </a:r>
                <a:r>
                  <a:rPr lang="zh-CN" altLang="en-US" dirty="0"/>
                  <a:t>。下面给出一个形象化的图示：</a:t>
                </a:r>
                <a:endParaRPr lang="en-US" altLang="zh-CN" dirty="0"/>
              </a:p>
              <a:p>
                <a:pPr>
                  <a:lnSpc>
                    <a:spcPct val="20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6"/>
                <a:ext cx="9144000" cy="3134027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从任意基开始的基底变换（坐标变换）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8FDF9C-9353-4189-AEE0-327082CAE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3810000"/>
            <a:ext cx="5867400" cy="26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488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904773-65C2-4C63-ABBA-231A9C09F0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52108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【</a:t>
            </a:r>
            <a:r>
              <a:rPr lang="zh-CN" altLang="en-US" b="1" dirty="0"/>
              <a:t>定义</a:t>
            </a:r>
            <a:r>
              <a:rPr lang="en-US" altLang="zh-CN" b="1" dirty="0"/>
              <a:t>】 </a:t>
            </a:r>
            <a:r>
              <a:rPr lang="zh-CN" altLang="en-US" dirty="0"/>
              <a:t>令</a:t>
            </a:r>
            <a:r>
              <a:rPr lang="en-US" altLang="zh-CN" dirty="0"/>
              <a:t>V</a:t>
            </a:r>
            <a:r>
              <a:rPr lang="zh-CN" altLang="en-US" dirty="0"/>
              <a:t>为一向量空间，且令𝐸</a:t>
            </a:r>
            <a:r>
              <a:rPr lang="en-US" altLang="zh-CN" dirty="0"/>
              <a:t>=[</a:t>
            </a:r>
            <a:r>
              <a:rPr lang="zh-CN" altLang="en-US" dirty="0"/>
              <a:t>𝑣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𝑣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𝑣</a:t>
            </a:r>
            <a:r>
              <a:rPr lang="zh-CN" altLang="en-US" baseline="-25000" dirty="0"/>
              <a:t>𝑛</a:t>
            </a:r>
            <a:r>
              <a:rPr lang="en-US" altLang="zh-CN" dirty="0"/>
              <a:t>] </a:t>
            </a:r>
            <a:r>
              <a:rPr lang="zh-CN" altLang="en-US" dirty="0"/>
              <a:t>为</a:t>
            </a:r>
            <a:r>
              <a:rPr lang="en-US" altLang="zh-CN" dirty="0"/>
              <a:t>V</a:t>
            </a:r>
            <a:r>
              <a:rPr lang="zh-CN" altLang="en-US" dirty="0"/>
              <a:t>的一组</a:t>
            </a:r>
            <a:r>
              <a:rPr lang="zh-CN" altLang="en-US" dirty="0">
                <a:solidFill>
                  <a:srgbClr val="0000FF"/>
                </a:solidFill>
              </a:rPr>
              <a:t>有序基</a:t>
            </a:r>
            <a:r>
              <a:rPr lang="zh-CN" altLang="en-US" dirty="0"/>
              <a:t>。若 𝑣 为 𝑉 中的任意元素，则 𝑣 可写为：</a:t>
            </a:r>
          </a:p>
          <a:p>
            <a:pPr algn="ctr">
              <a:lnSpc>
                <a:spcPct val="150000"/>
              </a:lnSpc>
            </a:pPr>
            <a:r>
              <a:rPr lang="zh-CN" altLang="en-US" dirty="0"/>
              <a:t>𝑣</a:t>
            </a:r>
            <a:r>
              <a:rPr lang="en-US" altLang="zh-CN" dirty="0"/>
              <a:t>=</a:t>
            </a:r>
            <a:r>
              <a:rPr lang="zh-CN" altLang="en-US" dirty="0"/>
              <a:t>𝑐</a:t>
            </a:r>
            <a:r>
              <a:rPr lang="en-US" altLang="zh-CN" baseline="-25000" dirty="0"/>
              <a:t>1</a:t>
            </a:r>
            <a:r>
              <a:rPr lang="zh-CN" altLang="en-US" dirty="0"/>
              <a:t>𝑣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𝑐</a:t>
            </a:r>
            <a:r>
              <a:rPr lang="en-US" altLang="zh-CN" baseline="-25000" dirty="0"/>
              <a:t>2</a:t>
            </a:r>
            <a:r>
              <a:rPr lang="zh-CN" altLang="en-US" dirty="0"/>
              <a:t>𝑣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𝑐</a:t>
            </a:r>
            <a:r>
              <a:rPr lang="zh-CN" altLang="en-US" baseline="-25000" dirty="0"/>
              <a:t>𝑛</a:t>
            </a:r>
            <a:r>
              <a:rPr lang="zh-CN" altLang="en-US" dirty="0"/>
              <a:t>𝑣</a:t>
            </a:r>
            <a:r>
              <a:rPr lang="zh-CN" altLang="en-US" baseline="-25000" dirty="0"/>
              <a:t>𝑛</a:t>
            </a:r>
            <a:r>
              <a:rPr lang="zh-CN" alt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其中 𝑐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𝑐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𝑐</a:t>
            </a:r>
            <a:r>
              <a:rPr lang="zh-CN" altLang="en-US" baseline="-25000" dirty="0"/>
              <a:t>𝑛</a:t>
            </a:r>
            <a:r>
              <a:rPr lang="zh-CN" altLang="en-US" dirty="0"/>
              <a:t> 为标量。因此可以将每一个向量 𝑣 唯一对应于 𝑅</a:t>
            </a:r>
            <a:r>
              <a:rPr lang="zh-CN" altLang="en-US" baseline="30000" dirty="0"/>
              <a:t>𝑛</a:t>
            </a:r>
            <a:r>
              <a:rPr lang="zh-CN" altLang="en-US" dirty="0"/>
              <a:t> 中的一个向量𝑐</a:t>
            </a:r>
            <a:r>
              <a:rPr lang="en-US" altLang="zh-CN" dirty="0"/>
              <a:t>=(</a:t>
            </a:r>
            <a:r>
              <a:rPr lang="zh-CN" altLang="en-US" dirty="0"/>
              <a:t>𝑐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𝑐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𝑐</a:t>
            </a:r>
            <a:r>
              <a:rPr lang="zh-CN" altLang="en-US" baseline="-25000" dirty="0"/>
              <a:t>𝑛</a:t>
            </a:r>
            <a:r>
              <a:rPr lang="en-US" altLang="zh-CN" dirty="0"/>
              <a:t>)</a:t>
            </a:r>
            <a:r>
              <a:rPr lang="zh-CN" altLang="en-US" baseline="30000" dirty="0"/>
              <a:t>𝑇</a:t>
            </a:r>
            <a:r>
              <a:rPr lang="zh-CN" altLang="en-US" dirty="0"/>
              <a:t> 。采用这种方式定义的向量 𝑐 称为 </a:t>
            </a:r>
            <a:r>
              <a:rPr lang="zh-CN" altLang="en-US" dirty="0">
                <a:solidFill>
                  <a:srgbClr val="0000FF"/>
                </a:solidFill>
              </a:rPr>
              <a:t>𝑣 相应于有序基 𝐸 的坐标向量</a:t>
            </a:r>
            <a:r>
              <a:rPr lang="zh-CN" altLang="en-US" dirty="0"/>
              <a:t>，并记为 </a:t>
            </a:r>
            <a:r>
              <a:rPr lang="en-US" altLang="zh-CN" dirty="0">
                <a:solidFill>
                  <a:srgbClr val="0000FF"/>
                </a:solidFill>
              </a:rPr>
              <a:t>[</a:t>
            </a:r>
            <a:r>
              <a:rPr lang="zh-CN" altLang="en-US" dirty="0">
                <a:solidFill>
                  <a:srgbClr val="0000FF"/>
                </a:solidFill>
              </a:rPr>
              <a:t>𝑣</a:t>
            </a:r>
            <a:r>
              <a:rPr lang="en-US" altLang="zh-CN" dirty="0">
                <a:solidFill>
                  <a:srgbClr val="0000FF"/>
                </a:solidFill>
              </a:rPr>
              <a:t>]</a:t>
            </a:r>
            <a:r>
              <a:rPr lang="zh-CN" altLang="en-US" baseline="-25000" dirty="0">
                <a:solidFill>
                  <a:srgbClr val="0000FF"/>
                </a:solidFill>
              </a:rPr>
              <a:t>𝐸</a:t>
            </a:r>
            <a:r>
              <a:rPr lang="zh-CN" altLang="en-US" dirty="0"/>
              <a:t>，𝑐</a:t>
            </a:r>
            <a:r>
              <a:rPr lang="zh-CN" altLang="en-US" baseline="-25000" dirty="0"/>
              <a:t>𝑖</a:t>
            </a:r>
            <a:r>
              <a:rPr lang="zh-CN" altLang="en-US" dirty="0"/>
              <a:t> 称为 𝑣 相对于𝐸 的坐标。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前面的例子均假设坐标变换在 𝑅</a:t>
            </a:r>
            <a:r>
              <a:rPr lang="en-US" altLang="zh-CN" baseline="300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中进行，类似的方法也可应用于 𝑅</a:t>
            </a:r>
            <a:r>
              <a:rPr lang="zh-CN" altLang="en-US" baseline="30000" dirty="0"/>
              <a:t>𝑛</a:t>
            </a:r>
            <a:r>
              <a:rPr lang="zh-CN" altLang="en-US" dirty="0"/>
              <a:t> 。在 𝑅</a:t>
            </a:r>
            <a:r>
              <a:rPr lang="zh-CN" altLang="en-US" baseline="30000" dirty="0"/>
              <a:t>𝑛</a:t>
            </a:r>
            <a:r>
              <a:rPr lang="zh-CN" altLang="en-US" dirty="0"/>
              <a:t> 中，转移矩阵将为𝑛</a:t>
            </a:r>
            <a:r>
              <a:rPr lang="en-US" altLang="zh-CN" dirty="0"/>
              <a:t>×</a:t>
            </a:r>
            <a:r>
              <a:rPr lang="zh-CN" altLang="en-US" dirty="0"/>
              <a:t>𝑛矩阵。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一般向量空间的基底变换（坐标变换）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942823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FAB881-5A60-471A-ACAC-9C1133CB4D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例题讲解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704503A-8F5B-4C25-9C1C-59F5E34A9A1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45556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例</a:t>
                </a:r>
                <a:r>
                  <a:rPr lang="en-US" altLang="zh-CN" b="1" dirty="0"/>
                  <a:t>5.8】 </a:t>
                </a:r>
                <a:r>
                  <a:rPr lang="zh-CN" altLang="en-US" dirty="0"/>
                  <a:t>若 𝑥</a:t>
                </a:r>
                <a:r>
                  <a:rPr lang="en-US" altLang="zh-CN" dirty="0"/>
                  <a:t>=3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+2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−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  </a:t>
                </a:r>
                <a:r>
                  <a:rPr lang="zh-CN" altLang="en-US" dirty="0"/>
                  <a:t>及  𝑦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−3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+2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，令：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𝐸</a:t>
                </a:r>
                <a:r>
                  <a:rPr lang="en-US" altLang="zh-CN" dirty="0"/>
                  <a:t>=[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]=[(1,1,1)</a:t>
                </a:r>
                <a:r>
                  <a:rPr lang="zh-CN" altLang="en-US" baseline="30000" dirty="0"/>
                  <a:t>𝑇</a:t>
                </a:r>
                <a:r>
                  <a:rPr lang="en-US" altLang="zh-CN" dirty="0"/>
                  <a:t>,(2,3,2)</a:t>
                </a:r>
                <a:r>
                  <a:rPr lang="zh-CN" altLang="en-US" baseline="30000" dirty="0"/>
                  <a:t>𝑇</a:t>
                </a:r>
                <a:r>
                  <a:rPr lang="en-US" altLang="zh-CN" dirty="0"/>
                  <a:t>,(1,5,4)</a:t>
                </a:r>
                <a:r>
                  <a:rPr lang="zh-CN" altLang="en-US" baseline="30000" dirty="0"/>
                  <a:t>𝑇</a:t>
                </a:r>
                <a:r>
                  <a:rPr lang="en-US" altLang="zh-CN" dirty="0"/>
                  <a:t>] 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𝐹</a:t>
                </a:r>
                <a:r>
                  <a:rPr lang="en-US" altLang="zh-CN" dirty="0"/>
                  <a:t>=[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]=[(1,1,0)</a:t>
                </a:r>
                <a:r>
                  <a:rPr lang="zh-CN" altLang="en-US" baseline="30000" dirty="0"/>
                  <a:t>𝑇</a:t>
                </a:r>
                <a:r>
                  <a:rPr lang="en-US" altLang="zh-CN" dirty="0"/>
                  <a:t>,(1,2,0)</a:t>
                </a:r>
                <a:r>
                  <a:rPr lang="zh-CN" altLang="en-US" baseline="30000" dirty="0"/>
                  <a:t>𝑇</a:t>
                </a:r>
                <a:r>
                  <a:rPr lang="en-US" altLang="zh-CN" dirty="0"/>
                  <a:t>,(1,2,1)</a:t>
                </a:r>
                <a:r>
                  <a:rPr lang="zh-CN" altLang="en-US" baseline="30000" dirty="0"/>
                  <a:t>𝑇</a:t>
                </a:r>
                <a:r>
                  <a:rPr lang="en-US" altLang="zh-CN" dirty="0"/>
                  <a:t>] 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求：（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）从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的转移矩阵；（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）求 𝑥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𝑦 相应于有序基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的坐标。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解：（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的转移矩阵为：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/>
                        <m:t>𝑆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/>
                        <m:t>=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FF0000"/>
                          </a:solidFill>
                        </a:rPr>
                        <m:t>𝑈</m:t>
                      </m:r>
                      <m:r>
                        <m:rPr>
                          <m:nor/>
                        </m:rPr>
                        <a:rPr lang="zh-CN" altLang="en-US" baseline="30000" dirty="0">
                          <a:solidFill>
                            <a:srgbClr val="FF0000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baseline="30000" dirty="0">
                          <a:solidFill>
                            <a:srgbClr val="FF0000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b="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baseline="300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704503A-8F5B-4C25-9C1C-59F5E34A9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455560"/>
              </a:xfrm>
              <a:blipFill>
                <a:blip r:embed="rId2"/>
                <a:stretch>
                  <a:fillRect l="-467" r="-3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一般向量空间的基底变换（坐标变换）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6470264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FAB881-5A60-471A-ACAC-9C1133CB4D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例题讲解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704503A-8F5B-4C25-9C1C-59F5E34A9A1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37079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解：（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）坐标 𝑥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𝑦 相应于有序基 𝐹 的坐标向量为：</a:t>
                </a:r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拓展验证</a:t>
                </a:r>
                <a:r>
                  <a:rPr lang="en-US" altLang="zh-CN" dirty="0"/>
                  <a:t>】</a:t>
                </a:r>
                <a:r>
                  <a:rPr lang="zh-CN" altLang="en-US" dirty="0"/>
                  <a:t>：验证基底变换前后的恒等性</a:t>
                </a:r>
              </a:p>
              <a:p>
                <a:pPr marL="719138">
                  <a:lnSpc>
                    <a:spcPct val="150000"/>
                  </a:lnSpc>
                </a:pPr>
                <a:r>
                  <a:rPr lang="en-US" altLang="zh-CN" dirty="0"/>
                  <a:t>8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−5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+3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=3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+2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−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 </a:t>
                </a:r>
              </a:p>
              <a:p>
                <a:pPr marL="719138">
                  <a:lnSpc>
                    <a:spcPct val="150000"/>
                  </a:lnSpc>
                </a:pPr>
                <a:r>
                  <a:rPr lang="en-US" altLang="zh-CN" dirty="0"/>
                  <a:t>−8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+2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+3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−3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+2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3</a:t>
                </a:r>
                <a:endParaRPr lang="zh-CN" altLang="en-US" baseline="300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704503A-8F5B-4C25-9C1C-59F5E34A9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370793"/>
              </a:xfrm>
              <a:blipFill>
                <a:blip r:embed="rId2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一般向量空间的基底变换（坐标变换）</a:t>
            </a:r>
          </a:p>
        </p:txBody>
      </p:sp>
    </p:spTree>
    <p:extLst>
      <p:ext uri="{BB962C8B-B14F-4D97-AF65-F5344CB8AC3E}">
        <p14:creationId xmlns:p14="http://schemas.microsoft.com/office/powerpoint/2010/main" val="3688308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FAB881-5A60-471A-ACAC-9C1133CB4D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例题讲解</a:t>
            </a:r>
            <a:r>
              <a:rPr lang="en-US" altLang="zh-CN" dirty="0"/>
              <a:t>-Python</a:t>
            </a:r>
            <a:r>
              <a:rPr lang="zh-CN" altLang="en-US" dirty="0"/>
              <a:t>描述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704503A-8F5B-4C25-9C1C-59F5E34A9A1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616671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zh-CN" altLang="en-US" baseline="30000" dirty="0">
              <a:latin typeface="+mj-ea"/>
              <a:ea typeface="+mj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一般向量空间的基底变换（坐标变换）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06F63A5-1D4C-42CA-974A-21C4D4250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5432"/>
            <a:ext cx="9144000" cy="47667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AF79B68-E5FB-4102-8BDD-86CC3F3FF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013768"/>
            <a:ext cx="4133333" cy="366666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8006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EA8765-5FF3-4D8E-AB96-A914DF8FD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1400874"/>
            <a:ext cx="5791200" cy="2816990"/>
          </a:xfrm>
        </p:spPr>
        <p:txBody>
          <a:bodyPr/>
          <a:lstStyle/>
          <a:p>
            <a:r>
              <a:rPr lang="zh-CN" altLang="en-US" dirty="0"/>
              <a:t>行空间和列空间</a:t>
            </a:r>
            <a:endParaRPr lang="en-US" altLang="zh-CN" dirty="0"/>
          </a:p>
          <a:p>
            <a:r>
              <a:rPr lang="zh-CN" altLang="en-US" dirty="0"/>
              <a:t>矩阵乘法的新视角</a:t>
            </a:r>
            <a:endParaRPr lang="en-US" altLang="zh-CN" dirty="0"/>
          </a:p>
          <a:p>
            <a:r>
              <a:rPr lang="zh-CN" altLang="en-US" dirty="0"/>
              <a:t>基于基底变换的坐标变换</a:t>
            </a:r>
            <a:endParaRPr lang="en-US" altLang="zh-CN" dirty="0"/>
          </a:p>
          <a:p>
            <a:r>
              <a:rPr lang="zh-CN" altLang="en-US" dirty="0"/>
              <a:t>更多基底变换的例子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805348-B446-4A03-BFF6-277063B3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9168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FAB881-5A60-471A-ACAC-9C1133CB4D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25048"/>
            <a:ext cx="9144000" cy="6516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拓展验证</a:t>
            </a:r>
            <a:r>
              <a:rPr lang="en-US" altLang="zh-CN" dirty="0"/>
              <a:t>】</a:t>
            </a:r>
            <a:r>
              <a:rPr lang="zh-CN" altLang="en-US" dirty="0"/>
              <a:t>：验证基底变换前后的恒等性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704503A-8F5B-4C25-9C1C-59F5E34A9A1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1332893"/>
          </a:xfrm>
        </p:spPr>
        <p:txBody>
          <a:bodyPr/>
          <a:lstStyle/>
          <a:p>
            <a:pPr marL="719138">
              <a:lnSpc>
                <a:spcPct val="150000"/>
              </a:lnSpc>
            </a:pPr>
            <a:r>
              <a:rPr lang="en-US" altLang="zh-CN" dirty="0"/>
              <a:t>8</a:t>
            </a:r>
            <a:r>
              <a:rPr lang="zh-CN" altLang="en-US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−5</a:t>
            </a:r>
            <a:r>
              <a:rPr lang="zh-CN" altLang="en-US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+3</a:t>
            </a:r>
            <a:r>
              <a:rPr lang="zh-CN" altLang="en-US" dirty="0"/>
              <a:t>𝑢</a:t>
            </a:r>
            <a:r>
              <a:rPr lang="en-US" altLang="zh-CN" baseline="-25000" dirty="0"/>
              <a:t>3</a:t>
            </a:r>
            <a:r>
              <a:rPr lang="en-US" altLang="zh-CN" dirty="0"/>
              <a:t>=3</a:t>
            </a:r>
            <a:r>
              <a:rPr lang="zh-CN" altLang="en-US" dirty="0"/>
              <a:t>𝑣</a:t>
            </a:r>
            <a:r>
              <a:rPr lang="en-US" altLang="zh-CN" baseline="-25000" dirty="0"/>
              <a:t>1</a:t>
            </a:r>
            <a:r>
              <a:rPr lang="en-US" altLang="zh-CN" dirty="0"/>
              <a:t>+2</a:t>
            </a:r>
            <a:r>
              <a:rPr lang="zh-CN" altLang="en-US" dirty="0"/>
              <a:t>𝑣</a:t>
            </a:r>
            <a:r>
              <a:rPr lang="en-US" altLang="zh-CN" baseline="-25000" dirty="0"/>
              <a:t>2</a:t>
            </a:r>
            <a:r>
              <a:rPr lang="en-US" altLang="zh-CN" dirty="0"/>
              <a:t>−</a:t>
            </a:r>
            <a:r>
              <a:rPr lang="zh-CN" altLang="en-US" dirty="0"/>
              <a:t>𝑣</a:t>
            </a:r>
            <a:r>
              <a:rPr lang="en-US" altLang="zh-CN" baseline="-25000" dirty="0"/>
              <a:t>3</a:t>
            </a:r>
            <a:r>
              <a:rPr lang="en-US" altLang="zh-CN" dirty="0"/>
              <a:t> </a:t>
            </a:r>
          </a:p>
          <a:p>
            <a:pPr marL="719138">
              <a:lnSpc>
                <a:spcPct val="150000"/>
              </a:lnSpc>
            </a:pPr>
            <a:r>
              <a:rPr lang="en-US" altLang="zh-CN" dirty="0"/>
              <a:t>−8</a:t>
            </a:r>
            <a:r>
              <a:rPr lang="zh-CN" altLang="en-US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+2</a:t>
            </a:r>
            <a:r>
              <a:rPr lang="zh-CN" altLang="en-US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+3</a:t>
            </a:r>
            <a:r>
              <a:rPr lang="zh-CN" altLang="en-US" dirty="0"/>
              <a:t>𝑢</a:t>
            </a:r>
            <a:r>
              <a:rPr lang="en-US" altLang="zh-CN" baseline="-25000" dirty="0"/>
              <a:t>3</a:t>
            </a:r>
            <a:r>
              <a:rPr lang="en-US" altLang="zh-CN" dirty="0"/>
              <a:t>=</a:t>
            </a:r>
            <a:r>
              <a:rPr lang="zh-CN" altLang="en-US" dirty="0"/>
              <a:t>𝑣</a:t>
            </a:r>
            <a:r>
              <a:rPr lang="en-US" altLang="zh-CN" baseline="-25000" dirty="0"/>
              <a:t>1</a:t>
            </a:r>
            <a:r>
              <a:rPr lang="en-US" altLang="zh-CN" dirty="0"/>
              <a:t>−3</a:t>
            </a:r>
            <a:r>
              <a:rPr lang="zh-CN" altLang="en-US" dirty="0"/>
              <a:t>𝑣</a:t>
            </a:r>
            <a:r>
              <a:rPr lang="en-US" altLang="zh-CN" baseline="-25000" dirty="0"/>
              <a:t>2</a:t>
            </a:r>
            <a:r>
              <a:rPr lang="en-US" altLang="zh-CN" dirty="0"/>
              <a:t>+2</a:t>
            </a:r>
            <a:r>
              <a:rPr lang="zh-CN" altLang="en-US" dirty="0"/>
              <a:t>𝑣</a:t>
            </a:r>
            <a:r>
              <a:rPr lang="en-US" altLang="zh-CN" baseline="-25000" dirty="0"/>
              <a:t>3</a:t>
            </a:r>
            <a:endParaRPr lang="zh-CN" altLang="en-US" baseline="30000" dirty="0">
              <a:latin typeface="+mj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一般向量空间的基底变换（坐标变换）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2C9707-FFA3-4F5A-B22D-78AE18B64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9144000" cy="377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591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更多</a:t>
            </a:r>
            <a:r>
              <a:rPr lang="zh-CN" altLang="en-US" dirty="0">
                <a:solidFill>
                  <a:srgbClr val="0000FF"/>
                </a:solidFill>
              </a:rPr>
              <a:t>基底变换</a:t>
            </a:r>
            <a:r>
              <a:rPr lang="zh-CN" altLang="en-US" dirty="0"/>
              <a:t>的例子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791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904773-65C2-4C63-ABBA-231A9C09F0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2902553"/>
          </a:xfr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zh-CN" altLang="zh-CN" dirty="0">
                <a:latin typeface="+mj-ea"/>
                <a:ea typeface="+mj-ea"/>
              </a:rPr>
              <a:t>从</a:t>
            </a:r>
            <a:r>
              <a:rPr lang="zh-CN" altLang="zh-CN" dirty="0">
                <a:solidFill>
                  <a:srgbClr val="0000FF"/>
                </a:solidFill>
                <a:latin typeface="+mj-ea"/>
                <a:ea typeface="+mj-ea"/>
              </a:rPr>
              <a:t>标准基[𝑒</a:t>
            </a:r>
            <a:r>
              <a:rPr lang="zh-CN" altLang="zh-CN" baseline="-25000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zh-CN" dirty="0">
                <a:solidFill>
                  <a:srgbClr val="0000FF"/>
                </a:solidFill>
                <a:latin typeface="+mj-ea"/>
                <a:ea typeface="+mj-ea"/>
              </a:rPr>
              <a:t>,𝑒</a:t>
            </a:r>
            <a:r>
              <a:rPr lang="zh-CN" altLang="zh-CN" baseline="-25000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zh-CN" dirty="0">
                <a:solidFill>
                  <a:srgbClr val="0000FF"/>
                </a:solidFill>
                <a:latin typeface="+mj-ea"/>
                <a:ea typeface="+mj-ea"/>
              </a:rPr>
              <a:t>]</a:t>
            </a:r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zh-CN" altLang="zh-CN" dirty="0">
                <a:latin typeface="+mj-ea"/>
                <a:ea typeface="+mj-ea"/>
              </a:rPr>
              <a:t>到</a:t>
            </a:r>
            <a:r>
              <a:rPr lang="zh-CN" altLang="zh-CN" dirty="0">
                <a:solidFill>
                  <a:srgbClr val="FF0000"/>
                </a:solidFill>
                <a:latin typeface="+mj-ea"/>
                <a:ea typeface="+mj-ea"/>
              </a:rPr>
              <a:t>特定基[𝑢</a:t>
            </a:r>
            <a:r>
              <a:rPr lang="zh-CN" altLang="zh-CN" baseline="-250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zh-CN" altLang="zh-CN" dirty="0">
                <a:solidFill>
                  <a:srgbClr val="FF0000"/>
                </a:solidFill>
                <a:latin typeface="+mj-ea"/>
                <a:ea typeface="+mj-ea"/>
              </a:rPr>
              <a:t>,𝑢</a:t>
            </a:r>
            <a:r>
              <a:rPr lang="zh-CN" altLang="zh-CN" baseline="-25000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zh-CN" altLang="zh-CN" dirty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的基底变换（坐标变换）</a:t>
            </a:r>
            <a:endParaRPr lang="zh-CN" altLang="zh-CN" dirty="0">
              <a:latin typeface="+mj-ea"/>
              <a:ea typeface="+mj-ea"/>
            </a:endParaRPr>
          </a:p>
          <a:p>
            <a:pPr marL="457200" indent="-457200" algn="l" rtl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zh-CN" dirty="0">
                <a:latin typeface="+mj-ea"/>
                <a:ea typeface="+mj-ea"/>
              </a:rPr>
              <a:t>从</a:t>
            </a:r>
            <a:r>
              <a:rPr lang="zh-CN" altLang="zh-CN" dirty="0">
                <a:solidFill>
                  <a:srgbClr val="FF0000"/>
                </a:solidFill>
                <a:latin typeface="+mj-ea"/>
                <a:ea typeface="+mj-ea"/>
              </a:rPr>
              <a:t>特定基[𝑢</a:t>
            </a:r>
            <a:r>
              <a:rPr lang="zh-CN" altLang="zh-CN" baseline="-250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zh-CN" altLang="zh-CN" dirty="0">
                <a:solidFill>
                  <a:srgbClr val="FF0000"/>
                </a:solidFill>
                <a:latin typeface="+mj-ea"/>
                <a:ea typeface="+mj-ea"/>
              </a:rPr>
              <a:t>,𝑢</a:t>
            </a:r>
            <a:r>
              <a:rPr lang="zh-CN" altLang="zh-CN" baseline="-25000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zh-CN" altLang="zh-CN" dirty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CN" altLang="zh-CN" dirty="0">
                <a:latin typeface="+mj-ea"/>
                <a:ea typeface="+mj-ea"/>
              </a:rPr>
              <a:t>到</a:t>
            </a:r>
            <a:r>
              <a:rPr lang="zh-CN" altLang="zh-CN" dirty="0">
                <a:solidFill>
                  <a:srgbClr val="0000FF"/>
                </a:solidFill>
                <a:latin typeface="+mj-ea"/>
                <a:ea typeface="+mj-ea"/>
              </a:rPr>
              <a:t>标准基[𝑒</a:t>
            </a:r>
            <a:r>
              <a:rPr lang="zh-CN" altLang="zh-CN" baseline="-25000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zh-CN" dirty="0">
                <a:solidFill>
                  <a:srgbClr val="0000FF"/>
                </a:solidFill>
                <a:latin typeface="+mj-ea"/>
                <a:ea typeface="+mj-ea"/>
              </a:rPr>
              <a:t>,𝑒</a:t>
            </a:r>
            <a:r>
              <a:rPr lang="zh-CN" altLang="zh-CN" baseline="-25000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zh-CN" dirty="0">
                <a:solidFill>
                  <a:srgbClr val="0000FF"/>
                </a:solidFill>
                <a:latin typeface="+mj-ea"/>
                <a:ea typeface="+mj-ea"/>
              </a:rPr>
              <a:t>]</a:t>
            </a:r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的基底变换（坐标变换）</a:t>
            </a:r>
            <a:endParaRPr lang="zh-CN" altLang="zh-CN" dirty="0">
              <a:latin typeface="+mj-ea"/>
              <a:ea typeface="+mj-ea"/>
            </a:endParaRPr>
          </a:p>
          <a:p>
            <a:pPr marL="457200" indent="-457200" algn="l" rtl="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zh-CN" altLang="zh-CN" dirty="0">
                <a:latin typeface="+mj-ea"/>
                <a:ea typeface="+mj-ea"/>
              </a:rPr>
              <a:t>从</a:t>
            </a:r>
            <a:r>
              <a:rPr lang="zh-CN" altLang="zh-CN" dirty="0">
                <a:solidFill>
                  <a:srgbClr val="FF0000"/>
                </a:solidFill>
                <a:latin typeface="+mj-ea"/>
                <a:ea typeface="+mj-ea"/>
              </a:rPr>
              <a:t>特定基[𝑢</a:t>
            </a:r>
            <a:r>
              <a:rPr lang="zh-CN" altLang="zh-CN" baseline="-250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zh-CN" altLang="zh-CN" dirty="0">
                <a:solidFill>
                  <a:srgbClr val="FF0000"/>
                </a:solidFill>
                <a:latin typeface="+mj-ea"/>
                <a:ea typeface="+mj-ea"/>
              </a:rPr>
              <a:t>,𝑢</a:t>
            </a:r>
            <a:r>
              <a:rPr lang="zh-CN" altLang="zh-CN" baseline="-25000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zh-CN" altLang="zh-CN" dirty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CN" altLang="zh-CN" dirty="0">
                <a:latin typeface="+mj-ea"/>
                <a:ea typeface="+mj-ea"/>
              </a:rPr>
              <a:t>移到</a:t>
            </a:r>
            <a:r>
              <a:rPr lang="zh-CN" altLang="zh-CN" dirty="0">
                <a:solidFill>
                  <a:srgbClr val="FF0000"/>
                </a:solidFill>
                <a:latin typeface="+mj-ea"/>
                <a:ea typeface="+mj-ea"/>
              </a:rPr>
              <a:t>特定基[𝑣</a:t>
            </a:r>
            <a:r>
              <a:rPr lang="zh-CN" altLang="zh-CN" baseline="-250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zh-CN" altLang="zh-CN" dirty="0">
                <a:solidFill>
                  <a:srgbClr val="FF0000"/>
                </a:solidFill>
                <a:latin typeface="+mj-ea"/>
                <a:ea typeface="+mj-ea"/>
              </a:rPr>
              <a:t>,𝑣</a:t>
            </a:r>
            <a:r>
              <a:rPr lang="zh-CN" altLang="zh-CN" baseline="-25000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zh-CN" altLang="zh-CN" dirty="0">
                <a:solidFill>
                  <a:srgbClr val="FF0000"/>
                </a:solidFill>
                <a:latin typeface="+mj-ea"/>
                <a:ea typeface="+mj-ea"/>
              </a:rPr>
              <a:t> ]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的基底变换（坐标变换）</a:t>
            </a:r>
            <a:endParaRPr lang="zh-CN" altLang="zh-CN" dirty="0">
              <a:latin typeface="+mj-ea"/>
              <a:ea typeface="+mj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更多基底变换的例子</a:t>
            </a:r>
          </a:p>
        </p:txBody>
      </p:sp>
    </p:spTree>
    <p:extLst>
      <p:ext uri="{BB962C8B-B14F-4D97-AF65-F5344CB8AC3E}">
        <p14:creationId xmlns:p14="http://schemas.microsoft.com/office/powerpoint/2010/main" val="23450748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776238"/>
                <a:ext cx="9144000" cy="5935756"/>
              </a:xfrm>
            </p:spPr>
            <p:txBody>
              <a:bodyPr/>
              <a:lstStyle/>
              <a:p>
                <a:pPr marR="0" lvl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altLang="zh-CN" b="1" dirty="0">
                    <a:latin typeface="+mj-ea"/>
                    <a:ea typeface="+mj-ea"/>
                  </a:rPr>
                  <a:t>【</a:t>
                </a:r>
                <a:r>
                  <a:rPr lang="zh-CN" altLang="en-US" b="1" dirty="0">
                    <a:latin typeface="+mj-ea"/>
                    <a:ea typeface="+mj-ea"/>
                  </a:rPr>
                  <a:t>习题</a:t>
                </a:r>
                <a:r>
                  <a:rPr lang="en-US" altLang="zh-CN" b="1" dirty="0">
                    <a:latin typeface="+mj-ea"/>
                    <a:ea typeface="+mj-ea"/>
                  </a:rPr>
                  <a:t>5.9】</a:t>
                </a:r>
                <a:r>
                  <a:rPr lang="zh-CN" altLang="en-US" dirty="0">
                    <a:latin typeface="+mj-ea"/>
                    <a:ea typeface="+mj-ea"/>
                  </a:rPr>
                  <a:t>对下列问题，求从基</a:t>
                </a:r>
                <a:r>
                  <a:rPr lang="en-US" altLang="zh-CN" dirty="0">
                    <a:latin typeface="+mj-ea"/>
                    <a:ea typeface="+mj-ea"/>
                  </a:rPr>
                  <a:t>[</a:t>
                </a:r>
                <a:r>
                  <a:rPr lang="zh-CN" altLang="en-US" dirty="0">
                    <a:latin typeface="+mj-ea"/>
                  </a:rPr>
                  <a:t>𝑢</a:t>
                </a:r>
                <a:r>
                  <a:rPr lang="en-US" altLang="zh-CN" baseline="-25000" dirty="0">
                    <a:latin typeface="+mj-ea"/>
                  </a:rPr>
                  <a:t>1</a:t>
                </a:r>
                <a:r>
                  <a:rPr lang="en-US" altLang="zh-CN" dirty="0">
                    <a:latin typeface="+mj-ea"/>
                    <a:ea typeface="+mj-ea"/>
                  </a:rPr>
                  <a:t>,</a:t>
                </a:r>
                <a:r>
                  <a:rPr lang="zh-CN" altLang="en-US" dirty="0">
                    <a:latin typeface="+mj-ea"/>
                  </a:rPr>
                  <a:t>𝑢</a:t>
                </a:r>
                <a:r>
                  <a:rPr lang="en-US" altLang="zh-CN" baseline="-25000" dirty="0">
                    <a:latin typeface="+mj-ea"/>
                  </a:rPr>
                  <a:t>2</a:t>
                </a:r>
                <a:r>
                  <a:rPr lang="en-US" altLang="zh-CN" dirty="0">
                    <a:latin typeface="+mj-ea"/>
                    <a:ea typeface="+mj-ea"/>
                  </a:rPr>
                  <a:t>]</a:t>
                </a:r>
                <a:r>
                  <a:rPr lang="zh-CN" altLang="en-US" dirty="0">
                    <a:latin typeface="+mj-ea"/>
                    <a:ea typeface="+mj-ea"/>
                  </a:rPr>
                  <a:t>到</a:t>
                </a:r>
                <a:r>
                  <a:rPr lang="en-US" altLang="zh-CN" dirty="0">
                    <a:latin typeface="+mj-ea"/>
                    <a:ea typeface="+mj-ea"/>
                  </a:rPr>
                  <a:t>[</a:t>
                </a:r>
                <a:r>
                  <a:rPr lang="zh-CN" altLang="en-US" dirty="0">
                    <a:latin typeface="+mj-ea"/>
                  </a:rPr>
                  <a:t>𝑒</a:t>
                </a:r>
                <a:r>
                  <a:rPr lang="en-US" altLang="zh-CN" baseline="-25000" dirty="0">
                    <a:latin typeface="+mj-ea"/>
                  </a:rPr>
                  <a:t>1</a:t>
                </a:r>
                <a:r>
                  <a:rPr lang="en-US" altLang="zh-CN" dirty="0">
                    <a:latin typeface="+mj-ea"/>
                  </a:rPr>
                  <a:t>,</a:t>
                </a:r>
                <a:r>
                  <a:rPr lang="zh-CN" altLang="en-US" dirty="0">
                    <a:latin typeface="+mj-ea"/>
                  </a:rPr>
                  <a:t>𝑒</a:t>
                </a:r>
                <a:r>
                  <a:rPr lang="en-US" altLang="zh-CN" baseline="-25000" dirty="0">
                    <a:latin typeface="+mj-ea"/>
                  </a:rPr>
                  <a:t>2</a:t>
                </a:r>
                <a:r>
                  <a:rPr lang="en-US" altLang="zh-CN" dirty="0">
                    <a:latin typeface="+mj-ea"/>
                    <a:ea typeface="+mj-ea"/>
                  </a:rPr>
                  <a:t>]</a:t>
                </a:r>
                <a:r>
                  <a:rPr lang="zh-CN" altLang="en-US" dirty="0">
                    <a:latin typeface="+mj-ea"/>
                    <a:ea typeface="+mj-ea"/>
                  </a:rPr>
                  <a:t>对应的转移矩阵</a:t>
                </a:r>
                <a:r>
                  <a:rPr lang="en-US" altLang="zh-CN" dirty="0">
                    <a:latin typeface="+mj-ea"/>
                    <a:ea typeface="+mj-ea"/>
                  </a:rPr>
                  <a:t>U</a:t>
                </a:r>
                <a:endParaRPr lang="zh-CN" altLang="en-US" dirty="0">
                  <a:latin typeface="+mj-ea"/>
                  <a:ea typeface="+mj-ea"/>
                </a:endParaRPr>
              </a:p>
              <a:p>
                <a:pPr marL="457200" marR="0" lvl="0" indent="-45720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zh-CN" altLang="en-US" dirty="0">
                    <a:latin typeface="+mj-ea"/>
                    <a:ea typeface="+mj-ea"/>
                  </a:rPr>
                  <a:t>𝑢</a:t>
                </a:r>
                <a:r>
                  <a:rPr lang="en-US" altLang="zh-CN" baseline="-25000" dirty="0">
                    <a:latin typeface="+mj-ea"/>
                    <a:ea typeface="+mj-ea"/>
                  </a:rPr>
                  <a:t>1</a:t>
                </a:r>
                <a:r>
                  <a:rPr lang="en-US" altLang="zh-CN" dirty="0">
                    <a:latin typeface="+mj-ea"/>
                    <a:ea typeface="+mj-ea"/>
                  </a:rPr>
                  <a:t>=(1,1)</a:t>
                </a:r>
                <a:r>
                  <a:rPr lang="zh-CN" altLang="en-US" baseline="30000" dirty="0">
                    <a:latin typeface="+mj-ea"/>
                    <a:ea typeface="+mj-ea"/>
                  </a:rPr>
                  <a:t>𝑇</a:t>
                </a:r>
                <a:r>
                  <a:rPr lang="en-US" altLang="zh-CN" dirty="0">
                    <a:latin typeface="+mj-ea"/>
                    <a:ea typeface="+mj-ea"/>
                  </a:rPr>
                  <a:t>, </a:t>
                </a:r>
                <a:r>
                  <a:rPr lang="zh-CN" altLang="en-US" dirty="0">
                    <a:latin typeface="+mj-ea"/>
                    <a:ea typeface="+mj-ea"/>
                  </a:rPr>
                  <a:t>𝑢</a:t>
                </a:r>
                <a:r>
                  <a:rPr lang="en-US" altLang="zh-CN" baseline="-25000" dirty="0">
                    <a:latin typeface="+mj-ea"/>
                    <a:ea typeface="+mj-ea"/>
                  </a:rPr>
                  <a:t>2</a:t>
                </a:r>
                <a:r>
                  <a:rPr lang="en-US" altLang="zh-CN" dirty="0">
                    <a:latin typeface="+mj-ea"/>
                    <a:ea typeface="+mj-ea"/>
                  </a:rPr>
                  <a:t>=(−1,1)</a:t>
                </a:r>
                <a:r>
                  <a:rPr lang="zh-CN" altLang="en-US" baseline="30000" dirty="0">
                    <a:latin typeface="+mj-ea"/>
                    <a:ea typeface="+mj-ea"/>
                  </a:rPr>
                  <a:t>𝑇</a:t>
                </a:r>
                <a:r>
                  <a:rPr lang="zh-CN" altLang="en-US" dirty="0">
                    <a:latin typeface="+mj-ea"/>
                    <a:ea typeface="+mj-ea"/>
                  </a:rPr>
                  <a:t> </a:t>
                </a:r>
              </a:p>
              <a:p>
                <a:pPr marL="457200" marR="0" lvl="0" indent="-45720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zh-CN" altLang="en-US" dirty="0">
                    <a:latin typeface="+mj-ea"/>
                    <a:ea typeface="+mj-ea"/>
                  </a:rPr>
                  <a:t>𝑢</a:t>
                </a:r>
                <a:r>
                  <a:rPr lang="en-US" altLang="zh-CN" baseline="-25000" dirty="0">
                    <a:latin typeface="+mj-ea"/>
                    <a:ea typeface="+mj-ea"/>
                  </a:rPr>
                  <a:t>1</a:t>
                </a:r>
                <a:r>
                  <a:rPr lang="en-US" altLang="zh-CN" dirty="0">
                    <a:latin typeface="+mj-ea"/>
                    <a:ea typeface="+mj-ea"/>
                  </a:rPr>
                  <a:t>=(1,2)</a:t>
                </a:r>
                <a:r>
                  <a:rPr lang="zh-CN" altLang="en-US" baseline="30000" dirty="0">
                    <a:latin typeface="+mj-ea"/>
                    <a:ea typeface="+mj-ea"/>
                  </a:rPr>
                  <a:t>𝑇</a:t>
                </a:r>
                <a:r>
                  <a:rPr lang="en-US" altLang="zh-CN" dirty="0">
                    <a:latin typeface="+mj-ea"/>
                    <a:ea typeface="+mj-ea"/>
                  </a:rPr>
                  <a:t>, </a:t>
                </a:r>
                <a:r>
                  <a:rPr lang="zh-CN" altLang="en-US" dirty="0">
                    <a:latin typeface="+mj-ea"/>
                    <a:ea typeface="+mj-ea"/>
                  </a:rPr>
                  <a:t>𝑢</a:t>
                </a:r>
                <a:r>
                  <a:rPr lang="en-US" altLang="zh-CN" baseline="-25000" dirty="0">
                    <a:latin typeface="+mj-ea"/>
                    <a:ea typeface="+mj-ea"/>
                  </a:rPr>
                  <a:t>2</a:t>
                </a:r>
                <a:r>
                  <a:rPr lang="en-US" altLang="zh-CN" dirty="0">
                    <a:latin typeface="+mj-ea"/>
                    <a:ea typeface="+mj-ea"/>
                  </a:rPr>
                  <a:t>=(2,5)</a:t>
                </a:r>
                <a:r>
                  <a:rPr lang="zh-CN" altLang="en-US" baseline="30000" dirty="0">
                    <a:latin typeface="+mj-ea"/>
                    <a:ea typeface="+mj-ea"/>
                  </a:rPr>
                  <a:t>𝑇</a:t>
                </a:r>
                <a:r>
                  <a:rPr lang="zh-CN" altLang="en-US" dirty="0">
                    <a:latin typeface="+mj-ea"/>
                    <a:ea typeface="+mj-ea"/>
                  </a:rPr>
                  <a:t> </a:t>
                </a:r>
              </a:p>
              <a:p>
                <a:pPr marL="457200" marR="0" lvl="0" indent="-45720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zh-CN" altLang="en-US" dirty="0">
                    <a:latin typeface="+mj-ea"/>
                    <a:ea typeface="+mj-ea"/>
                  </a:rPr>
                  <a:t>𝑢</a:t>
                </a:r>
                <a:r>
                  <a:rPr lang="en-US" altLang="zh-CN" baseline="-25000" dirty="0">
                    <a:latin typeface="+mj-ea"/>
                    <a:ea typeface="+mj-ea"/>
                  </a:rPr>
                  <a:t>1</a:t>
                </a:r>
                <a:r>
                  <a:rPr lang="en-US" altLang="zh-CN" dirty="0">
                    <a:latin typeface="+mj-ea"/>
                    <a:ea typeface="+mj-ea"/>
                  </a:rPr>
                  <a:t>=(0,1)</a:t>
                </a:r>
                <a:r>
                  <a:rPr lang="zh-CN" altLang="en-US" baseline="30000" dirty="0">
                    <a:latin typeface="+mj-ea"/>
                    <a:ea typeface="+mj-ea"/>
                  </a:rPr>
                  <a:t>𝑇</a:t>
                </a:r>
                <a:r>
                  <a:rPr lang="en-US" altLang="zh-CN" dirty="0">
                    <a:latin typeface="+mj-ea"/>
                    <a:ea typeface="+mj-ea"/>
                  </a:rPr>
                  <a:t>, </a:t>
                </a:r>
                <a:r>
                  <a:rPr lang="zh-CN" altLang="en-US" dirty="0">
                    <a:latin typeface="+mj-ea"/>
                    <a:ea typeface="+mj-ea"/>
                  </a:rPr>
                  <a:t>𝑢</a:t>
                </a:r>
                <a:r>
                  <a:rPr lang="en-US" altLang="zh-CN" baseline="-25000" dirty="0">
                    <a:latin typeface="+mj-ea"/>
                    <a:ea typeface="+mj-ea"/>
                  </a:rPr>
                  <a:t>2</a:t>
                </a:r>
                <a:r>
                  <a:rPr lang="en-US" altLang="zh-CN" dirty="0">
                    <a:latin typeface="+mj-ea"/>
                    <a:ea typeface="+mj-ea"/>
                  </a:rPr>
                  <a:t>=(1,0)</a:t>
                </a:r>
                <a:r>
                  <a:rPr lang="zh-CN" altLang="en-US" baseline="30000" dirty="0">
                    <a:latin typeface="+mj-ea"/>
                    <a:ea typeface="+mj-ea"/>
                  </a:rPr>
                  <a:t>𝑇</a:t>
                </a:r>
                <a:endParaRPr lang="en-US" altLang="zh-CN" baseline="30000" dirty="0">
                  <a:latin typeface="+mj-ea"/>
                  <a:ea typeface="+mj-ea"/>
                </a:endParaRPr>
              </a:p>
              <a:p>
                <a:pPr marR="0" lvl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zh-CN" altLang="en-US" dirty="0">
                    <a:solidFill>
                      <a:srgbClr val="0000FF"/>
                    </a:solidFill>
                    <a:latin typeface="+mj-ea"/>
                    <a:ea typeface="+mj-ea"/>
                  </a:rPr>
                  <a:t>问题分析：</a:t>
                </a:r>
                <a:r>
                  <a:rPr lang="zh-CN" altLang="en-US" dirty="0">
                    <a:latin typeface="+mj-ea"/>
                    <a:ea typeface="+mj-ea"/>
                  </a:rPr>
                  <a:t>从特定基 </a:t>
                </a:r>
                <a:r>
                  <a:rPr lang="en-US" altLang="zh-CN" dirty="0">
                    <a:latin typeface="+mj-ea"/>
                    <a:ea typeface="+mj-ea"/>
                  </a:rPr>
                  <a:t>[</a:t>
                </a:r>
                <a:r>
                  <a:rPr lang="zh-CN" altLang="en-US" dirty="0">
                    <a:latin typeface="+mj-ea"/>
                    <a:ea typeface="+mj-ea"/>
                  </a:rPr>
                  <a:t>𝑢</a:t>
                </a:r>
                <a:r>
                  <a:rPr lang="en-US" altLang="zh-CN" baseline="-25000" dirty="0">
                    <a:latin typeface="+mj-ea"/>
                    <a:ea typeface="+mj-ea"/>
                  </a:rPr>
                  <a:t>1</a:t>
                </a:r>
                <a:r>
                  <a:rPr lang="en-US" altLang="zh-CN" dirty="0">
                    <a:latin typeface="+mj-ea"/>
                    <a:ea typeface="+mj-ea"/>
                  </a:rPr>
                  <a:t>,</a:t>
                </a:r>
                <a:r>
                  <a:rPr lang="zh-CN" altLang="en-US" dirty="0">
                    <a:latin typeface="+mj-ea"/>
                    <a:ea typeface="+mj-ea"/>
                  </a:rPr>
                  <a:t>𝑢</a:t>
                </a:r>
                <a:r>
                  <a:rPr lang="en-US" altLang="zh-CN" baseline="-25000" dirty="0">
                    <a:latin typeface="+mj-ea"/>
                    <a:ea typeface="+mj-ea"/>
                  </a:rPr>
                  <a:t>2</a:t>
                </a:r>
                <a:r>
                  <a:rPr lang="en-US" altLang="zh-CN" dirty="0">
                    <a:latin typeface="+mj-ea"/>
                    <a:ea typeface="+mj-ea"/>
                  </a:rPr>
                  <a:t>] </a:t>
                </a:r>
                <a:r>
                  <a:rPr lang="zh-CN" altLang="en-US" dirty="0">
                    <a:latin typeface="+mj-ea"/>
                    <a:ea typeface="+mj-ea"/>
                  </a:rPr>
                  <a:t>到标准基 </a:t>
                </a:r>
                <a:r>
                  <a:rPr lang="en-US" altLang="zh-CN" dirty="0">
                    <a:latin typeface="+mj-ea"/>
                    <a:ea typeface="+mj-ea"/>
                  </a:rPr>
                  <a:t>[</a:t>
                </a:r>
                <a:r>
                  <a:rPr lang="zh-CN" altLang="en-US" dirty="0">
                    <a:latin typeface="+mj-ea"/>
                    <a:ea typeface="+mj-ea"/>
                  </a:rPr>
                  <a:t>𝑒</a:t>
                </a:r>
                <a:r>
                  <a:rPr lang="en-US" altLang="zh-CN" baseline="-25000" dirty="0">
                    <a:latin typeface="+mj-ea"/>
                    <a:ea typeface="+mj-ea"/>
                  </a:rPr>
                  <a:t>1</a:t>
                </a:r>
                <a:r>
                  <a:rPr lang="en-US" altLang="zh-CN" dirty="0">
                    <a:latin typeface="+mj-ea"/>
                    <a:ea typeface="+mj-ea"/>
                  </a:rPr>
                  <a:t>,</a:t>
                </a:r>
                <a:r>
                  <a:rPr lang="zh-CN" altLang="en-US" dirty="0">
                    <a:latin typeface="+mj-ea"/>
                    <a:ea typeface="+mj-ea"/>
                  </a:rPr>
                  <a:t>𝑒</a:t>
                </a:r>
                <a:r>
                  <a:rPr lang="en-US" altLang="zh-CN" baseline="-25000" dirty="0">
                    <a:latin typeface="+mj-ea"/>
                    <a:ea typeface="+mj-ea"/>
                  </a:rPr>
                  <a:t>2</a:t>
                </a:r>
                <a:r>
                  <a:rPr lang="en-US" altLang="zh-CN" dirty="0">
                    <a:latin typeface="+mj-ea"/>
                    <a:ea typeface="+mj-ea"/>
                  </a:rPr>
                  <a:t>] </a:t>
                </a:r>
                <a:r>
                  <a:rPr lang="zh-CN" altLang="en-US" dirty="0">
                    <a:latin typeface="+mj-ea"/>
                    <a:ea typeface="+mj-ea"/>
                  </a:rPr>
                  <a:t>的基底变换（坐标变换）。此处求转移矩阵，比较简单，只需要将 𝑢 排列成列向量组即可得到特定基向标准基的转移矩阵。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R="0" lvl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dirty="0">
                            <a:latin typeface="+mj-ea"/>
                          </a:rPr>
                          <m:t>𝑢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latin typeface="+mj-ea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+mj-ea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zh-CN" altLang="en-US" dirty="0">
                            <a:latin typeface="+mj-ea"/>
                          </a:rPr>
                          <m:t>𝑢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latin typeface="+mj-ea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latin typeface="+mj-ea"/>
                    <a:ea typeface="+mj-ea"/>
                  </a:rPr>
                  <a:t> 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dirty="0">
                            <a:latin typeface="+mj-ea"/>
                          </a:rPr>
                          <m:t>𝑢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latin typeface="+mj-ea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+mj-ea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zh-CN" altLang="en-US" dirty="0">
                            <a:latin typeface="+mj-ea"/>
                          </a:rPr>
                          <m:t>𝑢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latin typeface="+mj-ea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latin typeface="+mj-ea"/>
                  </a:rPr>
                  <a:t> , 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R="0" lvl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dirty="0">
                            <a:latin typeface="+mj-ea"/>
                          </a:rPr>
                          <m:t>𝑢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latin typeface="+mj-ea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+mj-ea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zh-CN" altLang="en-US" dirty="0">
                            <a:latin typeface="+mj-ea"/>
                          </a:rPr>
                          <m:t>𝑢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latin typeface="+mj-ea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latin typeface="+mj-ea"/>
                  </a:rPr>
                  <a:t> </a:t>
                </a:r>
                <a:endParaRPr lang="zh-CN" altLang="zh-CN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776238"/>
                <a:ext cx="9144000" cy="5935756"/>
              </a:xfr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更多基底变换的例子</a:t>
            </a:r>
          </a:p>
        </p:txBody>
      </p:sp>
    </p:spTree>
    <p:extLst>
      <p:ext uri="{BB962C8B-B14F-4D97-AF65-F5344CB8AC3E}">
        <p14:creationId xmlns:p14="http://schemas.microsoft.com/office/powerpoint/2010/main" val="2411712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776238"/>
                <a:ext cx="9144000" cy="6016226"/>
              </a:xfrm>
            </p:spPr>
            <p:txBody>
              <a:bodyPr/>
              <a:lstStyle/>
              <a:p>
                <a:pPr marR="0" lvl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习题</a:t>
                </a:r>
                <a:r>
                  <a:rPr lang="en-US" altLang="zh-CN" b="1" dirty="0"/>
                  <a:t>5.10】</a:t>
                </a:r>
                <a:r>
                  <a:rPr lang="zh-CN" altLang="en-US" dirty="0"/>
                  <a:t> 求从基</a:t>
                </a:r>
                <a:r>
                  <a:rPr lang="en-US" altLang="zh-CN" dirty="0">
                    <a:latin typeface="+mj-ea"/>
                  </a:rPr>
                  <a:t>[</a:t>
                </a:r>
                <a:r>
                  <a:rPr lang="zh-CN" altLang="en-US" dirty="0">
                    <a:latin typeface="+mj-ea"/>
                  </a:rPr>
                  <a:t>𝑒</a:t>
                </a:r>
                <a:r>
                  <a:rPr lang="en-US" altLang="zh-CN" baseline="-25000" dirty="0">
                    <a:latin typeface="+mj-ea"/>
                  </a:rPr>
                  <a:t>1</a:t>
                </a:r>
                <a:r>
                  <a:rPr lang="en-US" altLang="zh-CN" dirty="0">
                    <a:latin typeface="+mj-ea"/>
                  </a:rPr>
                  <a:t>,</a:t>
                </a:r>
                <a:r>
                  <a:rPr lang="zh-CN" altLang="en-US" dirty="0">
                    <a:latin typeface="+mj-ea"/>
                  </a:rPr>
                  <a:t>𝑒</a:t>
                </a:r>
                <a:r>
                  <a:rPr lang="en-US" altLang="zh-CN" baseline="-25000" dirty="0">
                    <a:latin typeface="+mj-ea"/>
                  </a:rPr>
                  <a:t>2</a:t>
                </a:r>
                <a:r>
                  <a:rPr lang="en-US" altLang="zh-CN" dirty="0">
                    <a:latin typeface="+mj-ea"/>
                  </a:rPr>
                  <a:t>]</a:t>
                </a:r>
                <a:r>
                  <a:rPr lang="zh-CN" altLang="en-US" dirty="0"/>
                  <a:t>到</a:t>
                </a:r>
                <a:r>
                  <a:rPr lang="en-US" altLang="zh-CN" dirty="0">
                    <a:latin typeface="+mj-ea"/>
                  </a:rPr>
                  <a:t>[</a:t>
                </a:r>
                <a:r>
                  <a:rPr lang="zh-CN" altLang="en-US" dirty="0">
                    <a:latin typeface="+mj-ea"/>
                  </a:rPr>
                  <a:t>𝑢</a:t>
                </a:r>
                <a:r>
                  <a:rPr lang="en-US" altLang="zh-CN" baseline="-25000" dirty="0">
                    <a:latin typeface="+mj-ea"/>
                  </a:rPr>
                  <a:t>1</a:t>
                </a:r>
                <a:r>
                  <a:rPr lang="en-US" altLang="zh-CN" dirty="0">
                    <a:latin typeface="+mj-ea"/>
                  </a:rPr>
                  <a:t>,</a:t>
                </a:r>
                <a:r>
                  <a:rPr lang="zh-CN" altLang="en-US" dirty="0">
                    <a:latin typeface="+mj-ea"/>
                  </a:rPr>
                  <a:t>𝑢</a:t>
                </a:r>
                <a:r>
                  <a:rPr lang="en-US" altLang="zh-CN" baseline="-25000" dirty="0">
                    <a:latin typeface="+mj-ea"/>
                  </a:rPr>
                  <a:t>2</a:t>
                </a:r>
                <a:r>
                  <a:rPr lang="en-US" altLang="zh-CN" dirty="0">
                    <a:latin typeface="+mj-ea"/>
                  </a:rPr>
                  <a:t>]</a:t>
                </a:r>
                <a:r>
                  <a:rPr lang="zh-CN" altLang="en-US" dirty="0"/>
                  <a:t>对应的转移矩阵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457200" marR="0" lvl="0" indent="-45720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zh-CN" altLang="en-US" dirty="0">
                    <a:latin typeface="+mj-ea"/>
                  </a:rPr>
                  <a:t>𝑢</a:t>
                </a:r>
                <a:r>
                  <a:rPr lang="en-US" altLang="zh-CN" baseline="-25000" dirty="0">
                    <a:latin typeface="+mj-ea"/>
                  </a:rPr>
                  <a:t>1</a:t>
                </a:r>
                <a:r>
                  <a:rPr lang="en-US" altLang="zh-CN" dirty="0">
                    <a:latin typeface="+mj-ea"/>
                  </a:rPr>
                  <a:t>=(1,1)</a:t>
                </a:r>
                <a:r>
                  <a:rPr lang="zh-CN" altLang="en-US" baseline="30000" dirty="0">
                    <a:latin typeface="+mj-ea"/>
                  </a:rPr>
                  <a:t>𝑇</a:t>
                </a:r>
                <a:r>
                  <a:rPr lang="en-US" altLang="zh-CN" dirty="0">
                    <a:latin typeface="+mj-ea"/>
                  </a:rPr>
                  <a:t>, </a:t>
                </a:r>
                <a:r>
                  <a:rPr lang="zh-CN" altLang="en-US" dirty="0">
                    <a:latin typeface="+mj-ea"/>
                  </a:rPr>
                  <a:t>𝑢</a:t>
                </a:r>
                <a:r>
                  <a:rPr lang="en-US" altLang="zh-CN" baseline="-25000" dirty="0">
                    <a:latin typeface="+mj-ea"/>
                  </a:rPr>
                  <a:t>2</a:t>
                </a:r>
                <a:r>
                  <a:rPr lang="en-US" altLang="zh-CN" dirty="0">
                    <a:latin typeface="+mj-ea"/>
                  </a:rPr>
                  <a:t>=(−1,1)</a:t>
                </a:r>
                <a:r>
                  <a:rPr lang="zh-CN" altLang="en-US" baseline="30000" dirty="0">
                    <a:latin typeface="+mj-ea"/>
                  </a:rPr>
                  <a:t>𝑇</a:t>
                </a:r>
                <a:r>
                  <a:rPr lang="zh-CN" altLang="en-US" dirty="0">
                    <a:latin typeface="+mj-ea"/>
                  </a:rPr>
                  <a:t> </a:t>
                </a:r>
                <a:r>
                  <a:rPr lang="en-US" altLang="zh-CN" dirty="0">
                    <a:latin typeface="+mj-ea"/>
                  </a:rPr>
                  <a:t>; 2. </a:t>
                </a:r>
                <a:r>
                  <a:rPr lang="zh-CN" altLang="en-US" dirty="0">
                    <a:latin typeface="+mj-ea"/>
                  </a:rPr>
                  <a:t>𝑢</a:t>
                </a:r>
                <a:r>
                  <a:rPr lang="en-US" altLang="zh-CN" baseline="-25000" dirty="0">
                    <a:latin typeface="+mj-ea"/>
                  </a:rPr>
                  <a:t>1</a:t>
                </a:r>
                <a:r>
                  <a:rPr lang="en-US" altLang="zh-CN" dirty="0">
                    <a:latin typeface="+mj-ea"/>
                  </a:rPr>
                  <a:t>=(1,2)</a:t>
                </a:r>
                <a:r>
                  <a:rPr lang="zh-CN" altLang="en-US" baseline="30000" dirty="0">
                    <a:latin typeface="+mj-ea"/>
                  </a:rPr>
                  <a:t>𝑇</a:t>
                </a:r>
                <a:r>
                  <a:rPr lang="en-US" altLang="zh-CN" dirty="0">
                    <a:latin typeface="+mj-ea"/>
                  </a:rPr>
                  <a:t>, </a:t>
                </a:r>
                <a:r>
                  <a:rPr lang="zh-CN" altLang="en-US" dirty="0">
                    <a:latin typeface="+mj-ea"/>
                  </a:rPr>
                  <a:t>𝑢</a:t>
                </a:r>
                <a:r>
                  <a:rPr lang="en-US" altLang="zh-CN" baseline="-25000" dirty="0">
                    <a:latin typeface="+mj-ea"/>
                  </a:rPr>
                  <a:t>2</a:t>
                </a:r>
                <a:r>
                  <a:rPr lang="en-US" altLang="zh-CN" dirty="0">
                    <a:latin typeface="+mj-ea"/>
                  </a:rPr>
                  <a:t>=(2,5)</a:t>
                </a:r>
                <a:r>
                  <a:rPr lang="zh-CN" altLang="en-US" baseline="30000" dirty="0">
                    <a:latin typeface="+mj-ea"/>
                  </a:rPr>
                  <a:t>𝑇</a:t>
                </a:r>
                <a:r>
                  <a:rPr lang="zh-CN" altLang="en-US" dirty="0">
                    <a:latin typeface="+mj-ea"/>
                  </a:rPr>
                  <a:t> </a:t>
                </a:r>
              </a:p>
              <a:p>
                <a:pPr marL="457200" marR="0" lvl="0" indent="-45720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zh-CN" altLang="en-US" dirty="0">
                    <a:latin typeface="+mj-ea"/>
                  </a:rPr>
                  <a:t>𝑢</a:t>
                </a:r>
                <a:r>
                  <a:rPr lang="en-US" altLang="zh-CN" baseline="-25000" dirty="0">
                    <a:latin typeface="+mj-ea"/>
                  </a:rPr>
                  <a:t>1</a:t>
                </a:r>
                <a:r>
                  <a:rPr lang="en-US" altLang="zh-CN" dirty="0">
                    <a:latin typeface="+mj-ea"/>
                  </a:rPr>
                  <a:t>=(0,1)</a:t>
                </a:r>
                <a:r>
                  <a:rPr lang="zh-CN" altLang="en-US" baseline="30000" dirty="0">
                    <a:latin typeface="+mj-ea"/>
                  </a:rPr>
                  <a:t>𝑇</a:t>
                </a:r>
                <a:r>
                  <a:rPr lang="en-US" altLang="zh-CN" dirty="0">
                    <a:latin typeface="+mj-ea"/>
                  </a:rPr>
                  <a:t>, </a:t>
                </a:r>
                <a:r>
                  <a:rPr lang="zh-CN" altLang="en-US" dirty="0">
                    <a:latin typeface="+mj-ea"/>
                  </a:rPr>
                  <a:t>𝑢</a:t>
                </a:r>
                <a:r>
                  <a:rPr lang="en-US" altLang="zh-CN" baseline="-25000" dirty="0">
                    <a:latin typeface="+mj-ea"/>
                  </a:rPr>
                  <a:t>2</a:t>
                </a:r>
                <a:r>
                  <a:rPr lang="en-US" altLang="zh-CN" dirty="0">
                    <a:latin typeface="+mj-ea"/>
                  </a:rPr>
                  <a:t>=(1,0)</a:t>
                </a:r>
                <a:r>
                  <a:rPr lang="zh-CN" altLang="en-US" baseline="30000" dirty="0">
                    <a:latin typeface="+mj-ea"/>
                  </a:rPr>
                  <a:t>𝑇</a:t>
                </a:r>
                <a:endParaRPr lang="en-US" altLang="zh-CN" baseline="30000" dirty="0">
                  <a:latin typeface="+mj-ea"/>
                </a:endParaRPr>
              </a:p>
              <a:p>
                <a:pPr marR="0" lvl="0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zh-CN" altLang="en-US" dirty="0">
                    <a:solidFill>
                      <a:srgbClr val="0000FF"/>
                    </a:solidFill>
                    <a:latin typeface="+mj-ea"/>
                    <a:ea typeface="+mj-ea"/>
                  </a:rPr>
                  <a:t>问题分析：</a:t>
                </a:r>
                <a:r>
                  <a:rPr lang="zh-CN" altLang="en-US" dirty="0">
                    <a:latin typeface="+mj-ea"/>
                    <a:ea typeface="+mj-ea"/>
                  </a:rPr>
                  <a:t>从标准基</a:t>
                </a:r>
                <a:r>
                  <a:rPr lang="en-US" altLang="zh-CN" dirty="0">
                    <a:latin typeface="+mj-ea"/>
                  </a:rPr>
                  <a:t>[</a:t>
                </a:r>
                <a:r>
                  <a:rPr lang="zh-CN" altLang="en-US" dirty="0">
                    <a:latin typeface="+mj-ea"/>
                  </a:rPr>
                  <a:t>𝑒</a:t>
                </a:r>
                <a:r>
                  <a:rPr lang="en-US" altLang="zh-CN" baseline="-25000" dirty="0">
                    <a:latin typeface="+mj-ea"/>
                  </a:rPr>
                  <a:t>1</a:t>
                </a:r>
                <a:r>
                  <a:rPr lang="en-US" altLang="zh-CN" dirty="0">
                    <a:latin typeface="+mj-ea"/>
                  </a:rPr>
                  <a:t>,</a:t>
                </a:r>
                <a:r>
                  <a:rPr lang="zh-CN" altLang="en-US" dirty="0">
                    <a:latin typeface="+mj-ea"/>
                  </a:rPr>
                  <a:t>𝑒</a:t>
                </a:r>
                <a:r>
                  <a:rPr lang="en-US" altLang="zh-CN" baseline="-25000" dirty="0">
                    <a:latin typeface="+mj-ea"/>
                  </a:rPr>
                  <a:t>2</a:t>
                </a:r>
                <a:r>
                  <a:rPr lang="en-US" altLang="zh-CN" dirty="0">
                    <a:latin typeface="+mj-ea"/>
                  </a:rPr>
                  <a:t>]</a:t>
                </a:r>
                <a:r>
                  <a:rPr lang="zh-CN" altLang="en-US" dirty="0">
                    <a:latin typeface="+mj-ea"/>
                    <a:ea typeface="+mj-ea"/>
                  </a:rPr>
                  <a:t>到特定基</a:t>
                </a:r>
                <a:r>
                  <a:rPr lang="en-US" altLang="zh-CN" dirty="0">
                    <a:latin typeface="+mj-ea"/>
                  </a:rPr>
                  <a:t>[</a:t>
                </a:r>
                <a:r>
                  <a:rPr lang="zh-CN" altLang="en-US" dirty="0">
                    <a:latin typeface="+mj-ea"/>
                  </a:rPr>
                  <a:t>𝑢</a:t>
                </a:r>
                <a:r>
                  <a:rPr lang="en-US" altLang="zh-CN" baseline="-25000" dirty="0">
                    <a:latin typeface="+mj-ea"/>
                  </a:rPr>
                  <a:t>1</a:t>
                </a:r>
                <a:r>
                  <a:rPr lang="en-US" altLang="zh-CN" dirty="0">
                    <a:latin typeface="+mj-ea"/>
                  </a:rPr>
                  <a:t>,</a:t>
                </a:r>
                <a:r>
                  <a:rPr lang="zh-CN" altLang="en-US" dirty="0">
                    <a:latin typeface="+mj-ea"/>
                  </a:rPr>
                  <a:t>𝑢</a:t>
                </a:r>
                <a:r>
                  <a:rPr lang="en-US" altLang="zh-CN" baseline="-25000" dirty="0">
                    <a:latin typeface="+mj-ea"/>
                  </a:rPr>
                  <a:t>2</a:t>
                </a:r>
                <a:r>
                  <a:rPr lang="en-US" altLang="zh-CN" dirty="0">
                    <a:latin typeface="+mj-ea"/>
                  </a:rPr>
                  <a:t>]</a:t>
                </a:r>
                <a:r>
                  <a:rPr lang="zh-CN" altLang="en-US" dirty="0">
                    <a:latin typeface="+mj-ea"/>
                    <a:ea typeface="+mj-ea"/>
                  </a:rPr>
                  <a:t>的基底变换。根据坐标变换公式，基坐标 𝑥</a:t>
                </a:r>
                <a:r>
                  <a:rPr lang="en-US" altLang="zh-CN" dirty="0">
                    <a:latin typeface="+mj-ea"/>
                    <a:ea typeface="+mj-ea"/>
                  </a:rPr>
                  <a:t>=</a:t>
                </a:r>
                <a:r>
                  <a:rPr lang="zh-CN" altLang="en-US" dirty="0">
                    <a:latin typeface="+mj-ea"/>
                    <a:ea typeface="+mj-ea"/>
                  </a:rPr>
                  <a:t>𝑈𝑐 ，我们可以得到从标准基坐标向特定基坐标的变换公式：𝑐</a:t>
                </a:r>
                <a:r>
                  <a:rPr lang="en-US" altLang="zh-CN" dirty="0">
                    <a:latin typeface="+mj-ea"/>
                    <a:ea typeface="+mj-ea"/>
                  </a:rPr>
                  <a:t>=</a:t>
                </a:r>
                <a:r>
                  <a:rPr lang="zh-CN" altLang="en-US" dirty="0">
                    <a:latin typeface="+mj-ea"/>
                    <a:ea typeface="+mj-ea"/>
                  </a:rPr>
                  <a:t>𝑈</a:t>
                </a:r>
                <a:r>
                  <a:rPr lang="zh-CN" altLang="en-US" baseline="30000" dirty="0">
                    <a:latin typeface="+mj-ea"/>
                    <a:ea typeface="+mj-ea"/>
                  </a:rPr>
                  <a:t>−</a:t>
                </a:r>
                <a:r>
                  <a:rPr lang="en-US" altLang="zh-CN" baseline="30000" dirty="0">
                    <a:latin typeface="+mj-ea"/>
                    <a:ea typeface="+mj-ea"/>
                  </a:rPr>
                  <a:t>1</a:t>
                </a:r>
                <a:r>
                  <a:rPr lang="zh-CN" altLang="en-US" dirty="0">
                    <a:latin typeface="+mj-ea"/>
                    <a:ea typeface="+mj-ea"/>
                  </a:rPr>
                  <a:t>𝑥，其中</a:t>
                </a:r>
                <a:r>
                  <a:rPr lang="zh-CN" altLang="en-US" dirty="0">
                    <a:latin typeface="+mj-ea"/>
                  </a:rPr>
                  <a:t>𝑈</a:t>
                </a:r>
                <a:r>
                  <a:rPr lang="zh-CN" altLang="en-US" baseline="30000" dirty="0">
                    <a:latin typeface="+mj-ea"/>
                  </a:rPr>
                  <a:t>−</a:t>
                </a:r>
                <a:r>
                  <a:rPr lang="en-US" altLang="zh-CN" baseline="30000" dirty="0">
                    <a:latin typeface="+mj-ea"/>
                  </a:rPr>
                  <a:t>1</a:t>
                </a:r>
                <a:r>
                  <a:rPr lang="zh-CN" altLang="en-US" dirty="0">
                    <a:latin typeface="+mj-ea"/>
                    <a:ea typeface="+mj-ea"/>
                  </a:rPr>
                  <a:t>就是标准基</a:t>
                </a:r>
                <a:r>
                  <a:rPr lang="en-US" altLang="zh-CN" dirty="0">
                    <a:latin typeface="+mj-ea"/>
                  </a:rPr>
                  <a:t>[</a:t>
                </a:r>
                <a:r>
                  <a:rPr lang="zh-CN" altLang="en-US" dirty="0">
                    <a:latin typeface="+mj-ea"/>
                  </a:rPr>
                  <a:t>𝑒</a:t>
                </a:r>
                <a:r>
                  <a:rPr lang="en-US" altLang="zh-CN" baseline="-25000" dirty="0">
                    <a:latin typeface="+mj-ea"/>
                  </a:rPr>
                  <a:t>1</a:t>
                </a:r>
                <a:r>
                  <a:rPr lang="en-US" altLang="zh-CN" dirty="0">
                    <a:latin typeface="+mj-ea"/>
                  </a:rPr>
                  <a:t>,</a:t>
                </a:r>
                <a:r>
                  <a:rPr lang="zh-CN" altLang="en-US" dirty="0">
                    <a:latin typeface="+mj-ea"/>
                  </a:rPr>
                  <a:t>𝑒</a:t>
                </a:r>
                <a:r>
                  <a:rPr lang="en-US" altLang="zh-CN" baseline="-25000" dirty="0">
                    <a:latin typeface="+mj-ea"/>
                  </a:rPr>
                  <a:t>2</a:t>
                </a:r>
                <a:r>
                  <a:rPr lang="en-US" altLang="zh-CN" dirty="0">
                    <a:latin typeface="+mj-ea"/>
                  </a:rPr>
                  <a:t>]</a:t>
                </a:r>
                <a:r>
                  <a:rPr lang="zh-CN" altLang="en-US" dirty="0">
                    <a:latin typeface="+mj-ea"/>
                    <a:ea typeface="+mj-ea"/>
                  </a:rPr>
                  <a:t>到特定基 </a:t>
                </a:r>
                <a:r>
                  <a:rPr lang="en-US" altLang="zh-CN" dirty="0">
                    <a:latin typeface="+mj-ea"/>
                  </a:rPr>
                  <a:t>[</a:t>
                </a:r>
                <a:r>
                  <a:rPr lang="zh-CN" altLang="en-US" dirty="0">
                    <a:latin typeface="+mj-ea"/>
                  </a:rPr>
                  <a:t>𝑢</a:t>
                </a:r>
                <a:r>
                  <a:rPr lang="en-US" altLang="zh-CN" baseline="-25000" dirty="0">
                    <a:latin typeface="+mj-ea"/>
                  </a:rPr>
                  <a:t>1</a:t>
                </a:r>
                <a:r>
                  <a:rPr lang="en-US" altLang="zh-CN" dirty="0">
                    <a:latin typeface="+mj-ea"/>
                  </a:rPr>
                  <a:t>,</a:t>
                </a:r>
                <a:r>
                  <a:rPr lang="zh-CN" altLang="en-US" dirty="0">
                    <a:latin typeface="+mj-ea"/>
                  </a:rPr>
                  <a:t>𝑢</a:t>
                </a:r>
                <a:r>
                  <a:rPr lang="en-US" altLang="zh-CN" baseline="-25000" dirty="0">
                    <a:latin typeface="+mj-ea"/>
                  </a:rPr>
                  <a:t>2</a:t>
                </a:r>
                <a:r>
                  <a:rPr lang="en-US" altLang="zh-CN" dirty="0">
                    <a:latin typeface="+mj-ea"/>
                  </a:rPr>
                  <a:t>]</a:t>
                </a:r>
                <a:r>
                  <a:rPr lang="zh-CN" altLang="en-US" dirty="0">
                    <a:latin typeface="+mj-ea"/>
                    <a:ea typeface="+mj-ea"/>
                  </a:rPr>
                  <a:t>的转移矩阵。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algn="l" rt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/>
                  <a:t>解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：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zh-CN" altLang="en-US" dirty="0">
                                <a:latin typeface="+mj-ea"/>
                              </a:rPr>
                              <m:t>𝑢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+mj-ea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+mj-ea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CN" altLang="en-US" dirty="0">
                                <a:latin typeface="+mj-ea"/>
                              </a:rPr>
                              <m:t>𝑢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+mj-ea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latin typeface="+mj-ea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zh-CN" altLang="en-US" dirty="0">
                                <a:latin typeface="+mj-ea"/>
                              </a:rPr>
                              <m:t>𝑢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+mj-ea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+mj-ea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CN" altLang="en-US" dirty="0">
                                <a:latin typeface="+mj-ea"/>
                              </a:rPr>
                              <m:t>𝑢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+mj-ea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latin typeface="+mj-ea"/>
                  </a:rPr>
                  <a:t>, 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l" rt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/>
                  <a:t>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zh-CN" altLang="en-US" dirty="0">
                                <a:latin typeface="+mj-ea"/>
                              </a:rPr>
                              <m:t>𝑢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+mj-ea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+mj-ea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CN" altLang="en-US" dirty="0">
                                <a:latin typeface="+mj-ea"/>
                              </a:rPr>
                              <m:t>𝑢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+mj-ea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776238"/>
                <a:ext cx="9144000" cy="6016226"/>
              </a:xfrm>
              <a:blipFill>
                <a:blip r:embed="rId2"/>
                <a:stretch>
                  <a:fillRect l="-6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更多基底变换的例子</a:t>
            </a:r>
          </a:p>
        </p:txBody>
      </p:sp>
    </p:spTree>
    <p:extLst>
      <p:ext uri="{BB962C8B-B14F-4D97-AF65-F5344CB8AC3E}">
        <p14:creationId xmlns:p14="http://schemas.microsoft.com/office/powerpoint/2010/main" val="33455192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776238"/>
                <a:ext cx="9144000" cy="2615295"/>
              </a:xfrm>
            </p:spPr>
            <p:txBody>
              <a:bodyPr/>
              <a:lstStyle/>
              <a:p>
                <a:pPr marR="0" lvl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习题</a:t>
                </a:r>
                <a:r>
                  <a:rPr lang="en-US" altLang="zh-CN" b="1" dirty="0"/>
                  <a:t>5.10】</a:t>
                </a:r>
                <a:r>
                  <a:rPr lang="zh-CN" altLang="en-US" dirty="0"/>
                  <a:t> 求从基</a:t>
                </a:r>
                <a:r>
                  <a:rPr lang="en-US" altLang="zh-CN" dirty="0">
                    <a:latin typeface="+mj-ea"/>
                  </a:rPr>
                  <a:t>[</a:t>
                </a:r>
                <a:r>
                  <a:rPr lang="zh-CN" altLang="en-US" dirty="0">
                    <a:latin typeface="+mj-ea"/>
                  </a:rPr>
                  <a:t>𝑒</a:t>
                </a:r>
                <a:r>
                  <a:rPr lang="en-US" altLang="zh-CN" baseline="-25000" dirty="0">
                    <a:latin typeface="+mj-ea"/>
                  </a:rPr>
                  <a:t>1</a:t>
                </a:r>
                <a:r>
                  <a:rPr lang="en-US" altLang="zh-CN" dirty="0">
                    <a:latin typeface="+mj-ea"/>
                  </a:rPr>
                  <a:t>,</a:t>
                </a:r>
                <a:r>
                  <a:rPr lang="zh-CN" altLang="en-US" dirty="0">
                    <a:latin typeface="+mj-ea"/>
                  </a:rPr>
                  <a:t>𝑒</a:t>
                </a:r>
                <a:r>
                  <a:rPr lang="en-US" altLang="zh-CN" baseline="-25000" dirty="0">
                    <a:latin typeface="+mj-ea"/>
                  </a:rPr>
                  <a:t>2</a:t>
                </a:r>
                <a:r>
                  <a:rPr lang="en-US" altLang="zh-CN" dirty="0">
                    <a:latin typeface="+mj-ea"/>
                  </a:rPr>
                  <a:t>]</a:t>
                </a:r>
                <a:r>
                  <a:rPr lang="zh-CN" altLang="en-US" dirty="0"/>
                  <a:t>到</a:t>
                </a:r>
                <a:r>
                  <a:rPr lang="en-US" altLang="zh-CN" dirty="0">
                    <a:latin typeface="+mj-ea"/>
                  </a:rPr>
                  <a:t>[</a:t>
                </a:r>
                <a:r>
                  <a:rPr lang="zh-CN" altLang="en-US" dirty="0">
                    <a:latin typeface="+mj-ea"/>
                  </a:rPr>
                  <a:t>𝑢</a:t>
                </a:r>
                <a:r>
                  <a:rPr lang="en-US" altLang="zh-CN" baseline="-25000" dirty="0">
                    <a:latin typeface="+mj-ea"/>
                  </a:rPr>
                  <a:t>1</a:t>
                </a:r>
                <a:r>
                  <a:rPr lang="en-US" altLang="zh-CN" dirty="0">
                    <a:latin typeface="+mj-ea"/>
                  </a:rPr>
                  <a:t>,</a:t>
                </a:r>
                <a:r>
                  <a:rPr lang="zh-CN" altLang="en-US" dirty="0">
                    <a:latin typeface="+mj-ea"/>
                  </a:rPr>
                  <a:t>𝑢</a:t>
                </a:r>
                <a:r>
                  <a:rPr lang="en-US" altLang="zh-CN" baseline="-25000" dirty="0">
                    <a:latin typeface="+mj-ea"/>
                  </a:rPr>
                  <a:t>2</a:t>
                </a:r>
                <a:r>
                  <a:rPr lang="en-US" altLang="zh-CN" dirty="0">
                    <a:latin typeface="+mj-ea"/>
                  </a:rPr>
                  <a:t>]</a:t>
                </a:r>
                <a:r>
                  <a:rPr lang="zh-CN" altLang="en-US" dirty="0"/>
                  <a:t>对应的转移矩阵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algn="l" rt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/>
                  <a:t>解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：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zh-CN" altLang="en-US" dirty="0">
                                <a:latin typeface="+mj-ea"/>
                              </a:rPr>
                              <m:t>𝑢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+mj-ea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+mj-ea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CN" altLang="en-US" dirty="0">
                                <a:latin typeface="+mj-ea"/>
                              </a:rPr>
                              <m:t>𝑢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+mj-ea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latin typeface="+mj-ea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zh-CN" altLang="en-US" dirty="0">
                                <a:latin typeface="+mj-ea"/>
                              </a:rPr>
                              <m:t>𝑢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+mj-ea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+mj-ea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CN" altLang="en-US" dirty="0">
                                <a:latin typeface="+mj-ea"/>
                              </a:rPr>
                              <m:t>𝑢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+mj-ea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latin typeface="+mj-ea"/>
                  </a:rPr>
                  <a:t>, 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l" rt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/>
                  <a:t>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zh-CN" altLang="en-US" dirty="0">
                                <a:latin typeface="+mj-ea"/>
                              </a:rPr>
                              <m:t>𝑢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+mj-ea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+mj-ea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CN" altLang="en-US" dirty="0">
                                <a:latin typeface="+mj-ea"/>
                              </a:rPr>
                              <m:t>𝑢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+mj-ea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776238"/>
                <a:ext cx="9144000" cy="2615295"/>
              </a:xfrm>
              <a:blipFill>
                <a:blip r:embed="rId2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更多基底变换的例子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5082DA-2A7F-4725-B83E-AC34AE7C4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276600"/>
            <a:ext cx="5904762" cy="31238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8485F0-7BB6-4B86-9919-1739E82DA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3390704"/>
            <a:ext cx="2142098" cy="2895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65B25BB6-1060-432A-ACA6-6097D6313F11}"/>
              </a:ext>
            </a:extLst>
          </p:cNvPr>
          <p:cNvSpPr/>
          <p:nvPr/>
        </p:nvSpPr>
        <p:spPr>
          <a:xfrm>
            <a:off x="6152781" y="4604679"/>
            <a:ext cx="457200" cy="4572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8201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904773-65C2-4C63-ABBA-231A9C09F0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4102882"/>
          </a:xfr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/>
              <a:t>【</a:t>
            </a:r>
            <a:r>
              <a:rPr lang="zh-CN" altLang="en-US" b="1" dirty="0"/>
              <a:t>习题</a:t>
            </a:r>
            <a:r>
              <a:rPr lang="en-US" altLang="zh-CN" b="1" dirty="0"/>
              <a:t>5.11】 </a:t>
            </a:r>
            <a:r>
              <a:rPr lang="zh-CN" altLang="en-US" dirty="0"/>
              <a:t>令 𝑣</a:t>
            </a:r>
            <a:r>
              <a:rPr lang="en-US" altLang="zh-CN" baseline="-25000" dirty="0"/>
              <a:t>1</a:t>
            </a:r>
            <a:r>
              <a:rPr lang="en-US" altLang="zh-CN" dirty="0"/>
              <a:t>=(3,2)</a:t>
            </a:r>
            <a:r>
              <a:rPr lang="zh-CN" altLang="en-US" baseline="30000" dirty="0"/>
              <a:t>𝑇</a:t>
            </a:r>
            <a:r>
              <a:rPr lang="en-US" altLang="zh-CN" dirty="0"/>
              <a:t>,</a:t>
            </a:r>
            <a:r>
              <a:rPr lang="zh-CN" altLang="en-US" dirty="0"/>
              <a:t>𝑣</a:t>
            </a:r>
            <a:r>
              <a:rPr lang="en-US" altLang="zh-CN" baseline="-25000" dirty="0"/>
              <a:t>2</a:t>
            </a:r>
            <a:r>
              <a:rPr lang="en-US" altLang="zh-CN" dirty="0"/>
              <a:t>=(4,3)</a:t>
            </a:r>
            <a:r>
              <a:rPr lang="zh-CN" altLang="en-US" baseline="30000" dirty="0"/>
              <a:t>𝑇</a:t>
            </a:r>
            <a:r>
              <a:rPr lang="zh-CN" altLang="en-US" dirty="0"/>
              <a:t>，对应于下列问题中每一组有序基 </a:t>
            </a:r>
            <a:r>
              <a:rPr lang="en-US" altLang="zh-CN" dirty="0"/>
              <a:t>[</a:t>
            </a:r>
            <a:r>
              <a:rPr lang="zh-CN" altLang="en-US" dirty="0"/>
              <a:t>𝑢</a:t>
            </a:r>
            <a:r>
              <a:rPr lang="en-US" altLang="zh-CN" dirty="0"/>
              <a:t>1,</a:t>
            </a:r>
            <a:r>
              <a:rPr lang="zh-CN" altLang="en-US" dirty="0"/>
              <a:t>𝑢</a:t>
            </a:r>
            <a:r>
              <a:rPr lang="en-US" altLang="zh-CN" dirty="0"/>
              <a:t>2] </a:t>
            </a:r>
            <a:r>
              <a:rPr lang="zh-CN" altLang="en-US" dirty="0"/>
              <a:t>，求从 </a:t>
            </a:r>
            <a:r>
              <a:rPr lang="en-US" altLang="zh-CN" dirty="0"/>
              <a:t>[</a:t>
            </a:r>
            <a:r>
              <a:rPr lang="zh-CN" altLang="en-US" dirty="0"/>
              <a:t>𝑣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𝑣</a:t>
            </a:r>
            <a:r>
              <a:rPr lang="en-US" altLang="zh-CN" baseline="-25000" dirty="0"/>
              <a:t>2</a:t>
            </a:r>
            <a:r>
              <a:rPr lang="en-US" altLang="zh-CN" dirty="0"/>
              <a:t>] </a:t>
            </a:r>
            <a:r>
              <a:rPr lang="zh-CN" altLang="en-US" dirty="0"/>
              <a:t>到 </a:t>
            </a:r>
            <a:r>
              <a:rPr lang="en-US" altLang="zh-CN" dirty="0"/>
              <a:t>[</a:t>
            </a:r>
            <a:r>
              <a:rPr lang="zh-CN" altLang="en-US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] </a:t>
            </a:r>
            <a:r>
              <a:rPr lang="zh-CN" altLang="en-US" dirty="0"/>
              <a:t>的转移矩阵。</a:t>
            </a:r>
            <a:endParaRPr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en-US" dirty="0">
                <a:latin typeface="+mj-ea"/>
              </a:rPr>
              <a:t>𝑢</a:t>
            </a:r>
            <a:r>
              <a:rPr lang="en-US" altLang="zh-CN" baseline="-25000" dirty="0">
                <a:latin typeface="+mj-ea"/>
              </a:rPr>
              <a:t>1</a:t>
            </a:r>
            <a:r>
              <a:rPr lang="en-US" altLang="zh-CN" dirty="0">
                <a:latin typeface="+mj-ea"/>
              </a:rPr>
              <a:t>=(1,1)</a:t>
            </a:r>
            <a:r>
              <a:rPr lang="zh-CN" altLang="en-US" baseline="30000" dirty="0">
                <a:latin typeface="+mj-ea"/>
              </a:rPr>
              <a:t>𝑇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𝑢</a:t>
            </a:r>
            <a:r>
              <a:rPr lang="en-US" altLang="zh-CN" baseline="-25000" dirty="0">
                <a:latin typeface="+mj-ea"/>
              </a:rPr>
              <a:t>2</a:t>
            </a:r>
            <a:r>
              <a:rPr lang="en-US" altLang="zh-CN" dirty="0">
                <a:latin typeface="+mj-ea"/>
              </a:rPr>
              <a:t>=(−1,1)</a:t>
            </a:r>
            <a:r>
              <a:rPr lang="zh-CN" altLang="en-US" baseline="30000" dirty="0">
                <a:latin typeface="+mj-ea"/>
              </a:rPr>
              <a:t>𝑇</a:t>
            </a:r>
            <a:r>
              <a:rPr lang="zh-CN" altLang="en-US" dirty="0">
                <a:latin typeface="+mj-ea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en-US" dirty="0">
                <a:latin typeface="+mj-ea"/>
              </a:rPr>
              <a:t>𝑢</a:t>
            </a:r>
            <a:r>
              <a:rPr lang="en-US" altLang="zh-CN" baseline="-25000" dirty="0">
                <a:latin typeface="+mj-ea"/>
              </a:rPr>
              <a:t>1</a:t>
            </a:r>
            <a:r>
              <a:rPr lang="en-US" altLang="zh-CN" dirty="0">
                <a:latin typeface="+mj-ea"/>
              </a:rPr>
              <a:t>=(1,2)</a:t>
            </a:r>
            <a:r>
              <a:rPr lang="zh-CN" altLang="en-US" baseline="30000" dirty="0">
                <a:latin typeface="+mj-ea"/>
              </a:rPr>
              <a:t>𝑇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𝑢</a:t>
            </a:r>
            <a:r>
              <a:rPr lang="en-US" altLang="zh-CN" baseline="-25000" dirty="0">
                <a:latin typeface="+mj-ea"/>
              </a:rPr>
              <a:t>2</a:t>
            </a:r>
            <a:r>
              <a:rPr lang="en-US" altLang="zh-CN" dirty="0">
                <a:latin typeface="+mj-ea"/>
              </a:rPr>
              <a:t>=(2,5)</a:t>
            </a:r>
            <a:r>
              <a:rPr lang="zh-CN" altLang="en-US" baseline="30000" dirty="0">
                <a:latin typeface="+mj-ea"/>
              </a:rPr>
              <a:t>𝑇</a:t>
            </a:r>
            <a:r>
              <a:rPr lang="zh-CN" altLang="en-US" dirty="0">
                <a:latin typeface="+mj-ea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en-US" dirty="0">
                <a:latin typeface="+mj-ea"/>
              </a:rPr>
              <a:t>𝑢</a:t>
            </a:r>
            <a:r>
              <a:rPr lang="en-US" altLang="zh-CN" baseline="-25000" dirty="0">
                <a:latin typeface="+mj-ea"/>
              </a:rPr>
              <a:t>1</a:t>
            </a:r>
            <a:r>
              <a:rPr lang="en-US" altLang="zh-CN" dirty="0">
                <a:latin typeface="+mj-ea"/>
              </a:rPr>
              <a:t>=(0,1)</a:t>
            </a:r>
            <a:r>
              <a:rPr lang="zh-CN" altLang="en-US" baseline="30000" dirty="0">
                <a:latin typeface="+mj-ea"/>
              </a:rPr>
              <a:t>𝑇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𝑢</a:t>
            </a:r>
            <a:r>
              <a:rPr lang="en-US" altLang="zh-CN" baseline="-25000" dirty="0">
                <a:latin typeface="+mj-ea"/>
              </a:rPr>
              <a:t>2</a:t>
            </a:r>
            <a:r>
              <a:rPr lang="en-US" altLang="zh-CN" dirty="0">
                <a:latin typeface="+mj-ea"/>
              </a:rPr>
              <a:t>=(1,0)</a:t>
            </a:r>
            <a:r>
              <a:rPr lang="zh-CN" altLang="en-US" baseline="30000" dirty="0">
                <a:latin typeface="+mj-ea"/>
              </a:rPr>
              <a:t>𝑇</a:t>
            </a:r>
            <a:endParaRPr lang="en-US" altLang="zh-CN" baseline="30000" dirty="0">
              <a:latin typeface="+mj-ea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/>
              <a:t>问题分析</a:t>
            </a:r>
            <a:r>
              <a:rPr lang="zh-CN" altLang="en-US" dirty="0"/>
              <a:t>：从特定基</a:t>
            </a:r>
            <a:r>
              <a:rPr lang="en-US" altLang="zh-CN" dirty="0"/>
              <a:t>[</a:t>
            </a:r>
            <a:r>
              <a:rPr lang="zh-CN" altLang="en-US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]</a:t>
            </a:r>
            <a:r>
              <a:rPr lang="zh-CN" altLang="en-US" dirty="0"/>
              <a:t>到特定基</a:t>
            </a:r>
            <a:r>
              <a:rPr lang="en-US" altLang="zh-CN" dirty="0"/>
              <a:t>[</a:t>
            </a:r>
            <a:r>
              <a:rPr lang="zh-CN" altLang="en-US" dirty="0"/>
              <a:t>𝑣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𝑣</a:t>
            </a:r>
            <a:r>
              <a:rPr lang="en-US" altLang="zh-CN" baseline="-25000" dirty="0"/>
              <a:t>2</a:t>
            </a:r>
            <a:r>
              <a:rPr lang="en-US" altLang="zh-CN" dirty="0"/>
              <a:t>]</a:t>
            </a:r>
            <a:r>
              <a:rPr lang="zh-CN" altLang="en-US" dirty="0"/>
              <a:t>的基底变换。此处，求</a:t>
            </a:r>
            <a:r>
              <a:rPr lang="en-US" altLang="zh-CN" dirty="0"/>
              <a:t>[</a:t>
            </a:r>
            <a:r>
              <a:rPr lang="zh-CN" altLang="en-US" dirty="0"/>
              <a:t>𝑣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𝑣</a:t>
            </a:r>
            <a:r>
              <a:rPr lang="en-US" altLang="zh-CN" baseline="-25000" dirty="0"/>
              <a:t>2</a:t>
            </a:r>
            <a:r>
              <a:rPr lang="en-US" altLang="zh-CN" dirty="0"/>
              <a:t>]</a:t>
            </a:r>
            <a:r>
              <a:rPr lang="zh-CN" altLang="en-US" dirty="0"/>
              <a:t>到</a:t>
            </a:r>
            <a:r>
              <a:rPr lang="en-US" altLang="zh-CN" dirty="0"/>
              <a:t>[</a:t>
            </a:r>
            <a:r>
              <a:rPr lang="zh-CN" altLang="en-US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]</a:t>
            </a:r>
            <a:r>
              <a:rPr lang="zh-CN" altLang="en-US" dirty="0"/>
              <a:t>的转移矩阵，可以直接套用公式 𝑆</a:t>
            </a:r>
            <a:r>
              <a:rPr lang="en-US" altLang="zh-CN" dirty="0"/>
              <a:t>=</a:t>
            </a:r>
            <a:r>
              <a:rPr lang="zh-CN" altLang="en-US" dirty="0"/>
              <a:t>𝑈</a:t>
            </a:r>
            <a:r>
              <a:rPr lang="zh-CN" altLang="en-US" baseline="30000" dirty="0"/>
              <a:t>−</a:t>
            </a:r>
            <a:r>
              <a:rPr lang="en-US" altLang="zh-CN" baseline="30000" dirty="0"/>
              <a:t>1</a:t>
            </a:r>
            <a:r>
              <a:rPr lang="zh-CN" altLang="en-US" dirty="0"/>
              <a:t>𝑉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更多基底变换的例子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9565C7-FA9A-425B-BE7F-11EE5DC91D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116" r="6022"/>
          <a:stretch/>
        </p:blipFill>
        <p:spPr>
          <a:xfrm>
            <a:off x="4601362" y="5034165"/>
            <a:ext cx="4314038" cy="7387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044213A-552E-4823-84D3-D737AE294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0" y="5794708"/>
            <a:ext cx="4371429" cy="8476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706157-7DAD-4F36-9BE2-81D7D8CCB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585"/>
          <a:stretch/>
        </p:blipFill>
        <p:spPr>
          <a:xfrm>
            <a:off x="32657" y="4958128"/>
            <a:ext cx="4590476" cy="83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339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904773-65C2-4C63-ABBA-231A9C09F0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1332893"/>
          </a:xfr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/>
              <a:t>【</a:t>
            </a:r>
            <a:r>
              <a:rPr lang="zh-CN" altLang="en-US" b="1" dirty="0"/>
              <a:t>习题</a:t>
            </a:r>
            <a:r>
              <a:rPr lang="en-US" altLang="zh-CN" b="1" dirty="0"/>
              <a:t>5.11】 </a:t>
            </a:r>
            <a:r>
              <a:rPr lang="zh-CN" altLang="en-US" dirty="0"/>
              <a:t>令 𝑣</a:t>
            </a:r>
            <a:r>
              <a:rPr lang="en-US" altLang="zh-CN" baseline="-25000" dirty="0"/>
              <a:t>1</a:t>
            </a:r>
            <a:r>
              <a:rPr lang="en-US" altLang="zh-CN" dirty="0"/>
              <a:t>=(3,2)</a:t>
            </a:r>
            <a:r>
              <a:rPr lang="zh-CN" altLang="en-US" baseline="30000" dirty="0"/>
              <a:t>𝑇</a:t>
            </a:r>
            <a:r>
              <a:rPr lang="en-US" altLang="zh-CN" dirty="0"/>
              <a:t>,</a:t>
            </a:r>
            <a:r>
              <a:rPr lang="zh-CN" altLang="en-US" dirty="0"/>
              <a:t>𝑣</a:t>
            </a:r>
            <a:r>
              <a:rPr lang="en-US" altLang="zh-CN" baseline="-25000" dirty="0"/>
              <a:t>2</a:t>
            </a:r>
            <a:r>
              <a:rPr lang="en-US" altLang="zh-CN" dirty="0"/>
              <a:t>=(4,3)</a:t>
            </a:r>
            <a:r>
              <a:rPr lang="zh-CN" altLang="en-US" baseline="30000" dirty="0"/>
              <a:t>𝑇</a:t>
            </a:r>
            <a:r>
              <a:rPr lang="zh-CN" altLang="en-US" dirty="0"/>
              <a:t>，对应于下列问题中每一组有序基 </a:t>
            </a:r>
            <a:r>
              <a:rPr lang="en-US" altLang="zh-CN" dirty="0"/>
              <a:t>[</a:t>
            </a:r>
            <a:r>
              <a:rPr lang="zh-CN" altLang="en-US" dirty="0"/>
              <a:t>𝑢</a:t>
            </a:r>
            <a:r>
              <a:rPr lang="en-US" altLang="zh-CN" dirty="0"/>
              <a:t>1,</a:t>
            </a:r>
            <a:r>
              <a:rPr lang="zh-CN" altLang="en-US" dirty="0"/>
              <a:t>𝑢</a:t>
            </a:r>
            <a:r>
              <a:rPr lang="en-US" altLang="zh-CN" dirty="0"/>
              <a:t>2] </a:t>
            </a:r>
            <a:r>
              <a:rPr lang="zh-CN" altLang="en-US" dirty="0"/>
              <a:t>，求从 </a:t>
            </a:r>
            <a:r>
              <a:rPr lang="en-US" altLang="zh-CN" dirty="0"/>
              <a:t>[</a:t>
            </a:r>
            <a:r>
              <a:rPr lang="zh-CN" altLang="en-US" dirty="0"/>
              <a:t>𝑣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𝑣</a:t>
            </a:r>
            <a:r>
              <a:rPr lang="en-US" altLang="zh-CN" baseline="-25000" dirty="0"/>
              <a:t>2</a:t>
            </a:r>
            <a:r>
              <a:rPr lang="en-US" altLang="zh-CN" dirty="0"/>
              <a:t>] </a:t>
            </a:r>
            <a:r>
              <a:rPr lang="zh-CN" altLang="en-US" dirty="0"/>
              <a:t>到 </a:t>
            </a:r>
            <a:r>
              <a:rPr lang="en-US" altLang="zh-CN" dirty="0"/>
              <a:t>[</a:t>
            </a:r>
            <a:r>
              <a:rPr lang="zh-CN" altLang="en-US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] </a:t>
            </a:r>
            <a:r>
              <a:rPr lang="zh-CN" altLang="en-US" dirty="0"/>
              <a:t>的转移矩阵。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更多基底变换的例子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23433F-3430-4057-8FB0-7EBFF8245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4019423" cy="45849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9446AF-BAD4-4F9E-860E-E1E1B1098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68286"/>
            <a:ext cx="2209800" cy="34025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C6F9F0BE-3E8A-48B6-8189-C88F1D48645B}"/>
              </a:ext>
            </a:extLst>
          </p:cNvPr>
          <p:cNvSpPr/>
          <p:nvPr/>
        </p:nvSpPr>
        <p:spPr>
          <a:xfrm>
            <a:off x="4954297" y="4121263"/>
            <a:ext cx="457200" cy="4572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753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904773-65C2-4C63-ABBA-231A9C09F0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3548884"/>
          </a:xfr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/>
              <a:t>【</a:t>
            </a:r>
            <a:r>
              <a:rPr lang="zh-CN" altLang="en-US" b="1" dirty="0"/>
              <a:t>习题</a:t>
            </a:r>
            <a:r>
              <a:rPr lang="en-US" altLang="zh-CN" b="1" dirty="0"/>
              <a:t>5.12】</a:t>
            </a:r>
            <a:r>
              <a:rPr lang="zh-CN" altLang="en-US" dirty="0"/>
              <a:t>令 𝐸</a:t>
            </a:r>
            <a:r>
              <a:rPr lang="en-US" altLang="zh-CN" dirty="0"/>
              <a:t>=[(5,3)</a:t>
            </a:r>
            <a:r>
              <a:rPr lang="zh-CN" altLang="en-US" baseline="30000" dirty="0"/>
              <a:t>𝑇</a:t>
            </a:r>
            <a:r>
              <a:rPr lang="en-US" altLang="zh-CN" dirty="0"/>
              <a:t>,(3,2)</a:t>
            </a:r>
            <a:r>
              <a:rPr lang="zh-CN" altLang="en-US" baseline="30000" dirty="0"/>
              <a:t>𝑇</a:t>
            </a:r>
            <a:r>
              <a:rPr lang="en-US" altLang="zh-CN" dirty="0"/>
              <a:t>] </a:t>
            </a:r>
            <a:r>
              <a:rPr lang="zh-CN" altLang="en-US" dirty="0"/>
              <a:t>，并令 𝑥</a:t>
            </a:r>
            <a:r>
              <a:rPr lang="en-US" altLang="zh-CN" dirty="0"/>
              <a:t>=(1,1)</a:t>
            </a:r>
            <a:r>
              <a:rPr lang="zh-CN" altLang="en-US" baseline="30000" dirty="0"/>
              <a:t>𝑇</a:t>
            </a:r>
            <a:r>
              <a:rPr lang="en-US" altLang="zh-CN" dirty="0"/>
              <a:t>,</a:t>
            </a:r>
            <a:r>
              <a:rPr lang="zh-CN" altLang="en-US" dirty="0"/>
              <a:t>𝑦</a:t>
            </a:r>
            <a:r>
              <a:rPr lang="en-US" altLang="zh-CN" dirty="0"/>
              <a:t>=(1,−1)</a:t>
            </a:r>
            <a:r>
              <a:rPr lang="zh-CN" altLang="en-US" baseline="30000" dirty="0"/>
              <a:t>𝑇</a:t>
            </a:r>
            <a:r>
              <a:rPr lang="zh-CN" altLang="en-US" dirty="0"/>
              <a:t>，且 𝑧</a:t>
            </a:r>
            <a:r>
              <a:rPr lang="en-US" altLang="zh-CN" dirty="0"/>
              <a:t>=(10,7)</a:t>
            </a:r>
            <a:r>
              <a:rPr lang="zh-CN" altLang="en-US" baseline="30000" dirty="0"/>
              <a:t>𝑇</a:t>
            </a:r>
            <a:r>
              <a:rPr lang="zh-CN" altLang="en-US" dirty="0"/>
              <a:t> 。计算 </a:t>
            </a:r>
            <a:r>
              <a:rPr lang="en-US" altLang="zh-CN" dirty="0"/>
              <a:t>[</a:t>
            </a:r>
            <a:r>
              <a:rPr lang="zh-CN" altLang="en-US" dirty="0"/>
              <a:t>𝑥</a:t>
            </a:r>
            <a:r>
              <a:rPr lang="en-US" altLang="zh-CN" dirty="0"/>
              <a:t>]</a:t>
            </a:r>
            <a:r>
              <a:rPr lang="zh-CN" altLang="en-US" baseline="-25000" dirty="0"/>
              <a:t>𝐸</a:t>
            </a:r>
            <a:r>
              <a:rPr lang="en-US" altLang="zh-CN" dirty="0"/>
              <a:t>, [</a:t>
            </a:r>
            <a:r>
              <a:rPr lang="zh-CN" altLang="en-US" dirty="0"/>
              <a:t>𝑦</a:t>
            </a:r>
            <a:r>
              <a:rPr lang="en-US" altLang="zh-CN" dirty="0"/>
              <a:t>]</a:t>
            </a:r>
            <a:r>
              <a:rPr lang="zh-CN" altLang="en-US" baseline="-25000" dirty="0"/>
              <a:t>𝐸</a:t>
            </a:r>
            <a:r>
              <a:rPr lang="zh-CN" altLang="en-US" dirty="0"/>
              <a:t> 和 </a:t>
            </a:r>
            <a:r>
              <a:rPr lang="en-US" altLang="zh-CN" dirty="0"/>
              <a:t>[</a:t>
            </a:r>
            <a:r>
              <a:rPr lang="zh-CN" altLang="en-US" dirty="0"/>
              <a:t>𝑧</a:t>
            </a:r>
            <a:r>
              <a:rPr lang="en-US" altLang="zh-CN" dirty="0"/>
              <a:t>]</a:t>
            </a:r>
            <a:r>
              <a:rPr lang="zh-CN" altLang="en-US" baseline="-25000" dirty="0"/>
              <a:t>𝐸</a:t>
            </a:r>
            <a:r>
              <a:rPr lang="zh-CN" altLang="en-US" dirty="0"/>
              <a:t>。</a:t>
            </a:r>
            <a:endParaRPr lang="en-US" altLang="zh-CN" dirty="0"/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/>
              <a:t>问题分析：</a:t>
            </a:r>
            <a:r>
              <a:rPr lang="zh-CN" altLang="en-US" dirty="0"/>
              <a:t>从标准基</a:t>
            </a:r>
            <a:r>
              <a:rPr lang="en-US" altLang="zh-CN" dirty="0">
                <a:latin typeface="+mj-ea"/>
              </a:rPr>
              <a:t>[</a:t>
            </a:r>
            <a:r>
              <a:rPr lang="zh-CN" altLang="en-US" dirty="0">
                <a:latin typeface="+mj-ea"/>
              </a:rPr>
              <a:t>𝑒</a:t>
            </a:r>
            <a:r>
              <a:rPr lang="en-US" altLang="zh-CN" baseline="-25000" dirty="0">
                <a:latin typeface="+mj-ea"/>
              </a:rPr>
              <a:t>1</a:t>
            </a:r>
            <a:r>
              <a:rPr lang="en-US" altLang="zh-CN" dirty="0">
                <a:latin typeface="+mj-ea"/>
              </a:rPr>
              <a:t>,</a:t>
            </a:r>
            <a:r>
              <a:rPr lang="zh-CN" altLang="en-US" dirty="0">
                <a:latin typeface="+mj-ea"/>
              </a:rPr>
              <a:t>𝑒</a:t>
            </a:r>
            <a:r>
              <a:rPr lang="en-US" altLang="zh-CN" baseline="-25000" dirty="0">
                <a:latin typeface="+mj-ea"/>
              </a:rPr>
              <a:t>2</a:t>
            </a:r>
            <a:r>
              <a:rPr lang="en-US" altLang="zh-CN" dirty="0">
                <a:latin typeface="+mj-ea"/>
              </a:rPr>
              <a:t>]</a:t>
            </a:r>
            <a:r>
              <a:rPr lang="zh-CN" altLang="en-US" dirty="0"/>
              <a:t>到特定基</a:t>
            </a:r>
            <a:r>
              <a:rPr lang="en-US" altLang="zh-CN" dirty="0"/>
              <a:t>[</a:t>
            </a:r>
            <a:r>
              <a:rPr lang="zh-CN" altLang="en-US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]</a:t>
            </a:r>
            <a:r>
              <a:rPr lang="zh-CN" altLang="en-US" dirty="0"/>
              <a:t>的基底变换。根据坐标变换公式，基坐标 𝑥</a:t>
            </a:r>
            <a:r>
              <a:rPr lang="en-US" altLang="zh-CN" dirty="0"/>
              <a:t>=</a:t>
            </a:r>
            <a:r>
              <a:rPr lang="zh-CN" altLang="en-US" dirty="0"/>
              <a:t>𝑈𝑐，我们可以得到从标准基坐标向特定基坐标的变换公式： 𝑐</a:t>
            </a:r>
            <a:r>
              <a:rPr lang="en-US" altLang="zh-CN" dirty="0"/>
              <a:t>=</a:t>
            </a:r>
            <a:r>
              <a:rPr lang="zh-CN" altLang="en-US" dirty="0"/>
              <a:t>𝑈</a:t>
            </a:r>
            <a:r>
              <a:rPr lang="zh-CN" altLang="en-US" baseline="30000" dirty="0"/>
              <a:t>−</a:t>
            </a:r>
            <a:r>
              <a:rPr lang="en-US" altLang="zh-CN" baseline="30000" dirty="0"/>
              <a:t>1</a:t>
            </a:r>
            <a:r>
              <a:rPr lang="zh-CN" altLang="en-US" dirty="0"/>
              <a:t>𝑥，其中</a:t>
            </a:r>
            <a:r>
              <a:rPr lang="en-US" altLang="zh-CN" dirty="0"/>
              <a:t>,  </a:t>
            </a:r>
            <a:r>
              <a:rPr lang="zh-CN" altLang="en-US" dirty="0"/>
              <a:t>𝑈</a:t>
            </a:r>
            <a:r>
              <a:rPr lang="zh-CN" altLang="en-US" baseline="30000" dirty="0"/>
              <a:t>−</a:t>
            </a:r>
            <a:r>
              <a:rPr lang="en-US" altLang="zh-CN" baseline="30000" dirty="0"/>
              <a:t>1</a:t>
            </a:r>
            <a:r>
              <a:rPr lang="zh-CN" altLang="en-US" dirty="0"/>
              <a:t>就是标准基 </a:t>
            </a:r>
            <a:r>
              <a:rPr lang="en-US" altLang="zh-CN" dirty="0">
                <a:latin typeface="+mj-ea"/>
              </a:rPr>
              <a:t>[</a:t>
            </a:r>
            <a:r>
              <a:rPr lang="zh-CN" altLang="en-US" dirty="0">
                <a:latin typeface="+mj-ea"/>
              </a:rPr>
              <a:t>𝑒</a:t>
            </a:r>
            <a:r>
              <a:rPr lang="en-US" altLang="zh-CN" baseline="-25000" dirty="0">
                <a:latin typeface="+mj-ea"/>
              </a:rPr>
              <a:t>1</a:t>
            </a:r>
            <a:r>
              <a:rPr lang="en-US" altLang="zh-CN" dirty="0">
                <a:latin typeface="+mj-ea"/>
              </a:rPr>
              <a:t>,</a:t>
            </a:r>
            <a:r>
              <a:rPr lang="zh-CN" altLang="en-US" dirty="0">
                <a:latin typeface="+mj-ea"/>
              </a:rPr>
              <a:t>𝑒</a:t>
            </a:r>
            <a:r>
              <a:rPr lang="en-US" altLang="zh-CN" baseline="-25000" dirty="0">
                <a:latin typeface="+mj-ea"/>
              </a:rPr>
              <a:t>2</a:t>
            </a:r>
            <a:r>
              <a:rPr lang="en-US" altLang="zh-CN" dirty="0">
                <a:latin typeface="+mj-ea"/>
              </a:rPr>
              <a:t>]</a:t>
            </a:r>
            <a:r>
              <a:rPr lang="zh-CN" altLang="en-US" dirty="0"/>
              <a:t>到特定基</a:t>
            </a:r>
            <a:r>
              <a:rPr lang="en-US" altLang="zh-CN" dirty="0"/>
              <a:t>[</a:t>
            </a:r>
            <a:r>
              <a:rPr lang="zh-CN" altLang="en-US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]</a:t>
            </a:r>
            <a:r>
              <a:rPr lang="zh-CN" altLang="en-US" dirty="0"/>
              <a:t>的转移矩阵。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更多基底变换的例子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AACEE3-B5C5-4A86-9299-17C1FBC77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48" y="4190999"/>
            <a:ext cx="4275115" cy="245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281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904773-65C2-4C63-ABBA-231A9C09F0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1332893"/>
          </a:xfr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/>
              <a:t>【</a:t>
            </a:r>
            <a:r>
              <a:rPr lang="zh-CN" altLang="en-US" b="1" dirty="0"/>
              <a:t>习题</a:t>
            </a:r>
            <a:r>
              <a:rPr lang="en-US" altLang="zh-CN" b="1" dirty="0"/>
              <a:t>5.12】</a:t>
            </a:r>
            <a:r>
              <a:rPr lang="zh-CN" altLang="en-US" dirty="0"/>
              <a:t>令 𝐸</a:t>
            </a:r>
            <a:r>
              <a:rPr lang="en-US" altLang="zh-CN" dirty="0"/>
              <a:t>=[(5,3)</a:t>
            </a:r>
            <a:r>
              <a:rPr lang="zh-CN" altLang="en-US" baseline="30000" dirty="0"/>
              <a:t>𝑇</a:t>
            </a:r>
            <a:r>
              <a:rPr lang="en-US" altLang="zh-CN" dirty="0"/>
              <a:t>,(3,2)</a:t>
            </a:r>
            <a:r>
              <a:rPr lang="zh-CN" altLang="en-US" baseline="30000" dirty="0"/>
              <a:t>𝑇</a:t>
            </a:r>
            <a:r>
              <a:rPr lang="en-US" altLang="zh-CN" dirty="0"/>
              <a:t>] </a:t>
            </a:r>
            <a:r>
              <a:rPr lang="zh-CN" altLang="en-US" dirty="0"/>
              <a:t>，并令 𝑥</a:t>
            </a:r>
            <a:r>
              <a:rPr lang="en-US" altLang="zh-CN" dirty="0"/>
              <a:t>=(1,1)</a:t>
            </a:r>
            <a:r>
              <a:rPr lang="zh-CN" altLang="en-US" baseline="30000" dirty="0"/>
              <a:t>𝑇</a:t>
            </a:r>
            <a:r>
              <a:rPr lang="en-US" altLang="zh-CN" dirty="0"/>
              <a:t>,</a:t>
            </a:r>
            <a:r>
              <a:rPr lang="zh-CN" altLang="en-US" dirty="0"/>
              <a:t>𝑦</a:t>
            </a:r>
            <a:r>
              <a:rPr lang="en-US" altLang="zh-CN" dirty="0"/>
              <a:t>=(1,−1)</a:t>
            </a:r>
            <a:r>
              <a:rPr lang="zh-CN" altLang="en-US" baseline="30000" dirty="0"/>
              <a:t>𝑇</a:t>
            </a:r>
            <a:r>
              <a:rPr lang="zh-CN" altLang="en-US" dirty="0"/>
              <a:t>，且 𝑧</a:t>
            </a:r>
            <a:r>
              <a:rPr lang="en-US" altLang="zh-CN" dirty="0"/>
              <a:t>=(10,7)</a:t>
            </a:r>
            <a:r>
              <a:rPr lang="zh-CN" altLang="en-US" baseline="30000" dirty="0"/>
              <a:t>𝑇</a:t>
            </a:r>
            <a:r>
              <a:rPr lang="zh-CN" altLang="en-US" dirty="0"/>
              <a:t> 。计算 </a:t>
            </a:r>
            <a:r>
              <a:rPr lang="en-US" altLang="zh-CN" dirty="0"/>
              <a:t>[</a:t>
            </a:r>
            <a:r>
              <a:rPr lang="zh-CN" altLang="en-US" dirty="0"/>
              <a:t>𝑥</a:t>
            </a:r>
            <a:r>
              <a:rPr lang="en-US" altLang="zh-CN" dirty="0"/>
              <a:t>]</a:t>
            </a:r>
            <a:r>
              <a:rPr lang="zh-CN" altLang="en-US" baseline="-25000" dirty="0"/>
              <a:t>𝐸</a:t>
            </a:r>
            <a:r>
              <a:rPr lang="en-US" altLang="zh-CN" dirty="0"/>
              <a:t>, [</a:t>
            </a:r>
            <a:r>
              <a:rPr lang="zh-CN" altLang="en-US" dirty="0"/>
              <a:t>𝑦</a:t>
            </a:r>
            <a:r>
              <a:rPr lang="en-US" altLang="zh-CN" dirty="0"/>
              <a:t>]</a:t>
            </a:r>
            <a:r>
              <a:rPr lang="zh-CN" altLang="en-US" baseline="-25000" dirty="0"/>
              <a:t>𝐸</a:t>
            </a:r>
            <a:r>
              <a:rPr lang="zh-CN" altLang="en-US" dirty="0"/>
              <a:t> 和 </a:t>
            </a:r>
            <a:r>
              <a:rPr lang="en-US" altLang="zh-CN" dirty="0"/>
              <a:t>[</a:t>
            </a:r>
            <a:r>
              <a:rPr lang="zh-CN" altLang="en-US" dirty="0"/>
              <a:t>𝑧</a:t>
            </a:r>
            <a:r>
              <a:rPr lang="en-US" altLang="zh-CN" dirty="0"/>
              <a:t>]</a:t>
            </a:r>
            <a:r>
              <a:rPr lang="zh-CN" altLang="en-US" baseline="-25000" dirty="0"/>
              <a:t>𝐸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更多基底变换的例子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DB2429-8A42-4BFD-A112-06056A0FB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29381"/>
            <a:ext cx="6190476" cy="37523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794455-8B9A-44F9-8C2F-A7F0D8C80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2555525"/>
            <a:ext cx="1447800" cy="3374109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9A9CD46C-1589-447C-B207-0CB582C0E2D1}"/>
              </a:ext>
            </a:extLst>
          </p:cNvPr>
          <p:cNvSpPr/>
          <p:nvPr/>
        </p:nvSpPr>
        <p:spPr>
          <a:xfrm>
            <a:off x="6629400" y="4013979"/>
            <a:ext cx="457200" cy="4572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8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行</a:t>
            </a:r>
            <a:r>
              <a:rPr lang="zh-CN" altLang="en-US" dirty="0"/>
              <a:t>空间和</a:t>
            </a:r>
            <a:r>
              <a:rPr lang="zh-CN" altLang="en-US" dirty="0">
                <a:solidFill>
                  <a:srgbClr val="0000FF"/>
                </a:solidFill>
              </a:rPr>
              <a:t>列</a:t>
            </a:r>
            <a:r>
              <a:rPr lang="zh-CN" altLang="en-US" dirty="0"/>
              <a:t>空间</a:t>
            </a:r>
          </a:p>
        </p:txBody>
      </p:sp>
    </p:spTree>
    <p:extLst>
      <p:ext uri="{BB962C8B-B14F-4D97-AF65-F5344CB8AC3E}">
        <p14:creationId xmlns:p14="http://schemas.microsoft.com/office/powerpoint/2010/main" val="2266842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904773-65C2-4C63-ABBA-231A9C09F0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5349377"/>
          </a:xfr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/>
              <a:t>【</a:t>
            </a:r>
            <a:r>
              <a:rPr lang="zh-CN" altLang="en-US" b="1" dirty="0"/>
              <a:t>习题</a:t>
            </a:r>
            <a:r>
              <a:rPr lang="en-US" altLang="zh-CN" b="1" dirty="0"/>
              <a:t>5.13】</a:t>
            </a:r>
            <a:r>
              <a:rPr lang="zh-CN" altLang="en-US" dirty="0"/>
              <a:t>令 𝑢</a:t>
            </a:r>
            <a:r>
              <a:rPr lang="en-US" altLang="zh-CN" baseline="-25000" dirty="0"/>
              <a:t>1</a:t>
            </a:r>
            <a:r>
              <a:rPr lang="en-US" altLang="zh-CN" dirty="0"/>
              <a:t>=(1,1,1)</a:t>
            </a:r>
            <a:r>
              <a:rPr lang="zh-CN" altLang="en-US" baseline="30000" dirty="0"/>
              <a:t>𝑇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=(1,2,2)</a:t>
            </a:r>
            <a:r>
              <a:rPr lang="zh-CN" altLang="en-US" baseline="30000" dirty="0"/>
              <a:t>𝑇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en-US" altLang="zh-CN" baseline="-25000" dirty="0"/>
              <a:t>3</a:t>
            </a:r>
            <a:r>
              <a:rPr lang="en-US" altLang="zh-CN" dirty="0"/>
              <a:t>=(2,3,4)</a:t>
            </a:r>
            <a:r>
              <a:rPr lang="zh-CN" altLang="en-US" baseline="30000" dirty="0"/>
              <a:t>𝑇</a:t>
            </a:r>
            <a:r>
              <a:rPr lang="zh-CN" altLang="en-US" dirty="0"/>
              <a:t> ，求：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/>
              <a:t>1) </a:t>
            </a:r>
            <a:r>
              <a:rPr lang="zh-CN" altLang="en-US" dirty="0"/>
              <a:t>求基 </a:t>
            </a:r>
            <a:r>
              <a:rPr lang="en-US" altLang="zh-CN" dirty="0"/>
              <a:t>[</a:t>
            </a:r>
            <a:r>
              <a:rPr lang="zh-CN" altLang="en-US" dirty="0"/>
              <a:t>𝑒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𝑒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zh-CN" altLang="en-US" dirty="0"/>
              <a:t>𝑒</a:t>
            </a:r>
            <a:r>
              <a:rPr lang="en-US" altLang="zh-CN" baseline="-25000" dirty="0"/>
              <a:t>3</a:t>
            </a:r>
            <a:r>
              <a:rPr lang="en-US" altLang="zh-CN" dirty="0"/>
              <a:t>] </a:t>
            </a:r>
            <a:r>
              <a:rPr lang="zh-CN" altLang="en-US" dirty="0"/>
              <a:t>到特定基 </a:t>
            </a:r>
            <a:r>
              <a:rPr lang="en-US" altLang="zh-CN" dirty="0"/>
              <a:t>[</a:t>
            </a:r>
            <a:r>
              <a:rPr lang="zh-CN" altLang="en-US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en-US" altLang="zh-CN" baseline="-25000" dirty="0"/>
              <a:t>3</a:t>
            </a:r>
            <a:r>
              <a:rPr lang="en-US" altLang="zh-CN" dirty="0"/>
              <a:t>] </a:t>
            </a:r>
            <a:r>
              <a:rPr lang="zh-CN" altLang="en-US" dirty="0"/>
              <a:t>的转移矩阵。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/>
              <a:t>2) </a:t>
            </a:r>
            <a:r>
              <a:rPr lang="zh-CN" altLang="en-US" dirty="0"/>
              <a:t>求下列向量在基 </a:t>
            </a:r>
            <a:r>
              <a:rPr lang="en-US" altLang="zh-CN" dirty="0"/>
              <a:t>[</a:t>
            </a:r>
            <a:r>
              <a:rPr lang="zh-CN" altLang="en-US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en-US" altLang="zh-CN" baseline="-25000" dirty="0"/>
              <a:t>3</a:t>
            </a:r>
            <a:r>
              <a:rPr lang="en-US" altLang="zh-CN" dirty="0"/>
              <a:t>] </a:t>
            </a:r>
            <a:r>
              <a:rPr lang="zh-CN" altLang="en-US" dirty="0"/>
              <a:t>下的坐标。</a:t>
            </a:r>
            <a:endParaRPr lang="en-US" altLang="zh-CN" dirty="0"/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/>
              <a:t>    (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zh-CN" altLang="en-US" dirty="0"/>
              <a:t>𝐴</a:t>
            </a:r>
            <a:r>
              <a:rPr lang="en-US" altLang="zh-CN" dirty="0"/>
              <a:t>=(3,2,5)</a:t>
            </a:r>
            <a:r>
              <a:rPr lang="zh-CN" altLang="en-US" baseline="30000" dirty="0"/>
              <a:t>𝑇</a:t>
            </a:r>
            <a:r>
              <a:rPr lang="zh-CN" altLang="en-US" dirty="0"/>
              <a:t> </a:t>
            </a:r>
            <a:r>
              <a:rPr lang="en-US" altLang="zh-CN" dirty="0"/>
              <a:t>, (ii)  </a:t>
            </a:r>
            <a:r>
              <a:rPr lang="zh-CN" altLang="en-US" dirty="0"/>
              <a:t>𝐵</a:t>
            </a:r>
            <a:r>
              <a:rPr lang="en-US" altLang="zh-CN" dirty="0"/>
              <a:t>=(1,1,2)</a:t>
            </a:r>
            <a:r>
              <a:rPr lang="zh-CN" altLang="en-US" baseline="30000" dirty="0"/>
              <a:t>𝑇</a:t>
            </a:r>
            <a:r>
              <a:rPr lang="zh-CN" altLang="en-US" dirty="0"/>
              <a:t> </a:t>
            </a:r>
            <a:r>
              <a:rPr lang="en-US" altLang="zh-CN" dirty="0"/>
              <a:t>, (iii)  </a:t>
            </a:r>
            <a:r>
              <a:rPr lang="zh-CN" altLang="en-US" dirty="0"/>
              <a:t>𝐶</a:t>
            </a:r>
            <a:r>
              <a:rPr lang="en-US" altLang="zh-CN" dirty="0"/>
              <a:t>=(2,3,2)</a:t>
            </a:r>
            <a:r>
              <a:rPr lang="zh-CN" altLang="en-US" baseline="30000" dirty="0"/>
              <a:t>𝑇</a:t>
            </a:r>
            <a:endParaRPr lang="en-US" altLang="zh-CN" baseline="30000" dirty="0"/>
          </a:p>
          <a:p>
            <a:pPr algn="l" rt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/>
              <a:t>问题分析：</a:t>
            </a:r>
            <a:endParaRPr lang="en-US" altLang="zh-CN" b="1" dirty="0"/>
          </a:p>
          <a:p>
            <a:pPr algn="l" rt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/>
              <a:t>       </a:t>
            </a:r>
            <a:r>
              <a:rPr lang="zh-CN" altLang="en-US" dirty="0"/>
              <a:t>从标准基 </a:t>
            </a:r>
            <a:r>
              <a:rPr lang="en-US" altLang="zh-CN" dirty="0"/>
              <a:t>[</a:t>
            </a:r>
            <a:r>
              <a:rPr lang="zh-CN" altLang="en-US" dirty="0"/>
              <a:t>𝑒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𝑒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zh-CN" altLang="en-US" dirty="0"/>
              <a:t>𝑒</a:t>
            </a:r>
            <a:r>
              <a:rPr lang="en-US" altLang="zh-CN" baseline="-25000" dirty="0"/>
              <a:t>3</a:t>
            </a:r>
            <a:r>
              <a:rPr lang="en-US" altLang="zh-CN" dirty="0"/>
              <a:t>] </a:t>
            </a:r>
            <a:r>
              <a:rPr lang="zh-CN" altLang="en-US" dirty="0"/>
              <a:t>到特定基 </a:t>
            </a:r>
            <a:r>
              <a:rPr lang="en-US" altLang="zh-CN" dirty="0"/>
              <a:t>[</a:t>
            </a:r>
            <a:r>
              <a:rPr lang="zh-CN" altLang="en-US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en-US" altLang="zh-CN" baseline="-25000" dirty="0"/>
              <a:t>3</a:t>
            </a:r>
            <a:r>
              <a:rPr lang="en-US" altLang="zh-CN" dirty="0"/>
              <a:t>] </a:t>
            </a:r>
            <a:r>
              <a:rPr lang="zh-CN" altLang="en-US" dirty="0"/>
              <a:t>的基底变换。根据坐标变换公式 𝑐</a:t>
            </a:r>
            <a:r>
              <a:rPr lang="en-US" altLang="zh-CN" dirty="0"/>
              <a:t>=</a:t>
            </a:r>
            <a:r>
              <a:rPr lang="zh-CN" altLang="en-US" dirty="0"/>
              <a:t>𝑈</a:t>
            </a:r>
            <a:r>
              <a:rPr lang="zh-CN" altLang="en-US" baseline="30000" dirty="0"/>
              <a:t>−</a:t>
            </a:r>
            <a:r>
              <a:rPr lang="en-US" altLang="zh-CN" baseline="30000" dirty="0"/>
              <a:t>1</a:t>
            </a:r>
            <a:r>
              <a:rPr lang="zh-CN" altLang="en-US" dirty="0"/>
              <a:t>𝑥 即可求得坐标和转移矩阵。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更多基底变换的例子</a:t>
            </a:r>
          </a:p>
        </p:txBody>
      </p:sp>
    </p:spTree>
    <p:extLst>
      <p:ext uri="{BB962C8B-B14F-4D97-AF65-F5344CB8AC3E}">
        <p14:creationId xmlns:p14="http://schemas.microsoft.com/office/powerpoint/2010/main" val="7209312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904773-65C2-4C63-ABBA-231A9C09F0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917394"/>
          </a:xfr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/>
              <a:t>【</a:t>
            </a:r>
            <a:r>
              <a:rPr lang="zh-CN" altLang="en-US" b="1" dirty="0"/>
              <a:t>习题</a:t>
            </a:r>
            <a:r>
              <a:rPr lang="en-US" altLang="zh-CN" b="1" dirty="0"/>
              <a:t>5.13】</a:t>
            </a:r>
            <a:r>
              <a:rPr lang="zh-CN" altLang="en-US" dirty="0"/>
              <a:t>令 𝑢</a:t>
            </a:r>
            <a:r>
              <a:rPr lang="en-US" altLang="zh-CN" baseline="-25000" dirty="0"/>
              <a:t>1</a:t>
            </a:r>
            <a:r>
              <a:rPr lang="en-US" altLang="zh-CN" dirty="0"/>
              <a:t>=(1,1,1)</a:t>
            </a:r>
            <a:r>
              <a:rPr lang="zh-CN" altLang="en-US" baseline="30000" dirty="0"/>
              <a:t>𝑇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=(1,2,2)</a:t>
            </a:r>
            <a:r>
              <a:rPr lang="zh-CN" altLang="en-US" baseline="30000" dirty="0"/>
              <a:t>𝑇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en-US" altLang="zh-CN" baseline="-25000" dirty="0"/>
              <a:t>3</a:t>
            </a:r>
            <a:r>
              <a:rPr lang="en-US" altLang="zh-CN" dirty="0"/>
              <a:t>=(2,3,4)</a:t>
            </a:r>
            <a:r>
              <a:rPr lang="zh-CN" altLang="en-US" baseline="30000" dirty="0"/>
              <a:t>𝑇</a:t>
            </a:r>
            <a:r>
              <a:rPr lang="zh-CN" altLang="en-US" dirty="0"/>
              <a:t> ，求：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更多基底变换的例子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B16399-42BE-4388-A21D-CB26A537F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49" y="3083106"/>
            <a:ext cx="3167208" cy="190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9AA6FD-5B62-4B3E-8237-03DCE8B34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693632"/>
            <a:ext cx="4676257" cy="467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705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904773-65C2-4C63-ABBA-231A9C09F0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917394"/>
          </a:xfr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/>
              <a:t>【</a:t>
            </a:r>
            <a:r>
              <a:rPr lang="zh-CN" altLang="en-US" b="1" dirty="0"/>
              <a:t>习题</a:t>
            </a:r>
            <a:r>
              <a:rPr lang="en-US" altLang="zh-CN" b="1" dirty="0"/>
              <a:t>5.13】</a:t>
            </a:r>
            <a:r>
              <a:rPr lang="zh-CN" altLang="en-US" dirty="0"/>
              <a:t>令 𝑢</a:t>
            </a:r>
            <a:r>
              <a:rPr lang="en-US" altLang="zh-CN" baseline="-25000" dirty="0"/>
              <a:t>1</a:t>
            </a:r>
            <a:r>
              <a:rPr lang="en-US" altLang="zh-CN" dirty="0"/>
              <a:t>=(1,1,1)</a:t>
            </a:r>
            <a:r>
              <a:rPr lang="zh-CN" altLang="en-US" baseline="30000" dirty="0"/>
              <a:t>𝑇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=(1,2,2)</a:t>
            </a:r>
            <a:r>
              <a:rPr lang="zh-CN" altLang="en-US" baseline="30000" dirty="0"/>
              <a:t>𝑇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en-US" altLang="zh-CN" baseline="-25000" dirty="0"/>
              <a:t>3</a:t>
            </a:r>
            <a:r>
              <a:rPr lang="en-US" altLang="zh-CN" dirty="0"/>
              <a:t>=(2,3,4)</a:t>
            </a:r>
            <a:r>
              <a:rPr lang="zh-CN" altLang="en-US" baseline="30000" dirty="0"/>
              <a:t>𝑇</a:t>
            </a:r>
            <a:r>
              <a:rPr lang="zh-CN" altLang="en-US" dirty="0"/>
              <a:t> ，求：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更多基底变换的例子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D29D5E-2269-41D0-993F-AF51EF23D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61754"/>
            <a:ext cx="6096000" cy="47294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214785-72AD-452D-A167-3CE3F046F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029" y="1888395"/>
            <a:ext cx="2228571" cy="44761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57E41C92-913A-4D20-B55E-4AFFF59BD164}"/>
              </a:ext>
            </a:extLst>
          </p:cNvPr>
          <p:cNvSpPr/>
          <p:nvPr/>
        </p:nvSpPr>
        <p:spPr>
          <a:xfrm>
            <a:off x="6259286" y="3897890"/>
            <a:ext cx="457200" cy="4572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5585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904773-65C2-4C63-ABBA-231A9C09F0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4610713"/>
          </a:xfr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/>
              <a:t>【</a:t>
            </a:r>
            <a:r>
              <a:rPr lang="zh-CN" altLang="en-US" b="1" dirty="0"/>
              <a:t>习题</a:t>
            </a:r>
            <a:r>
              <a:rPr lang="en-US" altLang="zh-CN" b="1" dirty="0"/>
              <a:t>5.14】</a:t>
            </a:r>
            <a:r>
              <a:rPr lang="zh-CN" altLang="en-US" dirty="0"/>
              <a:t>令 𝑣</a:t>
            </a:r>
            <a:r>
              <a:rPr lang="en-US" altLang="zh-CN" baseline="-25000" dirty="0"/>
              <a:t>1</a:t>
            </a:r>
            <a:r>
              <a:rPr lang="en-US" altLang="zh-CN" dirty="0"/>
              <a:t>=(4,6,7)</a:t>
            </a:r>
            <a:r>
              <a:rPr lang="zh-CN" altLang="en-US" baseline="30000" dirty="0"/>
              <a:t>𝑇</a:t>
            </a:r>
            <a:r>
              <a:rPr lang="en-US" altLang="zh-CN" dirty="0"/>
              <a:t>,</a:t>
            </a:r>
            <a:r>
              <a:rPr lang="zh-CN" altLang="en-US" dirty="0"/>
              <a:t>𝑣</a:t>
            </a:r>
            <a:r>
              <a:rPr lang="en-US" altLang="zh-CN" baseline="-25000" dirty="0"/>
              <a:t>2</a:t>
            </a:r>
            <a:r>
              <a:rPr lang="en-US" altLang="zh-CN" dirty="0"/>
              <a:t>=(0,1,1)</a:t>
            </a:r>
            <a:r>
              <a:rPr lang="zh-CN" altLang="en-US" baseline="30000" dirty="0"/>
              <a:t>𝑇</a:t>
            </a:r>
            <a:r>
              <a:rPr lang="en-US" altLang="zh-CN" dirty="0"/>
              <a:t>,</a:t>
            </a:r>
            <a:r>
              <a:rPr lang="zh-CN" altLang="en-US" dirty="0"/>
              <a:t>𝑣</a:t>
            </a:r>
            <a:r>
              <a:rPr lang="en-US" altLang="zh-CN" baseline="-25000" dirty="0"/>
              <a:t>3</a:t>
            </a:r>
            <a:r>
              <a:rPr lang="en-US" altLang="zh-CN" dirty="0"/>
              <a:t>=(0,1,2)</a:t>
            </a:r>
            <a:r>
              <a:rPr lang="zh-CN" altLang="en-US" baseline="30000" dirty="0"/>
              <a:t>𝑇</a:t>
            </a:r>
            <a:r>
              <a:rPr lang="zh-CN" altLang="en-US" dirty="0"/>
              <a:t>，并令 𝑢</a:t>
            </a:r>
            <a:r>
              <a:rPr lang="en-US" altLang="zh-CN" baseline="-25000" dirty="0"/>
              <a:t>1</a:t>
            </a:r>
            <a:r>
              <a:rPr lang="en-US" altLang="zh-CN" dirty="0"/>
              <a:t>=(1,1,1)</a:t>
            </a:r>
            <a:r>
              <a:rPr lang="zh-CN" altLang="en-US" baseline="30000" dirty="0"/>
              <a:t>𝑇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=(1,2,2)</a:t>
            </a:r>
            <a:r>
              <a:rPr lang="zh-CN" altLang="en-US" baseline="30000" dirty="0"/>
              <a:t>𝑇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en-US" altLang="zh-CN" baseline="-25000" dirty="0"/>
              <a:t>3</a:t>
            </a:r>
            <a:r>
              <a:rPr lang="en-US" altLang="zh-CN" dirty="0"/>
              <a:t>=(2,3,4)</a:t>
            </a:r>
            <a:r>
              <a:rPr lang="zh-CN" altLang="en-US" baseline="30000" dirty="0"/>
              <a:t>𝑇 </a:t>
            </a:r>
            <a:r>
              <a:rPr lang="zh-CN" altLang="en-US" dirty="0"/>
              <a:t>，求：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/>
              <a:t>1) </a:t>
            </a:r>
            <a:r>
              <a:rPr lang="zh-CN" altLang="en-US" dirty="0"/>
              <a:t>求从特定基 </a:t>
            </a:r>
            <a:r>
              <a:rPr lang="en-US" altLang="zh-CN" dirty="0"/>
              <a:t>[</a:t>
            </a:r>
            <a:r>
              <a:rPr lang="zh-CN" altLang="en-US" dirty="0"/>
              <a:t>𝑣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𝑣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zh-CN" altLang="en-US" dirty="0"/>
              <a:t>𝑣</a:t>
            </a:r>
            <a:r>
              <a:rPr lang="en-US" altLang="zh-CN" baseline="-25000" dirty="0"/>
              <a:t>3</a:t>
            </a:r>
            <a:r>
              <a:rPr lang="en-US" altLang="zh-CN" dirty="0"/>
              <a:t>]</a:t>
            </a:r>
            <a:r>
              <a:rPr lang="zh-CN" altLang="en-US" dirty="0"/>
              <a:t>到特定基 </a:t>
            </a:r>
            <a:r>
              <a:rPr lang="en-US" altLang="zh-CN" dirty="0"/>
              <a:t>[</a:t>
            </a:r>
            <a:r>
              <a:rPr lang="zh-CN" altLang="en-US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en-US" altLang="zh-CN" baseline="-25000" dirty="0"/>
              <a:t>3</a:t>
            </a:r>
            <a:r>
              <a:rPr lang="en-US" altLang="zh-CN" dirty="0"/>
              <a:t>]</a:t>
            </a:r>
            <a:r>
              <a:rPr lang="zh-CN" altLang="en-US" dirty="0"/>
              <a:t>的转移矩阵。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/>
              <a:t>2) </a:t>
            </a:r>
            <a:r>
              <a:rPr lang="zh-CN" altLang="en-US" dirty="0"/>
              <a:t>若 𝑥</a:t>
            </a:r>
            <a:r>
              <a:rPr lang="en-US" altLang="zh-CN" dirty="0"/>
              <a:t>=2</a:t>
            </a:r>
            <a:r>
              <a:rPr lang="zh-CN" altLang="en-US" dirty="0"/>
              <a:t>𝑣</a:t>
            </a:r>
            <a:r>
              <a:rPr lang="en-US" altLang="zh-CN" baseline="-25000" dirty="0"/>
              <a:t>1 </a:t>
            </a:r>
            <a:r>
              <a:rPr lang="en-US" altLang="zh-CN" dirty="0"/>
              <a:t>+3</a:t>
            </a:r>
            <a:r>
              <a:rPr lang="zh-CN" altLang="en-US" dirty="0"/>
              <a:t>𝑣</a:t>
            </a:r>
            <a:r>
              <a:rPr lang="en-US" altLang="zh-CN" baseline="-25000" dirty="0"/>
              <a:t>2 </a:t>
            </a:r>
            <a:r>
              <a:rPr lang="en-US" altLang="zh-CN" dirty="0"/>
              <a:t>−4</a:t>
            </a:r>
            <a:r>
              <a:rPr lang="zh-CN" altLang="en-US" dirty="0"/>
              <a:t>𝑣</a:t>
            </a:r>
            <a:r>
              <a:rPr lang="en-US" altLang="zh-CN" baseline="-25000" dirty="0"/>
              <a:t>3</a:t>
            </a:r>
            <a:r>
              <a:rPr lang="zh-CN" altLang="en-US" dirty="0"/>
              <a:t>，确定向量 𝑥 相应于 </a:t>
            </a:r>
            <a:r>
              <a:rPr lang="en-US" altLang="zh-CN" dirty="0"/>
              <a:t>[</a:t>
            </a:r>
            <a:r>
              <a:rPr lang="zh-CN" altLang="en-US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en-US" altLang="zh-CN" baseline="-25000" dirty="0"/>
              <a:t>3</a:t>
            </a:r>
            <a:r>
              <a:rPr lang="en-US" altLang="zh-CN" dirty="0"/>
              <a:t>]</a:t>
            </a:r>
            <a:r>
              <a:rPr lang="zh-CN" altLang="en-US" dirty="0"/>
              <a:t>的坐标。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/>
              <a:t>问题分析：</a:t>
            </a:r>
            <a:r>
              <a:rPr lang="zh-CN" altLang="en-US" dirty="0"/>
              <a:t>从特定基 </a:t>
            </a:r>
            <a:r>
              <a:rPr lang="en-US" altLang="zh-CN" dirty="0"/>
              <a:t>[</a:t>
            </a:r>
            <a:r>
              <a:rPr lang="zh-CN" altLang="en-US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en-US" altLang="zh-CN" baseline="-25000" dirty="0"/>
              <a:t>3</a:t>
            </a:r>
            <a:r>
              <a:rPr lang="en-US" altLang="zh-CN" dirty="0"/>
              <a:t>] </a:t>
            </a:r>
            <a:r>
              <a:rPr lang="zh-CN" altLang="en-US" dirty="0"/>
              <a:t>到特定基 </a:t>
            </a:r>
            <a:r>
              <a:rPr lang="en-US" altLang="zh-CN" dirty="0"/>
              <a:t>[</a:t>
            </a:r>
            <a:r>
              <a:rPr lang="zh-CN" altLang="en-US" dirty="0"/>
              <a:t>𝑣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𝑣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zh-CN" altLang="en-US" dirty="0"/>
              <a:t>𝑣</a:t>
            </a:r>
            <a:r>
              <a:rPr lang="en-US" altLang="zh-CN" baseline="-25000" dirty="0"/>
              <a:t>3</a:t>
            </a:r>
            <a:r>
              <a:rPr lang="en-US" altLang="zh-CN" dirty="0"/>
              <a:t>] </a:t>
            </a:r>
            <a:r>
              <a:rPr lang="zh-CN" altLang="en-US" dirty="0"/>
              <a:t>的基底变换。根据坐标变换的通用公式 𝑉𝑐</a:t>
            </a:r>
            <a:r>
              <a:rPr lang="en-US" altLang="zh-CN" dirty="0"/>
              <a:t>=</a:t>
            </a:r>
            <a:r>
              <a:rPr lang="zh-CN" altLang="en-US" dirty="0"/>
              <a:t>𝑈𝑑 ，即可求得坐标和转移矩阵。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更多基底变换的例子</a:t>
            </a:r>
          </a:p>
        </p:txBody>
      </p:sp>
    </p:spTree>
    <p:extLst>
      <p:ext uri="{BB962C8B-B14F-4D97-AF65-F5344CB8AC3E}">
        <p14:creationId xmlns:p14="http://schemas.microsoft.com/office/powerpoint/2010/main" val="26023658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904773-65C2-4C63-ABBA-231A9C09F0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4657521"/>
          </a:xfr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/>
              <a:t>【</a:t>
            </a:r>
            <a:r>
              <a:rPr lang="zh-CN" altLang="en-US" b="1" dirty="0"/>
              <a:t>习题</a:t>
            </a:r>
            <a:r>
              <a:rPr lang="en-US" altLang="zh-CN" b="1" dirty="0"/>
              <a:t>5.14】</a:t>
            </a:r>
            <a:endParaRPr lang="en-US" altLang="zh-CN" dirty="0"/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dirty="0"/>
              <a:t>解：</a:t>
            </a:r>
            <a:r>
              <a:rPr lang="en-US" altLang="zh-CN" dirty="0"/>
              <a:t>1) </a:t>
            </a:r>
            <a:r>
              <a:rPr lang="zh-CN" altLang="en-US" dirty="0"/>
              <a:t>要获得 𝑣 到 𝑢 的转移矩阵，实际上就是将 𝑣 到 𝑒 和 𝑒 到 𝑢 的转移矩阵进行合成，那么可以得到：</a:t>
            </a:r>
            <a:endParaRPr lang="en-US" altLang="zh-CN" dirty="0"/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dirty="0"/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dirty="0"/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dirty="0"/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/>
              <a:t>2) </a:t>
            </a:r>
            <a:r>
              <a:rPr lang="zh-CN" altLang="en-US" dirty="0"/>
              <a:t>基于 𝑣 的坐标 𝑥 转换为基于 𝑢 的坐标，可以通过通用公式的变形获得，即：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更多基底变换的例子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C00A3F-5BF0-486F-883E-B798DDB9B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90800"/>
            <a:ext cx="5362332" cy="1676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742B85-15DF-4435-9E12-E315F1EBD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198629"/>
            <a:ext cx="6959617" cy="144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56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904773-65C2-4C63-ABBA-231A9C09F0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779536"/>
          </a:xfr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/>
              <a:t>【</a:t>
            </a:r>
            <a:r>
              <a:rPr lang="zh-CN" altLang="en-US" b="1" dirty="0"/>
              <a:t>习题</a:t>
            </a:r>
            <a:r>
              <a:rPr lang="en-US" altLang="zh-CN" b="1" dirty="0"/>
              <a:t>5.14】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更多基底变换的例子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D925BF-AA39-4FB9-AE09-AC0C74FFD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23896"/>
            <a:ext cx="6153955" cy="4648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6925AE-BC8F-4701-8E4B-6EA0EB3B7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847" y="2514600"/>
            <a:ext cx="2349753" cy="2743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6267D32B-5FE0-4A15-A2BE-3DF854431459}"/>
              </a:ext>
            </a:extLst>
          </p:cNvPr>
          <p:cNvSpPr/>
          <p:nvPr/>
        </p:nvSpPr>
        <p:spPr>
          <a:xfrm>
            <a:off x="6173761" y="3719396"/>
            <a:ext cx="457200" cy="4572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0115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776238"/>
                <a:ext cx="9144000" cy="5034291"/>
              </a:xfrm>
            </p:spPr>
            <p:txBody>
              <a:bodyPr/>
              <a:lstStyle/>
              <a:p>
                <a:pPr marR="0" lvl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习题</a:t>
                </a:r>
                <a:r>
                  <a:rPr lang="en-US" altLang="zh-CN" b="1" dirty="0"/>
                  <a:t>5.15】</a:t>
                </a:r>
                <a:r>
                  <a:rPr lang="zh-CN" altLang="en-US" dirty="0"/>
                  <a:t> 给定 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𝑆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，求：𝑤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𝑤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，使得 𝑆 为从 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𝑤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𝑤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到 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的转移矩阵。</a:t>
                </a:r>
              </a:p>
              <a:p>
                <a:pPr marR="0" lvl="0" defTabSz="914400" rtl="0" eaLnBrk="0" fontAlgn="base" latinLnBrk="0" hangingPunct="0">
                  <a:lnSpc>
                    <a:spcPct val="150000"/>
                  </a:lnSpc>
                  <a:spcBef>
                    <a:spcPts val="12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zh-CN" altLang="en-US" b="1" dirty="0"/>
                  <a:t>问题分析：</a:t>
                </a:r>
                <a:r>
                  <a:rPr lang="zh-CN" altLang="en-US" dirty="0"/>
                  <a:t>从特定基  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𝑤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𝑤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到特定基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的基底变换。由于</a:t>
                </a:r>
                <a:br>
                  <a:rPr lang="en-US" altLang="zh-CN" dirty="0"/>
                </a:br>
                <a:r>
                  <a:rPr lang="zh-CN" altLang="en-US" dirty="0"/>
                  <a:t>𝑆是𝑊到𝑉的转移矩阵，所以有 𝑆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𝑉</a:t>
                </a:r>
                <a:r>
                  <a:rPr lang="zh-CN" altLang="en-US" baseline="30000" dirty="0"/>
                  <a:t>−</a:t>
                </a:r>
                <a:r>
                  <a:rPr lang="en-US" altLang="zh-CN" baseline="30000" dirty="0"/>
                  <a:t>1</a:t>
                </a:r>
                <a:r>
                  <a:rPr lang="zh-CN" altLang="en-US" dirty="0"/>
                  <a:t>𝑊 ，由此可以得到 𝑤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𝑉𝑆。 </a:t>
                </a:r>
              </a:p>
              <a:p>
                <a:pPr marR="0" lvl="0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zh-CN" altLang="en-US" dirty="0"/>
                  <a:t>解：要求𝑉到𝑊的坐标，即利用公式 𝑤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𝑆𝑣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𝑑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𝑆𝑐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求解，其中 𝑆 为 𝑣 到 𝑤 的转移矩阵。</a:t>
                </a:r>
              </a:p>
              <a:p>
                <a:pPr marR="0" lvl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zh-CN" altLang="en-US" dirty="0"/>
                  <a:t>𝑊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𝑉𝑆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776238"/>
                <a:ext cx="9144000" cy="5034291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更多基底变换的例子</a:t>
            </a:r>
          </a:p>
        </p:txBody>
      </p:sp>
    </p:spTree>
    <p:extLst>
      <p:ext uri="{BB962C8B-B14F-4D97-AF65-F5344CB8AC3E}">
        <p14:creationId xmlns:p14="http://schemas.microsoft.com/office/powerpoint/2010/main" val="24487773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776238"/>
                <a:ext cx="9144000" cy="2418831"/>
              </a:xfrm>
            </p:spPr>
            <p:txBody>
              <a:bodyPr/>
              <a:lstStyle/>
              <a:p>
                <a:pPr marR="0" lvl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习题</a:t>
                </a:r>
                <a:r>
                  <a:rPr lang="en-US" altLang="zh-CN" b="1" dirty="0"/>
                  <a:t>5.15】</a:t>
                </a:r>
                <a:r>
                  <a:rPr lang="zh-CN" altLang="en-US" dirty="0"/>
                  <a:t> 给定 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𝑆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，求：𝑤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𝑤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，使得 𝑆 为从 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𝑤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𝑤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到 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的转移矩阵。</a:t>
                </a:r>
              </a:p>
              <a:p>
                <a:pPr marR="0" lvl="0" defTabSz="914400" rtl="0" eaLnBrk="0" fontAlgn="base" latinLnBrk="0" hangingPunct="0">
                  <a:lnSpc>
                    <a:spcPct val="150000"/>
                  </a:lnSpc>
                  <a:spcBef>
                    <a:spcPts val="120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776238"/>
                <a:ext cx="9144000" cy="2418831"/>
              </a:xfrm>
              <a:blipFill>
                <a:blip r:embed="rId2"/>
                <a:stretch>
                  <a:fillRect l="-467" r="-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更多基底变换的例子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3FEF82-4C46-4C9D-83E2-5F0BA59E0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357953"/>
            <a:ext cx="5267325" cy="41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14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776238"/>
                <a:ext cx="9144000" cy="5436645"/>
              </a:xfrm>
            </p:spPr>
            <p:txBody>
              <a:bodyPr/>
              <a:lstStyle/>
              <a:p>
                <a:pPr marR="0" lvl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习题</a:t>
                </a:r>
                <a:r>
                  <a:rPr lang="en-US" altLang="zh-CN" b="1" dirty="0"/>
                  <a:t>5.16】</a:t>
                </a:r>
                <a:r>
                  <a:rPr lang="zh-CN" altLang="en-US" dirty="0"/>
                  <a:t>给定𝑣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𝑆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，求：𝑢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，使得 𝑆 为从 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的转移矩阵。</a:t>
                </a:r>
              </a:p>
              <a:p>
                <a:pPr marR="0" lvl="0" defTabSz="914400" rtl="0" eaLnBrk="0" fontAlgn="base" latinLnBrk="0" hangingPunct="0">
                  <a:lnSpc>
                    <a:spcPct val="150000"/>
                  </a:lnSpc>
                  <a:spcBef>
                    <a:spcPts val="12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zh-CN" altLang="en-US" b="1" dirty="0"/>
                  <a:t>问题分析：</a:t>
                </a:r>
                <a:r>
                  <a:rPr lang="zh-CN" altLang="en-US" dirty="0"/>
                  <a:t>问题分析：从特定基 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到特定基 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的基底变换。由于𝑆是𝑉到𝑈的转移矩阵，所以有 𝑆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𝑈</a:t>
                </a:r>
                <a:r>
                  <a:rPr lang="zh-CN" altLang="en-US" baseline="30000" dirty="0"/>
                  <a:t>−</a:t>
                </a:r>
                <a:r>
                  <a:rPr lang="en-US" altLang="zh-CN" baseline="30000" dirty="0"/>
                  <a:t>1</a:t>
                </a:r>
                <a:r>
                  <a:rPr lang="zh-CN" altLang="en-US" dirty="0"/>
                  <a:t>𝑉，由此可以得到 𝑉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𝑈𝑆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=&gt;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𝑈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𝑉𝑆</a:t>
                </a:r>
                <a:r>
                  <a:rPr lang="zh-CN" altLang="en-US" baseline="30000" dirty="0"/>
                  <a:t>−</a:t>
                </a:r>
                <a:r>
                  <a:rPr lang="en-US" altLang="zh-CN" baseline="30000" dirty="0"/>
                  <a:t>1</a:t>
                </a:r>
              </a:p>
              <a:p>
                <a:pPr marR="0" lvl="0" defTabSz="914400" rtl="0" eaLnBrk="0" fontAlgn="base" latinLnBrk="0" hangingPunct="0">
                  <a:lnSpc>
                    <a:spcPct val="150000"/>
                  </a:lnSpc>
                  <a:spcBef>
                    <a:spcPts val="12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zh-CN" altLang="en-US" dirty="0"/>
                  <a:t>解</a:t>
                </a:r>
                <a:r>
                  <a:rPr lang="en-US" altLang="zh-CN" dirty="0"/>
                  <a:t>:</a:t>
                </a:r>
              </a:p>
              <a:p>
                <a:pPr marL="719138" marR="0" lvl="0" defTabSz="914400" rtl="0" eaLnBrk="0" fontAlgn="base" latinLnBrk="0" hangingPunct="0">
                  <a:lnSpc>
                    <a:spcPct val="150000"/>
                  </a:lnSpc>
                  <a:spcBef>
                    <a:spcPts val="12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zh-CN" altLang="en-US" dirty="0"/>
                  <a:t>𝑊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𝑉𝑆</a:t>
                </a:r>
                <a:r>
                  <a:rPr lang="zh-CN" altLang="en-US" baseline="30000" dirty="0"/>
                  <a:t>−</a:t>
                </a:r>
                <a:r>
                  <a:rPr lang="en-US" altLang="zh-CN" baseline="30000" dirty="0"/>
                  <a:t>1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776238"/>
                <a:ext cx="9144000" cy="5436645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更多基底变换的例子</a:t>
            </a:r>
          </a:p>
        </p:txBody>
      </p:sp>
    </p:spTree>
    <p:extLst>
      <p:ext uri="{BB962C8B-B14F-4D97-AF65-F5344CB8AC3E}">
        <p14:creationId xmlns:p14="http://schemas.microsoft.com/office/powerpoint/2010/main" val="14660572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776238"/>
                <a:ext cx="9144000" cy="2411137"/>
              </a:xfrm>
            </p:spPr>
            <p:txBody>
              <a:bodyPr/>
              <a:lstStyle/>
              <a:p>
                <a:pPr marR="0" lvl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习题</a:t>
                </a:r>
                <a:r>
                  <a:rPr lang="en-US" altLang="zh-CN" b="1" dirty="0"/>
                  <a:t>5.16】</a:t>
                </a:r>
                <a:r>
                  <a:rPr lang="zh-CN" altLang="en-US" dirty="0"/>
                  <a:t>给定𝑣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𝑆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，求：𝑢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，使得 𝑆 为从 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𝑣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的转移矩阵。</a:t>
                </a:r>
              </a:p>
              <a:p>
                <a:pPr marR="0" lvl="0" defTabSz="914400" rtl="0" eaLnBrk="0" fontAlgn="base" latinLnBrk="0" hangingPunct="0">
                  <a:lnSpc>
                    <a:spcPct val="150000"/>
                  </a:lnSpc>
                  <a:spcBef>
                    <a:spcPts val="120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0904773-65C2-4C63-ABBA-231A9C09F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776238"/>
                <a:ext cx="9144000" cy="2411137"/>
              </a:xfrm>
              <a:blipFill>
                <a:blip r:embed="rId2"/>
                <a:stretch>
                  <a:fillRect l="-467" r="-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A451F83-B32B-4738-ABA2-A399518A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更多基底变换的例子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615849-D48B-430A-ACD9-74DB550F3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514600"/>
            <a:ext cx="3904762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1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矩阵的</a:t>
            </a:r>
            <a:r>
              <a:rPr lang="zh-CN" altLang="en-US" dirty="0">
                <a:solidFill>
                  <a:srgbClr val="0000FF"/>
                </a:solidFill>
              </a:rPr>
              <a:t>行向量</a:t>
            </a:r>
            <a:r>
              <a:rPr lang="zh-CN" altLang="en-US" dirty="0"/>
              <a:t>形式和</a:t>
            </a:r>
            <a:r>
              <a:rPr lang="zh-CN" altLang="en-US" dirty="0">
                <a:solidFill>
                  <a:srgbClr val="0000FF"/>
                </a:solidFill>
              </a:rPr>
              <a:t>列向量</a:t>
            </a:r>
            <a:r>
              <a:rPr lang="zh-CN" altLang="en-US" dirty="0"/>
              <a:t>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B0B3645-6502-4185-BCD4-458D9013AA9C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49864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如果</a:t>
                </a:r>
                <a:r>
                  <a:rPr lang="en-US" altLang="zh-CN" b="1" i="1" dirty="0"/>
                  <a:t>A</a:t>
                </a:r>
                <a:r>
                  <a:rPr lang="zh-CN" altLang="en-US" dirty="0"/>
                  <a:t>是一个𝑚</a:t>
                </a:r>
                <a:r>
                  <a:rPr lang="en-US" altLang="zh-CN" dirty="0"/>
                  <a:t>×</a:t>
                </a:r>
                <a:r>
                  <a:rPr lang="zh-CN" altLang="en-US" dirty="0"/>
                  <a:t>𝑛的矩阵，</a:t>
                </a:r>
                <a:r>
                  <a:rPr lang="en-US" altLang="zh-CN" b="1" i="1" dirty="0"/>
                  <a:t> A</a:t>
                </a:r>
                <a:r>
                  <a:rPr lang="zh-CN" altLang="en-US" dirty="0"/>
                  <a:t>的每一行为一个实的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元组，于是可以将其看成是𝐑</a:t>
                </a:r>
                <a:r>
                  <a:rPr lang="en-US" altLang="zh-CN" baseline="30000" dirty="0"/>
                  <a:t>1×</a:t>
                </a:r>
                <a:r>
                  <a:rPr lang="zh-CN" altLang="en-US" baseline="30000" dirty="0"/>
                  <a:t>𝐧</a:t>
                </a:r>
                <a:r>
                  <a:rPr lang="zh-CN" altLang="en-US" dirty="0"/>
                  <a:t>中的一个向量。对应于</a:t>
                </a:r>
                <a:r>
                  <a:rPr lang="en-US" altLang="zh-CN" b="1" i="1" dirty="0"/>
                  <a:t>A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𝑚</a:t>
                </a:r>
                <a:r>
                  <a:rPr lang="zh-CN" altLang="en-US" dirty="0"/>
                  <a:t>个行的向量称为</a:t>
                </a:r>
                <a:r>
                  <a:rPr lang="en-US" altLang="zh-CN" b="1" i="1" dirty="0"/>
                  <a:t>A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行向量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row vector</a:t>
                </a:r>
                <a:r>
                  <a:rPr lang="zh-CN" altLang="en-US" dirty="0"/>
                  <a:t>），记作：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altLang="zh-CN" i="1" baseline="-250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altLang="zh-CN" b="0" i="1" baseline="-250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altLang="zh-CN" b="0" i="1" baseline="-25000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dirty="0"/>
                  <a:t>       如果</a:t>
                </a:r>
                <a:r>
                  <a:rPr lang="en-US" altLang="zh-CN" b="1" i="1" dirty="0"/>
                  <a:t>A</a:t>
                </a:r>
                <a:r>
                  <a:rPr lang="zh-CN" altLang="en-US" dirty="0"/>
                  <a:t>是一个𝑚</a:t>
                </a:r>
                <a:r>
                  <a:rPr lang="en-US" altLang="zh-CN" dirty="0"/>
                  <a:t>×</a:t>
                </a:r>
                <a:r>
                  <a:rPr lang="zh-CN" altLang="en-US" dirty="0"/>
                  <a:t>𝑛的矩阵，则</a:t>
                </a:r>
                <a:r>
                  <a:rPr lang="en-US" altLang="zh-CN" b="1" i="1" dirty="0"/>
                  <a:t>A</a:t>
                </a:r>
                <a:r>
                  <a:rPr lang="zh-CN" altLang="en-US" dirty="0"/>
                  <a:t>的每一列可以看成是 𝐑</a:t>
                </a:r>
                <a:r>
                  <a:rPr lang="zh-CN" altLang="en-US" baseline="30000" dirty="0"/>
                  <a:t>𝐦</a:t>
                </a:r>
                <a:r>
                  <a:rPr lang="zh-CN" altLang="en-US" dirty="0"/>
                  <a:t> 中的一个向量，且称这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𝑛</a:t>
                </a:r>
                <a:r>
                  <a:rPr lang="zh-CN" altLang="en-US" dirty="0"/>
                  <a:t>个向量为</a:t>
                </a:r>
                <a:r>
                  <a:rPr lang="en-US" altLang="zh-CN" b="1" i="1" dirty="0"/>
                  <a:t>A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列向量</a:t>
                </a:r>
                <a:r>
                  <a:rPr lang="en-US" altLang="zh-CN" dirty="0"/>
                  <a:t>(column vector)</a:t>
                </a:r>
                <a:r>
                  <a:rPr lang="zh-CN" altLang="en-US" dirty="0"/>
                  <a:t>，记作：</a:t>
                </a:r>
              </a:p>
              <a:p>
                <a:pPr>
                  <a:lnSpc>
                    <a:spcPct val="150000"/>
                  </a:lnSpc>
                  <a:spcBef>
                    <a:spcPts val="18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𝑐𝑜𝑙</m:t>
                          </m:r>
                          <m:r>
                            <a:rPr lang="en-US" altLang="zh-CN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dirty="0"/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𝑐𝑜𝑙</m:t>
                          </m:r>
                          <m:r>
                            <a:rPr lang="en-US" altLang="zh-CN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dirty="0"/>
                        <m:t>,...,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𝑐𝑜𝑙</m:t>
                          </m:r>
                          <m:r>
                            <a:rPr lang="en-US" altLang="zh-CN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dirty="0"/>
                        <m:t>]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B0B3645-6502-4185-BCD4-458D9013AA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498648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行空间和列空间</a:t>
            </a:r>
          </a:p>
        </p:txBody>
      </p:sp>
    </p:spTree>
    <p:extLst>
      <p:ext uri="{BB962C8B-B14F-4D97-AF65-F5344CB8AC3E}">
        <p14:creationId xmlns:p14="http://schemas.microsoft.com/office/powerpoint/2010/main" val="29416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156C9AF-E319-43B3-A80A-FF6263E1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行空间和列空间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313338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b="1" dirty="0"/>
              <a:t>【</a:t>
            </a:r>
            <a:r>
              <a:rPr lang="zh-CN" altLang="en-US" b="1" dirty="0"/>
              <a:t>定义</a:t>
            </a:r>
            <a:r>
              <a:rPr lang="en-US" altLang="zh-CN" b="1" dirty="0"/>
              <a:t>】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如果</a:t>
            </a:r>
            <a:r>
              <a:rPr lang="en-US" altLang="zh-CN" b="1" i="1" dirty="0"/>
              <a:t>A</a:t>
            </a:r>
            <a:r>
              <a:rPr lang="zh-CN" altLang="en-US" dirty="0"/>
              <a:t>为一个𝑚</a:t>
            </a:r>
            <a:r>
              <a:rPr lang="en-US" altLang="zh-CN" dirty="0"/>
              <a:t>×</a:t>
            </a:r>
            <a:r>
              <a:rPr lang="zh-CN" altLang="en-US" dirty="0"/>
              <a:t>𝑛的矩阵，由</a:t>
            </a:r>
            <a:r>
              <a:rPr lang="en-US" altLang="zh-CN" b="1" i="1" dirty="0"/>
              <a:t>A</a:t>
            </a:r>
            <a:r>
              <a:rPr lang="zh-CN" altLang="en-US" dirty="0"/>
              <a:t>的行向量张成的𝐑</a:t>
            </a:r>
            <a:r>
              <a:rPr lang="en-US" altLang="zh-CN" baseline="30000" dirty="0"/>
              <a:t>1×</a:t>
            </a:r>
            <a:r>
              <a:rPr lang="zh-CN" altLang="en-US" baseline="30000" dirty="0"/>
              <a:t>𝐧</a:t>
            </a:r>
            <a:r>
              <a:rPr lang="zh-CN" altLang="en-US" dirty="0"/>
              <a:t>的子空间称为</a:t>
            </a:r>
            <a:r>
              <a:rPr lang="en-US" altLang="zh-CN" b="1" i="1" dirty="0"/>
              <a:t>A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行空间</a:t>
            </a:r>
            <a:r>
              <a:rPr lang="en-US" altLang="zh-CN" dirty="0"/>
              <a:t>(row space)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由</a:t>
            </a:r>
            <a:r>
              <a:rPr lang="en-US" altLang="zh-CN" b="1" i="1" dirty="0"/>
              <a:t>A</a:t>
            </a:r>
            <a:r>
              <a:rPr lang="zh-CN" altLang="en-US" dirty="0"/>
              <a:t>的各列张成的𝐑</a:t>
            </a:r>
            <a:r>
              <a:rPr lang="zh-CN" altLang="en-US" baseline="30000" dirty="0"/>
              <a:t>𝐦</a:t>
            </a:r>
            <a:r>
              <a:rPr lang="zh-CN" altLang="en-US" dirty="0"/>
              <a:t>的子空间称为</a:t>
            </a:r>
            <a:r>
              <a:rPr lang="en-US" altLang="zh-CN" b="1" i="1" dirty="0"/>
              <a:t>A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列空间</a:t>
            </a:r>
            <a:r>
              <a:rPr lang="en-US" altLang="zh-CN" dirty="0"/>
              <a:t>(column space)</a:t>
            </a:r>
            <a:r>
              <a:rPr lang="zh-CN" altLang="en-US" dirty="0"/>
              <a:t>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行空间和列空间</a:t>
            </a:r>
          </a:p>
        </p:txBody>
      </p:sp>
    </p:spTree>
    <p:extLst>
      <p:ext uri="{BB962C8B-B14F-4D97-AF65-F5344CB8AC3E}">
        <p14:creationId xmlns:p14="http://schemas.microsoft.com/office/powerpoint/2010/main" val="57918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例题讲解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B0B3645-6502-4185-BCD4-458D9013AA9C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39810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1800"/>
                  </a:spcBef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例</a:t>
                </a:r>
                <a:r>
                  <a:rPr lang="en-US" altLang="zh-CN" b="1" dirty="0"/>
                  <a:t>5.1】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，则</a:t>
                </a:r>
                <a:r>
                  <a:rPr lang="en-US" altLang="zh-CN" dirty="0"/>
                  <a:t>: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b="1" i="1" dirty="0"/>
                  <a:t>A </a:t>
                </a:r>
                <a:r>
                  <a:rPr lang="zh-CN" altLang="en-US" dirty="0"/>
                  <a:t>的行空间有如下形式的三元组：𝛼</a:t>
                </a:r>
                <a:r>
                  <a:rPr lang="en-US" altLang="zh-CN" dirty="0"/>
                  <a:t>(1,0,0)+</a:t>
                </a:r>
                <a:r>
                  <a:rPr lang="zh-CN" altLang="en-US" dirty="0"/>
                  <a:t>𝛽</a:t>
                </a:r>
                <a:r>
                  <a:rPr lang="en-US" altLang="zh-CN" dirty="0"/>
                  <a:t>(0,1,0)=(</a:t>
                </a:r>
                <a:r>
                  <a:rPr lang="zh-CN" altLang="en-US" dirty="0"/>
                  <a:t>𝛼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𝛽</a:t>
                </a:r>
                <a:r>
                  <a:rPr lang="en-US" altLang="zh-CN" dirty="0"/>
                  <a:t>,0) 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b="1" i="1" dirty="0"/>
                  <a:t>A </a:t>
                </a:r>
                <a:r>
                  <a:rPr lang="zh-CN" altLang="en-US" dirty="0"/>
                  <a:t>的列空间是所有如下形式的向量：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zh-CN" altLang="en-US" dirty="0"/>
                      <m:t>𝛽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zh-CN" altLang="en-US" dirty="0"/>
                      <m:t>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CN" b="0" i="0" dirty="0" smtClean="0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zh-CN" altLang="en-US" dirty="0"/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zh-CN" altLang="en-US" dirty="0"/>
                                <m:t>𝛽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因此，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的行空间为一个 𝐑</a:t>
                </a:r>
                <a:r>
                  <a:rPr lang="en-US" altLang="zh-CN" baseline="30000" dirty="0"/>
                  <a:t>1×3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的二维子空间，且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的列空间为 𝐑</a:t>
                </a:r>
                <a:r>
                  <a:rPr lang="en-US" altLang="zh-CN" baseline="30000" dirty="0"/>
                  <a:t>2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定义</a:t>
                </a:r>
                <a:r>
                  <a:rPr lang="en-US" altLang="zh-CN" b="1" dirty="0"/>
                  <a:t>】 </a:t>
                </a:r>
                <a:r>
                  <a:rPr lang="zh-CN" altLang="en-US" dirty="0"/>
                  <a:t>矩阵的行空间的维数称为矩阵的秩（</a:t>
                </a:r>
                <a:r>
                  <a:rPr lang="en-US" altLang="zh-CN" dirty="0"/>
                  <a:t>rank</a:t>
                </a:r>
                <a:r>
                  <a:rPr lang="zh-CN" altLang="en-US" dirty="0"/>
                  <a:t>）。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       </a:t>
                </a:r>
                <a:r>
                  <a:rPr lang="zh-CN" altLang="en-US" dirty="0"/>
                  <a:t>为求矩阵的秩，可以通过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初等行变换</a:t>
                </a:r>
                <a:r>
                  <a:rPr lang="zh-CN" altLang="en-US" dirty="0"/>
                  <a:t>将矩阵化为行阶梯形，行阶梯形矩阵中的非零行将构成空间的一组基。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B0B3645-6502-4185-BCD4-458D9013AA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398108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行空间和列空间</a:t>
            </a:r>
          </a:p>
        </p:txBody>
      </p:sp>
    </p:spTree>
    <p:extLst>
      <p:ext uri="{BB962C8B-B14F-4D97-AF65-F5344CB8AC3E}">
        <p14:creationId xmlns:p14="http://schemas.microsoft.com/office/powerpoint/2010/main" val="311205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3534</TotalTime>
  <Words>7141</Words>
  <Application>Microsoft Office PowerPoint</Application>
  <PresentationFormat>全屏显示(4:3)</PresentationFormat>
  <Paragraphs>343</Paragraphs>
  <Slides>70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8" baseType="lpstr"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第1章 坐标与变换</vt:lpstr>
      <vt:lpstr>本章要点</vt:lpstr>
      <vt:lpstr>第05讲 矩阵乘向量的新视角—— 变换基底</vt:lpstr>
      <vt:lpstr>第05讲 矩阵乘向量的新视角—— 变换基底</vt:lpstr>
      <vt:lpstr>PowerPoint 演示文稿</vt:lpstr>
      <vt:lpstr>PowerPoint 演示文稿</vt:lpstr>
      <vt:lpstr>1. 行空间和列空间</vt:lpstr>
      <vt:lpstr>1. 行空间和列空间</vt:lpstr>
      <vt:lpstr>1. 行空间和列空间</vt:lpstr>
      <vt:lpstr>PowerPoint 演示文稿</vt:lpstr>
      <vt:lpstr>2. 矩阵乘法的新视角</vt:lpstr>
      <vt:lpstr>2. 矩阵乘法的新视角</vt:lpstr>
      <vt:lpstr>2. 矩阵乘法的新视角</vt:lpstr>
      <vt:lpstr>2. 矩阵乘法的新视角</vt:lpstr>
      <vt:lpstr>PowerPoint 演示文稿</vt:lpstr>
      <vt:lpstr>3. 基于基底变换的坐标变换</vt:lpstr>
      <vt:lpstr>3. 基于基底变换的坐标变换</vt:lpstr>
      <vt:lpstr>3.1 基于基底的坐标</vt:lpstr>
      <vt:lpstr>3.1 基于基底的坐标</vt:lpstr>
      <vt:lpstr>3.1 基于基底的坐标</vt:lpstr>
      <vt:lpstr>3.1 基于基底的坐标</vt:lpstr>
      <vt:lpstr>3.1 基于基底的坐标</vt:lpstr>
      <vt:lpstr>3.1 基于基底的坐标</vt:lpstr>
      <vt:lpstr>3.2 从矩阵乘法的角度理解基底变换（坐标变换）</vt:lpstr>
      <vt:lpstr>3.2 从矩阵乘法的角度理解基底变换（坐标变换）</vt:lpstr>
      <vt:lpstr>3.2 从矩阵乘法的角度理解基底变换（坐标变换）</vt:lpstr>
      <vt:lpstr>3.2 从矩阵乘法的角度理解基底变换（坐标变换）</vt:lpstr>
      <vt:lpstr>3.2 从矩阵乘法的角度理解基底变换（坐标变换）</vt:lpstr>
      <vt:lpstr>3.2 从矩阵乘法的角度理解基底变换（坐标变换）</vt:lpstr>
      <vt:lpstr>3.2 从矩阵乘法的角度理解基底变换（坐标变换）</vt:lpstr>
      <vt:lpstr>3.2 从矩阵乘法的角度理解基底变换（坐标变换）</vt:lpstr>
      <vt:lpstr>3.2 从矩阵乘法的角度理解基底变换（坐标变换）</vt:lpstr>
      <vt:lpstr>3.3 从标准基开始的基底变换（坐标变换）</vt:lpstr>
      <vt:lpstr>3.3 从标准基开始的基底变换（坐标变换）</vt:lpstr>
      <vt:lpstr>3.3 从标准基开始的基底变换（坐标变换）</vt:lpstr>
      <vt:lpstr>3.3 从标准基开始的基底变换（坐标变换）</vt:lpstr>
      <vt:lpstr>3.3 从标准基开始的基底变换（坐标变换）</vt:lpstr>
      <vt:lpstr>3.3 从标准基开始的基底变换（坐标变换）</vt:lpstr>
      <vt:lpstr>3.3 从标准基开始的基底变换（坐标变换）</vt:lpstr>
      <vt:lpstr>3.3 从标准基开始的基底变换（坐标变换）</vt:lpstr>
      <vt:lpstr>3.4 从任意基开始的基底变换（坐标变换）</vt:lpstr>
      <vt:lpstr>3.4 从任意基开始的基底变换（坐标变换）</vt:lpstr>
      <vt:lpstr>3.4 从任意基开始的基底变换（坐标变换）</vt:lpstr>
      <vt:lpstr>3.4 从任意基开始的基底变换（坐标变换）</vt:lpstr>
      <vt:lpstr>3.4 从任意基开始的基底变换（坐标变换）</vt:lpstr>
      <vt:lpstr>3.5 一般向量空间的基底变换（坐标变换）</vt:lpstr>
      <vt:lpstr>3.5 一般向量空间的基底变换（坐标变换）</vt:lpstr>
      <vt:lpstr>3.5 一般向量空间的基底变换（坐标变换）</vt:lpstr>
      <vt:lpstr>3.5 一般向量空间的基底变换（坐标变换）</vt:lpstr>
      <vt:lpstr>3.5 一般向量空间的基底变换（坐标变换）</vt:lpstr>
      <vt:lpstr>PowerPoint 演示文稿</vt:lpstr>
      <vt:lpstr>4. 更多基底变换的例子</vt:lpstr>
      <vt:lpstr>4. 更多基底变换的例子</vt:lpstr>
      <vt:lpstr>4. 更多基底变换的例子</vt:lpstr>
      <vt:lpstr>4. 更多基底变换的例子</vt:lpstr>
      <vt:lpstr>4. 更多基底变换的例子</vt:lpstr>
      <vt:lpstr>4. 更多基底变换的例子</vt:lpstr>
      <vt:lpstr>4. 更多基底变换的例子</vt:lpstr>
      <vt:lpstr>4. 更多基底变换的例子</vt:lpstr>
      <vt:lpstr>4. 更多基底变换的例子</vt:lpstr>
      <vt:lpstr>4. 更多基底变换的例子</vt:lpstr>
      <vt:lpstr>4. 更多基底变换的例子</vt:lpstr>
      <vt:lpstr>4. 更多基底变换的例子</vt:lpstr>
      <vt:lpstr>4. 更多基底变换的例子</vt:lpstr>
      <vt:lpstr>4. 更多基底变换的例子</vt:lpstr>
      <vt:lpstr>4. 更多基底变换的例子</vt:lpstr>
      <vt:lpstr>4. 更多基底变换的例子</vt:lpstr>
      <vt:lpstr>4. 更多基底变换的例子</vt:lpstr>
      <vt:lpstr>4. 更多基底变换的例子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892</cp:revision>
  <dcterms:created xsi:type="dcterms:W3CDTF">2019-02-13T06:30:20Z</dcterms:created>
  <dcterms:modified xsi:type="dcterms:W3CDTF">2020-04-24T13:40:08Z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