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256" r:id="rId2"/>
    <p:sldId id="600" r:id="rId3"/>
    <p:sldId id="656" r:id="rId4"/>
    <p:sldId id="658" r:id="rId5"/>
    <p:sldId id="657" r:id="rId6"/>
    <p:sldId id="659" r:id="rId7"/>
    <p:sldId id="660" r:id="rId8"/>
    <p:sldId id="688" r:id="rId9"/>
    <p:sldId id="720" r:id="rId10"/>
    <p:sldId id="689" r:id="rId11"/>
    <p:sldId id="690" r:id="rId12"/>
    <p:sldId id="691" r:id="rId13"/>
    <p:sldId id="692" r:id="rId14"/>
    <p:sldId id="721" r:id="rId15"/>
    <p:sldId id="693" r:id="rId16"/>
    <p:sldId id="694" r:id="rId17"/>
    <p:sldId id="695" r:id="rId18"/>
    <p:sldId id="696" r:id="rId19"/>
    <p:sldId id="697" r:id="rId20"/>
    <p:sldId id="698" r:id="rId21"/>
    <p:sldId id="722" r:id="rId22"/>
    <p:sldId id="699" r:id="rId23"/>
    <p:sldId id="700" r:id="rId24"/>
    <p:sldId id="702" r:id="rId25"/>
    <p:sldId id="703" r:id="rId26"/>
    <p:sldId id="704" r:id="rId27"/>
    <p:sldId id="717" r:id="rId28"/>
    <p:sldId id="705" r:id="rId29"/>
    <p:sldId id="706" r:id="rId30"/>
    <p:sldId id="718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D7D31"/>
    <a:srgbClr val="FFC000"/>
    <a:srgbClr val="F07622"/>
    <a:srgbClr val="F5F8FF"/>
    <a:srgbClr val="8FAADC"/>
    <a:srgbClr val="0000CC"/>
    <a:srgbClr val="FF99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5" autoAdjust="0"/>
    <p:restoredTop sz="96598" autoAdjust="0"/>
  </p:normalViewPr>
  <p:slideViewPr>
    <p:cSldViewPr snapToGrid="0">
      <p:cViewPr varScale="1">
        <p:scale>
          <a:sx n="159" d="100"/>
          <a:sy n="159" d="100"/>
        </p:scale>
        <p:origin x="1692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62.11603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19-02-28T02:02:1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18203 13247 0,'-35'0'31,"17"17"-16,-17 1-15,-53 53 32,-88 52 15,140-88-32,-281 177 32,229-177-47,17-17 0,-493 352 156,211-123-15,318-247-141,-248 653 141,283-618-141,0 1 15,141 616 110,336-334 16,299-124-1,2522-18 251,-846-246 15,-1693-1077-124,-354-317-17,-405 1429-265,-829-459 141,670 459-126,18 17-15,-211-35 32,263 53-32,-1428-53 156,1394 53-156,-1323 0 125,1340 0-109,-371 0 30,89-18 1,89 1 0,69-1 0,124 18 0,89 0-31,-142 0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3C9-BF79-464C-AFC2-60F1E771D49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8A4EE-6AE4-4CFA-A2DB-4A35A8D7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571500" y="850233"/>
            <a:ext cx="8001000" cy="17485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850150"/>
            <a:ext cx="8001000" cy="17494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b="1" dirty="0" smtClean="0"/>
              <a:t>Identity Mappings in Deep Residual Networks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95148" y="5249557"/>
            <a:ext cx="8001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71500" y="5069305"/>
            <a:ext cx="802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100" b="0" smtClean="0">
                <a:latin typeface="Vrinda" panose="020B0502040204020203" pitchFamily="34" charset="0"/>
                <a:cs typeface="Vrinda" panose="020B0502040204020203" pitchFamily="34" charset="0"/>
              </a:rPr>
              <a:t>March 11, 2019</a:t>
            </a:fld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4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8253"/>
            <a:ext cx="9144000" cy="5707139"/>
          </a:xfrm>
        </p:spPr>
        <p:txBody>
          <a:bodyPr lIns="180000" tIns="180000">
            <a:normAutofit/>
          </a:bodyPr>
          <a:lstStyle>
            <a:lvl1pPr marL="385763" indent="-385763"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5143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186547"/>
            <a:ext cx="9144000" cy="5617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lIns="360000" anchor="b" anchorCtr="0"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00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0" y="186546"/>
            <a:ext cx="9144000" cy="5617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lIns="360000" anchor="b" anchorCtr="0"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1935165" y="2994719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1955486" y="4233427"/>
            <a:ext cx="84638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AF50"/>
                </a:solidFill>
                <a:latin typeface="微软雅黑"/>
                <a:cs typeface="微软雅黑"/>
              </a:rPr>
              <a:t>Q Q</a:t>
            </a:r>
            <a:r>
              <a:rPr sz="1400" b="1" spc="-5" dirty="0" smtClean="0">
                <a:solidFill>
                  <a:srgbClr val="00AF50"/>
                </a:solidFill>
                <a:latin typeface="微软雅黑"/>
                <a:cs typeface="微软雅黑"/>
              </a:rPr>
              <a:t>:  </a:t>
            </a: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Email: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 userDrawn="1"/>
        </p:nvSpPr>
        <p:spPr>
          <a:xfrm>
            <a:off x="2869886" y="4233427"/>
            <a:ext cx="33307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14777591 (</a:t>
            </a:r>
            <a:r>
              <a:rPr lang="zh-CN" altLang="en-US" sz="1400" b="1" spc="-5" dirty="0" smtClean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  <a:endParaRPr lang="en-US" altLang="zh-CN" sz="14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14777591@qq.com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ouxinyu</a:t>
            </a:r>
            <a:r>
              <a:rPr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@</a:t>
            </a:r>
            <a:r>
              <a:rPr lang="en-US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alum</a:t>
            </a: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ni.hust.edu.cn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1" name="object 12"/>
          <p:cNvSpPr txBox="1">
            <a:spLocks/>
          </p:cNvSpPr>
          <p:nvPr userDrawn="1"/>
        </p:nvSpPr>
        <p:spPr>
          <a:xfrm>
            <a:off x="3392871" y="1951542"/>
            <a:ext cx="2874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mtClean="0">
                <a:solidFill>
                  <a:srgbClr val="404040"/>
                </a:solidFill>
              </a:rPr>
              <a:t>欧</a:t>
            </a:r>
            <a:r>
              <a:rPr lang="zh-CN" altLang="en-US" sz="2800" b="1" smtClean="0">
                <a:solidFill>
                  <a:srgbClr val="404040"/>
                </a:solidFill>
                <a:latin typeface="微软雅黑"/>
                <a:cs typeface="微软雅黑"/>
              </a:rPr>
              <a:t>老师的联系方式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319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fld id="{C764DE79-268F-4C1A-8933-263129D2AF90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 smtClean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OuXinyu | ouxinyu@hust.edu.cn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/37</a:t>
            </a:r>
            <a:endParaRPr lang="en-US" altLang="zh-CN" sz="1000" baseline="0" dirty="0">
              <a:solidFill>
                <a:schemeClr val="bg1"/>
              </a:solidFill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计算机数学（实用线性代数</a:t>
            </a:r>
            <a:r>
              <a:rPr lang="en-US" altLang="zh-CN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版）</a:t>
            </a:r>
            <a:endParaRPr lang="en-US" altLang="zh-C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0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slide" Target="slide1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38468;1-MATLAB&#35821;&#35328;&#21021;&#27493;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0.e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a/ab/Internet_of_Things.jpg/1280px-Internet_of_Thing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2" y="3218271"/>
            <a:ext cx="3557847" cy="3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/>
              <a:t>第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章  线性方程组与矩阵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3305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欧新宇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(Xinyu-OU)</a:t>
            </a:r>
          </a:p>
        </p:txBody>
      </p:sp>
    </p:spTree>
    <p:extLst>
      <p:ext uri="{BB962C8B-B14F-4D97-AF65-F5344CB8AC3E}">
        <p14:creationId xmlns:p14="http://schemas.microsoft.com/office/powerpoint/2010/main" val="3065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三元方程无解和多解的几何意义</a:t>
            </a:r>
          </a:p>
        </p:txBody>
      </p:sp>
      <p:pic>
        <p:nvPicPr>
          <p:cNvPr id="9" name="Picture 3" descr="1t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7313" y="2125088"/>
            <a:ext cx="6349042" cy="194724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836" y="4198210"/>
            <a:ext cx="836445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更多元的线性方程组，不可能想象出其空间的几何图形，但关于欠定、适定和不相容方程的基本概念是一脉相承的，它们的解的特性也都可以推广到高维空间。 </a:t>
            </a:r>
          </a:p>
        </p:txBody>
      </p:sp>
    </p:spTree>
    <p:extLst>
      <p:ext uri="{BB962C8B-B14F-4D97-AF65-F5344CB8AC3E}">
        <p14:creationId xmlns:p14="http://schemas.microsoft.com/office/powerpoint/2010/main" val="21301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363" y="1190645"/>
            <a:ext cx="8588745" cy="113665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 smtClean="0"/>
              <a:t>       将</a:t>
            </a:r>
            <a:r>
              <a:rPr lang="zh-CN" altLang="en-US" sz="2000" dirty="0"/>
              <a:t>上面的方法推广到高阶系统。这就要借助于矩阵，用计算机解决问题，这是线性代数与初等代数的区别。设</a:t>
            </a:r>
            <a:r>
              <a:rPr lang="en-US" sz="2000" dirty="0"/>
              <a:t>m</a:t>
            </a:r>
            <a:r>
              <a:rPr lang="zh-CN" altLang="en-US" sz="2000" dirty="0"/>
              <a:t>为方程数，</a:t>
            </a:r>
            <a:r>
              <a:rPr lang="en-US" sz="2000" dirty="0"/>
              <a:t>n</a:t>
            </a:r>
            <a:r>
              <a:rPr lang="zh-CN" altLang="en-US" sz="2000" dirty="0"/>
              <a:t>为变元数，一般情况下，</a:t>
            </a:r>
            <a:r>
              <a:rPr lang="zh-CN" altLang="en-US" sz="2000" dirty="0">
                <a:solidFill>
                  <a:srgbClr val="3366FF"/>
                </a:solidFill>
              </a:rPr>
              <a:t>变量的个数</a:t>
            </a:r>
            <a:r>
              <a:rPr lang="en-US" sz="2000" i="1" dirty="0">
                <a:solidFill>
                  <a:srgbClr val="3366FF"/>
                </a:solidFill>
              </a:rPr>
              <a:t>n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3366FF"/>
                </a:solidFill>
              </a:rPr>
              <a:t>方程的个数</a:t>
            </a:r>
            <a:r>
              <a:rPr lang="en-US" sz="2000" i="1" dirty="0">
                <a:solidFill>
                  <a:srgbClr val="3366FF"/>
                </a:solidFill>
              </a:rPr>
              <a:t>m</a:t>
            </a:r>
            <a:r>
              <a:rPr lang="zh-CN" altLang="en-US" sz="2000" dirty="0"/>
              <a:t>不一定相等。则</a:t>
            </a:r>
            <a:r>
              <a:rPr lang="en-US" sz="2000" dirty="0"/>
              <a:t>n</a:t>
            </a:r>
            <a:r>
              <a:rPr lang="zh-CN" altLang="en-US" sz="2000" dirty="0"/>
              <a:t>元方程组可表为：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475675"/>
              </p:ext>
            </p:extLst>
          </p:nvPr>
        </p:nvGraphicFramePr>
        <p:xfrm>
          <a:off x="977166" y="3305913"/>
          <a:ext cx="6758983" cy="156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r:id="rId3" imgW="2679480" imgH="825480" progId="Equation.DSMT4">
                  <p:embed/>
                </p:oleObj>
              </mc:Choice>
              <mc:Fallback>
                <p:oleObj r:id="rId3" imgW="2679480" imgH="825480" progId="Equation.DSMT4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66" y="3305913"/>
                        <a:ext cx="6758983" cy="156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6448" y="5667996"/>
            <a:ext cx="565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式（1.3.1）称为n元线性方程组。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05" y="3123296"/>
            <a:ext cx="5533333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高阶线性方程组的形式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7627" y="1620077"/>
            <a:ext cx="8588745" cy="1136650"/>
          </a:xfrm>
        </p:spPr>
        <p:txBody>
          <a:bodyPr>
            <a:noAutofit/>
          </a:bodyPr>
          <a:lstStyle/>
          <a:p>
            <a:pPr marL="205725" indent="-205725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/>
              <a:t>线性方程组（1.3.1）中解的全体称为它的解集合。解方程组就是求其全部解，亦即求出其解集合。如果两个方程组有相同的解集合，就称它们为同解方程组。</a:t>
            </a:r>
          </a:p>
          <a:p>
            <a:pPr marL="205725" indent="-205725" algn="just">
              <a:lnSpc>
                <a:spcPct val="15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/>
              <a:t>消元法的基本思想是: 通过消元变换把方程组化为容易求解的阶梯形结构的同解方程组。下面通过一个三元方程组的例题来说明消元法的具体步骤。</a:t>
            </a:r>
          </a:p>
        </p:txBody>
      </p:sp>
    </p:spTree>
    <p:extLst>
      <p:ext uri="{BB962C8B-B14F-4D97-AF65-F5344CB8AC3E}">
        <p14:creationId xmlns:p14="http://schemas.microsoft.com/office/powerpoint/2010/main" val="32034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的消元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 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87836" y="3101794"/>
            <a:ext cx="853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将式中的第一个方程分别乘以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加到第二、三方程上，可以消去后两个方程中的变量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8" y="1674508"/>
            <a:ext cx="5057143" cy="13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6" y="4137988"/>
            <a:ext cx="4752381" cy="1371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780" y="5509417"/>
            <a:ext cx="89542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将式（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）中的第二个方程乘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加到第三个方程中，消去其中的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7802478" y="884717"/>
            <a:ext cx="1185111" cy="3609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系数矩阵</a:t>
            </a:r>
          </a:p>
        </p:txBody>
      </p:sp>
    </p:spTree>
    <p:extLst>
      <p:ext uri="{BB962C8B-B14F-4D97-AF65-F5344CB8AC3E}">
        <p14:creationId xmlns:p14="http://schemas.microsoft.com/office/powerpoint/2010/main" val="29683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的消元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 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1322329"/>
              </p:ext>
            </p:extLst>
          </p:nvPr>
        </p:nvGraphicFramePr>
        <p:xfrm>
          <a:off x="1510929" y="1526336"/>
          <a:ext cx="6122142" cy="127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r:id="rId3" imgW="2234880" imgH="622080" progId="Equation.DSMT4">
                  <p:embed/>
                </p:oleObj>
              </mc:Choice>
              <mc:Fallback>
                <p:oleObj r:id="rId3" imgW="2234880" imgH="622080" progId="Equation.DSMT4">
                  <p:embed/>
                  <p:pic>
                    <p:nvPicPr>
                      <p:cNvPr id="1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929" y="1526336"/>
                        <a:ext cx="6122142" cy="127623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49331" y="2802566"/>
            <a:ext cx="8536987" cy="365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如式（1.3.4）的方程组称为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行阶梯形方程组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的阶梯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形方程组可以用回代法方便地逐个求出它的解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回代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由最后一个方程解出x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 -22，代入第二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，解得x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=-1+22=21，再将x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，x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代入第一个方程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：x1=(-4-2x2+2x3)/3=-30。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编程来看，回代过程也可以像消元一样进行，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不过是自下而上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，自右至左，把主对角线右上方的元素都消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第三个方程分别乘以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-6,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，依次加到第一、二两方程中，消去这两个方程中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的系数，再将第二个方程乘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，加到第一个方程中，得到仅含变量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的方程，方程组依次成为：</a:t>
            </a:r>
          </a:p>
        </p:txBody>
      </p:sp>
    </p:spTree>
    <p:extLst>
      <p:ext uri="{BB962C8B-B14F-4D97-AF65-F5344CB8AC3E}">
        <p14:creationId xmlns:p14="http://schemas.microsoft.com/office/powerpoint/2010/main" val="29211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的消元过程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1572" y="1554266"/>
            <a:ext cx="8605998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zh-CN" altLang="en-US" sz="2000" dirty="0" smtClean="0"/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0834016"/>
              </p:ext>
            </p:extLst>
          </p:nvPr>
        </p:nvGraphicFramePr>
        <p:xfrm>
          <a:off x="1292806" y="3021608"/>
          <a:ext cx="2695197" cy="109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r:id="rId3" imgW="1523880" imgH="622080" progId="Equation.DSMT4">
                  <p:embed/>
                </p:oleObj>
              </mc:Choice>
              <mc:Fallback>
                <p:oleObj r:id="rId3" imgW="1523880" imgH="622080" progId="Equation.DSMT4">
                  <p:embed/>
                  <p:pic>
                    <p:nvPicPr>
                      <p:cNvPr id="1024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806" y="3021608"/>
                        <a:ext cx="2695197" cy="10992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96220"/>
              </p:ext>
            </p:extLst>
          </p:nvPr>
        </p:nvGraphicFramePr>
        <p:xfrm>
          <a:off x="4204496" y="3021608"/>
          <a:ext cx="3731927" cy="109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r:id="rId5" imgW="1579615" imgH="624045" progId="Equation.DSMT4">
                  <p:embed/>
                </p:oleObj>
              </mc:Choice>
              <mc:Fallback>
                <p:oleObj r:id="rId5" imgW="1579615" imgH="624045" progId="Equation.DSMT4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496" y="3021608"/>
                        <a:ext cx="3731927" cy="109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27961"/>
              </p:ext>
            </p:extLst>
          </p:nvPr>
        </p:nvGraphicFramePr>
        <p:xfrm>
          <a:off x="2734546" y="4314271"/>
          <a:ext cx="3470445" cy="107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r:id="rId7" imgW="1497950" imgH="622030" progId="Equation.DSMT4">
                  <p:embed/>
                </p:oleObj>
              </mc:Choice>
              <mc:Fallback>
                <p:oleObj r:id="rId7" imgW="1497950" imgH="622030" progId="Equation.DSMT4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546" y="4314271"/>
                        <a:ext cx="3470445" cy="107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87836" y="5527933"/>
            <a:ext cx="86059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最后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的行阶梯形方程组只保留了系数均为1的对角项。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就等于求出了方程组的解。消元法的任务已经完成。</a:t>
            </a:r>
          </a:p>
        </p:txBody>
      </p:sp>
      <p:sp>
        <p:nvSpPr>
          <p:cNvPr id="2" name="矩形 1"/>
          <p:cNvSpPr/>
          <p:nvPr/>
        </p:nvSpPr>
        <p:spPr>
          <a:xfrm>
            <a:off x="287836" y="1498769"/>
            <a:ext cx="833880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第三个方程分别乘以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-6,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，依次加到第一、二两方程中，消去这两个方程中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的系数，再将第二个方程乘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，加到第一个方程中，得到仅含变量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的方程，方程组依次成为：</a:t>
            </a:r>
          </a:p>
        </p:txBody>
      </p:sp>
    </p:spTree>
    <p:extLst>
      <p:ext uri="{BB962C8B-B14F-4D97-AF65-F5344CB8AC3E}">
        <p14:creationId xmlns:p14="http://schemas.microsoft.com/office/powerpoint/2010/main" val="36051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 </a:t>
            </a:r>
            <a:r>
              <a:rPr lang="zh-CN" altLang="en-US" dirty="0"/>
              <a:t>高斯消元法与阶梯形方程组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三种同解变换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692364"/>
            <a:ext cx="8605998" cy="4535907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 smtClean="0"/>
              <a:t>        在消元过程中，主要对原方程组进行了三种变换：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 smtClean="0"/>
              <a:t>① 互换两个方程的位置；称为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位置变换</a:t>
            </a:r>
            <a:r>
              <a:rPr lang="zh-CN" altLang="en-US" sz="2000" dirty="0" smtClean="0"/>
              <a:t>。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 smtClean="0"/>
              <a:t>② 用一个非零数</a:t>
            </a:r>
            <a:r>
              <a:rPr lang="en-US" sz="2000" i="1" dirty="0" smtClean="0"/>
              <a:t>k</a:t>
            </a:r>
            <a:r>
              <a:rPr lang="zh-CN" altLang="en-US" sz="2000" dirty="0" smtClean="0"/>
              <a:t>乘某个方程；称为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数乘变换</a:t>
            </a:r>
            <a:r>
              <a:rPr lang="zh-CN" altLang="en-US" sz="2000" dirty="0" smtClean="0"/>
              <a:t>。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000" dirty="0" smtClean="0"/>
              <a:t>③ 把一个方程的</a:t>
            </a:r>
            <a:r>
              <a:rPr lang="en-US" sz="2000" i="1" dirty="0" smtClean="0"/>
              <a:t>k</a:t>
            </a:r>
            <a:r>
              <a:rPr lang="zh-CN" altLang="en-US" sz="2000" dirty="0" smtClean="0"/>
              <a:t>倍加到另一个方程上。称为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消元变换</a:t>
            </a:r>
            <a:r>
              <a:rPr lang="zh-CN" altLang="en-US" sz="2000" dirty="0" smtClean="0"/>
              <a:t>。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 smtClean="0"/>
              <a:t>       这三种变换称为线性方程组的</a:t>
            </a:r>
            <a:r>
              <a:rPr lang="zh-CN" altLang="en-US" sz="2000" b="1" dirty="0" smtClean="0"/>
              <a:t>同解变换</a:t>
            </a:r>
            <a:r>
              <a:rPr lang="zh-CN" altLang="en-US" sz="2000" dirty="0" smtClean="0"/>
              <a:t>。因为对方程组而言，这些变换不会改变方程组的解。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 smtClean="0"/>
              <a:t>       </a:t>
            </a:r>
            <a:r>
              <a:rPr lang="zh-CN" altLang="en-US" sz="2000" dirty="0" smtClean="0">
                <a:solidFill>
                  <a:srgbClr val="C00000"/>
                </a:solidFill>
              </a:rPr>
              <a:t>消元法</a:t>
            </a:r>
            <a:r>
              <a:rPr lang="zh-CN" altLang="en-US" sz="2000" dirty="0" smtClean="0"/>
              <a:t>规则刻板，容易程序化，其计算量又是最少的，所以可以利用计算机用简明的程序实现。成为一切线性方程组求解的基础。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396" y="935426"/>
            <a:ext cx="8893834" cy="4021138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 smtClean="0"/>
              <a:t>       重新观察例1.4，可以发现，从方程组（1.3.2）变换到方程组（1.3.5）的全过程中，方程组中的变量并没有参与任何运算，参与运算的只是方程组的系数和常数。于是可省略变量，提取方程组（1.3.2）的等式左端的系数和右端常数，分别写成如下系数数表A和常数数表b</a:t>
            </a:r>
          </a:p>
          <a:p>
            <a:pPr marL="274320" indent="-27432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zh-CN" altLang="en-US" sz="2000" dirty="0" smtClean="0"/>
          </a:p>
          <a:p>
            <a:pPr marL="0" indent="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000" dirty="0" smtClean="0"/>
          </a:p>
          <a:p>
            <a:pPr marL="0" indent="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其中，数表A的行号表示方程的序号，列号表示变量x的序号。由数表A、b很容易恢复出方程组原型。所以可以通过这两个数表来研究线性方程组。该矩形数表就称为矩阵。学习线性代数的主要目标就是要学会利用矩阵来描述系统，并用矩阵软件工具去解决各种问题。</a:t>
            </a:r>
            <a:endParaRPr lang="zh-CN" altLang="en-US" sz="20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92445"/>
              </p:ext>
            </p:extLst>
          </p:nvPr>
        </p:nvGraphicFramePr>
        <p:xfrm>
          <a:off x="2162391" y="3145464"/>
          <a:ext cx="2479609" cy="106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r:id="rId3" imgW="1096006" imgH="624468" progId="Equation.DSMT4">
                  <p:embed/>
                </p:oleObj>
              </mc:Choice>
              <mc:Fallback>
                <p:oleObj r:id="rId3" imgW="1096006" imgH="624468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391" y="3145464"/>
                        <a:ext cx="2479609" cy="1060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07528"/>
              </p:ext>
            </p:extLst>
          </p:nvPr>
        </p:nvGraphicFramePr>
        <p:xfrm>
          <a:off x="4988914" y="3145464"/>
          <a:ext cx="1247984" cy="11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r:id="rId5" imgW="509770" imgH="624468" progId="Equation.DSMT4">
                  <p:embed/>
                </p:oleObj>
              </mc:Choice>
              <mc:Fallback>
                <p:oleObj r:id="rId5" imgW="509770" imgH="624468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914" y="3145464"/>
                        <a:ext cx="1247984" cy="11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5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矩阵的概念和定义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001" y="1459564"/>
            <a:ext cx="8605998" cy="51568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000" b="1" dirty="0"/>
              <a:t>定义1.1  </a:t>
            </a:r>
            <a:r>
              <a:rPr lang="zh-CN" altLang="en-US" sz="2000" dirty="0"/>
              <a:t>由m×n个数(i=1,2,…,m; j= 1,2,…,n）排成的m行n列的矩形数表(右方为对应的MATLAB表示法）</a:t>
            </a:r>
            <a:endParaRPr lang="en-US" altLang="zh-CN" sz="2000" dirty="0"/>
          </a:p>
          <a:p>
            <a:pPr>
              <a:lnSpc>
                <a:spcPct val="160000"/>
              </a:lnSpc>
            </a:pPr>
            <a:endParaRPr lang="zh-CN" altLang="en-US" sz="2000" dirty="0"/>
          </a:p>
          <a:p>
            <a:pPr>
              <a:lnSpc>
                <a:spcPct val="160000"/>
              </a:lnSpc>
              <a:buNone/>
            </a:pPr>
            <a:endParaRPr lang="en-US" altLang="zh-CN" sz="2000" dirty="0"/>
          </a:p>
          <a:p>
            <a:pPr>
              <a:lnSpc>
                <a:spcPct val="16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6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 smtClean="0"/>
              <a:t>       称为</a:t>
            </a:r>
            <a:r>
              <a:rPr lang="zh-CN" altLang="en-US" sz="2000" dirty="0"/>
              <a:t>m行n列矩阵，简称m×n(阶)矩阵，通常用</a:t>
            </a:r>
            <a:r>
              <a:rPr lang="zh-CN" altLang="en-US" sz="2000" b="1" dirty="0"/>
              <a:t>黑体大写字母</a:t>
            </a:r>
            <a:r>
              <a:rPr lang="zh-CN" altLang="en-US" sz="2000" dirty="0"/>
              <a:t>来表示。矩阵中的m×n个数称为矩阵A的元素，其中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ij</a:t>
            </a:r>
            <a:r>
              <a:rPr lang="zh-CN" altLang="en-US" sz="2000" dirty="0"/>
              <a:t>表示矩阵A的第i行第j列元素。在MATLAB中表为a(i,j)，元素全是实数的矩阵称为实矩阵；元素含复数的矩阵称为复矩阵。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2" y="2650118"/>
            <a:ext cx="8438095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几种特殊矩阵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532005"/>
            <a:ext cx="8596282" cy="484954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/>
              <a:t>只有一行的矩阵                               ，称为行矩阵，又称为</a:t>
            </a:r>
            <a:r>
              <a:rPr lang="zh-CN" altLang="en-US" sz="2000" dirty="0">
                <a:solidFill>
                  <a:srgbClr val="3366FF"/>
                </a:solidFill>
              </a:rPr>
              <a:t>行向量</a:t>
            </a:r>
            <a:r>
              <a:rPr lang="zh-CN" altLang="en-US" sz="2000" dirty="0" smtClean="0"/>
              <a:t>。</a:t>
            </a:r>
          </a:p>
          <a:p>
            <a:pPr eaLnBrk="1" hangingPunct="1"/>
            <a:endParaRPr lang="zh-CN" altLang="en-US" sz="2000" dirty="0" smtClean="0"/>
          </a:p>
          <a:p>
            <a:pPr eaLnBrk="1" hangingPunct="1"/>
            <a:r>
              <a:rPr lang="zh-CN" altLang="en-US" sz="2000" dirty="0" smtClean="0"/>
              <a:t>只有一列的矩阵                         称为列矩阵，又称为</a:t>
            </a:r>
            <a:r>
              <a:rPr lang="zh-CN" altLang="en-US" sz="2000" dirty="0">
                <a:solidFill>
                  <a:srgbClr val="3366FF"/>
                </a:solidFill>
              </a:rPr>
              <a:t>列向量</a:t>
            </a:r>
            <a:r>
              <a:rPr lang="zh-CN" altLang="en-US" sz="2000" dirty="0" smtClean="0"/>
              <a:t>。</a:t>
            </a:r>
          </a:p>
          <a:p>
            <a:pPr eaLnBrk="1" hangingPunct="1"/>
            <a:endParaRPr lang="zh-CN" altLang="en-US" sz="2000" dirty="0" smtClean="0"/>
          </a:p>
          <a:p>
            <a:pPr eaLnBrk="1" hangingPunct="1"/>
            <a:r>
              <a:rPr lang="zh-CN" altLang="en-US" sz="2000" dirty="0" smtClean="0"/>
              <a:t>如果两个矩阵的行数与列数相等，则称它们为</a:t>
            </a:r>
            <a:r>
              <a:rPr lang="zh-CN" altLang="en-US" sz="2000" dirty="0" smtClean="0">
                <a:solidFill>
                  <a:srgbClr val="3366FF"/>
                </a:solidFill>
              </a:rPr>
              <a:t>同型矩阵</a:t>
            </a:r>
            <a:r>
              <a:rPr lang="zh-CN" altLang="en-US" sz="2000" dirty="0" smtClean="0"/>
              <a:t>。</a:t>
            </a:r>
          </a:p>
          <a:p>
            <a:pPr eaLnBrk="1" hangingPunct="1"/>
            <a:r>
              <a:rPr lang="zh-CN" altLang="en-US" sz="2000" dirty="0" smtClean="0"/>
              <a:t>若A、B是同型矩阵，且所有对应位置的元素值均相等，则称矩阵A与矩阵B</a:t>
            </a:r>
            <a:r>
              <a:rPr lang="zh-CN" altLang="en-US" sz="2000" dirty="0">
                <a:solidFill>
                  <a:srgbClr val="3366FF"/>
                </a:solidFill>
              </a:rPr>
              <a:t>相等</a:t>
            </a:r>
            <a:r>
              <a:rPr lang="zh-CN" altLang="en-US" sz="2000" dirty="0" smtClean="0"/>
              <a:t>，记为A=B。</a:t>
            </a:r>
          </a:p>
          <a:p>
            <a:pPr eaLnBrk="1" hangingPunct="1"/>
            <a:r>
              <a:rPr lang="zh-CN" altLang="en-US" sz="2000" dirty="0" smtClean="0"/>
              <a:t>元素都是零的矩阵称为</a:t>
            </a:r>
            <a:r>
              <a:rPr lang="zh-CN" altLang="en-US" sz="2000" dirty="0">
                <a:solidFill>
                  <a:srgbClr val="3366FF"/>
                </a:solidFill>
              </a:rPr>
              <a:t>零矩阵</a:t>
            </a:r>
            <a:r>
              <a:rPr lang="zh-CN" altLang="en-US" sz="2000" dirty="0" smtClean="0"/>
              <a:t>，记作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</a:p>
          <a:p>
            <a:pPr eaLnBrk="1" hangingPunct="1"/>
            <a:r>
              <a:rPr lang="zh-CN" altLang="en-US" sz="2000" dirty="0" smtClean="0"/>
              <a:t>行数与列数相同的矩阵称为</a:t>
            </a:r>
            <a:r>
              <a:rPr lang="zh-CN" altLang="en-US" sz="2000" dirty="0">
                <a:solidFill>
                  <a:srgbClr val="3366FF"/>
                </a:solidFill>
              </a:rPr>
              <a:t>n阶方阵</a:t>
            </a:r>
            <a:r>
              <a:rPr lang="zh-CN" altLang="en-US" sz="2000" dirty="0" smtClean="0"/>
              <a:t>，简记为A</a:t>
            </a:r>
            <a:r>
              <a:rPr lang="zh-CN" altLang="en-US" sz="2000" baseline="-25000" dirty="0" smtClean="0"/>
              <a:t>n</a:t>
            </a:r>
            <a:r>
              <a:rPr lang="zh-CN" altLang="en-US" sz="2000" dirty="0" smtClean="0"/>
              <a:t>。</a:t>
            </a:r>
          </a:p>
        </p:txBody>
      </p:sp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4590"/>
              </p:ext>
            </p:extLst>
          </p:nvPr>
        </p:nvGraphicFramePr>
        <p:xfrm>
          <a:off x="2454555" y="1557356"/>
          <a:ext cx="2450289" cy="43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r:id="rId3" imgW="1184184" imgH="216464" progId="Equation.DSMT4">
                  <p:embed/>
                </p:oleObj>
              </mc:Choice>
              <mc:Fallback>
                <p:oleObj r:id="rId3" imgW="1184184" imgH="216464" progId="Equation.DSMT4">
                  <p:embed/>
                  <p:pic>
                    <p:nvPicPr>
                      <p:cNvPr id="133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555" y="1557356"/>
                        <a:ext cx="2450289" cy="438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95717"/>
              </p:ext>
            </p:extLst>
          </p:nvPr>
        </p:nvGraphicFramePr>
        <p:xfrm>
          <a:off x="2588006" y="2046716"/>
          <a:ext cx="1560709" cy="145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r:id="rId5" imgW="509770" imgH="624468" progId="Equation.DSMT4">
                  <p:embed/>
                </p:oleObj>
              </mc:Choice>
              <mc:Fallback>
                <p:oleObj r:id="rId5" imgW="509770" imgH="624468" progId="Equation.DSMT4">
                  <p:embed/>
                  <p:pic>
                    <p:nvPicPr>
                      <p:cNvPr id="133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006" y="2046716"/>
                        <a:ext cx="1560709" cy="145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0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48253"/>
            <a:ext cx="9144000" cy="593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</a:rPr>
              <a:t>学习目标</a:t>
            </a:r>
            <a:r>
              <a:rPr lang="en-US" altLang="zh-CN" sz="2400" dirty="0">
                <a:latin typeface="微软雅黑" panose="020B0503020204020204" pitchFamily="34" charset="-122"/>
              </a:rPr>
              <a:t>】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概   </a:t>
            </a:r>
            <a:r>
              <a:rPr lang="zh-CN" altLang="en-US" sz="2400" dirty="0">
                <a:latin typeface="微软雅黑" panose="020B0503020204020204" pitchFamily="34" charset="-122"/>
              </a:rPr>
              <a:t>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二</a:t>
            </a:r>
            <a:r>
              <a:rPr lang="zh-CN" altLang="en-US" sz="2400" dirty="0">
                <a:latin typeface="微软雅黑" panose="020B0503020204020204" pitchFamily="34" charset="-122"/>
              </a:rPr>
              <a:t>元与三元方程组的解的几何意义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高斯消元法</a:t>
            </a:r>
            <a:r>
              <a:rPr lang="zh-CN" altLang="en-US" sz="2400" dirty="0">
                <a:latin typeface="微软雅黑" panose="020B0503020204020204" pitchFamily="34" charset="-122"/>
              </a:rPr>
              <a:t>与行阶梯方程组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矩阵</a:t>
            </a:r>
            <a:r>
              <a:rPr lang="zh-CN" altLang="en-US" sz="2400" dirty="0">
                <a:latin typeface="微软雅黑" panose="020B0503020204020204" pitchFamily="34" charset="-122"/>
              </a:rPr>
              <a:t>及矩阵的初等变换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</a:rPr>
              <a:t>解线性方程组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应用</a:t>
            </a:r>
            <a:r>
              <a:rPr lang="zh-CN" altLang="en-US" sz="2400" dirty="0">
                <a:latin typeface="微软雅黑" panose="020B0503020204020204" pitchFamily="34" charset="-122"/>
              </a:rPr>
              <a:t>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Outline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6" y="4158413"/>
            <a:ext cx="182895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几种特殊矩阵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9897" y="1459564"/>
            <a:ext cx="8613097" cy="3643313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一个n阶方阵的左上角与右下角之间的连线称为它的</a:t>
            </a:r>
            <a:r>
              <a:rPr lang="zh-CN" altLang="en-US" dirty="0">
                <a:solidFill>
                  <a:srgbClr val="3366FF"/>
                </a:solidFill>
              </a:rPr>
              <a:t>主对角线</a:t>
            </a:r>
            <a:r>
              <a:rPr lang="zh-CN" altLang="en-US" dirty="0" smtClean="0"/>
              <a:t>。主对角线下方的元素全为零的方阵称为</a:t>
            </a:r>
            <a:r>
              <a:rPr lang="zh-CN" altLang="en-US" dirty="0">
                <a:solidFill>
                  <a:srgbClr val="3366FF"/>
                </a:solidFill>
              </a:rPr>
              <a:t>上三角矩阵</a:t>
            </a:r>
            <a:r>
              <a:rPr lang="zh-CN" altLang="en-US" dirty="0" smtClean="0"/>
              <a:t>，主对角线上方的元素全为零的方阵称为</a:t>
            </a:r>
            <a:r>
              <a:rPr lang="zh-CN" altLang="en-US" dirty="0">
                <a:solidFill>
                  <a:srgbClr val="3366FF"/>
                </a:solidFill>
              </a:rPr>
              <a:t>下三角矩阵</a:t>
            </a:r>
            <a:r>
              <a:rPr lang="zh-CN" altLang="en-US" dirty="0" smtClean="0"/>
              <a:t>，即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3" y="3562433"/>
            <a:ext cx="8333333" cy="15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几种特殊矩阵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9897" y="1459564"/>
            <a:ext cx="8613097" cy="364331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000" dirty="0" smtClean="0"/>
              <a:t>主对角线以外的元素全为零的方阵称为</a:t>
            </a:r>
            <a:r>
              <a:rPr lang="zh-CN" altLang="en-US" sz="2000" dirty="0">
                <a:solidFill>
                  <a:srgbClr val="3366FF"/>
                </a:solidFill>
              </a:rPr>
              <a:t>对角阵</a:t>
            </a:r>
            <a:r>
              <a:rPr lang="zh-CN" altLang="en-US" sz="2000" dirty="0" smtClean="0"/>
              <a:t>。在对角方阵中，主对角线以外的零元素可不必写出。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 smtClean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 smtClean="0"/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 smtClean="0"/>
              <a:t>主对角线上全为1的n阶对角方阵称为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单位矩阵</a:t>
            </a:r>
            <a:r>
              <a:rPr lang="zh-CN" altLang="en-US" sz="2000" dirty="0" smtClean="0"/>
              <a:t>，记作：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10288"/>
              </p:ext>
            </p:extLst>
          </p:nvPr>
        </p:nvGraphicFramePr>
        <p:xfrm>
          <a:off x="2116451" y="2635030"/>
          <a:ext cx="4127674" cy="123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r:id="rId3" imgW="2070100" imgH="825500" progId="Equation.DSMT4">
                  <p:embed/>
                </p:oleObj>
              </mc:Choice>
              <mc:Fallback>
                <p:oleObj r:id="rId3" imgW="2070100" imgH="82550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451" y="2635030"/>
                        <a:ext cx="4127674" cy="123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60407"/>
              </p:ext>
            </p:extLst>
          </p:nvPr>
        </p:nvGraphicFramePr>
        <p:xfrm>
          <a:off x="2311580" y="5102877"/>
          <a:ext cx="3932545" cy="131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r:id="rId5" imgW="1854200" imgH="825500" progId="Equation.DSMT4">
                  <p:embed/>
                </p:oleObj>
              </mc:Choice>
              <mc:Fallback>
                <p:oleObj r:id="rId5" imgW="1854200" imgH="825500" progId="Equation.DSMT4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580" y="5102877"/>
                        <a:ext cx="3932545" cy="131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451" y="2589690"/>
            <a:ext cx="4057143" cy="13238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37084" y="2466474"/>
            <a:ext cx="691816" cy="469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581" y="5043626"/>
            <a:ext cx="384722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</a:rPr>
              <a:t>1.4  </a:t>
            </a:r>
            <a:r>
              <a:rPr lang="zh-CN" altLang="en-US" sz="2000" b="0" dirty="0">
                <a:latin typeface="微软雅黑" panose="020B0503020204020204" pitchFamily="34" charset="-122"/>
              </a:rPr>
              <a:t>矩阵及矩阵的初等变换</a:t>
            </a: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线性方程组用增广矩阵表示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459564"/>
            <a:ext cx="8596282" cy="3157538"/>
          </a:xfrm>
        </p:spPr>
        <p:txBody>
          <a:bodyPr>
            <a:noAutofit/>
          </a:bodyPr>
          <a:lstStyle/>
          <a:p>
            <a:pPr marL="0" indent="5397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由线性方程组所有系数所构成的矩阵，称为线性方程组的系数矩阵。系数矩阵为n阶方阵的方程组也称为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n阶方程组</a:t>
            </a:r>
            <a:r>
              <a:rPr lang="zh-CN" altLang="en-US" sz="2000" dirty="0" smtClean="0"/>
              <a:t>。三阶线性方程组</a:t>
            </a:r>
            <a:r>
              <a:rPr lang="zh-CN" altLang="en-US" sz="2000" dirty="0" smtClean="0">
                <a:hlinkClick r:id="rId3" action="ppaction://hlinksldjump"/>
              </a:rPr>
              <a:t>（1.3.2）</a:t>
            </a:r>
            <a:r>
              <a:rPr lang="zh-CN" altLang="en-US" sz="2000" dirty="0" smtClean="0"/>
              <a:t>的系数矩阵为;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en-US" sz="20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 smtClean="0"/>
              <a:t>     </a:t>
            </a:r>
            <a:endParaRPr lang="en-US" altLang="zh-CN" sz="20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  把A,b并排起来组成的矩阵C称为</a:t>
            </a:r>
            <a:r>
              <a:rPr lang="zh-CN" altLang="en-US" sz="2000" dirty="0" smtClean="0">
                <a:solidFill>
                  <a:srgbClr val="3366FF"/>
                </a:solidFill>
              </a:rPr>
              <a:t>增广矩阵</a:t>
            </a:r>
            <a:r>
              <a:rPr lang="zh-CN" altLang="en-US" sz="2000" dirty="0" smtClean="0"/>
              <a:t>，知道C也就知道了线性方程组的</a:t>
            </a:r>
            <a:r>
              <a:rPr lang="zh-CN" altLang="en-US" sz="2000" dirty="0" smtClean="0">
                <a:solidFill>
                  <a:srgbClr val="3366FF"/>
                </a:solidFill>
              </a:rPr>
              <a:t>全部参数</a:t>
            </a:r>
            <a:r>
              <a:rPr lang="zh-CN" altLang="en-US" sz="2000" dirty="0" smtClean="0"/>
              <a:t>。对方程所做的消元变换都可以表示为对系数增广矩阵的行变换。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44314"/>
              </p:ext>
            </p:extLst>
          </p:nvPr>
        </p:nvGraphicFramePr>
        <p:xfrm>
          <a:off x="138089" y="3038333"/>
          <a:ext cx="2962095" cy="147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r:id="rId4" imgW="1096006" imgH="624468" progId="Equation.DSMT4">
                  <p:embed/>
                </p:oleObj>
              </mc:Choice>
              <mc:Fallback>
                <p:oleObj r:id="rId4" imgW="1096006" imgH="624468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89" y="3038333"/>
                        <a:ext cx="2962095" cy="147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4637"/>
              </p:ext>
            </p:extLst>
          </p:nvPr>
        </p:nvGraphicFramePr>
        <p:xfrm>
          <a:off x="3175057" y="3038333"/>
          <a:ext cx="1379921" cy="147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r:id="rId6" imgW="509163" imgH="623553" progId="Equation.DSMT4">
                  <p:embed/>
                </p:oleObj>
              </mc:Choice>
              <mc:Fallback>
                <p:oleObj r:id="rId6" imgW="509163" imgH="623553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57" y="3038333"/>
                        <a:ext cx="1379921" cy="147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846089"/>
              </p:ext>
            </p:extLst>
          </p:nvPr>
        </p:nvGraphicFramePr>
        <p:xfrm>
          <a:off x="4629852" y="3038333"/>
          <a:ext cx="4526349" cy="147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" r:id="rId8" imgW="1662978" imgH="622030" progId="Equation.DSMT4">
                  <p:embed/>
                </p:oleObj>
              </mc:Choice>
              <mc:Fallback>
                <p:oleObj r:id="rId8" imgW="1662978" imgH="622030" progId="Equation.DSMT4">
                  <p:embed/>
                  <p:pic>
                    <p:nvPicPr>
                      <p:cNvPr id="153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852" y="3038333"/>
                        <a:ext cx="4526349" cy="147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2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几种特殊矩阵</a:t>
            </a:r>
          </a:p>
        </p:txBody>
      </p:sp>
      <p:graphicFrame>
        <p:nvGraphicFramePr>
          <p:cNvPr id="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647285"/>
              </p:ext>
            </p:extLst>
          </p:nvPr>
        </p:nvGraphicFramePr>
        <p:xfrm>
          <a:off x="289423" y="1927876"/>
          <a:ext cx="6656935" cy="116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" r:id="rId3" imgW="5242824" imgH="710891" progId="Equation.DSMT4">
                  <p:embed/>
                </p:oleObj>
              </mc:Choice>
              <mc:Fallback>
                <p:oleObj r:id="rId3" imgW="5242824" imgH="710891" progId="Equation.DSMT4">
                  <p:embed/>
                  <p:pic>
                    <p:nvPicPr>
                      <p:cNvPr id="163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23" y="1927876"/>
                        <a:ext cx="6656935" cy="1160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7836" y="148016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前向消元过程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881" y="4866607"/>
            <a:ext cx="3167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回代过程的系数矩阵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06961"/>
              </p:ext>
            </p:extLst>
          </p:nvPr>
        </p:nvGraphicFramePr>
        <p:xfrm>
          <a:off x="294380" y="3583323"/>
          <a:ext cx="6877505" cy="125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r:id="rId5" imgW="3567152" imgH="622030" progId="Equation.DSMT4">
                  <p:embed/>
                </p:oleObj>
              </mc:Choice>
              <mc:Fallback>
                <p:oleObj r:id="rId5" imgW="3567152" imgH="622030" progId="Equation.DSMT4">
                  <p:embed/>
                  <p:pic>
                    <p:nvPicPr>
                      <p:cNvPr id="163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80" y="3583323"/>
                        <a:ext cx="6877505" cy="1254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7836" y="3118740"/>
            <a:ext cx="1556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系数矩阵</a:t>
            </a:r>
          </a:p>
        </p:txBody>
      </p:sp>
      <p:graphicFrame>
        <p:nvGraphicFramePr>
          <p:cNvPr id="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713927"/>
              </p:ext>
            </p:extLst>
          </p:nvPr>
        </p:nvGraphicFramePr>
        <p:xfrm>
          <a:off x="294380" y="5297447"/>
          <a:ext cx="6651979" cy="125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" r:id="rId7" imgW="4252654" imgH="622030" progId="Equation.DSMT4">
                  <p:embed/>
                </p:oleObj>
              </mc:Choice>
              <mc:Fallback>
                <p:oleObj r:id="rId7" imgW="4252654" imgH="622030" progId="Equation.DSMT4">
                  <p:embed/>
                  <p:pic>
                    <p:nvPicPr>
                      <p:cNvPr id="1638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80" y="5297447"/>
                        <a:ext cx="6651979" cy="125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4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</a:t>
            </a:r>
            <a:r>
              <a:rPr lang="zh-CN" altLang="en-US" dirty="0">
                <a:solidFill>
                  <a:srgbClr val="FFFF00"/>
                </a:solidFill>
              </a:rPr>
              <a:t>初等变换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矩阵的初等行变换</a:t>
            </a:r>
          </a:p>
        </p:txBody>
      </p:sp>
      <p:sp>
        <p:nvSpPr>
          <p:cNvPr id="2" name="矩形 1"/>
          <p:cNvSpPr/>
          <p:nvPr/>
        </p:nvSpPr>
        <p:spPr>
          <a:xfrm>
            <a:off x="287836" y="1459564"/>
            <a:ext cx="8644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定义1.2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下面三种变换称为矩阵的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初等行变换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：（以下的r是英文行(row)字的缩写）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两行的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（交换第i, j行，记作r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←→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（2）以非零数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某行（以k乘第i行，记作kr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 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（3）把某一行的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k倍加到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另一行上（把第j行的k倍加到第i行上，记作r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+kr</a:t>
            </a:r>
            <a:r>
              <a:rPr lang="zh-CN" altLang="en-US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矩阵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的这三种初等行变换就对应于方程组的三种初等变换（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位置、数乘和消元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）。它们都是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的，且其逆变换是同一类型的初等变换，由此可知，初等行变换是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同解变换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矩阵A经有限次初等行变换变成矩阵B，就称矩阵A与矩阵B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02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 </a:t>
            </a:r>
            <a:r>
              <a:rPr lang="zh-CN" altLang="en-US" dirty="0"/>
              <a:t>矩阵及矩阵的初等变换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方程消元等价于行变换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5" y="1459564"/>
            <a:ext cx="8605907" cy="343969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000" dirty="0" smtClean="0"/>
              <a:t>线性方程组和它的增广矩阵是一一对应的，对线性方程组进行初等行变换就是对其增广矩阵进行初等行变换。于是解方程组（</a:t>
            </a:r>
            <a:r>
              <a:rPr lang="zh-CN" altLang="zh-CN" sz="2000" dirty="0" smtClean="0"/>
              <a:t>1.3.2</a:t>
            </a:r>
            <a:r>
              <a:rPr lang="zh-CN" altLang="en-US" sz="2000" dirty="0" smtClean="0"/>
              <a:t>）的过程可用矩阵的初等行变换来一一对照。</a:t>
            </a:r>
            <a:endParaRPr lang="zh-CN" altLang="zh-CN" sz="20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 sz="2000" dirty="0" smtClean="0"/>
          </a:p>
          <a:p>
            <a:pPr eaLnBrk="1" hangingPunct="1"/>
            <a:endParaRPr lang="en-US" altLang="zh-CN" sz="2000" dirty="0" smtClean="0"/>
          </a:p>
          <a:p>
            <a:pPr eaLnBrk="1" hangingPunct="1"/>
            <a:endParaRPr lang="zh-CN" altLang="zh-CN" sz="2000" dirty="0" smtClean="0"/>
          </a:p>
          <a:p>
            <a:pPr eaLnBrk="1" hangingPunct="1">
              <a:spcBef>
                <a:spcPts val="2400"/>
              </a:spcBef>
            </a:pPr>
            <a:r>
              <a:rPr lang="zh-CN" altLang="en-US" sz="2000" dirty="0" smtClean="0"/>
              <a:t>这样得到了行阶梯矩阵，它对应于方程组（</a:t>
            </a:r>
            <a:r>
              <a:rPr lang="zh-CN" altLang="zh-CN" sz="2000" dirty="0" smtClean="0"/>
              <a:t>1.3.5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对该矩阵还可以继续进行初等行变换，它对应于消元法中的回代过程。</a:t>
            </a:r>
            <a:endParaRPr lang="zh-CN" altLang="zh-CN" sz="2000" dirty="0" smtClean="0"/>
          </a:p>
          <a:p>
            <a:pPr eaLnBrk="1" hangingPunct="1"/>
            <a:r>
              <a:rPr lang="zh-CN" altLang="en-US" sz="2000" dirty="0" smtClean="0"/>
              <a:t>回代后系数矩阵成为对角矩阵。最后一步是将各行都除以对角元素，使系数矩阵成为一个单位矩阵，其最右边一列就是方程组（</a:t>
            </a:r>
            <a:r>
              <a:rPr lang="zh-CN" altLang="zh-CN" sz="2000" dirty="0" smtClean="0"/>
              <a:t>1.3.2</a:t>
            </a:r>
            <a:r>
              <a:rPr lang="zh-CN" altLang="en-US" sz="2000" dirty="0" smtClean="0"/>
              <a:t>）的解。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71267"/>
              </p:ext>
            </p:extLst>
          </p:nvPr>
        </p:nvGraphicFramePr>
        <p:xfrm>
          <a:off x="152788" y="2629371"/>
          <a:ext cx="2707790" cy="101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1" r:id="rId3" imgW="1650284" imgH="622030" progId="Equation.DSMT4">
                  <p:embed/>
                </p:oleObj>
              </mc:Choice>
              <mc:Fallback>
                <p:oleObj r:id="rId3" imgW="1650284" imgH="622030" progId="Equation.DSMT4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88" y="2629371"/>
                        <a:ext cx="2707790" cy="1018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82031"/>
              </p:ext>
            </p:extLst>
          </p:nvPr>
        </p:nvGraphicFramePr>
        <p:xfrm>
          <a:off x="3093549" y="2652301"/>
          <a:ext cx="909243" cy="108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2" r:id="rId5" imgW="534212" imgH="635932" progId="Equation.DSMT4">
                  <p:embed/>
                </p:oleObj>
              </mc:Choice>
              <mc:Fallback>
                <p:oleObj r:id="rId5" imgW="534212" imgH="635932" progId="Equation.DSMT4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549" y="2652301"/>
                        <a:ext cx="909243" cy="108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985735"/>
              </p:ext>
            </p:extLst>
          </p:nvPr>
        </p:nvGraphicFramePr>
        <p:xfrm>
          <a:off x="4126581" y="2684205"/>
          <a:ext cx="2049785" cy="101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3" r:id="rId7" imgW="1221852" imgH="623653" progId="Equation.DSMT4">
                  <p:embed/>
                </p:oleObj>
              </mc:Choice>
              <mc:Fallback>
                <p:oleObj r:id="rId7" imgW="1221852" imgH="623653" progId="Equation.DSMT4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581" y="2684205"/>
                        <a:ext cx="2049785" cy="1018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563140"/>
              </p:ext>
            </p:extLst>
          </p:nvPr>
        </p:nvGraphicFramePr>
        <p:xfrm>
          <a:off x="6300155" y="2739039"/>
          <a:ext cx="925195" cy="90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4" r:id="rId9" imgW="546836" imgH="598057" progId="Equation.DSMT4">
                  <p:embed/>
                </p:oleObj>
              </mc:Choice>
              <mc:Fallback>
                <p:oleObj r:id="rId9" imgW="546836" imgH="598057" progId="Equation.DSMT4">
                  <p:embed/>
                  <p:pic>
                    <p:nvPicPr>
                      <p:cNvPr id="174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55" y="2739039"/>
                        <a:ext cx="925195" cy="909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528387"/>
              </p:ext>
            </p:extLst>
          </p:nvPr>
        </p:nvGraphicFramePr>
        <p:xfrm>
          <a:off x="7349139" y="2783407"/>
          <a:ext cx="1537338" cy="82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5" r:id="rId11" imgW="1081377" imgH="623382" progId="Equation.DSMT4">
                  <p:embed/>
                </p:oleObj>
              </mc:Choice>
              <mc:Fallback>
                <p:oleObj r:id="rId11" imgW="1081377" imgH="623382" progId="Equation.DSMT4">
                  <p:embed/>
                  <p:pic>
                    <p:nvPicPr>
                      <p:cNvPr id="1741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139" y="2783407"/>
                        <a:ext cx="1537338" cy="82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29832"/>
              </p:ext>
            </p:extLst>
          </p:nvPr>
        </p:nvGraphicFramePr>
        <p:xfrm>
          <a:off x="2627697" y="3811916"/>
          <a:ext cx="6304839" cy="108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6" r:id="rId13" imgW="3124080" imgH="622080" progId="Equation.DSMT4">
                  <p:embed/>
                </p:oleObj>
              </mc:Choice>
              <mc:Fallback>
                <p:oleObj r:id="rId13" imgW="3124080" imgH="622080" progId="Equation.DSMT4">
                  <p:embed/>
                  <p:pic>
                    <p:nvPicPr>
                      <p:cNvPr id="1741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697" y="3811916"/>
                        <a:ext cx="6304839" cy="108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713897"/>
              </p:ext>
            </p:extLst>
          </p:nvPr>
        </p:nvGraphicFramePr>
        <p:xfrm>
          <a:off x="152788" y="3811916"/>
          <a:ext cx="2339862" cy="108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7" r:id="rId15" imgW="1233989" imgH="623307" progId="Equation.DSMT4">
                  <p:embed/>
                </p:oleObj>
              </mc:Choice>
              <mc:Fallback>
                <p:oleObj r:id="rId15" imgW="1233989" imgH="623307" progId="Equation.DSMT4">
                  <p:embed/>
                  <p:pic>
                    <p:nvPicPr>
                      <p:cNvPr id="1741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88" y="3811916"/>
                        <a:ext cx="2339862" cy="108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8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</a:rPr>
              <a:t>章 </a:t>
            </a:r>
            <a:r>
              <a:rPr lang="en-US" altLang="zh-CN" dirty="0" smtClean="0">
                <a:latin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</a:rPr>
              <a:t>附</a:t>
            </a:r>
            <a:r>
              <a:rPr lang="en-US" altLang="zh-CN" dirty="0" smtClean="0">
                <a:latin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796" y="1170806"/>
            <a:ext cx="864440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1  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语言初步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9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1.5 </a:t>
            </a:r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来解方程组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796" y="1170806"/>
            <a:ext cx="864440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线性代数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最基本的运算函数：</a:t>
            </a:r>
            <a:r>
              <a:rPr lang="en-US" altLang="zh-CN" sz="2000" dirty="0" err="1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Reduced Row Echelon Form—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作用：把矩阵化为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行最简形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，有以下具体功能：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）解线性方程组；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）求矩阵的秩；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）求矩阵行最简形首元所在的列数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99" y="4499030"/>
            <a:ext cx="3219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1.5 </a:t>
            </a:r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来解方程组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用计算机解线性方程组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0749611"/>
              </p:ext>
            </p:extLst>
          </p:nvPr>
        </p:nvGraphicFramePr>
        <p:xfrm>
          <a:off x="1534094" y="1601509"/>
          <a:ext cx="3290105" cy="166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r:id="rId3" imgW="1651000" imgH="838200" progId="Equation.DSMT4">
                  <p:embed/>
                </p:oleObj>
              </mc:Choice>
              <mc:Fallback>
                <p:oleObj r:id="rId3" imgW="1651000" imgH="838200" progId="Equation.DSMT4">
                  <p:embed/>
                  <p:pic>
                    <p:nvPicPr>
                      <p:cNvPr id="1843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094" y="1601509"/>
                        <a:ext cx="3290105" cy="166934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836" y="3270851"/>
            <a:ext cx="860590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=[2,-2,2,6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,-1,2,4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,-1,4,4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,1,-1,3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=[-16;-10;-11;-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U0c=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rref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([A,b])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立即给出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U0c矩阵的最后一列就是方程组的解。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91456"/>
              </p:ext>
            </p:extLst>
          </p:nvPr>
        </p:nvGraphicFramePr>
        <p:xfrm>
          <a:off x="989329" y="4714724"/>
          <a:ext cx="4379637" cy="156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r:id="rId5" imgW="1497950" imgH="710891" progId="Equation.DSMT4">
                  <p:embed/>
                </p:oleObj>
              </mc:Choice>
              <mc:Fallback>
                <p:oleObj r:id="rId5" imgW="1497950" imgH="710891" progId="Equation.DSMT4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29" y="4714724"/>
                        <a:ext cx="4379637" cy="1560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1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1.5 </a:t>
            </a:r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来解方程组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求解下列线性方程组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483825"/>
            <a:ext cx="8663659" cy="473582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 </a:t>
            </a:r>
            <a:r>
              <a:rPr lang="zh-CN" altLang="en-US" sz="1800" dirty="0"/>
              <a:t>设方程组的系数矩阵</a:t>
            </a:r>
            <a:r>
              <a:rPr lang="en-US" altLang="zh-CN" sz="1800" dirty="0"/>
              <a:t>A, b</a:t>
            </a:r>
            <a:r>
              <a:rPr lang="zh-CN" altLang="en-US" sz="1800" dirty="0" smtClean="0"/>
              <a:t>如下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判断</a:t>
            </a:r>
            <a:r>
              <a:rPr lang="zh-CN" altLang="en-US" sz="1800" dirty="0" smtClean="0"/>
              <a:t>它解的性质及A的秩。  </a:t>
            </a:r>
            <a:endParaRPr lang="en-US" altLang="zh-CN" sz="1800" dirty="0" smtClean="0"/>
          </a:p>
          <a:p>
            <a:pPr eaLnBrk="1" hangingPunct="1"/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0" lvl="1" indent="0">
              <a:buNone/>
            </a:pPr>
            <a:r>
              <a:rPr lang="zh-CN" altLang="en-US" sz="1800" dirty="0" smtClean="0"/>
              <a:t>解: A=[-2,-2,2,-2,2;1,-5,1,-1,-3;-1,2,-5,5,6;-1,2,1,-1,0]</a:t>
            </a:r>
          </a:p>
          <a:p>
            <a:pPr marL="361950" lvl="1" indent="0">
              <a:buNone/>
            </a:pPr>
            <a:r>
              <a:rPr lang="zh-CN" altLang="en-US" sz="1800" dirty="0" smtClean="0"/>
              <a:t>b=[-2;-1;2;0], </a:t>
            </a:r>
            <a:endParaRPr lang="en-US" altLang="zh-CN" sz="1800" dirty="0" smtClean="0"/>
          </a:p>
          <a:p>
            <a:pPr marL="361950" lvl="1" indent="0">
              <a:buNone/>
            </a:pPr>
            <a:r>
              <a:rPr lang="zh-CN" altLang="en-US" sz="1800" dirty="0" smtClean="0"/>
              <a:t>[U0c, ip]=</a:t>
            </a:r>
            <a:r>
              <a:rPr lang="zh-CN" altLang="en-US" sz="1800" dirty="0" smtClean="0">
                <a:solidFill>
                  <a:srgbClr val="3366FF"/>
                </a:solidFill>
              </a:rPr>
              <a:t>rref</a:t>
            </a:r>
            <a:r>
              <a:rPr lang="zh-CN" altLang="en-US" sz="1800" dirty="0" smtClean="0"/>
              <a:t>([A,b])</a:t>
            </a:r>
            <a:endParaRPr lang="en-US" altLang="zh-CN" sz="1800" dirty="0" smtClean="0"/>
          </a:p>
          <a:p>
            <a:pPr marL="361950" lvl="1" indent="0">
              <a:buNone/>
            </a:pPr>
            <a:endParaRPr lang="en-US" altLang="zh-CN" sz="1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dirty="0" smtClean="0"/>
              <a:t>得到：U0c =  1       0       0       0       0     -2/9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1       0       0       0      2/9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0       1      -1       0     -2/3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0       0       0       1     -1/3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   ip  =    1       2       3       5   </a:t>
            </a:r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667201"/>
              </p:ext>
            </p:extLst>
          </p:nvPr>
        </p:nvGraphicFramePr>
        <p:xfrm>
          <a:off x="1707413" y="1941027"/>
          <a:ext cx="4810094" cy="132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r:id="rId3" imgW="2654300" imgH="825500" progId="Equation.DSMT4">
                  <p:embed/>
                </p:oleObj>
              </mc:Choice>
              <mc:Fallback>
                <p:oleObj r:id="rId3" imgW="2654300" imgH="825500" progId="Equation.DSMT4">
                  <p:embed/>
                  <p:pic>
                    <p:nvPicPr>
                      <p:cNvPr id="1945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13" y="1941027"/>
                        <a:ext cx="4810094" cy="132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67555" y="3465336"/>
            <a:ext cx="3344325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表示行最简形中，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所在列的序号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个主元和主元行，即矩阵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秩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。由于系数矩阵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与增广矩阵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[A,b]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具有同样的秩，方程组是相容的。它有四个方程和五个变量。故方程组又是欠定的，其中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是可以任选的自由变量，取不同的值就有不同的解，故有无穷多组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224443" y="906087"/>
            <a:ext cx="8753301" cy="190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食品配方的应用问题，某食品厂收到某种食品的订单，要求这种食品由甲、乙、丙、丁四种原料做成，且该食品中含蛋白质、脂肪和碳水化合物的比例分别为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％。而甲、乙、丙、丁原料中含蛋白质、脂肪和碳水化合物的百分比由表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给出。那么，如何用这四种原料配置出满足要求的食品呢？</a:t>
            </a:r>
          </a:p>
        </p:txBody>
      </p:sp>
      <p:graphicFrame>
        <p:nvGraphicFramePr>
          <p:cNvPr id="13" name="内容占位符 317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69294687"/>
              </p:ext>
            </p:extLst>
          </p:nvPr>
        </p:nvGraphicFramePr>
        <p:xfrm>
          <a:off x="2015602" y="2813789"/>
          <a:ext cx="5661907" cy="1829501"/>
        </p:xfrm>
        <a:graphic>
          <a:graphicData uri="http://schemas.openxmlformats.org/drawingml/2006/table">
            <a:tbl>
              <a:tblPr/>
              <a:tblGrid>
                <a:gridCol w="2206548">
                  <a:extLst>
                    <a:ext uri="{9D8B030D-6E8A-4147-A177-3AD203B41FA5}">
                      <a16:colId xmlns:a16="http://schemas.microsoft.com/office/drawing/2014/main" val="2495673657"/>
                    </a:ext>
                  </a:extLst>
                </a:gridCol>
                <a:gridCol w="651636">
                  <a:extLst>
                    <a:ext uri="{9D8B030D-6E8A-4147-A177-3AD203B41FA5}">
                      <a16:colId xmlns:a16="http://schemas.microsoft.com/office/drawing/2014/main" val="3128033585"/>
                    </a:ext>
                  </a:extLst>
                </a:gridCol>
                <a:gridCol w="529571">
                  <a:extLst>
                    <a:ext uri="{9D8B030D-6E8A-4147-A177-3AD203B41FA5}">
                      <a16:colId xmlns:a16="http://schemas.microsoft.com/office/drawing/2014/main" val="2132469490"/>
                    </a:ext>
                  </a:extLst>
                </a:gridCol>
                <a:gridCol w="531449">
                  <a:extLst>
                    <a:ext uri="{9D8B030D-6E8A-4147-A177-3AD203B41FA5}">
                      <a16:colId xmlns:a16="http://schemas.microsoft.com/office/drawing/2014/main" val="2002034642"/>
                    </a:ext>
                  </a:extLst>
                </a:gridCol>
                <a:gridCol w="634734">
                  <a:extLst>
                    <a:ext uri="{9D8B030D-6E8A-4147-A177-3AD203B41FA5}">
                      <a16:colId xmlns:a16="http://schemas.microsoft.com/office/drawing/2014/main" val="127755992"/>
                    </a:ext>
                  </a:extLst>
                </a:gridCol>
                <a:gridCol w="1107969">
                  <a:extLst>
                    <a:ext uri="{9D8B030D-6E8A-4147-A177-3AD203B41FA5}">
                      <a16:colId xmlns:a16="http://schemas.microsoft.com/office/drawing/2014/main" val="3861815001"/>
                    </a:ext>
                  </a:extLst>
                </a:gridCol>
              </a:tblGrid>
              <a:tr h="352646"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9508"/>
                  </a:ext>
                </a:extLst>
              </a:tr>
              <a:tr h="3526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甲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乙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丙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某食品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46347"/>
                  </a:ext>
                </a:extLst>
              </a:tr>
              <a:tr h="3522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蛋白质（％）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520305"/>
                  </a:ext>
                </a:extLst>
              </a:tr>
              <a:tr h="3526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脂肪（％）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80211"/>
                  </a:ext>
                </a:extLst>
              </a:tr>
              <a:tr h="4045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碳水化合物（％）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28376"/>
                  </a:ext>
                </a:extLst>
              </a:tr>
            </a:tbl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5469"/>
              </p:ext>
            </p:extLst>
          </p:nvPr>
        </p:nvGraphicFramePr>
        <p:xfrm>
          <a:off x="592222" y="4878798"/>
          <a:ext cx="7712662" cy="150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3" imgW="4216320" imgH="825480" progId="Equation.DSMT4">
                  <p:embed/>
                </p:oleObj>
              </mc:Choice>
              <mc:Fallback>
                <p:oleObj r:id="rId3" imgW="4216320" imgH="825480" progId="Equation.DSMT4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22" y="4878798"/>
                        <a:ext cx="7712662" cy="150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5797440" y="4692600"/>
              <a:ext cx="2991240" cy="1232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8080" y="4683240"/>
                <a:ext cx="3009960" cy="12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0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1.5 </a:t>
            </a:r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来解方程组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求解下列线性方程组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483825"/>
            <a:ext cx="8663659" cy="473582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 </a:t>
            </a:r>
            <a:r>
              <a:rPr lang="zh-CN" altLang="en-US" sz="1800" dirty="0"/>
              <a:t>设方程组的系数矩阵</a:t>
            </a:r>
            <a:r>
              <a:rPr lang="en-US" altLang="zh-CN" sz="1800" dirty="0"/>
              <a:t>A, b</a:t>
            </a:r>
            <a:r>
              <a:rPr lang="zh-CN" altLang="en-US" sz="1800" dirty="0"/>
              <a:t>如下</a:t>
            </a:r>
            <a:r>
              <a:rPr lang="en-US" altLang="zh-CN" sz="1800" dirty="0"/>
              <a:t>, </a:t>
            </a:r>
            <a:r>
              <a:rPr lang="zh-CN" altLang="en-US" sz="1800" dirty="0"/>
              <a:t>判断它解的性质及A的秩。  </a:t>
            </a:r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0" lvl="1" indent="0">
              <a:buNone/>
            </a:pPr>
            <a:r>
              <a:rPr lang="zh-CN" altLang="en-US" sz="1800" dirty="0" smtClean="0"/>
              <a:t>解: A=[-2,-2,2,-2,2;1,-5,1,-1,-3;-1,2,-5,5,6;-1,2,1,-1,0]</a:t>
            </a:r>
          </a:p>
          <a:p>
            <a:pPr marL="361950" lvl="1" indent="0">
              <a:buNone/>
            </a:pPr>
            <a:r>
              <a:rPr lang="zh-CN" altLang="en-US" sz="1800" dirty="0" smtClean="0"/>
              <a:t>b=[-2;-1;2;0], </a:t>
            </a:r>
            <a:endParaRPr lang="en-US" altLang="zh-CN" sz="1800" dirty="0" smtClean="0"/>
          </a:p>
          <a:p>
            <a:pPr marL="361950" lvl="1" indent="0">
              <a:buNone/>
            </a:pPr>
            <a:r>
              <a:rPr lang="zh-CN" altLang="en-US" sz="1800" dirty="0" smtClean="0"/>
              <a:t>[U0c, ip]=</a:t>
            </a:r>
            <a:r>
              <a:rPr lang="zh-CN" altLang="en-US" sz="1800" dirty="0" smtClean="0">
                <a:solidFill>
                  <a:srgbClr val="3366FF"/>
                </a:solidFill>
              </a:rPr>
              <a:t>rref</a:t>
            </a:r>
            <a:r>
              <a:rPr lang="zh-CN" altLang="en-US" sz="1800" dirty="0" smtClean="0"/>
              <a:t>([A,b])</a:t>
            </a:r>
            <a:endParaRPr lang="en-US" altLang="zh-CN" sz="1800" dirty="0" smtClean="0"/>
          </a:p>
          <a:p>
            <a:pPr marL="361950" lvl="1" indent="0">
              <a:buNone/>
            </a:pPr>
            <a:endParaRPr lang="en-US" altLang="zh-CN" sz="1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dirty="0" smtClean="0"/>
              <a:t>得到：U0c =  1       0       0       0       0     -2/9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1       0       0       0      2/9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0       0       1      </a:t>
            </a:r>
            <a:r>
              <a:rPr lang="zh-CN" altLang="en-US" sz="1800" dirty="0" smtClean="0">
                <a:solidFill>
                  <a:srgbClr val="3366FF"/>
                </a:solidFill>
              </a:rPr>
              <a:t>-1       </a:t>
            </a:r>
            <a:r>
              <a:rPr lang="zh-CN" altLang="en-US" sz="1800" dirty="0" smtClean="0"/>
              <a:t>0     -2/3   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/>
              <a:t>		         0       0       0       0       1     -1/3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   ip  =    1       2       3       5   </a:t>
            </a:r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/>
          </p:nvPr>
        </p:nvGraphicFramePr>
        <p:xfrm>
          <a:off x="1869839" y="1868837"/>
          <a:ext cx="4810094" cy="132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r:id="rId3" imgW="2654300" imgH="825500" progId="Equation.DSMT4">
                  <p:embed/>
                </p:oleObj>
              </mc:Choice>
              <mc:Fallback>
                <p:oleObj r:id="rId3" imgW="2654300" imgH="825500" progId="Equation.DSMT4">
                  <p:embed/>
                  <p:pic>
                    <p:nvPicPr>
                      <p:cNvPr id="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839" y="1868837"/>
                        <a:ext cx="4810094" cy="132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07170" y="3769483"/>
            <a:ext cx="3344325" cy="27515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适定方程那样求解，使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x=A\b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，可以得到答案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其中一组解为：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x1=-2/9; x2=2/9;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x3=-2/3+x4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x5=-1/3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可以任意赋值，可设为常数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x4=c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，于是，方程组有无穷多组解。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9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计算插值多项式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348" y="1459564"/>
            <a:ext cx="8579019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求</a:t>
            </a:r>
            <a:r>
              <a:rPr lang="zh-CN" altLang="en-US" sz="2000" dirty="0" smtClean="0"/>
              <a:t>插值多项式                                                   的各系数，使它能通过下表中各点。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解：列方程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3301736"/>
              </p:ext>
            </p:extLst>
          </p:nvPr>
        </p:nvGraphicFramePr>
        <p:xfrm>
          <a:off x="2808287" y="2476045"/>
          <a:ext cx="3527425" cy="746760"/>
        </p:xfrm>
        <a:graphic>
          <a:graphicData uri="http://schemas.openxmlformats.org/drawingml/2006/table">
            <a:tbl>
              <a:tblPr/>
              <a:tblGrid>
                <a:gridCol w="8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1" marR="91421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14098"/>
              </p:ext>
            </p:extLst>
          </p:nvPr>
        </p:nvGraphicFramePr>
        <p:xfrm>
          <a:off x="1010419" y="3679124"/>
          <a:ext cx="7123159" cy="148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r:id="rId3" imgW="3708400" imgH="965200" progId="Equation.DSMT4">
                  <p:embed/>
                </p:oleObj>
              </mc:Choice>
              <mc:Fallback>
                <p:oleObj r:id="rId3" imgW="3708400" imgH="965200" progId="Equation.DSMT4">
                  <p:embed/>
                  <p:pic>
                    <p:nvPicPr>
                      <p:cNvPr id="21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19" y="3679124"/>
                        <a:ext cx="7123159" cy="148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78809" y="5290840"/>
            <a:ext cx="84245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l-PL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pl-PL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1,0,0,0;1,1,1,1;1,2,4,8;1,3,9,27]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b=[3;0;-1;6], U0=</a:t>
            </a:r>
            <a:r>
              <a:rPr lang="pl-PL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rref</a:t>
            </a:r>
            <a:r>
              <a:rPr lang="pl-PL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([A,b])</a:t>
            </a:r>
          </a:p>
        </p:txBody>
      </p:sp>
      <p:graphicFrame>
        <p:nvGraphicFramePr>
          <p:cNvPr id="1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447500"/>
              </p:ext>
            </p:extLst>
          </p:nvPr>
        </p:nvGraphicFramePr>
        <p:xfrm>
          <a:off x="2288648" y="1558817"/>
          <a:ext cx="3613752" cy="35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r:id="rId5" imgW="1459866" imgH="215806" progId="Equation.DSMT4">
                  <p:embed/>
                </p:oleObj>
              </mc:Choice>
              <mc:Fallback>
                <p:oleObj r:id="rId5" imgW="1459866" imgH="215806" progId="Equation.DSMT4">
                  <p:embed/>
                  <p:pic>
                    <p:nvPicPr>
                      <p:cNvPr id="21506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648" y="1558817"/>
                        <a:ext cx="3613752" cy="35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计算插值多项式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87836" y="1459564"/>
            <a:ext cx="5352568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l-PL" altLang="en-US" sz="2000" dirty="0" smtClean="0"/>
              <a:t>U0 = 1     0     0     0     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/>
              <a:t>	</a:t>
            </a:r>
            <a:r>
              <a:rPr lang="pl-PL" altLang="en-US" sz="2000" dirty="0" smtClean="0"/>
              <a:t>  </a:t>
            </a:r>
            <a:r>
              <a:rPr lang="en-US" altLang="en-US" sz="2000" dirty="0" smtClean="0"/>
              <a:t>    </a:t>
            </a:r>
            <a:r>
              <a:rPr lang="pl-PL" altLang="en-US" sz="2000" dirty="0" smtClean="0"/>
              <a:t>0     1     0     0    -2</a:t>
            </a:r>
          </a:p>
          <a:p>
            <a:pPr>
              <a:buFont typeface="Arial" panose="020B0604020202020204" pitchFamily="34" charset="0"/>
              <a:buNone/>
            </a:pPr>
            <a:r>
              <a:rPr lang="pl-PL" altLang="en-US" sz="2000" dirty="0" smtClean="0"/>
              <a:t>   </a:t>
            </a:r>
            <a:r>
              <a:rPr lang="en-US" altLang="en-US" sz="2000" dirty="0" smtClean="0"/>
              <a:t>     </a:t>
            </a:r>
            <a:r>
              <a:rPr lang="zh-CN" altLang="en-US" sz="2000" dirty="0" smtClean="0"/>
              <a:t> </a:t>
            </a:r>
            <a:r>
              <a:rPr lang="pl-PL" altLang="en-US" sz="2000" dirty="0" smtClean="0"/>
              <a:t>0     0     1     0    -2</a:t>
            </a:r>
          </a:p>
          <a:p>
            <a:pPr>
              <a:buFont typeface="Arial" panose="020B0604020202020204" pitchFamily="34" charset="0"/>
              <a:buNone/>
            </a:pPr>
            <a:r>
              <a:rPr lang="pl-PL" altLang="en-US" sz="2000" dirty="0" smtClean="0"/>
              <a:t>   </a:t>
            </a:r>
            <a:r>
              <a:rPr lang="en-US" altLang="en-US" sz="2000" dirty="0" smtClean="0"/>
              <a:t>     </a:t>
            </a:r>
            <a:r>
              <a:rPr lang="pl-PL" altLang="en-US" sz="2000" dirty="0" smtClean="0"/>
              <a:t> 0     0     0     1     1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/>
              <a:t>X = A\b = [3,-2,-2,1]</a:t>
            </a:r>
            <a:r>
              <a:rPr lang="en-US" altLang="zh-CN" sz="2000" baseline="30000" dirty="0" smtClean="0"/>
              <a:t>T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/>
              <a:t>即</a:t>
            </a:r>
            <a:r>
              <a:rPr lang="en-US" altLang="zh-CN" sz="2000" dirty="0" smtClean="0"/>
              <a:t>a0=3,a1=-2,a2=-2,a3=1</a:t>
            </a:r>
            <a:r>
              <a:rPr lang="zh-CN" altLang="en-US" sz="2000" dirty="0" smtClean="0"/>
              <a:t>代入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None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3366FF"/>
                </a:solidFill>
              </a:rPr>
              <a:t>求</a:t>
            </a:r>
            <a:r>
              <a:rPr lang="en-US" altLang="zh-CN" sz="2000" dirty="0" smtClean="0">
                <a:solidFill>
                  <a:srgbClr val="3366FF"/>
                </a:solidFill>
              </a:rPr>
              <a:t>t=1.5</a:t>
            </a:r>
            <a:r>
              <a:rPr lang="zh-CN" altLang="en-US" sz="2000" dirty="0" smtClean="0">
                <a:solidFill>
                  <a:srgbClr val="3366FF"/>
                </a:solidFill>
              </a:rPr>
              <a:t>处多项式的值：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67" y="1598462"/>
            <a:ext cx="295116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76585"/>
              </p:ext>
            </p:extLst>
          </p:nvPr>
        </p:nvGraphicFramePr>
        <p:xfrm>
          <a:off x="827771" y="5933874"/>
          <a:ext cx="7256233" cy="57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r:id="rId4" imgW="2423596" imgH="215713" progId="Equation.DSMT4">
                  <p:embed/>
                </p:oleObj>
              </mc:Choice>
              <mc:Fallback>
                <p:oleObj r:id="rId4" imgW="2423596" imgH="215713" progId="Equation.DSMT4">
                  <p:embed/>
                  <p:pic>
                    <p:nvPicPr>
                      <p:cNvPr id="225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71" y="5933874"/>
                        <a:ext cx="7256233" cy="572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94025305"/>
              </p:ext>
            </p:extLst>
          </p:nvPr>
        </p:nvGraphicFramePr>
        <p:xfrm>
          <a:off x="827771" y="4575392"/>
          <a:ext cx="2887581" cy="55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r:id="rId6" imgW="1211231" imgH="216747" progId="Equation.DSMT4">
                  <p:embed/>
                </p:oleObj>
              </mc:Choice>
              <mc:Fallback>
                <p:oleObj r:id="rId6" imgW="1211231" imgH="216747" progId="Equation.DSMT4">
                  <p:embed/>
                  <p:pic>
                    <p:nvPicPr>
                      <p:cNvPr id="2253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71" y="4575392"/>
                        <a:ext cx="2887581" cy="5564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平板稳态温度的计算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3909661"/>
            <a:ext cx="8229600" cy="1808163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写成规范的矩阵方程</a:t>
            </a:r>
            <a:r>
              <a:rPr lang="en-US" altLang="zh-CN" sz="2000" dirty="0" smtClean="0"/>
              <a:t>AX=b</a:t>
            </a:r>
            <a:r>
              <a:rPr lang="zh-CN" altLang="en-US" sz="2000" dirty="0" smtClean="0"/>
              <a:t>：</a:t>
            </a:r>
          </a:p>
        </p:txBody>
      </p:sp>
      <p:pic>
        <p:nvPicPr>
          <p:cNvPr id="9" name="Picture 4" descr="1t5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96" y="1459564"/>
            <a:ext cx="2357775" cy="202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06825"/>
              </p:ext>
            </p:extLst>
          </p:nvPr>
        </p:nvGraphicFramePr>
        <p:xfrm>
          <a:off x="485053" y="1580005"/>
          <a:ext cx="4594415" cy="193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r:id="rId4" imgW="1442614" imgH="817055" progId="Equation.DSMT4">
                  <p:embed/>
                </p:oleObj>
              </mc:Choice>
              <mc:Fallback>
                <p:oleObj r:id="rId4" imgW="1442614" imgH="817055" progId="Equation.DSMT4">
                  <p:embed/>
                  <p:pic>
                    <p:nvPicPr>
                      <p:cNvPr id="235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3" y="1580005"/>
                        <a:ext cx="4594415" cy="1938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9030"/>
              </p:ext>
            </p:extLst>
          </p:nvPr>
        </p:nvGraphicFramePr>
        <p:xfrm>
          <a:off x="485053" y="4620972"/>
          <a:ext cx="7070779" cy="166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r:id="rId6" imgW="3009900" imgH="939800" progId="Equation.3">
                  <p:embed/>
                </p:oleObj>
              </mc:Choice>
              <mc:Fallback>
                <p:oleObj r:id="rId6" imgW="3009900" imgH="939800" progId="Equation.3">
                  <p:embed/>
                  <p:pic>
                    <p:nvPicPr>
                      <p:cNvPr id="23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3" y="4620972"/>
                        <a:ext cx="7070779" cy="166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1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平板稳态温度的计算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5" y="1459564"/>
            <a:ext cx="8634783" cy="494123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 smtClean="0"/>
              <a:t>A</a:t>
            </a:r>
            <a:r>
              <a:rPr lang="en-US" altLang="zh-CN" sz="1800" dirty="0" smtClean="0">
                <a:sym typeface="Symbol" panose="05050102010706020507" pitchFamily="18" charset="2"/>
              </a:rPr>
              <a:t>=</a:t>
            </a:r>
            <a:r>
              <a:rPr lang="en-US" altLang="zh-CN" sz="1800" dirty="0" smtClean="0"/>
              <a:t>[1</a:t>
            </a:r>
            <a:r>
              <a:rPr lang="en-US" altLang="zh-CN" sz="1800" dirty="0" smtClean="0"/>
              <a:t>,</a:t>
            </a:r>
            <a:r>
              <a:rPr lang="en-US" altLang="zh-CN" sz="1800" dirty="0" smtClean="0">
                <a:sym typeface="Symbol" panose="05050102010706020507" pitchFamily="18" charset="2"/>
              </a:rPr>
              <a:t>-0</a:t>
            </a:r>
            <a:r>
              <a:rPr lang="en-US" altLang="zh-CN" sz="1800" dirty="0" smtClean="0"/>
              <a:t>.25</a:t>
            </a:r>
            <a:r>
              <a:rPr lang="en-US" altLang="zh-CN" sz="1800" dirty="0" smtClean="0"/>
              <a:t>,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0.25,0;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0.25,1,0,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0.25;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0.25,0,1, 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0.25;</a:t>
            </a:r>
            <a:r>
              <a:rPr lang="zh-CN" altLang="en-US" sz="1800" dirty="0" smtClean="0"/>
              <a:t>　</a:t>
            </a:r>
            <a:r>
              <a:rPr lang="en-US" altLang="zh-CN" sz="1800" dirty="0" smtClean="0"/>
              <a:t>0,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0.25, </a:t>
            </a:r>
            <a:r>
              <a:rPr lang="en-US" altLang="zh-CN" sz="1800" dirty="0" smtClean="0">
                <a:sym typeface="Symbol" panose="05050102010706020507" pitchFamily="18" charset="2"/>
              </a:rPr>
              <a:t>-</a:t>
            </a:r>
            <a:r>
              <a:rPr lang="en-US" altLang="zh-CN" sz="1800" dirty="0" smtClean="0"/>
              <a:t>0.25,1]</a:t>
            </a:r>
            <a:endParaRPr lang="pl-PL" altLang="en-US" sz="1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l-PL" altLang="en-US" sz="1800" dirty="0" smtClean="0"/>
              <a:t>b=[7.5;15;10;17.5], U0=</a:t>
            </a:r>
            <a:r>
              <a:rPr lang="pl-PL" altLang="en-US" sz="1800" dirty="0" smtClean="0">
                <a:solidFill>
                  <a:srgbClr val="3366FF"/>
                </a:solidFill>
              </a:rPr>
              <a:t>rref</a:t>
            </a:r>
            <a:r>
              <a:rPr lang="pl-PL" altLang="en-US" sz="1800" dirty="0" smtClean="0"/>
              <a:t>([A,b])</a:t>
            </a:r>
            <a:endParaRPr lang="en-US" altLang="zh-CN" sz="1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 smtClean="0"/>
              <a:t>运行结果为：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l-PL" altLang="en-US" sz="1800" dirty="0" smtClean="0"/>
              <a:t>U0 = 1     0     0     0   </a:t>
            </a:r>
            <a:r>
              <a:rPr lang="en-US" altLang="en-US" sz="1800" dirty="0" smtClean="0"/>
              <a:t>     </a:t>
            </a:r>
            <a:r>
              <a:rPr lang="pl-PL" altLang="en-US" sz="1800" dirty="0" smtClean="0"/>
              <a:t>20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l-PL" altLang="en-US" sz="1800" dirty="0" smtClean="0"/>
              <a:t>    </a:t>
            </a:r>
            <a:r>
              <a:rPr lang="en-US" altLang="zh-CN" sz="1800" dirty="0" smtClean="0"/>
              <a:t>     0     1     0     0        27.50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 smtClean="0"/>
              <a:t>         0     0    1      0	22.5000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 smtClean="0"/>
              <a:t>         0     0    0      1	30.0000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 smtClean="0"/>
              <a:t>即 </a:t>
            </a:r>
            <a:r>
              <a:rPr lang="en-US" altLang="zh-CN" sz="1800" dirty="0" err="1" smtClean="0"/>
              <a:t>xa</a:t>
            </a:r>
            <a:r>
              <a:rPr lang="en-US" altLang="zh-CN" sz="1800" dirty="0" smtClean="0"/>
              <a:t>=20</a:t>
            </a:r>
            <a:r>
              <a:rPr lang="zh-CN" altLang="en-US" sz="1800" dirty="0" smtClean="0"/>
              <a:t>度，</a:t>
            </a:r>
            <a:r>
              <a:rPr lang="en-US" altLang="zh-CN" sz="1800" dirty="0" err="1" smtClean="0"/>
              <a:t>xb</a:t>
            </a:r>
            <a:r>
              <a:rPr lang="en-US" altLang="zh-CN" sz="1800" dirty="0" smtClean="0"/>
              <a:t>=27.5</a:t>
            </a:r>
            <a:r>
              <a:rPr lang="zh-CN" altLang="en-US" sz="1800" dirty="0" smtClean="0"/>
              <a:t>度，</a:t>
            </a:r>
            <a:r>
              <a:rPr lang="en-US" altLang="zh-CN" sz="1800" dirty="0" smtClean="0"/>
              <a:t>xc=22.5</a:t>
            </a:r>
            <a:r>
              <a:rPr lang="zh-CN" altLang="en-US" sz="1800" dirty="0" smtClean="0"/>
              <a:t>度，</a:t>
            </a:r>
            <a:r>
              <a:rPr lang="en-US" altLang="zh-CN" sz="1800" dirty="0" err="1" smtClean="0"/>
              <a:t>xd</a:t>
            </a:r>
            <a:r>
              <a:rPr lang="en-US" altLang="zh-CN" sz="1800" dirty="0" smtClean="0"/>
              <a:t>=30</a:t>
            </a:r>
            <a:r>
              <a:rPr lang="zh-CN" altLang="en-US" sz="1800" dirty="0" smtClean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25313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1.10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流量的分析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1532206"/>
            <a:ext cx="8229600" cy="36972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节点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:  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1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450 </a:t>
            </a:r>
            <a:r>
              <a:rPr lang="en-US" altLang="zh-CN" sz="2000" dirty="0" smtClean="0">
                <a:sym typeface="Symbol" panose="05050102010706020507" pitchFamily="18" charset="2"/>
              </a:rPr>
              <a:t>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2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610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节点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 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2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520 </a:t>
            </a:r>
            <a:r>
              <a:rPr lang="en-US" altLang="zh-CN" sz="2000" dirty="0" smtClean="0">
                <a:sym typeface="Symbol" panose="05050102010706020507" pitchFamily="18" charset="2"/>
              </a:rPr>
              <a:t>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3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480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节点</a:t>
            </a:r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 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3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390 </a:t>
            </a:r>
            <a:r>
              <a:rPr lang="en-US" altLang="zh-CN" sz="2000" dirty="0" smtClean="0">
                <a:sym typeface="Symbol" panose="05050102010706020507" pitchFamily="18" charset="2"/>
              </a:rPr>
              <a:t>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4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600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节点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 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4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640 </a:t>
            </a:r>
            <a:r>
              <a:rPr lang="en-US" altLang="zh-CN" sz="2000" dirty="0" smtClean="0">
                <a:sym typeface="Symbol" panose="05050102010706020507" pitchFamily="18" charset="2"/>
              </a:rPr>
              <a:t>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1 </a:t>
            </a:r>
            <a:r>
              <a:rPr lang="en-US" altLang="zh-CN" sz="2000" dirty="0" smtClean="0">
                <a:sym typeface="Symbol" panose="05050102010706020507" pitchFamily="18" charset="2"/>
              </a:rPr>
              <a:t> </a:t>
            </a:r>
            <a:r>
              <a:rPr lang="en-US" altLang="zh-CN" sz="2000" dirty="0" smtClean="0"/>
              <a:t>310</a:t>
            </a:r>
            <a:endParaRPr lang="zh-CN" altLang="en-US" sz="2000" dirty="0" smtClean="0"/>
          </a:p>
        </p:txBody>
      </p:sp>
      <p:pic>
        <p:nvPicPr>
          <p:cNvPr id="6" name="Picture 4" descr="1t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48" y="1588400"/>
            <a:ext cx="2476085" cy="22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36" y="2884726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37736"/>
              </p:ext>
            </p:extLst>
          </p:nvPr>
        </p:nvGraphicFramePr>
        <p:xfrm>
          <a:off x="472567" y="4317525"/>
          <a:ext cx="3097212" cy="169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r:id="rId4" imgW="1340482" imgH="817055" progId="Equation.DSMT4">
                  <p:embed/>
                </p:oleObj>
              </mc:Choice>
              <mc:Fallback>
                <p:oleObj r:id="rId4" imgW="1340482" imgH="817055" progId="Equation.DSMT4">
                  <p:embed/>
                  <p:pic>
                    <p:nvPicPr>
                      <p:cNvPr id="245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67" y="4317525"/>
                        <a:ext cx="3097212" cy="1695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7836" y="28378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90190"/>
              </p:ext>
            </p:extLst>
          </p:nvPr>
        </p:nvGraphicFramePr>
        <p:xfrm>
          <a:off x="4093322" y="4312163"/>
          <a:ext cx="4531792" cy="170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r:id="rId6" imgW="2324100" imgH="939800" progId="Equation.3">
                  <p:embed/>
                </p:oleObj>
              </mc:Choice>
              <mc:Fallback>
                <p:oleObj r:id="rId6" imgW="2324100" imgH="939800" progId="Equation.3">
                  <p:embed/>
                  <p:pic>
                    <p:nvPicPr>
                      <p:cNvPr id="2457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322" y="4312163"/>
                        <a:ext cx="4531792" cy="170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2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1.10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交通流量的分析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5" y="1459564"/>
            <a:ext cx="8663659" cy="35306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000" dirty="0" smtClean="0"/>
              <a:t>A = [</a:t>
            </a:r>
            <a:r>
              <a:rPr lang="en-US" altLang="zh-CN" sz="2000" dirty="0" smtClean="0"/>
              <a:t>1,-1,0,0;0,1,-1,0;0,0,1,-1;-1,0,0,1</a:t>
            </a:r>
            <a:r>
              <a:rPr lang="en-US" altLang="zh-CN" sz="2000" dirty="0" smtClean="0"/>
              <a:t>];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b =[</a:t>
            </a:r>
            <a:r>
              <a:rPr lang="en-US" altLang="zh-CN" sz="2000" dirty="0" smtClean="0"/>
              <a:t>160;-40;210;-330</a:t>
            </a:r>
            <a:r>
              <a:rPr lang="en-US" altLang="zh-CN" sz="2000" dirty="0" smtClean="0"/>
              <a:t>];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U0 = </a:t>
            </a:r>
            <a:r>
              <a:rPr lang="en-US" altLang="zh-CN" sz="2000" dirty="0" err="1" smtClean="0"/>
              <a:t>rref</a:t>
            </a:r>
            <a:r>
              <a:rPr lang="en-US" altLang="zh-CN" sz="2000" dirty="0" smtClean="0"/>
              <a:t>([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]);</a:t>
            </a:r>
            <a:endParaRPr lang="en-US" altLang="zh-CN" sz="2000" dirty="0" smtClean="0"/>
          </a:p>
          <a:p>
            <a:pPr eaLnBrk="1" hangingPunct="1"/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       这是一个欠定方程组，如果用</a:t>
            </a:r>
            <a:r>
              <a:rPr lang="en-US" altLang="zh-CN" sz="2000" dirty="0" smtClean="0"/>
              <a:t>X=A\b,</a:t>
            </a:r>
            <a:r>
              <a:rPr lang="zh-CN" altLang="en-US" sz="2000" dirty="0" smtClean="0"/>
              <a:t>得出的是非数</a:t>
            </a:r>
            <a:r>
              <a:rPr lang="en-US" altLang="zh-CN" sz="2000" dirty="0" err="1" smtClean="0"/>
              <a:t>NaN</a:t>
            </a:r>
            <a:r>
              <a:rPr lang="zh-CN" altLang="en-US" sz="2000" dirty="0" smtClean="0"/>
              <a:t>，即得不出解，所以用</a:t>
            </a:r>
            <a:r>
              <a:rPr lang="en-US" altLang="zh-CN" sz="2000" dirty="0" err="1" smtClean="0"/>
              <a:t>rref</a:t>
            </a:r>
            <a:r>
              <a:rPr lang="zh-CN" altLang="en-US" sz="2000" dirty="0" smtClean="0"/>
              <a:t>来解概念比较清楚。它的秩为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，设</a:t>
            </a:r>
            <a:r>
              <a:rPr lang="en-US" altLang="zh-CN" sz="2000" dirty="0" smtClean="0"/>
              <a:t>x4</a:t>
            </a:r>
            <a:r>
              <a:rPr lang="zh-CN" altLang="en-US" sz="2000" dirty="0" smtClean="0"/>
              <a:t>是自由变量，将它移到增广项位置，就可以求出上述的解。其物理意义就是可以有任意数量的车绕行而不影响方程组，但同时影响</a:t>
            </a:r>
            <a:r>
              <a:rPr lang="en-US" altLang="zh-CN" sz="2000" dirty="0" smtClean="0"/>
              <a:t>x1~x4</a:t>
            </a:r>
            <a:r>
              <a:rPr lang="zh-CN" altLang="en-US" sz="2000" dirty="0" smtClean="0"/>
              <a:t>。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61"/>
              </p:ext>
            </p:extLst>
          </p:nvPr>
        </p:nvGraphicFramePr>
        <p:xfrm>
          <a:off x="287834" y="3118986"/>
          <a:ext cx="8382966" cy="16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r:id="rId3" imgW="2818177" imgH="723586" progId="Equation.DSMT4">
                  <p:embed/>
                </p:oleObj>
              </mc:Choice>
              <mc:Fallback>
                <p:oleObj r:id="rId3" imgW="2818177" imgH="723586" progId="Equation.DSMT4">
                  <p:embed/>
                  <p:pic>
                    <p:nvPicPr>
                      <p:cNvPr id="256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34" y="3118986"/>
                        <a:ext cx="8382966" cy="16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.11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化学方程的配平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836" y="2451980"/>
            <a:ext cx="8229600" cy="32924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四种物质的成分列向量</a:t>
            </a:r>
          </a:p>
          <a:p>
            <a:pPr eaLnBrk="1" hangingPunct="1"/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配平方程为：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移项化后可知：</a:t>
            </a:r>
          </a:p>
          <a:p>
            <a:pPr eaLnBrk="1" hangingPunct="1"/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7913"/>
              </p:ext>
            </p:extLst>
          </p:nvPr>
        </p:nvGraphicFramePr>
        <p:xfrm>
          <a:off x="538660" y="1459564"/>
          <a:ext cx="6103077" cy="47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8" r:id="rId3" imgW="2591925" imgH="228699" progId="Equation.DSMT4">
                  <p:embed/>
                </p:oleObj>
              </mc:Choice>
              <mc:Fallback>
                <p:oleObj r:id="rId3" imgW="2591925" imgH="228699" progId="Equation.DSMT4">
                  <p:embed/>
                  <p:pic>
                    <p:nvPicPr>
                      <p:cNvPr id="266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60" y="1459564"/>
                        <a:ext cx="6103077" cy="478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28337"/>
              </p:ext>
            </p:extLst>
          </p:nvPr>
        </p:nvGraphicFramePr>
        <p:xfrm>
          <a:off x="3179148" y="2053400"/>
          <a:ext cx="4120751" cy="114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9" r:id="rId5" imgW="2576982" imgH="710891" progId="Equation.DSMT4">
                  <p:embed/>
                </p:oleObj>
              </mc:Choice>
              <mc:Fallback>
                <p:oleObj r:id="rId5" imgW="2576982" imgH="710891" progId="Equation.DSMT4">
                  <p:embed/>
                  <p:pic>
                    <p:nvPicPr>
                      <p:cNvPr id="26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48" y="2053400"/>
                        <a:ext cx="4120751" cy="1141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1696"/>
              </p:ext>
            </p:extLst>
          </p:nvPr>
        </p:nvGraphicFramePr>
        <p:xfrm>
          <a:off x="2035463" y="3577743"/>
          <a:ext cx="4448536" cy="95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0" r:id="rId7" imgW="2272314" imgH="710891" progId="Equation.DSMT4">
                  <p:embed/>
                </p:oleObj>
              </mc:Choice>
              <mc:Fallback>
                <p:oleObj r:id="rId7" imgW="2272314" imgH="710891" progId="Equation.DSMT4">
                  <p:embed/>
                  <p:pic>
                    <p:nvPicPr>
                      <p:cNvPr id="266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463" y="3577743"/>
                        <a:ext cx="4448536" cy="957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11677"/>
              </p:ext>
            </p:extLst>
          </p:nvPr>
        </p:nvGraphicFramePr>
        <p:xfrm>
          <a:off x="2351645" y="4811917"/>
          <a:ext cx="4609474" cy="119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1" r:id="rId9" imgW="2158920" imgH="711000" progId="Equation.DSMT4">
                  <p:embed/>
                </p:oleObj>
              </mc:Choice>
              <mc:Fallback>
                <p:oleObj r:id="rId9" imgW="2158920" imgH="711000" progId="Equation.DSMT4">
                  <p:embed/>
                  <p:pic>
                    <p:nvPicPr>
                      <p:cNvPr id="2662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45" y="4811917"/>
                        <a:ext cx="4609474" cy="1195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9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1.6  </a:t>
            </a:r>
            <a:r>
              <a:rPr lang="zh-CN" altLang="en-US" dirty="0"/>
              <a:t>应 用 实 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化学方程的配平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6846246"/>
              </p:ext>
            </p:extLst>
          </p:nvPr>
        </p:nvGraphicFramePr>
        <p:xfrm>
          <a:off x="2861750" y="6077641"/>
          <a:ext cx="3801337" cy="48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r:id="rId3" imgW="1790700" imgH="228600" progId="Equation.DSMT4">
                  <p:embed/>
                </p:oleObj>
              </mc:Choice>
              <mc:Fallback>
                <p:oleObj r:id="rId3" imgW="1790700" imgH="228600" progId="Equation.DSMT4">
                  <p:embed/>
                  <p:pic>
                    <p:nvPicPr>
                      <p:cNvPr id="2765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750" y="6077641"/>
                        <a:ext cx="3801337" cy="48527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87836" y="1459564"/>
            <a:ext cx="8504411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这是一个欠定方程组，用行阶梯变换求解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=[3,0,-1,0;8,0,0,-2;0,2,-2,-1], U0=</a:t>
            </a:r>
            <a:r>
              <a:rPr lang="en-US" altLang="zh-CN" sz="20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rref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得到：</a:t>
            </a:r>
          </a:p>
          <a:p>
            <a:pPr eaLnBrk="0" hangingPunct="0"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第四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行看做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，第四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列是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的系数，将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它看做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自由变量，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得到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的解必须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是最小正整数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应取４，配平后方程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08133"/>
              </p:ext>
            </p:extLst>
          </p:nvPr>
        </p:nvGraphicFramePr>
        <p:xfrm>
          <a:off x="1079500" y="2516303"/>
          <a:ext cx="3020861" cy="120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r:id="rId5" imgW="1485255" imgH="710891" progId="Equation.DSMT4">
                  <p:embed/>
                </p:oleObj>
              </mc:Choice>
              <mc:Fallback>
                <p:oleObj r:id="rId5" imgW="1485255" imgH="710891" progId="Equation.DSMT4">
                  <p:embed/>
                  <p:pic>
                    <p:nvPicPr>
                      <p:cNvPr id="276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516303"/>
                        <a:ext cx="3020861" cy="1209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513" y="3048089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33555"/>
              </p:ext>
            </p:extLst>
          </p:nvPr>
        </p:nvGraphicFramePr>
        <p:xfrm>
          <a:off x="1768374" y="3726169"/>
          <a:ext cx="3708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r:id="rId7" imgW="1892300" imgH="939800" progId="Equation.3">
                  <p:embed/>
                </p:oleObj>
              </mc:Choice>
              <mc:Fallback>
                <p:oleObj r:id="rId7" imgW="1892300" imgH="939800" progId="Equation.3">
                  <p:embed/>
                  <p:pic>
                    <p:nvPicPr>
                      <p:cNvPr id="276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374" y="3726169"/>
                        <a:ext cx="3708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943276" y="4260119"/>
            <a:ext cx="673768" cy="25990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总结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943" y="1049069"/>
            <a:ext cx="8730114" cy="458171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了解二阶和三阶线性方程组在笛卡尔坐标系中的图形及几何意义。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掌握利用初等变换把增广矩阵化为行最简形。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秩表明独立方程的个数。系数矩阵与增广矩阵的秩相等是线性方程组有解的充分必要条件。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MATLAB</a:t>
            </a:r>
            <a:r>
              <a:rPr lang="zh-CN" altLang="en-US" sz="2000" dirty="0" smtClean="0"/>
              <a:t>实践：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）能够利用</a:t>
            </a:r>
            <a:r>
              <a:rPr lang="en-US" altLang="zh-CN" sz="2000" dirty="0" smtClean="0"/>
              <a:t>MATLAB</a:t>
            </a:r>
            <a:r>
              <a:rPr lang="zh-CN" altLang="en-US" sz="2000" dirty="0" smtClean="0"/>
              <a:t>软件构造矩阵；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）能够利用</a:t>
            </a:r>
            <a:r>
              <a:rPr lang="en-US" altLang="zh-CN" sz="2000" dirty="0" smtClean="0"/>
              <a:t>MATLAB</a:t>
            </a:r>
            <a:r>
              <a:rPr lang="zh-CN" altLang="en-US" sz="2000" dirty="0" smtClean="0"/>
              <a:t>软件求解线性方程组的解；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）能够利用</a:t>
            </a:r>
            <a:r>
              <a:rPr lang="en-US" altLang="zh-CN" sz="2000" dirty="0" smtClean="0"/>
              <a:t>MATLAB</a:t>
            </a:r>
            <a:r>
              <a:rPr lang="zh-CN" altLang="en-US" sz="2000" dirty="0" smtClean="0"/>
              <a:t>软件求矩阵的秩；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251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</a:p>
        </p:txBody>
      </p:sp>
      <p:pic>
        <p:nvPicPr>
          <p:cNvPr id="11" name="Picture 3" descr="1a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956" y="1727446"/>
            <a:ext cx="6120856" cy="2032418"/>
          </a:xfr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" y="4019139"/>
            <a:ext cx="8087355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线性方程组的解有三种类型：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适定方程组：存在着唯一的一组解；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欠定方程组：其解存在但不唯一；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超定方程组：不存在精确解，可以求出其近似解。 </a:t>
            </a:r>
          </a:p>
        </p:txBody>
      </p:sp>
      <p:sp>
        <p:nvSpPr>
          <p:cNvPr id="16" name="矩形 15"/>
          <p:cNvSpPr/>
          <p:nvPr/>
        </p:nvSpPr>
        <p:spPr>
          <a:xfrm>
            <a:off x="216259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线性代数的任务之一</a:t>
            </a:r>
          </a:p>
        </p:txBody>
      </p:sp>
    </p:spTree>
    <p:extLst>
      <p:ext uri="{BB962C8B-B14F-4D97-AF65-F5344CB8AC3E}">
        <p14:creationId xmlns:p14="http://schemas.microsoft.com/office/powerpoint/2010/main" val="1009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3903038"/>
              </p:ext>
            </p:extLst>
          </p:nvPr>
        </p:nvGraphicFramePr>
        <p:xfrm>
          <a:off x="513163" y="3173258"/>
          <a:ext cx="7130094" cy="113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r:id="rId3" imgW="2768400" imgH="419040" progId="Equation.DSMT4">
                  <p:embed/>
                </p:oleObj>
              </mc:Choice>
              <mc:Fallback>
                <p:oleObj r:id="rId3" imgW="2768400" imgH="419040" progId="Equation.DSMT4">
                  <p:embed/>
                  <p:pic>
                    <p:nvPicPr>
                      <p:cNvPr id="205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63" y="3173258"/>
                        <a:ext cx="7130094" cy="113994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91119"/>
              </p:ext>
            </p:extLst>
          </p:nvPr>
        </p:nvGraphicFramePr>
        <p:xfrm>
          <a:off x="513163" y="1764507"/>
          <a:ext cx="6911515" cy="112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r:id="rId5" imgW="2755800" imgH="419040" progId="Equation.DSMT4">
                  <p:embed/>
                </p:oleObj>
              </mc:Choice>
              <mc:Fallback>
                <p:oleObj r:id="rId5" imgW="2755800" imgH="419040" progId="Equation.DSMT4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63" y="1764507"/>
                        <a:ext cx="6911515" cy="1125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46908" y="4427179"/>
            <a:ext cx="8013780" cy="18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可以由下而上地回代解出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x1=3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，这是解线性方程组的规范方法。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则无解。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有无穷多解。其几何解释见下图。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259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二元线性方程组解法</a:t>
            </a:r>
          </a:p>
        </p:txBody>
      </p:sp>
      <p:sp>
        <p:nvSpPr>
          <p:cNvPr id="2" name="矩形 1"/>
          <p:cNvSpPr/>
          <p:nvPr/>
        </p:nvSpPr>
        <p:spPr>
          <a:xfrm>
            <a:off x="5671127" y="3731491"/>
            <a:ext cx="1972130" cy="581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3257" y="3707260"/>
            <a:ext cx="150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66FF"/>
                </a:solidFill>
              </a:rPr>
              <a:t>矛盾方程，无解</a:t>
            </a:r>
            <a:endParaRPr lang="zh-CN" alt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" y="1825618"/>
            <a:ext cx="8152225" cy="223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9079" y="5410224"/>
            <a:ext cx="800584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257156" indent="-257156" algn="ctr">
              <a:buFont typeface="Arial" panose="020B0604020202020204" pitchFamily="34" charset="0"/>
              <a:buAutoNum type="alphaLcParenBoth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有解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无解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有无数解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07121"/>
              </p:ext>
            </p:extLst>
          </p:nvPr>
        </p:nvGraphicFramePr>
        <p:xfrm>
          <a:off x="488647" y="4105034"/>
          <a:ext cx="2653876" cy="120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r:id="rId4" imgW="804289" imgH="421294" progId="Equation.DSMT4">
                  <p:embed/>
                </p:oleObj>
              </mc:Choice>
              <mc:Fallback>
                <p:oleObj r:id="rId4" imgW="804289" imgH="421294" progId="Equation.DSMT4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47" y="4105034"/>
                        <a:ext cx="2653876" cy="1200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11260"/>
              </p:ext>
            </p:extLst>
          </p:nvPr>
        </p:nvGraphicFramePr>
        <p:xfrm>
          <a:off x="3234805" y="4172983"/>
          <a:ext cx="2674389" cy="105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r:id="rId6" imgW="817055" imgH="421294" progId="Equation.DSMT4">
                  <p:embed/>
                </p:oleObj>
              </mc:Choice>
              <mc:Fallback>
                <p:oleObj r:id="rId6" imgW="817055" imgH="421294" progId="Equation.DSMT4">
                  <p:embed/>
                  <p:pic>
                    <p:nvPicPr>
                      <p:cNvPr id="307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805" y="4172983"/>
                        <a:ext cx="2674389" cy="105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41643"/>
              </p:ext>
            </p:extLst>
          </p:nvPr>
        </p:nvGraphicFramePr>
        <p:xfrm>
          <a:off x="6210001" y="4172983"/>
          <a:ext cx="2674389" cy="106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r:id="rId8" imgW="804289" imgH="421294" progId="Equation.DSMT4">
                  <p:embed/>
                </p:oleObj>
              </mc:Choice>
              <mc:Fallback>
                <p:oleObj r:id="rId8" imgW="804289" imgH="421294" progId="Equation.DSMT4">
                  <p:embed/>
                  <p:pic>
                    <p:nvPicPr>
                      <p:cNvPr id="307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001" y="4172983"/>
                        <a:ext cx="2674389" cy="106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51211" y="108974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二元方程组解的几种情况</a:t>
            </a:r>
          </a:p>
        </p:txBody>
      </p:sp>
    </p:spTree>
    <p:extLst>
      <p:ext uri="{BB962C8B-B14F-4D97-AF65-F5344CB8AC3E}">
        <p14:creationId xmlns:p14="http://schemas.microsoft.com/office/powerpoint/2010/main" val="12048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Picture 5" descr="图1-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543" y="3363117"/>
            <a:ext cx="3991976" cy="2476965"/>
          </a:xfrm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84835"/>
              </p:ext>
            </p:extLst>
          </p:nvPr>
        </p:nvGraphicFramePr>
        <p:xfrm>
          <a:off x="4641328" y="3716801"/>
          <a:ext cx="3916075" cy="20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r:id="rId4" imgW="893654" imgH="625558" progId="Equation.DSMT4">
                  <p:embed/>
                </p:oleObj>
              </mc:Choice>
              <mc:Fallback>
                <p:oleObj r:id="rId4" imgW="893654" imgH="625558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328" y="3716801"/>
                        <a:ext cx="3916075" cy="2052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4543" y="1687332"/>
            <a:ext cx="8520190" cy="14229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个方程，只有两个变量。它们所对应的三根直线并不共点，即方程组不相容，称为超定方程组。它没有精确解，但有近似解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最小二乘解(第四章介绍)。 </a:t>
            </a:r>
          </a:p>
        </p:txBody>
      </p:sp>
      <p:sp>
        <p:nvSpPr>
          <p:cNvPr id="9" name="矩形 8"/>
          <p:cNvSpPr/>
          <p:nvPr/>
        </p:nvSpPr>
        <p:spPr>
          <a:xfrm>
            <a:off x="294543" y="1083700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超定二元方程组的近似解</a:t>
            </a:r>
          </a:p>
        </p:txBody>
      </p:sp>
    </p:spTree>
    <p:extLst>
      <p:ext uri="{BB962C8B-B14F-4D97-AF65-F5344CB8AC3E}">
        <p14:creationId xmlns:p14="http://schemas.microsoft.com/office/powerpoint/2010/main" val="6751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求解下列三元方程组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09412" y="4012982"/>
            <a:ext cx="8925175" cy="2346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个方程中减去第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系数为零的新的第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方程，再从第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个方程中减去第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系数为零的新的第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再将第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7/5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个方程相加，在第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个方程中消去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于是形成了阶梯形的结构。可以由下而上地回代解出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z,y,x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，这是解线性方程组的规范方法。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6" y="1776502"/>
            <a:ext cx="8133333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 </a:t>
            </a:r>
            <a:r>
              <a:rPr lang="zh-CN" altLang="en-US" dirty="0"/>
              <a:t>线性方程组解的几何意义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836" y="1065191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的解的几何意义</a:t>
            </a:r>
          </a:p>
        </p:txBody>
      </p:sp>
      <p:pic>
        <p:nvPicPr>
          <p:cNvPr id="13" name="Picture 3" descr="1t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4713" y="4272187"/>
            <a:ext cx="2629386" cy="2283760"/>
          </a:xfrm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04" y="4609948"/>
            <a:ext cx="2855343" cy="18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7836" y="1459564"/>
            <a:ext cx="8580119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三个方程在笛卡尔坐标系中的图形是三个平面，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方程组的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解就是它们的交点坐标，如下左图。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将第三个方程改一下，消元后剩了两个方程，交点就成了交线，说明有无数个解，构成了一根直线，如下右图。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9964" y="3366028"/>
            <a:ext cx="7010089" cy="988708"/>
            <a:chOff x="1079964" y="3366028"/>
            <a:chExt cx="7010089" cy="988708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120638"/>
                </p:ext>
              </p:extLst>
            </p:nvPr>
          </p:nvGraphicFramePr>
          <p:xfrm>
            <a:off x="1079964" y="3366028"/>
            <a:ext cx="7010089" cy="981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r:id="rId5" imgW="4328821" imgH="622030" progId="Equation.DSMT4">
                    <p:embed/>
                  </p:oleObj>
                </mc:Choice>
                <mc:Fallback>
                  <p:oleObj r:id="rId5" imgW="4328821" imgH="622030" progId="Equation.DSMT4">
                    <p:embed/>
                    <p:pic>
                      <p:nvPicPr>
                        <p:cNvPr id="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964" y="3366028"/>
                          <a:ext cx="7010089" cy="981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164713" y="3985404"/>
              <a:ext cx="1526729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8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rgbClr val="3366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17563</TotalTime>
  <Words>3228</Words>
  <Application>Microsoft Office PowerPoint</Application>
  <PresentationFormat>全屏显示(4:3)</PresentationFormat>
  <Paragraphs>299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Vrinda</vt:lpstr>
      <vt:lpstr>宋体</vt:lpstr>
      <vt:lpstr>微软雅黑</vt:lpstr>
      <vt:lpstr>微软雅黑 Light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Wingdings 2</vt:lpstr>
      <vt:lpstr>Office 主题</vt:lpstr>
      <vt:lpstr>Equation.DSMT4</vt:lpstr>
      <vt:lpstr>Equation.3</vt:lpstr>
      <vt:lpstr>PowerPoint 演示文稿</vt:lpstr>
      <vt:lpstr>Outline</vt:lpstr>
      <vt:lpstr>1.1  概述</vt:lpstr>
      <vt:lpstr>1.1  概述</vt:lpstr>
      <vt:lpstr>1.2  线性方程组解的几何意义</vt:lpstr>
      <vt:lpstr>1.2  线性方程组解的几何意义</vt:lpstr>
      <vt:lpstr>1.2  线性方程组解的几何意义</vt:lpstr>
      <vt:lpstr>1.2  线性方程组解的几何意义</vt:lpstr>
      <vt:lpstr>1.2  线性方程组解的几何意义</vt:lpstr>
      <vt:lpstr>1.2  线性方程组解的几何意义</vt:lpstr>
      <vt:lpstr>1.3  高斯消元法与阶梯形方程组</vt:lpstr>
      <vt:lpstr>1.3  高斯消元法与阶梯形方程组</vt:lpstr>
      <vt:lpstr>1.3  高斯消元法与阶梯形方程组</vt:lpstr>
      <vt:lpstr>1.3  高斯消元法与阶梯形方程组</vt:lpstr>
      <vt:lpstr>1.3  高斯消元法与阶梯形方程组</vt:lpstr>
      <vt:lpstr>1.3  高斯消元法与阶梯形方程组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1.4  矩阵及矩阵的初等变换</vt:lpstr>
      <vt:lpstr>第1章 - 附1</vt:lpstr>
      <vt:lpstr>1.5 利用MATLAB来解方程组</vt:lpstr>
      <vt:lpstr>1.5 利用MATLAB来解方程组</vt:lpstr>
      <vt:lpstr>1.5 利用MATLAB来解方程组</vt:lpstr>
      <vt:lpstr>1.5 利用MATLAB来解方程组</vt:lpstr>
      <vt:lpstr>1.6  应 用 实 例</vt:lpstr>
      <vt:lpstr>1.6  应 用 实 例</vt:lpstr>
      <vt:lpstr>1.6  应 用 实 例</vt:lpstr>
      <vt:lpstr>1.6  应 用 实 例</vt:lpstr>
      <vt:lpstr>1.6  应 用 实 例</vt:lpstr>
      <vt:lpstr>1.6  应 用 实 例</vt:lpstr>
      <vt:lpstr>1.6  应 用 实 例</vt:lpstr>
      <vt:lpstr>1.6  应 用 实 例</vt:lpstr>
      <vt:lpstr>总结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1667</cp:revision>
  <dcterms:created xsi:type="dcterms:W3CDTF">2013-11-12T09:17:07Z</dcterms:created>
  <dcterms:modified xsi:type="dcterms:W3CDTF">2019-03-11T01:51:14Z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